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15" r:id="rId2"/>
    <p:sldId id="318" r:id="rId3"/>
    <p:sldId id="364" r:id="rId4"/>
    <p:sldId id="317" r:id="rId5"/>
    <p:sldId id="316" r:id="rId6"/>
    <p:sldId id="327" r:id="rId7"/>
    <p:sldId id="328" r:id="rId8"/>
    <p:sldId id="337" r:id="rId9"/>
    <p:sldId id="366" r:id="rId10"/>
    <p:sldId id="369" r:id="rId11"/>
    <p:sldId id="368" r:id="rId12"/>
    <p:sldId id="372" r:id="rId13"/>
    <p:sldId id="384" r:id="rId14"/>
    <p:sldId id="374" r:id="rId15"/>
    <p:sldId id="268" r:id="rId16"/>
    <p:sldId id="334" r:id="rId17"/>
    <p:sldId id="335" r:id="rId18"/>
    <p:sldId id="336" r:id="rId19"/>
    <p:sldId id="270" r:id="rId20"/>
    <p:sldId id="339" r:id="rId21"/>
    <p:sldId id="258" r:id="rId22"/>
    <p:sldId id="266" r:id="rId23"/>
    <p:sldId id="259" r:id="rId24"/>
    <p:sldId id="278" r:id="rId25"/>
    <p:sldId id="260" r:id="rId26"/>
    <p:sldId id="285" r:id="rId27"/>
    <p:sldId id="261" r:id="rId28"/>
    <p:sldId id="288" r:id="rId29"/>
    <p:sldId id="262" r:id="rId30"/>
    <p:sldId id="289" r:id="rId31"/>
    <p:sldId id="263" r:id="rId32"/>
    <p:sldId id="294" r:id="rId33"/>
    <p:sldId id="383" r:id="rId34"/>
    <p:sldId id="264" r:id="rId35"/>
    <p:sldId id="360" r:id="rId36"/>
    <p:sldId id="265" r:id="rId37"/>
    <p:sldId id="378" r:id="rId38"/>
    <p:sldId id="381" r:id="rId39"/>
    <p:sldId id="379" r:id="rId40"/>
    <p:sldId id="375" r:id="rId41"/>
    <p:sldId id="385" r:id="rId42"/>
    <p:sldId id="365" r:id="rId4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預設區段" id="{668242C7-B810-0545-918C-B2CC4AA092AE}">
          <p14:sldIdLst>
            <p14:sldId id="256"/>
            <p14:sldId id="267"/>
            <p14:sldId id="268"/>
            <p14:sldId id="269"/>
            <p14:sldId id="270"/>
            <p14:sldId id="271"/>
            <p14:sldId id="272"/>
            <p14:sldId id="258"/>
            <p14:sldId id="266"/>
            <p14:sldId id="259"/>
            <p14:sldId id="281"/>
            <p14:sldId id="276"/>
            <p14:sldId id="277"/>
            <p14:sldId id="278"/>
            <p14:sldId id="279"/>
            <p14:sldId id="280"/>
            <p14:sldId id="282"/>
            <p14:sldId id="260"/>
            <p14:sldId id="283"/>
            <p14:sldId id="284"/>
            <p14:sldId id="285"/>
            <p14:sldId id="261"/>
            <p14:sldId id="286"/>
            <p14:sldId id="287"/>
            <p14:sldId id="288"/>
            <p14:sldId id="262"/>
            <p14:sldId id="289"/>
            <p14:sldId id="290"/>
            <p14:sldId id="263"/>
            <p14:sldId id="291"/>
            <p14:sldId id="292"/>
            <p14:sldId id="293"/>
            <p14:sldId id="294"/>
            <p14:sldId id="264"/>
            <p14:sldId id="265"/>
            <p14:sldId id="302"/>
            <p14:sldId id="296"/>
            <p14:sldId id="297"/>
            <p14:sldId id="298"/>
            <p14:sldId id="299"/>
            <p14:sldId id="300"/>
            <p14:sldId id="301"/>
            <p14:sldId id="310"/>
            <p14:sldId id="303"/>
            <p14:sldId id="304"/>
            <p14:sldId id="305"/>
            <p14:sldId id="306"/>
            <p14:sldId id="307"/>
            <p14:sldId id="308"/>
            <p14:sldId id="309"/>
            <p14:sldId id="313"/>
            <p14:sldId id="312"/>
            <p14:sldId id="311"/>
            <p14:sldId id="31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1642"/>
    <a:srgbClr val="800000"/>
    <a:srgbClr val="FF0066"/>
    <a:srgbClr val="FF00FF"/>
    <a:srgbClr val="008000"/>
    <a:srgbClr val="349C36"/>
    <a:srgbClr val="009900"/>
    <a:srgbClr val="FF3300"/>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86" y="-96"/>
      </p:cViewPr>
      <p:guideLst>
        <p:guide orient="horz" pos="2160"/>
        <p:guide pos="2880"/>
      </p:guideLst>
    </p:cSldViewPr>
  </p:slideViewPr>
  <p:notesTextViewPr>
    <p:cViewPr>
      <p:scale>
        <a:sx n="1" d="1"/>
        <a:sy n="1" d="1"/>
      </p:scale>
      <p:origin x="0" y="0"/>
    </p:cViewPr>
  </p:notesTextViewPr>
  <p:notesViewPr>
    <p:cSldViewPr>
      <p:cViewPr varScale="1">
        <p:scale>
          <a:sx n="59" d="100"/>
          <a:sy n="59" d="100"/>
        </p:scale>
        <p:origin x="-255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4251E6-0B81-4FB7-A8CA-36C9C127CBC6}" type="datetimeFigureOut">
              <a:rPr lang="zh-TW" altLang="en-US" smtClean="0"/>
              <a:pPr/>
              <a:t>2012/10/24</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A6F326-2AA3-4C4E-9442-9451F8996BD5}" type="slidenum">
              <a:rPr lang="zh-TW" altLang="en-US" smtClean="0"/>
              <a:pPr/>
              <a:t>‹#›</a:t>
            </a:fld>
            <a:endParaRPr lang="zh-TW" altLang="en-US"/>
          </a:p>
        </p:txBody>
      </p:sp>
    </p:spTree>
    <p:extLst>
      <p:ext uri="{BB962C8B-B14F-4D97-AF65-F5344CB8AC3E}">
        <p14:creationId xmlns:p14="http://schemas.microsoft.com/office/powerpoint/2010/main" xmlns="" val="2268514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32F045-3B9D-45B1-BC95-734D6339B4F6}" type="datetimeFigureOut">
              <a:rPr lang="zh-TW" altLang="en-US" smtClean="0"/>
              <a:pPr/>
              <a:t>2012/10/24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B30F1-5C61-4F88-90D4-E12D0B9B09B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70165E08-5404-4A65-BAB2-76AE7A0069C1}" type="datetimeFigureOut">
              <a:rPr lang="zh-TW" altLang="en-US" smtClean="0"/>
              <a:pPr/>
              <a:t>2012/10/24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9CC6FA9-92EB-4CAF-8F67-1DDC72E77C6B}" type="slidenum">
              <a:rPr lang="zh-TW" altLang="en-US" smtClean="0"/>
              <a:pPr/>
              <a:t>‹#›</a:t>
            </a:fld>
            <a:endParaRPr lang="zh-TW" altLang="en-US"/>
          </a:p>
        </p:txBody>
      </p:sp>
    </p:spTree>
    <p:extLst>
      <p:ext uri="{BB962C8B-B14F-4D97-AF65-F5344CB8AC3E}">
        <p14:creationId xmlns:p14="http://schemas.microsoft.com/office/powerpoint/2010/main" xmlns="" val="419171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0165E08-5404-4A65-BAB2-76AE7A0069C1}" type="datetimeFigureOut">
              <a:rPr lang="zh-TW" altLang="en-US" smtClean="0"/>
              <a:pPr/>
              <a:t>2012/10/24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9CC6FA9-92EB-4CAF-8F67-1DDC72E77C6B}" type="slidenum">
              <a:rPr lang="zh-TW" altLang="en-US" smtClean="0"/>
              <a:pPr/>
              <a:t>‹#›</a:t>
            </a:fld>
            <a:endParaRPr lang="zh-TW" altLang="en-US"/>
          </a:p>
        </p:txBody>
      </p:sp>
    </p:spTree>
    <p:extLst>
      <p:ext uri="{BB962C8B-B14F-4D97-AF65-F5344CB8AC3E}">
        <p14:creationId xmlns:p14="http://schemas.microsoft.com/office/powerpoint/2010/main" xmlns="" val="3887056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0165E08-5404-4A65-BAB2-76AE7A0069C1}" type="datetimeFigureOut">
              <a:rPr lang="zh-TW" altLang="en-US" smtClean="0"/>
              <a:pPr/>
              <a:t>2012/10/24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9CC6FA9-92EB-4CAF-8F67-1DDC72E77C6B}" type="slidenum">
              <a:rPr lang="zh-TW" altLang="en-US" smtClean="0"/>
              <a:pPr/>
              <a:t>‹#›</a:t>
            </a:fld>
            <a:endParaRPr lang="zh-TW" altLang="en-US"/>
          </a:p>
        </p:txBody>
      </p:sp>
    </p:spTree>
    <p:extLst>
      <p:ext uri="{BB962C8B-B14F-4D97-AF65-F5344CB8AC3E}">
        <p14:creationId xmlns:p14="http://schemas.microsoft.com/office/powerpoint/2010/main" xmlns="" val="256610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0165E08-5404-4A65-BAB2-76AE7A0069C1}" type="datetimeFigureOut">
              <a:rPr lang="zh-TW" altLang="en-US" smtClean="0"/>
              <a:pPr/>
              <a:t>2012/10/24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9CC6FA9-92EB-4CAF-8F67-1DDC72E77C6B}" type="slidenum">
              <a:rPr lang="zh-TW" altLang="en-US" smtClean="0"/>
              <a:pPr/>
              <a:t>‹#›</a:t>
            </a:fld>
            <a:endParaRPr lang="zh-TW" altLang="en-US"/>
          </a:p>
        </p:txBody>
      </p:sp>
    </p:spTree>
    <p:extLst>
      <p:ext uri="{BB962C8B-B14F-4D97-AF65-F5344CB8AC3E}">
        <p14:creationId xmlns:p14="http://schemas.microsoft.com/office/powerpoint/2010/main" xmlns="" val="10477027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70165E08-5404-4A65-BAB2-76AE7A0069C1}" type="datetimeFigureOut">
              <a:rPr lang="zh-TW" altLang="en-US" smtClean="0"/>
              <a:pPr/>
              <a:t>2012/10/24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9CC6FA9-92EB-4CAF-8F67-1DDC72E77C6B}" type="slidenum">
              <a:rPr lang="zh-TW" altLang="en-US" smtClean="0"/>
              <a:pPr/>
              <a:t>‹#›</a:t>
            </a:fld>
            <a:endParaRPr lang="zh-TW" altLang="en-US"/>
          </a:p>
        </p:txBody>
      </p:sp>
    </p:spTree>
    <p:extLst>
      <p:ext uri="{BB962C8B-B14F-4D97-AF65-F5344CB8AC3E}">
        <p14:creationId xmlns:p14="http://schemas.microsoft.com/office/powerpoint/2010/main" xmlns="" val="3462550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0165E08-5404-4A65-BAB2-76AE7A0069C1}" type="datetimeFigureOut">
              <a:rPr lang="zh-TW" altLang="en-US" smtClean="0"/>
              <a:pPr/>
              <a:t>2012/10/24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9CC6FA9-92EB-4CAF-8F67-1DDC72E77C6B}" type="slidenum">
              <a:rPr lang="zh-TW" altLang="en-US" smtClean="0"/>
              <a:pPr/>
              <a:t>‹#›</a:t>
            </a:fld>
            <a:endParaRPr lang="zh-TW" altLang="en-US"/>
          </a:p>
        </p:txBody>
      </p:sp>
    </p:spTree>
    <p:extLst>
      <p:ext uri="{BB962C8B-B14F-4D97-AF65-F5344CB8AC3E}">
        <p14:creationId xmlns:p14="http://schemas.microsoft.com/office/powerpoint/2010/main" xmlns="" val="236301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70165E08-5404-4A65-BAB2-76AE7A0069C1}" type="datetimeFigureOut">
              <a:rPr lang="zh-TW" altLang="en-US" smtClean="0"/>
              <a:pPr/>
              <a:t>2012/10/24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9CC6FA9-92EB-4CAF-8F67-1DDC72E77C6B}" type="slidenum">
              <a:rPr lang="zh-TW" altLang="en-US" smtClean="0"/>
              <a:pPr/>
              <a:t>‹#›</a:t>
            </a:fld>
            <a:endParaRPr lang="zh-TW" altLang="en-US"/>
          </a:p>
        </p:txBody>
      </p:sp>
    </p:spTree>
    <p:extLst>
      <p:ext uri="{BB962C8B-B14F-4D97-AF65-F5344CB8AC3E}">
        <p14:creationId xmlns:p14="http://schemas.microsoft.com/office/powerpoint/2010/main" xmlns="" val="837898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0165E08-5404-4A65-BAB2-76AE7A0069C1}" type="datetimeFigureOut">
              <a:rPr lang="zh-TW" altLang="en-US" smtClean="0"/>
              <a:pPr/>
              <a:t>2012/10/24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9CC6FA9-92EB-4CAF-8F67-1DDC72E77C6B}" type="slidenum">
              <a:rPr lang="zh-TW" altLang="en-US" smtClean="0"/>
              <a:pPr/>
              <a:t>‹#›</a:t>
            </a:fld>
            <a:endParaRPr lang="zh-TW" altLang="en-US"/>
          </a:p>
        </p:txBody>
      </p:sp>
    </p:spTree>
    <p:extLst>
      <p:ext uri="{BB962C8B-B14F-4D97-AF65-F5344CB8AC3E}">
        <p14:creationId xmlns:p14="http://schemas.microsoft.com/office/powerpoint/2010/main" xmlns="" val="41759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0165E08-5404-4A65-BAB2-76AE7A0069C1}" type="datetimeFigureOut">
              <a:rPr lang="zh-TW" altLang="en-US" smtClean="0"/>
              <a:pPr/>
              <a:t>2012/10/24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9CC6FA9-92EB-4CAF-8F67-1DDC72E77C6B}" type="slidenum">
              <a:rPr lang="zh-TW" altLang="en-US" smtClean="0"/>
              <a:pPr/>
              <a:t>‹#›</a:t>
            </a:fld>
            <a:endParaRPr lang="zh-TW" altLang="en-US"/>
          </a:p>
        </p:txBody>
      </p:sp>
    </p:spTree>
    <p:extLst>
      <p:ext uri="{BB962C8B-B14F-4D97-AF65-F5344CB8AC3E}">
        <p14:creationId xmlns:p14="http://schemas.microsoft.com/office/powerpoint/2010/main" xmlns="" val="37745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0165E08-5404-4A65-BAB2-76AE7A0069C1}" type="datetimeFigureOut">
              <a:rPr lang="zh-TW" altLang="en-US" smtClean="0"/>
              <a:pPr/>
              <a:t>2012/10/24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9CC6FA9-92EB-4CAF-8F67-1DDC72E77C6B}" type="slidenum">
              <a:rPr lang="zh-TW" altLang="en-US" smtClean="0"/>
              <a:pPr/>
              <a:t>‹#›</a:t>
            </a:fld>
            <a:endParaRPr lang="zh-TW" altLang="en-US"/>
          </a:p>
        </p:txBody>
      </p:sp>
    </p:spTree>
    <p:extLst>
      <p:ext uri="{BB962C8B-B14F-4D97-AF65-F5344CB8AC3E}">
        <p14:creationId xmlns:p14="http://schemas.microsoft.com/office/powerpoint/2010/main" xmlns="" val="212487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0165E08-5404-4A65-BAB2-76AE7A0069C1}" type="datetimeFigureOut">
              <a:rPr lang="zh-TW" altLang="en-US" smtClean="0"/>
              <a:pPr/>
              <a:t>2012/10/24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9CC6FA9-92EB-4CAF-8F67-1DDC72E77C6B}" type="slidenum">
              <a:rPr lang="zh-TW" altLang="en-US" smtClean="0"/>
              <a:pPr/>
              <a:t>‹#›</a:t>
            </a:fld>
            <a:endParaRPr lang="zh-TW" altLang="en-US"/>
          </a:p>
        </p:txBody>
      </p:sp>
    </p:spTree>
    <p:extLst>
      <p:ext uri="{BB962C8B-B14F-4D97-AF65-F5344CB8AC3E}">
        <p14:creationId xmlns:p14="http://schemas.microsoft.com/office/powerpoint/2010/main" xmlns="" val="2696322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65E08-5404-4A65-BAB2-76AE7A0069C1}" type="datetimeFigureOut">
              <a:rPr lang="zh-TW" altLang="en-US" smtClean="0"/>
              <a:pPr/>
              <a:t>2012/10/24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C6FA9-92EB-4CAF-8F67-1DDC72E77C6B}" type="slidenum">
              <a:rPr lang="zh-TW" altLang="en-US" smtClean="0"/>
              <a:pPr/>
              <a:t>‹#›</a:t>
            </a:fld>
            <a:endParaRPr lang="zh-TW" altLang="en-US"/>
          </a:p>
        </p:txBody>
      </p:sp>
    </p:spTree>
    <p:extLst>
      <p:ext uri="{BB962C8B-B14F-4D97-AF65-F5344CB8AC3E}">
        <p14:creationId xmlns:p14="http://schemas.microsoft.com/office/powerpoint/2010/main" xmlns="" val="2596401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148064" y="5301208"/>
            <a:ext cx="3538736" cy="824955"/>
          </a:xfrm>
        </p:spPr>
        <p:txBody>
          <a:bodyPr>
            <a:normAutofit fontScale="92500" lnSpcReduction="10000"/>
          </a:bodyPr>
          <a:lstStyle/>
          <a:p>
            <a:pPr>
              <a:buNone/>
            </a:pPr>
            <a:r>
              <a:rPr lang="zh-TW" altLang="en-US" sz="5400" b="1" dirty="0" smtClean="0">
                <a:solidFill>
                  <a:srgbClr val="0033CC"/>
                </a:solidFill>
                <a:latin typeface="微軟正黑體" pitchFamily="34" charset="-120"/>
                <a:ea typeface="微軟正黑體" pitchFamily="34" charset="-120"/>
              </a:rPr>
              <a:t>人在家庭</a:t>
            </a:r>
            <a:endParaRPr lang="zh-TW" altLang="en-US" sz="5400" b="1" dirty="0">
              <a:solidFill>
                <a:srgbClr val="0033CC"/>
              </a:solidFill>
              <a:latin typeface="微軟正黑體" pitchFamily="34" charset="-120"/>
              <a:ea typeface="微軟正黑體" pitchFamily="34" charset="-120"/>
            </a:endParaRPr>
          </a:p>
        </p:txBody>
      </p:sp>
      <p:pic>
        <p:nvPicPr>
          <p:cNvPr id="4" name="圖片 3" descr="IntergenerationalFamily.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9592" y="332656"/>
            <a:ext cx="7569200" cy="4737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repeatCount="2000" fill="hold" nodeType="withEffect">
                                  <p:stCondLst>
                                    <p:cond delay="0"/>
                                  </p:stCondLst>
                                  <p:iterate type="lt">
                                    <p:tmPct val="10000"/>
                                  </p:iterate>
                                  <p:childTnLst>
                                    <p:set>
                                      <p:cBhvr override="childStyle">
                                        <p:cTn id="6" dur="1000" autoRev="1" fill="hold"/>
                                        <p:tgtEl>
                                          <p:spTgt spid="3">
                                            <p:txEl>
                                              <p:pRg st="0" end="0"/>
                                            </p:txEl>
                                          </p:spTgt>
                                        </p:tgtEl>
                                        <p:attrNameLst>
                                          <p:attrName>style.color</p:attrName>
                                        </p:attrNameLst>
                                      </p:cBhvr>
                                      <p:to>
                                        <p:clrVal>
                                          <a:schemeClr val="accent2"/>
                                        </p:clrVal>
                                      </p:to>
                                    </p:set>
                                    <p:set>
                                      <p:cBhvr>
                                        <p:cTn id="7" dur="1000" autoRev="1" fill="hold"/>
                                        <p:tgtEl>
                                          <p:spTgt spid="3">
                                            <p:txEl>
                                              <p:pRg st="0" end="0"/>
                                            </p:txEl>
                                          </p:spTgt>
                                        </p:tgtEl>
                                        <p:attrNameLst>
                                          <p:attrName>fillcolor</p:attrName>
                                        </p:attrNameLst>
                                      </p:cBhvr>
                                      <p:to>
                                        <p:clrVal>
                                          <a:schemeClr val="accent2"/>
                                        </p:clrVal>
                                      </p:to>
                                    </p:set>
                                    <p:set>
                                      <p:cBhvr>
                                        <p:cTn id="8" dur="1000" autoRev="1" fill="hold"/>
                                        <p:tgtEl>
                                          <p:spTgt spid="3">
                                            <p:txEl>
                                              <p:pRg st="0" end="0"/>
                                            </p:txEl>
                                          </p:spTgt>
                                        </p:tgtEl>
                                        <p:attrNameLst>
                                          <p:attrName>fill.type</p:attrName>
                                        </p:attrNameLst>
                                      </p:cBhvr>
                                      <p:to>
                                        <p:strVal val="solid"/>
                                      </p:to>
                                    </p:set>
                                  </p:childTnLst>
                                </p:cTn>
                              </p:par>
                              <p:par>
                                <p:cTn id="9" presetID="9" presetClass="entr" presetSubtype="0" repeatCount="2000" fill="hold" nodeType="withEffect">
                                  <p:stCondLst>
                                    <p:cond delay="1000"/>
                                  </p:stCondLst>
                                  <p:iterate type="lt">
                                    <p:tmPct val="2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par>
                                <p:cTn id="12" presetID="6" presetClass="exit" presetSubtype="16" fill="hold" nodeType="withEffect">
                                  <p:stCondLst>
                                    <p:cond delay="1000"/>
                                  </p:stCondLst>
                                  <p:childTnLst>
                                    <p:animEffect transition="out" filter="circle(in)">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微軟正黑體" pitchFamily="34" charset="-120"/>
                <a:ea typeface="微軟正黑體" pitchFamily="34" charset="-120"/>
              </a:rPr>
              <a:t>三角關係有可能演變成多重三角</a:t>
            </a:r>
            <a:endParaRPr lang="zh-TW" altLang="en-US" dirty="0"/>
          </a:p>
        </p:txBody>
      </p:sp>
      <p:sp>
        <p:nvSpPr>
          <p:cNvPr id="3" name="內容版面配置區 2"/>
          <p:cNvSpPr>
            <a:spLocks noGrp="1"/>
          </p:cNvSpPr>
          <p:nvPr>
            <p:ph idx="1"/>
          </p:nvPr>
        </p:nvSpPr>
        <p:spPr/>
        <p:txBody>
          <a:bodyPr>
            <a:normAutofit/>
          </a:bodyPr>
          <a:lstStyle/>
          <a:p>
            <a:pPr>
              <a:buNone/>
            </a:pPr>
            <a:r>
              <a:rPr lang="zh-TW" altLang="en-US" sz="4800" b="1" dirty="0" smtClean="0"/>
              <a:t>        如父母不滿意</a:t>
            </a:r>
            <a:endParaRPr lang="en-US" altLang="zh-TW" sz="4800" b="1" dirty="0" smtClean="0"/>
          </a:p>
          <a:p>
            <a:pPr>
              <a:buNone/>
            </a:pPr>
            <a:r>
              <a:rPr lang="zh-TW" altLang="en-US" sz="4800" b="1" dirty="0" smtClean="0"/>
              <a:t>  </a:t>
            </a:r>
            <a:r>
              <a:rPr lang="zh-TW" altLang="en-US" sz="4800" b="1" dirty="0" smtClean="0"/>
              <a:t>     </a:t>
            </a:r>
            <a:r>
              <a:rPr lang="zh-TW" altLang="en-US" sz="4800" b="1" dirty="0" smtClean="0"/>
              <a:t>→母拉老么</a:t>
            </a:r>
            <a:r>
              <a:rPr lang="en-US" altLang="zh-TW" sz="4800" b="1" dirty="0" smtClean="0"/>
              <a:t>(</a:t>
            </a:r>
            <a:r>
              <a:rPr lang="zh-TW" altLang="en-US" sz="4800" b="1" dirty="0" smtClean="0"/>
              <a:t>聯盟</a:t>
            </a:r>
            <a:r>
              <a:rPr lang="en-US" altLang="zh-TW" sz="4800" b="1" dirty="0" smtClean="0"/>
              <a:t>)</a:t>
            </a:r>
          </a:p>
          <a:p>
            <a:pPr>
              <a:buNone/>
            </a:pPr>
            <a:r>
              <a:rPr lang="zh-TW" altLang="en-US" sz="4800" b="1" dirty="0" smtClean="0"/>
              <a:t>    </a:t>
            </a:r>
            <a:r>
              <a:rPr lang="zh-TW" altLang="en-US" sz="4800" b="1" dirty="0" smtClean="0"/>
              <a:t>   </a:t>
            </a:r>
            <a:r>
              <a:rPr lang="en-US" altLang="zh-TW" sz="4800" b="1" dirty="0" smtClean="0"/>
              <a:t>--&gt;</a:t>
            </a:r>
            <a:r>
              <a:rPr lang="zh-TW" altLang="en-US" sz="4800" b="1" dirty="0" smtClean="0"/>
              <a:t>老么與老大衝突</a:t>
            </a:r>
            <a:endParaRPr lang="en-US" altLang="zh-TW" sz="4800" b="1" dirty="0" smtClean="0"/>
          </a:p>
          <a:p>
            <a:pPr>
              <a:buNone/>
            </a:pPr>
            <a:r>
              <a:rPr lang="zh-TW" altLang="en-US" sz="4800" b="1" dirty="0" smtClean="0"/>
              <a:t>   </a:t>
            </a:r>
            <a:r>
              <a:rPr lang="zh-TW" altLang="en-US" sz="4800" b="1" dirty="0" smtClean="0"/>
              <a:t>    </a:t>
            </a:r>
            <a:r>
              <a:rPr lang="en-US" altLang="zh-TW" sz="4800" b="1" dirty="0" smtClean="0"/>
              <a:t>--&gt;</a:t>
            </a:r>
            <a:r>
              <a:rPr lang="zh-TW" altLang="en-US" sz="4800" b="1" dirty="0" smtClean="0"/>
              <a:t>老大變代罪</a:t>
            </a:r>
            <a:r>
              <a:rPr lang="zh-TW" altLang="en-US" sz="4800" b="1" dirty="0" smtClean="0"/>
              <a:t>羔羊</a:t>
            </a:r>
            <a:endParaRPr lang="zh-TW" altLang="en-US" sz="4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Corbis-42-15334929.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576" y="764704"/>
            <a:ext cx="7704856" cy="5128545"/>
          </a:xfrm>
          <a:prstGeom prst="rect">
            <a:avLst/>
          </a:prstGeom>
        </p:spPr>
      </p:pic>
      <p:sp>
        <p:nvSpPr>
          <p:cNvPr id="3" name="標題 2"/>
          <p:cNvSpPr>
            <a:spLocks noGrp="1"/>
          </p:cNvSpPr>
          <p:nvPr>
            <p:ph type="title"/>
          </p:nvPr>
        </p:nvSpPr>
        <p:spPr>
          <a:xfrm>
            <a:off x="3347864" y="5733256"/>
            <a:ext cx="5328592" cy="706090"/>
          </a:xfrm>
        </p:spPr>
        <p:txBody>
          <a:bodyPr>
            <a:normAutofit fontScale="90000"/>
          </a:bodyPr>
          <a:lstStyle/>
          <a:p>
            <a:r>
              <a:rPr lang="en-US" altLang="zh-TW" b="1" dirty="0" smtClean="0"/>
              <a:t/>
            </a:r>
            <a:br>
              <a:rPr lang="en-US" altLang="zh-TW" b="1" dirty="0" smtClean="0"/>
            </a:br>
            <a:r>
              <a:rPr lang="zh-TW" altLang="en-US" sz="3100" b="1" dirty="0" smtClean="0">
                <a:latin typeface="微軟正黑體" pitchFamily="34" charset="-120"/>
                <a:ea typeface="微軟正黑體" pitchFamily="34" charset="-120"/>
              </a:rPr>
              <a:t>三角關係有可能演變成多重三角</a:t>
            </a:r>
            <a:r>
              <a:rPr lang="zh-TW" altLang="en-US" dirty="0" smtClean="0"/>
              <a:t/>
            </a:r>
            <a:br>
              <a:rPr lang="zh-TW" altLang="en-US" dirty="0" smtClean="0"/>
            </a:br>
            <a:endParaRPr lang="zh-TW" altLang="en-US" dirty="0"/>
          </a:p>
        </p:txBody>
      </p:sp>
    </p:spTree>
    <p:extLst>
      <p:ext uri="{BB962C8B-B14F-4D97-AF65-F5344CB8AC3E}">
        <p14:creationId xmlns:p14="http://schemas.microsoft.com/office/powerpoint/2010/main" xmlns="" val="227441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Corbis-42-34247232.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9592" y="836712"/>
            <a:ext cx="7590490" cy="5040560"/>
          </a:xfrm>
          <a:prstGeom prst="rect">
            <a:avLst/>
          </a:prstGeom>
        </p:spPr>
      </p:pic>
      <p:sp>
        <p:nvSpPr>
          <p:cNvPr id="3" name="矩形 2"/>
          <p:cNvSpPr/>
          <p:nvPr/>
        </p:nvSpPr>
        <p:spPr>
          <a:xfrm>
            <a:off x="971600" y="5949281"/>
            <a:ext cx="5760640" cy="954107"/>
          </a:xfrm>
          <a:prstGeom prst="rect">
            <a:avLst/>
          </a:prstGeom>
        </p:spPr>
        <p:txBody>
          <a:bodyPr wrap="square">
            <a:spAutoFit/>
          </a:bodyPr>
          <a:lstStyle/>
          <a:p>
            <a:r>
              <a:rPr lang="zh-TW" altLang="en-US" sz="2800" b="1" dirty="0" smtClean="0">
                <a:solidFill>
                  <a:srgbClr val="800000"/>
                </a:solidFill>
                <a:latin typeface="微軟正黑體" pitchFamily="34" charset="-120"/>
                <a:ea typeface="微軟正黑體" pitchFamily="34" charset="-120"/>
              </a:rPr>
              <a:t>三角關係有可能演變成多重三角</a:t>
            </a:r>
            <a:r>
              <a:rPr lang="zh-TW" altLang="en-US" sz="2800" dirty="0" smtClean="0"/>
              <a:t/>
            </a:r>
            <a:br>
              <a:rPr lang="zh-TW" altLang="en-US" sz="2800" dirty="0" smtClean="0"/>
            </a:br>
            <a:endParaRPr lang="zh-TW" altLang="en-US" sz="2800" dirty="0"/>
          </a:p>
        </p:txBody>
      </p:sp>
    </p:spTree>
    <p:extLst>
      <p:ext uri="{BB962C8B-B14F-4D97-AF65-F5344CB8AC3E}">
        <p14:creationId xmlns:p14="http://schemas.microsoft.com/office/powerpoint/2010/main" xmlns="" val="227441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Corbis-42-34098237.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15616" y="836712"/>
            <a:ext cx="7274330" cy="4841976"/>
          </a:xfrm>
          <a:prstGeom prst="rect">
            <a:avLst/>
          </a:prstGeom>
        </p:spPr>
      </p:pic>
      <p:sp>
        <p:nvSpPr>
          <p:cNvPr id="3" name="標題 2"/>
          <p:cNvSpPr txBox="1">
            <a:spLocks/>
          </p:cNvSpPr>
          <p:nvPr/>
        </p:nvSpPr>
        <p:spPr>
          <a:xfrm>
            <a:off x="3275856" y="5589240"/>
            <a:ext cx="5472608" cy="648072"/>
          </a:xfrm>
          <a:prstGeom prst="rect">
            <a:avLst/>
          </a:prstGeom>
        </p:spPr>
        <p:txBody>
          <a:bodyP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j-cs"/>
              </a:rPr>
              <a:t/>
            </a:r>
            <a:br>
              <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j-cs"/>
              </a:rPr>
            </a:br>
            <a:r>
              <a:rPr kumimoji="0" lang="zh-TW" altLang="en-US" sz="11200" b="1" i="0" u="none" strike="noStrike" kern="1200" cap="none" spc="0" normalizeH="0" baseline="0" noProof="0" dirty="0" smtClean="0">
                <a:ln>
                  <a:noFill/>
                </a:ln>
                <a:solidFill>
                  <a:srgbClr val="FF0066"/>
                </a:solidFill>
                <a:effectLst/>
                <a:uLnTx/>
                <a:uFillTx/>
                <a:latin typeface="微軟正黑體" pitchFamily="34" charset="-120"/>
                <a:ea typeface="微軟正黑體" pitchFamily="34" charset="-120"/>
                <a:cs typeface="+mj-cs"/>
              </a:rPr>
              <a:t>三角關係有可能演變成多重三角</a:t>
            </a:r>
            <a:r>
              <a:rPr kumimoji="0" lang="zh-TW" altLang="en-US" sz="11200" b="0" i="0" u="none" strike="noStrike" kern="1200" cap="none" spc="0" normalizeH="0" baseline="0" noProof="0" dirty="0" smtClean="0">
                <a:ln>
                  <a:noFill/>
                </a:ln>
                <a:solidFill>
                  <a:schemeClr val="tx1"/>
                </a:solidFill>
                <a:effectLst/>
                <a:uLnTx/>
                <a:uFillTx/>
                <a:latin typeface="+mj-lt"/>
                <a:ea typeface="+mj-ea"/>
                <a:cs typeface="+mj-cs"/>
              </a:rPr>
              <a:t/>
            </a:r>
            <a:br>
              <a:rPr kumimoji="0" lang="zh-TW" altLang="en-US" sz="11200" b="0" i="0" u="none" strike="noStrike" kern="1200" cap="none" spc="0" normalizeH="0" baseline="0" noProof="0" dirty="0" smtClean="0">
                <a:ln>
                  <a:noFill/>
                </a:ln>
                <a:solidFill>
                  <a:schemeClr val="tx1"/>
                </a:solidFill>
                <a:effectLst/>
                <a:uLnTx/>
                <a:uFillTx/>
                <a:latin typeface="+mj-lt"/>
                <a:ea typeface="+mj-ea"/>
                <a:cs typeface="+mj-cs"/>
              </a:rPr>
            </a:br>
            <a:endParaRPr kumimoji="0" lang="zh-TW" altLang="en-US" sz="11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22618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Corbis-42-30396720.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476672"/>
            <a:ext cx="7789034" cy="5184576"/>
          </a:xfrm>
          <a:prstGeom prst="rect">
            <a:avLst/>
          </a:prstGeom>
        </p:spPr>
      </p:pic>
      <p:sp>
        <p:nvSpPr>
          <p:cNvPr id="3" name="矩形 2"/>
          <p:cNvSpPr/>
          <p:nvPr/>
        </p:nvSpPr>
        <p:spPr>
          <a:xfrm>
            <a:off x="971600" y="5805265"/>
            <a:ext cx="5616624" cy="954107"/>
          </a:xfrm>
          <a:prstGeom prst="rect">
            <a:avLst/>
          </a:prstGeom>
        </p:spPr>
        <p:txBody>
          <a:bodyPr wrap="square">
            <a:spAutoFit/>
          </a:bodyPr>
          <a:lstStyle/>
          <a:p>
            <a:r>
              <a:rPr lang="zh-TW" altLang="en-US" sz="2800" b="1" dirty="0" smtClean="0">
                <a:solidFill>
                  <a:srgbClr val="D60093"/>
                </a:solidFill>
                <a:latin typeface="微軟正黑體" pitchFamily="34" charset="-120"/>
                <a:ea typeface="微軟正黑體" pitchFamily="34" charset="-120"/>
              </a:rPr>
              <a:t>三角關係有可能演變成多重三角</a:t>
            </a:r>
            <a:r>
              <a:rPr lang="zh-TW" altLang="en-US" sz="2800" dirty="0" smtClean="0"/>
              <a:t/>
            </a:r>
            <a:br>
              <a:rPr lang="zh-TW" altLang="en-US" sz="2800" dirty="0" smtClean="0"/>
            </a:br>
            <a:endParaRPr lang="zh-TW" altLang="en-US" sz="2800" dirty="0"/>
          </a:p>
        </p:txBody>
      </p:sp>
    </p:spTree>
    <p:extLst>
      <p:ext uri="{BB962C8B-B14F-4D97-AF65-F5344CB8AC3E}">
        <p14:creationId xmlns:p14="http://schemas.microsoft.com/office/powerpoint/2010/main" xmlns="" val="113061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Angry%20Family.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83768" y="620688"/>
            <a:ext cx="4152622" cy="3096344"/>
          </a:xfrm>
          <a:prstGeom prst="rect">
            <a:avLst/>
          </a:prstGeom>
        </p:spPr>
      </p:pic>
      <p:sp>
        <p:nvSpPr>
          <p:cNvPr id="7" name="矩形 6"/>
          <p:cNvSpPr/>
          <p:nvPr/>
        </p:nvSpPr>
        <p:spPr>
          <a:xfrm>
            <a:off x="611560" y="4293096"/>
            <a:ext cx="7920880" cy="1938992"/>
          </a:xfrm>
          <a:prstGeom prst="rect">
            <a:avLst/>
          </a:prstGeom>
        </p:spPr>
        <p:txBody>
          <a:bodyPr wrap="square">
            <a:spAutoFit/>
          </a:bodyPr>
          <a:lstStyle/>
          <a:p>
            <a:pPr algn="ctr"/>
            <a:r>
              <a:rPr lang="zh-TW" altLang="en-US" sz="4000" b="1" dirty="0" smtClean="0">
                <a:solidFill>
                  <a:srgbClr val="FF0000"/>
                </a:solidFill>
                <a:latin typeface="微軟正黑體" pitchFamily="34" charset="-120"/>
                <a:ea typeface="微軟正黑體" pitchFamily="34" charset="-120"/>
              </a:rPr>
              <a:t>可能你可能我</a:t>
            </a:r>
            <a:endParaRPr lang="en-US" altLang="zh-TW" sz="4000" b="1" dirty="0" smtClean="0">
              <a:solidFill>
                <a:srgbClr val="FF0000"/>
              </a:solidFill>
              <a:latin typeface="微軟正黑體" pitchFamily="34" charset="-120"/>
              <a:ea typeface="微軟正黑體" pitchFamily="34" charset="-120"/>
            </a:endParaRPr>
          </a:p>
          <a:p>
            <a:pPr algn="ctr"/>
            <a:r>
              <a:rPr lang="zh-TW" altLang="en-US" sz="4000" b="1" dirty="0" smtClean="0">
                <a:solidFill>
                  <a:srgbClr val="FF0000"/>
                </a:solidFill>
                <a:latin typeface="微軟正黑體" pitchFamily="34" charset="-120"/>
                <a:ea typeface="微軟正黑體" pitchFamily="34" charset="-120"/>
              </a:rPr>
              <a:t>在無意間</a:t>
            </a:r>
            <a:endParaRPr lang="en-US" altLang="zh-TW" sz="4000" b="1" dirty="0" smtClean="0">
              <a:solidFill>
                <a:srgbClr val="FF0000"/>
              </a:solidFill>
              <a:latin typeface="微軟正黑體" pitchFamily="34" charset="-120"/>
              <a:ea typeface="微軟正黑體" pitchFamily="34" charset="-120"/>
            </a:endParaRPr>
          </a:p>
          <a:p>
            <a:pPr algn="ctr"/>
            <a:r>
              <a:rPr lang="zh-TW" altLang="en-US" sz="4000" b="1" dirty="0" smtClean="0">
                <a:solidFill>
                  <a:srgbClr val="FF0000"/>
                </a:solidFill>
                <a:latin typeface="微軟正黑體" pitchFamily="34" charset="-120"/>
                <a:ea typeface="微軟正黑體" pitchFamily="34" charset="-120"/>
              </a:rPr>
              <a:t>就將自己和家人陷入其中的漩渦裡</a:t>
            </a:r>
            <a:endParaRPr lang="zh-TW" altLang="en-US" sz="40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xmlns="" val="163392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nodeType="clickEffect">
                                  <p:stCondLst>
                                    <p:cond delay="0"/>
                                  </p:stCondLst>
                                  <p:childTnLst>
                                    <p:animClr clrSpc="rgb">
                                      <p:cBhvr override="childStyle">
                                        <p:cTn id="6" dur="1500" accel="50000" autoRev="1" fill="hold" tmFilter="0, 0; .33333, 1; 1, 1">
                                          <p:stCondLst>
                                            <p:cond delay="0"/>
                                          </p:stCondLst>
                                        </p:cTn>
                                        <p:tgtEl>
                                          <p:spTgt spid="7">
                                            <p:txEl>
                                              <p:pRg st="0" end="0"/>
                                            </p:txEl>
                                          </p:spTgt>
                                        </p:tgtEl>
                                        <p:attrNameLst>
                                          <p:attrName>style.color</p:attrName>
                                        </p:attrNameLst>
                                      </p:cBhvr>
                                      <p:to>
                                        <a:schemeClr val="accent2"/>
                                      </p:to>
                                    </p:animClr>
                                    <p:animClr clrSpc="rgb">
                                      <p:cBhvr>
                                        <p:cTn id="7" dur="1500" accel="50000" autoRev="1" fill="hold" tmFilter="0, 0; .33333, 1; 1, 1">
                                          <p:stCondLst>
                                            <p:cond delay="0"/>
                                          </p:stCondLst>
                                        </p:cTn>
                                        <p:tgtEl>
                                          <p:spTgt spid="7">
                                            <p:txEl>
                                              <p:pRg st="0" end="0"/>
                                            </p:txEl>
                                          </p:spTgt>
                                        </p:tgtEl>
                                        <p:attrNameLst>
                                          <p:attrName>fillcolor</p:attrName>
                                        </p:attrNameLst>
                                      </p:cBhvr>
                                      <p:to>
                                        <a:schemeClr val="accent2"/>
                                      </p:to>
                                    </p:animClr>
                                    <p:set>
                                      <p:cBhvr>
                                        <p:cTn id="8" dur="3000" fill="hold"/>
                                        <p:tgtEl>
                                          <p:spTgt spid="7">
                                            <p:txEl>
                                              <p:pRg st="0" end="0"/>
                                            </p:txEl>
                                          </p:spTgt>
                                        </p:tgtEl>
                                        <p:attrNameLst>
                                          <p:attrName>fill.type</p:attrName>
                                        </p:attrNameLst>
                                      </p:cBhvr>
                                      <p:to>
                                        <p:strVal val="solid"/>
                                      </p:to>
                                    </p:set>
                                    <p:set>
                                      <p:cBhvr>
                                        <p:cTn id="9" dur="3000" fill="hold"/>
                                        <p:tgtEl>
                                          <p:spTgt spid="7">
                                            <p:txEl>
                                              <p:pRg st="0" end="0"/>
                                            </p:txEl>
                                          </p:spTgt>
                                        </p:tgtEl>
                                        <p:attrNameLst>
                                          <p:attrName>fill.on</p:attrName>
                                        </p:attrNameLst>
                                      </p:cBhvr>
                                      <p:to>
                                        <p:strVal val="true"/>
                                      </p:to>
                                    </p:set>
                                    <p:animScale>
                                      <p:cBhvr>
                                        <p:cTn id="10" dur="1500" accel="50000" autoRev="1" fill="hold" tmFilter="0, 0; .33333, 1; 1, 1">
                                          <p:stCondLst>
                                            <p:cond delay="0"/>
                                          </p:stCondLst>
                                        </p:cTn>
                                        <p:tgtEl>
                                          <p:spTgt spid="7">
                                            <p:txEl>
                                              <p:pRg st="0" end="0"/>
                                            </p:txEl>
                                          </p:spTgt>
                                        </p:tgtEl>
                                      </p:cBhvr>
                                      <p:from x="100000" y="100000"/>
                                      <p:to x="100000" y="140000"/>
                                    </p:animScale>
                                  </p:childTnLst>
                                </p:cTn>
                              </p:par>
                              <p:par>
                                <p:cTn id="11" presetID="33" presetClass="emph" presetSubtype="0" fill="remove" nodeType="withEffect">
                                  <p:stCondLst>
                                    <p:cond delay="0"/>
                                  </p:stCondLst>
                                  <p:childTnLst>
                                    <p:animClr clrSpc="rgb">
                                      <p:cBhvr override="childStyle">
                                        <p:cTn id="12" dur="1500" accel="50000" autoRev="1" fill="hold" tmFilter="0, 0; .33333, 1; 1, 1">
                                          <p:stCondLst>
                                            <p:cond delay="0"/>
                                          </p:stCondLst>
                                        </p:cTn>
                                        <p:tgtEl>
                                          <p:spTgt spid="7">
                                            <p:txEl>
                                              <p:pRg st="1" end="1"/>
                                            </p:txEl>
                                          </p:spTgt>
                                        </p:tgtEl>
                                        <p:attrNameLst>
                                          <p:attrName>style.color</p:attrName>
                                        </p:attrNameLst>
                                      </p:cBhvr>
                                      <p:to>
                                        <a:schemeClr val="accent2"/>
                                      </p:to>
                                    </p:animClr>
                                    <p:animClr clrSpc="rgb">
                                      <p:cBhvr>
                                        <p:cTn id="13" dur="1500" accel="50000" autoRev="1" fill="hold" tmFilter="0, 0; .33333, 1; 1, 1">
                                          <p:stCondLst>
                                            <p:cond delay="0"/>
                                          </p:stCondLst>
                                        </p:cTn>
                                        <p:tgtEl>
                                          <p:spTgt spid="7">
                                            <p:txEl>
                                              <p:pRg st="1" end="1"/>
                                            </p:txEl>
                                          </p:spTgt>
                                        </p:tgtEl>
                                        <p:attrNameLst>
                                          <p:attrName>fillcolor</p:attrName>
                                        </p:attrNameLst>
                                      </p:cBhvr>
                                      <p:to>
                                        <a:schemeClr val="accent2"/>
                                      </p:to>
                                    </p:animClr>
                                    <p:set>
                                      <p:cBhvr>
                                        <p:cTn id="14" dur="3000" fill="hold"/>
                                        <p:tgtEl>
                                          <p:spTgt spid="7">
                                            <p:txEl>
                                              <p:pRg st="1" end="1"/>
                                            </p:txEl>
                                          </p:spTgt>
                                        </p:tgtEl>
                                        <p:attrNameLst>
                                          <p:attrName>fill.type</p:attrName>
                                        </p:attrNameLst>
                                      </p:cBhvr>
                                      <p:to>
                                        <p:strVal val="solid"/>
                                      </p:to>
                                    </p:set>
                                    <p:set>
                                      <p:cBhvr>
                                        <p:cTn id="15" dur="3000" fill="hold"/>
                                        <p:tgtEl>
                                          <p:spTgt spid="7">
                                            <p:txEl>
                                              <p:pRg st="1" end="1"/>
                                            </p:txEl>
                                          </p:spTgt>
                                        </p:tgtEl>
                                        <p:attrNameLst>
                                          <p:attrName>fill.on</p:attrName>
                                        </p:attrNameLst>
                                      </p:cBhvr>
                                      <p:to>
                                        <p:strVal val="true"/>
                                      </p:to>
                                    </p:set>
                                    <p:animScale>
                                      <p:cBhvr>
                                        <p:cTn id="16" dur="1500" accel="50000" autoRev="1" fill="hold" tmFilter="0, 0; .33333, 1; 1, 1">
                                          <p:stCondLst>
                                            <p:cond delay="0"/>
                                          </p:stCondLst>
                                        </p:cTn>
                                        <p:tgtEl>
                                          <p:spTgt spid="7">
                                            <p:txEl>
                                              <p:pRg st="1" end="1"/>
                                            </p:txEl>
                                          </p:spTgt>
                                        </p:tgtEl>
                                      </p:cBhvr>
                                      <p:from x="100000" y="100000"/>
                                      <p:to x="100000" y="140000"/>
                                    </p:animScale>
                                  </p:childTnLst>
                                </p:cTn>
                              </p:par>
                              <p:par>
                                <p:cTn id="17" presetID="20"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edge">
                                      <p:cBhvr>
                                        <p:cTn id="19" dur="5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139952" y="476672"/>
            <a:ext cx="4618856" cy="850106"/>
          </a:xfrm>
        </p:spPr>
        <p:txBody>
          <a:bodyPr>
            <a:normAutofit fontScale="90000"/>
          </a:bodyPr>
          <a:lstStyle/>
          <a:p>
            <a:r>
              <a:rPr lang="zh-TW" altLang="en-US" sz="2800" b="1" dirty="0" smtClean="0">
                <a:solidFill>
                  <a:srgbClr val="800000"/>
                </a:solidFill>
                <a:latin typeface="微軟正黑體" pitchFamily="34" charset="-120"/>
                <a:ea typeface="微軟正黑體" pitchFamily="34" charset="-120"/>
              </a:rPr>
              <a:t>任何年齡都可以感受到不和諧</a:t>
            </a:r>
            <a:endParaRPr lang="zh-TW" altLang="en-US" sz="2800" b="1" dirty="0">
              <a:solidFill>
                <a:srgbClr val="800000"/>
              </a:solidFill>
              <a:latin typeface="微軟正黑體" pitchFamily="34" charset="-120"/>
              <a:ea typeface="微軟正黑體" pitchFamily="34" charset="-120"/>
            </a:endParaRPr>
          </a:p>
        </p:txBody>
      </p:sp>
      <p:pic>
        <p:nvPicPr>
          <p:cNvPr id="7" name="內容版面配置區 6" descr="Corbis-42-33120708.jpeg"/>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2555776" y="1916832"/>
            <a:ext cx="6227066" cy="4726726"/>
          </a:xfrm>
          <a:prstGeom prst="rect">
            <a:avLst/>
          </a:prstGeom>
        </p:spPr>
      </p:pic>
      <p:pic>
        <p:nvPicPr>
          <p:cNvPr id="9" name="內容版面配置區 5" descr="1328662669209_1_m.jpeg"/>
          <p:cNvPicPr>
            <a:picLocks noChangeAspect="1"/>
          </p:cNvPicPr>
          <p:nvPr/>
        </p:nvPicPr>
        <p:blipFill rotWithShape="1">
          <a:blip r:embed="rId3" cstate="print">
            <a:extLst>
              <a:ext uri="{28A0092B-C50C-407E-A947-70E740481C1C}">
                <a14:useLocalDpi xmlns:a14="http://schemas.microsoft.com/office/drawing/2010/main" xmlns="" val="0"/>
              </a:ext>
            </a:extLst>
          </a:blip>
          <a:srcRect b="17665"/>
          <a:stretch/>
        </p:blipFill>
        <p:spPr>
          <a:xfrm flipH="1">
            <a:off x="395536" y="332656"/>
            <a:ext cx="3551759" cy="194468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txBox="1">
            <a:spLocks/>
          </p:cNvSpPr>
          <p:nvPr/>
        </p:nvSpPr>
        <p:spPr>
          <a:xfrm>
            <a:off x="2339752" y="2996952"/>
            <a:ext cx="4618856" cy="850106"/>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2800" b="1" i="0" u="none" strike="noStrike" kern="1200" cap="none" spc="0" normalizeH="0" baseline="0" noProof="0" dirty="0" smtClean="0">
                <a:ln>
                  <a:noFill/>
                </a:ln>
                <a:solidFill>
                  <a:srgbClr val="FF3300"/>
                </a:solidFill>
                <a:effectLst/>
                <a:uLnTx/>
                <a:uFillTx/>
                <a:latin typeface="微軟正黑體" pitchFamily="34" charset="-120"/>
                <a:ea typeface="微軟正黑體" pitchFamily="34" charset="-120"/>
                <a:cs typeface="+mj-cs"/>
              </a:rPr>
              <a:t>家</a:t>
            </a:r>
            <a:r>
              <a:rPr kumimoji="0" lang="en-US" altLang="zh-TW" sz="2800" b="1" i="0" u="none" strike="noStrike" kern="1200" cap="none" spc="0" normalizeH="0" baseline="0" noProof="0" dirty="0" smtClean="0">
                <a:ln>
                  <a:noFill/>
                </a:ln>
                <a:solidFill>
                  <a:srgbClr val="FF3300"/>
                </a:solidFill>
                <a:effectLst/>
                <a:uLnTx/>
                <a:uFillTx/>
                <a:latin typeface="微軟正黑體" pitchFamily="34" charset="-120"/>
                <a:ea typeface="微軟正黑體" pitchFamily="34" charset="-120"/>
                <a:cs typeface="+mj-cs"/>
              </a:rPr>
              <a:t>=</a:t>
            </a:r>
            <a:r>
              <a:rPr kumimoji="0" lang="zh-TW" altLang="en-US" sz="2800" b="1" i="0" u="none" strike="noStrike" kern="1200" cap="none" spc="0" normalizeH="0" baseline="0" noProof="0" dirty="0" smtClean="0">
                <a:ln>
                  <a:noFill/>
                </a:ln>
                <a:solidFill>
                  <a:srgbClr val="FF3300"/>
                </a:solidFill>
                <a:effectLst/>
                <a:uLnTx/>
                <a:uFillTx/>
                <a:latin typeface="微軟正黑體" pitchFamily="34" charset="-120"/>
                <a:ea typeface="微軟正黑體" pitchFamily="34" charset="-120"/>
                <a:cs typeface="+mj-cs"/>
              </a:rPr>
              <a:t>枷？</a:t>
            </a:r>
            <a:endParaRPr kumimoji="0" lang="zh-TW" altLang="en-US" sz="2800" b="1" i="0" u="none" strike="noStrike" kern="1200" cap="none" spc="0" normalizeH="0" baseline="0" noProof="0" dirty="0">
              <a:ln>
                <a:noFill/>
              </a:ln>
              <a:solidFill>
                <a:srgbClr val="FF3300"/>
              </a:solidFill>
              <a:effectLst/>
              <a:uLnTx/>
              <a:uFillTx/>
              <a:latin typeface="微軟正黑體" pitchFamily="34" charset="-120"/>
              <a:ea typeface="微軟正黑體" pitchFamily="34" charset="-120"/>
              <a:cs typeface="+mj-cs"/>
            </a:endParaRPr>
          </a:p>
        </p:txBody>
      </p:sp>
    </p:spTree>
    <p:extLst>
      <p:ext uri="{BB962C8B-B14F-4D97-AF65-F5344CB8AC3E}">
        <p14:creationId xmlns:p14="http://schemas.microsoft.com/office/powerpoint/2010/main" xmlns="" val="55420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400000" y="400000"/>
                                    </p:animScale>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Corbis-CB024810.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
            <a:ext cx="9144001" cy="6100763"/>
          </a:xfrm>
          <a:prstGeom prst="rect">
            <a:avLst/>
          </a:prstGeom>
        </p:spPr>
      </p:pic>
    </p:spTree>
    <p:extLst>
      <p:ext uri="{BB962C8B-B14F-4D97-AF65-F5344CB8AC3E}">
        <p14:creationId xmlns:p14="http://schemas.microsoft.com/office/powerpoint/2010/main" xmlns="" val="387792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speech-bubble-faces.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3568" y="188640"/>
            <a:ext cx="4876800" cy="3358896"/>
          </a:xfrm>
          <a:prstGeom prst="rect">
            <a:avLst/>
          </a:prstGeom>
        </p:spPr>
      </p:pic>
      <p:pic>
        <p:nvPicPr>
          <p:cNvPr id="3" name="圖片 2" descr="original_Communication.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86400" y="3200400"/>
            <a:ext cx="3657600" cy="3657600"/>
          </a:xfrm>
          <a:prstGeom prst="rect">
            <a:avLst/>
          </a:prstGeom>
        </p:spPr>
      </p:pic>
      <p:sp>
        <p:nvSpPr>
          <p:cNvPr id="4" name="標題 1"/>
          <p:cNvSpPr txBox="1">
            <a:spLocks/>
          </p:cNvSpPr>
          <p:nvPr/>
        </p:nvSpPr>
        <p:spPr>
          <a:xfrm>
            <a:off x="971600" y="4221088"/>
            <a:ext cx="4392488" cy="652934"/>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400" b="1" i="0" u="none" strike="noStrike" kern="1200" cap="none" spc="0" normalizeH="0" baseline="0" noProof="0" dirty="0" smtClean="0">
                <a:ln>
                  <a:noFill/>
                </a:ln>
                <a:solidFill>
                  <a:srgbClr val="800000"/>
                </a:solidFill>
                <a:effectLst/>
                <a:uLnTx/>
                <a:uFillTx/>
                <a:latin typeface="微軟正黑體" pitchFamily="34" charset="-120"/>
                <a:ea typeface="微軟正黑體" pitchFamily="34" charset="-120"/>
                <a:cs typeface="+mj-cs"/>
              </a:rPr>
              <a:t>溝通的開始</a:t>
            </a:r>
            <a:endParaRPr kumimoji="0" lang="zh-TW" altLang="en-US" sz="4400" b="1" i="0" u="none" strike="noStrike" kern="1200" cap="none" spc="0" normalizeH="0" baseline="0" noProof="0" dirty="0">
              <a:ln>
                <a:noFill/>
              </a:ln>
              <a:solidFill>
                <a:srgbClr val="800000"/>
              </a:solidFill>
              <a:effectLst/>
              <a:uLnTx/>
              <a:uFillTx/>
              <a:latin typeface="微軟正黑體" pitchFamily="34" charset="-120"/>
              <a:ea typeface="微軟正黑體" pitchFamily="34" charset="-120"/>
              <a:cs typeface="+mj-cs"/>
            </a:endParaRPr>
          </a:p>
        </p:txBody>
      </p:sp>
    </p:spTree>
    <p:extLst>
      <p:ext uri="{BB962C8B-B14F-4D97-AF65-F5344CB8AC3E}">
        <p14:creationId xmlns:p14="http://schemas.microsoft.com/office/powerpoint/2010/main" xmlns="" val="2288961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8000"/>
                </a:solidFill>
                <a:latin typeface="微軟正黑體" pitchFamily="34" charset="-120"/>
                <a:ea typeface="微軟正黑體" pitchFamily="34" charset="-120"/>
              </a:rPr>
              <a:t>家庭是一個系統</a:t>
            </a:r>
            <a:endParaRPr lang="zh-TW" altLang="en-US" b="1" dirty="0">
              <a:solidFill>
                <a:srgbClr val="008000"/>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0" y="1600200"/>
            <a:ext cx="9144000" cy="5257800"/>
          </a:xfrm>
        </p:spPr>
        <p:txBody>
          <a:bodyPr>
            <a:normAutofit/>
          </a:bodyPr>
          <a:lstStyle/>
          <a:p>
            <a:pPr>
              <a:buNone/>
            </a:pPr>
            <a:r>
              <a:rPr lang="zh-TW" altLang="zh-TW" b="1" dirty="0" smtClean="0">
                <a:latin typeface="微軟正黑體" pitchFamily="34" charset="-120"/>
                <a:ea typeface="微軟正黑體" pitchFamily="34" charset="-120"/>
              </a:rPr>
              <a:t>目標</a:t>
            </a:r>
            <a:r>
              <a:rPr lang="zh-TW" altLang="zh-TW" sz="2800" dirty="0" smtClean="0">
                <a:solidFill>
                  <a:srgbClr val="003300"/>
                </a:solidFill>
                <a:latin typeface="標楷體" pitchFamily="65" charset="-120"/>
                <a:ea typeface="標楷體" pitchFamily="65" charset="-120"/>
              </a:rPr>
              <a:t>培育下一代，並執行培育的人繼續成長</a:t>
            </a:r>
            <a:endParaRPr lang="zh-TW" altLang="zh-TW" dirty="0" smtClean="0"/>
          </a:p>
          <a:p>
            <a:pPr>
              <a:buNone/>
            </a:pPr>
            <a:r>
              <a:rPr lang="zh-TW" altLang="zh-TW" b="1" dirty="0" smtClean="0">
                <a:latin typeface="微軟正黑體" pitchFamily="34" charset="-120"/>
                <a:ea typeface="微軟正黑體" pitchFamily="34" charset="-120"/>
              </a:rPr>
              <a:t>構成要素</a:t>
            </a:r>
            <a:r>
              <a:rPr lang="zh-TW" altLang="zh-TW" sz="2800" dirty="0" smtClean="0">
                <a:solidFill>
                  <a:srgbClr val="003300"/>
                </a:solidFill>
                <a:latin typeface="標楷體" pitchFamily="65" charset="-120"/>
                <a:ea typeface="標楷體" pitchFamily="65" charset="-120"/>
              </a:rPr>
              <a:t>成人與小孩，男人與女人</a:t>
            </a:r>
            <a:endParaRPr lang="zh-TW" altLang="zh-TW" dirty="0" smtClean="0"/>
          </a:p>
          <a:p>
            <a:pPr>
              <a:buNone/>
            </a:pPr>
            <a:r>
              <a:rPr lang="zh-TW" altLang="zh-TW" b="1" dirty="0" smtClean="0">
                <a:latin typeface="微軟正黑體" pitchFamily="34" charset="-120"/>
                <a:ea typeface="微軟正黑體" pitchFamily="34" charset="-120"/>
              </a:rPr>
              <a:t>運作的秩序</a:t>
            </a:r>
            <a:r>
              <a:rPr lang="zh-TW" altLang="zh-TW" sz="2800" dirty="0" smtClean="0">
                <a:solidFill>
                  <a:srgbClr val="003300"/>
                </a:solidFill>
                <a:latin typeface="標楷體" pitchFamily="65" charset="-120"/>
                <a:ea typeface="標楷體" pitchFamily="65" charset="-120"/>
              </a:rPr>
              <a:t>各個成員的自尊、規則和溝通</a:t>
            </a:r>
          </a:p>
          <a:p>
            <a:pPr>
              <a:buNone/>
            </a:pPr>
            <a:r>
              <a:rPr lang="zh-TW" altLang="zh-TW" b="1" dirty="0" smtClean="0">
                <a:latin typeface="微軟正黑體" pitchFamily="34" charset="-120"/>
                <a:ea typeface="微軟正黑體" pitchFamily="34" charset="-120"/>
              </a:rPr>
              <a:t>維持該系統的活動力的能量</a:t>
            </a:r>
            <a:endParaRPr lang="en-US" altLang="zh-TW" b="1" dirty="0" smtClean="0">
              <a:latin typeface="微軟正黑體" pitchFamily="34" charset="-120"/>
              <a:ea typeface="微軟正黑體" pitchFamily="34" charset="-120"/>
            </a:endParaRPr>
          </a:p>
          <a:p>
            <a:pPr>
              <a:buNone/>
            </a:pPr>
            <a:r>
              <a:rPr lang="zh-TW" altLang="zh-TW" sz="2800" dirty="0" smtClean="0">
                <a:solidFill>
                  <a:srgbClr val="003300"/>
                </a:solidFill>
                <a:latin typeface="標楷體" pitchFamily="65" charset="-120"/>
                <a:ea typeface="標楷體" pitchFamily="65" charset="-120"/>
              </a:rPr>
              <a:t>來自食物、房子、空氣、水、活動，以及家庭成員在情緒、知性、身體、社會和精神生活等方面的想法</a:t>
            </a:r>
          </a:p>
          <a:p>
            <a:pPr>
              <a:buNone/>
            </a:pPr>
            <a:r>
              <a:rPr lang="zh-TW" altLang="zh-TW" b="1" dirty="0" smtClean="0">
                <a:latin typeface="微軟正黑體" pitchFamily="34" charset="-120"/>
                <a:ea typeface="微軟正黑體" pitchFamily="34" charset="-120"/>
              </a:rPr>
              <a:t>與外界互動的方式</a:t>
            </a:r>
            <a:r>
              <a:rPr lang="zh-TW" altLang="zh-TW" sz="2800" dirty="0" smtClean="0">
                <a:solidFill>
                  <a:srgbClr val="003300"/>
                </a:solidFill>
                <a:latin typeface="標楷體" pitchFamily="65" charset="-120"/>
                <a:ea typeface="標楷體" pitchFamily="65" charset="-120"/>
              </a:rPr>
              <a:t>變化成份，如新的和不同的部份</a:t>
            </a:r>
            <a:endParaRPr lang="zh-TW" altLang="en-US" sz="2800" dirty="0">
              <a:solidFill>
                <a:srgbClr val="0033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Corbis-42-19710836.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87624" y="1196752"/>
            <a:ext cx="6770188" cy="4516985"/>
          </a:xfrm>
          <a:prstGeom prst="rect">
            <a:avLst/>
          </a:prstGeom>
        </p:spPr>
      </p:pic>
      <p:sp>
        <p:nvSpPr>
          <p:cNvPr id="3" name="標題 2"/>
          <p:cNvSpPr txBox="1">
            <a:spLocks/>
          </p:cNvSpPr>
          <p:nvPr/>
        </p:nvSpPr>
        <p:spPr>
          <a:xfrm>
            <a:off x="1331640" y="5445224"/>
            <a:ext cx="6408712" cy="994122"/>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0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j-cs"/>
              </a:rPr>
              <a:t>從了解求生姿態開始</a:t>
            </a:r>
            <a:endParaRPr kumimoji="0" lang="zh-TW" altLang="en-US" sz="40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j-cs"/>
            </a:endParaRPr>
          </a:p>
        </p:txBody>
      </p:sp>
    </p:spTree>
    <p:extLst>
      <p:ext uri="{BB962C8B-B14F-4D97-AF65-F5344CB8AC3E}">
        <p14:creationId xmlns:p14="http://schemas.microsoft.com/office/powerpoint/2010/main" xmlns="" val="2274414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08104" y="1772816"/>
            <a:ext cx="3816424" cy="1584176"/>
          </a:xfrm>
        </p:spPr>
        <p:txBody>
          <a:bodyPr>
            <a:normAutofit fontScale="90000"/>
          </a:bodyPr>
          <a:lstStyle/>
          <a:p>
            <a:pPr algn="l"/>
            <a:r>
              <a:rPr lang="zh-TW" altLang="zh-TW" sz="2700" dirty="0" smtClean="0">
                <a:latin typeface="標楷體" pitchFamily="65" charset="-120"/>
                <a:ea typeface="標楷體" pitchFamily="65" charset="-120"/>
              </a:rPr>
              <a:t>行為表現或應對方式，只是露在水面上的一</a:t>
            </a:r>
            <a:r>
              <a:rPr lang="zh-TW" altLang="en-US" sz="2700" dirty="0" smtClean="0">
                <a:latin typeface="標楷體" pitchFamily="65" charset="-120"/>
                <a:ea typeface="標楷體" pitchFamily="65" charset="-120"/>
              </a:rPr>
              <a:t>小</a:t>
            </a:r>
            <a:r>
              <a:rPr lang="zh-TW" altLang="zh-TW" sz="2700" dirty="0" smtClean="0">
                <a:latin typeface="標楷體" pitchFamily="65" charset="-120"/>
                <a:ea typeface="標楷體" pitchFamily="65" charset="-120"/>
              </a:rPr>
              <a:t>部分，而暗湧在水面之下更大的山體，則是長期壓抑並被</a:t>
            </a:r>
            <a:r>
              <a:rPr lang="zh-TW" altLang="en-US" sz="2700" dirty="0" smtClean="0">
                <a:latin typeface="標楷體" pitchFamily="65" charset="-120"/>
                <a:ea typeface="標楷體" pitchFamily="65" charset="-120"/>
              </a:rPr>
              <a:t>忽略</a:t>
            </a:r>
            <a:r>
              <a:rPr lang="zh-TW" altLang="zh-TW" sz="2700" dirty="0" smtClean="0">
                <a:latin typeface="標楷體" pitchFamily="65" charset="-120"/>
                <a:ea typeface="標楷體" pitchFamily="65" charset="-120"/>
              </a:rPr>
              <a:t>的「內在」。</a:t>
            </a:r>
            <a:r>
              <a:rPr lang="zh-TW" altLang="en-US" dirty="0" smtClean="0">
                <a:latin typeface="標楷體" pitchFamily="65" charset="-120"/>
                <a:ea typeface="標楷體" pitchFamily="65" charset="-120"/>
              </a:rPr>
              <a:t/>
            </a:r>
            <a:br>
              <a:rPr lang="zh-TW" altLang="en-US" dirty="0" smtClean="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3074" name="Picture 2" descr="D:\研究所\南台助教資料\Satir\冰山彩色.gif"/>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552" y="1412910"/>
            <a:ext cx="7348376" cy="544509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標題 1"/>
          <p:cNvSpPr txBox="1">
            <a:spLocks/>
          </p:cNvSpPr>
          <p:nvPr/>
        </p:nvSpPr>
        <p:spPr>
          <a:xfrm>
            <a:off x="755576" y="116632"/>
            <a:ext cx="6120680" cy="12241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b="1" dirty="0" err="1" smtClean="0">
                <a:latin typeface="微軟正黑體" pitchFamily="34" charset="-120"/>
                <a:ea typeface="微軟正黑體" pitchFamily="34" charset="-120"/>
              </a:rPr>
              <a:t>Satir</a:t>
            </a:r>
            <a:r>
              <a:rPr lang="zh-TW" altLang="en-US" b="1" dirty="0" smtClean="0">
                <a:latin typeface="微軟正黑體" pitchFamily="34" charset="-120"/>
                <a:ea typeface="微軟正黑體" pitchFamily="34" charset="-120"/>
              </a:rPr>
              <a:t>冰山</a:t>
            </a:r>
            <a:endParaRPr lang="zh-TW" altLang="zh-TW" b="1"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xmlns="" val="3686402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1642"/>
                </a:solidFill>
                <a:latin typeface="微軟正黑體" pitchFamily="34" charset="-120"/>
                <a:ea typeface="微軟正黑體" pitchFamily="34" charset="-120"/>
              </a:rPr>
              <a:t>求生姿態</a:t>
            </a:r>
            <a:endParaRPr lang="zh-TW" altLang="en-US" dirty="0">
              <a:solidFill>
                <a:srgbClr val="001642"/>
              </a:solidFill>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fontScale="92500"/>
          </a:bodyPr>
          <a:lstStyle/>
          <a:p>
            <a:pPr>
              <a:buFont typeface="Wingdings" pitchFamily="2" charset="2"/>
              <a:buChar char="n"/>
            </a:pPr>
            <a:r>
              <a:rPr lang="zh-TW" altLang="en-US" dirty="0" smtClean="0">
                <a:latin typeface="標楷體" pitchFamily="65" charset="-120"/>
                <a:ea typeface="標楷體" pitchFamily="65" charset="-120"/>
              </a:rPr>
              <a:t>「求生姿態」源自</a:t>
            </a:r>
            <a:r>
              <a:rPr lang="zh-TW" altLang="en-US" dirty="0">
                <a:latin typeface="標楷體" pitchFamily="65" charset="-120"/>
                <a:ea typeface="標楷體" pitchFamily="65" charset="-120"/>
              </a:rPr>
              <a:t>一個低我價值和不平衡的狀態。</a:t>
            </a:r>
            <a:r>
              <a:rPr lang="zh-TW" altLang="en-US" dirty="0" smtClean="0">
                <a:latin typeface="標楷體" pitchFamily="65" charset="-120"/>
                <a:ea typeface="標楷體" pitchFamily="65" charset="-120"/>
              </a:rPr>
              <a:t>當我們遭遇</a:t>
            </a:r>
            <a:r>
              <a:rPr lang="zh-TW" altLang="en-US" dirty="0">
                <a:latin typeface="標楷體" pitchFamily="65" charset="-120"/>
                <a:ea typeface="標楷體" pitchFamily="65" charset="-120"/>
              </a:rPr>
              <a:t>口語的或非口語的、感覺到的，以及推測來的威脅時，為了</a:t>
            </a:r>
            <a:r>
              <a:rPr lang="zh-TW" altLang="en-US" dirty="0" smtClean="0">
                <a:latin typeface="標楷體" pitchFamily="65" charset="-120"/>
                <a:ea typeface="標楷體" pitchFamily="65" charset="-120"/>
              </a:rPr>
              <a:t>保護自我</a:t>
            </a:r>
            <a:r>
              <a:rPr lang="zh-TW" altLang="en-US" dirty="0">
                <a:latin typeface="標楷體" pitchFamily="65" charset="-120"/>
                <a:ea typeface="標楷體" pitchFamily="65" charset="-120"/>
              </a:rPr>
              <a:t>價值，我們選擇採用生存姿態來對抗威脅</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n"/>
            </a:pPr>
            <a:r>
              <a:rPr lang="zh-TW" altLang="en-US" dirty="0" smtClean="0">
                <a:latin typeface="標楷體" pitchFamily="65" charset="-120"/>
                <a:ea typeface="標楷體" pitchFamily="65" charset="-120"/>
              </a:rPr>
              <a:t>採用求生姿態是</a:t>
            </a:r>
            <a:r>
              <a:rPr lang="zh-TW" altLang="en-US" dirty="0">
                <a:latin typeface="標楷體" pitchFamily="65" charset="-120"/>
                <a:ea typeface="標楷體" pitchFamily="65" charset="-120"/>
              </a:rPr>
              <a:t>在嘗試得到他人的接納，同時隱藏我們絕望的渴望，以感覺到與他人聯結</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p>
            <a:pPr>
              <a:buFont typeface="Wingdings" pitchFamily="2" charset="2"/>
              <a:buChar char="n"/>
            </a:pPr>
            <a:r>
              <a:rPr lang="en-US" altLang="zh-TW" dirty="0" err="1" smtClean="0">
                <a:latin typeface="標楷體" pitchFamily="65" charset="-120"/>
                <a:ea typeface="標楷體" pitchFamily="65" charset="-120"/>
              </a:rPr>
              <a:t>Satir</a:t>
            </a:r>
            <a:r>
              <a:rPr lang="zh-TW" altLang="en-US" dirty="0" smtClean="0">
                <a:latin typeface="標楷體" pitchFamily="65" charset="-120"/>
                <a:ea typeface="標楷體" pitchFamily="65" charset="-120"/>
              </a:rPr>
              <a:t>模式</a:t>
            </a:r>
            <a:r>
              <a:rPr lang="zh-TW" altLang="en-US" dirty="0">
                <a:latin typeface="標楷體" pitchFamily="65" charset="-120"/>
                <a:ea typeface="標楷體" pitchFamily="65" charset="-120"/>
              </a:rPr>
              <a:t>由此發展</a:t>
            </a:r>
            <a:r>
              <a:rPr lang="zh-TW" altLang="en-US" dirty="0" smtClean="0">
                <a:latin typeface="標楷體" pitchFamily="65" charset="-120"/>
                <a:ea typeface="標楷體" pitchFamily="65" charset="-120"/>
              </a:rPr>
              <a:t>出五種溝通</a:t>
            </a:r>
            <a:r>
              <a:rPr lang="zh-TW" altLang="en-US" dirty="0">
                <a:latin typeface="標楷體" pitchFamily="65" charset="-120"/>
                <a:ea typeface="標楷體" pitchFamily="65" charset="-120"/>
              </a:rPr>
              <a:t>姿態的概念，以誇張的方式示範人們自我價值的內在感受</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p>
            <a:pPr marL="0" indent="0">
              <a:buNone/>
            </a:pPr>
            <a:endParaRPr lang="zh-TW" altLang="en-US" dirty="0"/>
          </a:p>
        </p:txBody>
      </p:sp>
    </p:spTree>
    <p:extLst>
      <p:ext uri="{BB962C8B-B14F-4D97-AF65-F5344CB8AC3E}">
        <p14:creationId xmlns:p14="http://schemas.microsoft.com/office/powerpoint/2010/main" xmlns="" val="4119157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1642"/>
                </a:solidFill>
                <a:latin typeface="微軟正黑體" pitchFamily="34" charset="-120"/>
                <a:ea typeface="微軟正黑體" pitchFamily="34" charset="-120"/>
              </a:rPr>
              <a:t>溝通姿態─討好型</a:t>
            </a:r>
            <a:r>
              <a:rPr lang="en-US" altLang="zh-TW" dirty="0" smtClean="0">
                <a:solidFill>
                  <a:srgbClr val="001642"/>
                </a:solidFill>
                <a:latin typeface="微軟正黑體" pitchFamily="34" charset="-120"/>
                <a:ea typeface="微軟正黑體" pitchFamily="34" charset="-120"/>
              </a:rPr>
              <a:t>(1/5)</a:t>
            </a:r>
            <a:endParaRPr lang="zh-TW" altLang="en-US" dirty="0">
              <a:solidFill>
                <a:srgbClr val="001642"/>
              </a:solidFill>
              <a:latin typeface="微軟正黑體" pitchFamily="34" charset="-120"/>
              <a:ea typeface="微軟正黑體" pitchFamily="34" charset="-120"/>
            </a:endParaRPr>
          </a:p>
        </p:txBody>
      </p:sp>
      <p:pic>
        <p:nvPicPr>
          <p:cNvPr id="4098" name="Picture 2" descr="D:\研究所\南台助教資料\Satir\討好型.gif"/>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7805" y="1600200"/>
            <a:ext cx="3916203" cy="452596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標題 1"/>
          <p:cNvSpPr txBox="1">
            <a:spLocks/>
          </p:cNvSpPr>
          <p:nvPr/>
        </p:nvSpPr>
        <p:spPr>
          <a:xfrm>
            <a:off x="3779912" y="1412776"/>
            <a:ext cx="5472608" cy="33032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2400" dirty="0" smtClean="0">
                <a:latin typeface="標楷體" pitchFamily="65" charset="-120"/>
                <a:ea typeface="標楷體" pitchFamily="65" charset="-120"/>
              </a:rPr>
              <a:t>    說</a:t>
            </a:r>
            <a:r>
              <a:rPr lang="zh-TW" altLang="en-US" sz="2400" dirty="0">
                <a:latin typeface="標楷體" pitchFamily="65" charset="-120"/>
                <a:ea typeface="標楷體" pitchFamily="65" charset="-120"/>
              </a:rPr>
              <a:t>的話都是表示同意</a:t>
            </a:r>
            <a:r>
              <a:rPr lang="zh-TW" altLang="en-US" sz="2400" dirty="0" smtClean="0">
                <a:latin typeface="標楷體" pitchFamily="65" charset="-120"/>
                <a:ea typeface="標楷體" pitchFamily="65" charset="-120"/>
              </a:rPr>
              <a:t>，身體</a:t>
            </a:r>
            <a:r>
              <a:rPr lang="zh-TW" altLang="en-US" sz="2400" dirty="0">
                <a:latin typeface="標楷體" pitchFamily="65" charset="-120"/>
                <a:ea typeface="標楷體" pitchFamily="65" charset="-120"/>
              </a:rPr>
              <a:t>是一副討好的姿勢，內心身處卻想著「沒有人喜歡我，我是沒有價值的人」。討好者總是用一種逢迎的方式，試著取悅別人或是跟人道歉。</a:t>
            </a:r>
          </a:p>
        </p:txBody>
      </p:sp>
    </p:spTree>
    <p:extLst>
      <p:ext uri="{BB962C8B-B14F-4D97-AF65-F5344CB8AC3E}">
        <p14:creationId xmlns:p14="http://schemas.microsoft.com/office/powerpoint/2010/main" xmlns="" val="3542970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Corbis-42-17230141.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628" y="0"/>
            <a:ext cx="6895884" cy="6895884"/>
          </a:xfrm>
          <a:prstGeom prst="rect">
            <a:avLst/>
          </a:prstGeom>
        </p:spPr>
      </p:pic>
    </p:spTree>
    <p:extLst>
      <p:ext uri="{BB962C8B-B14F-4D97-AF65-F5344CB8AC3E}">
        <p14:creationId xmlns:p14="http://schemas.microsoft.com/office/powerpoint/2010/main" xmlns="" val="387792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74638"/>
            <a:ext cx="8229600" cy="1143000"/>
          </a:xfrm>
        </p:spPr>
        <p:txBody>
          <a:bodyPr/>
          <a:lstStyle/>
          <a:p>
            <a:r>
              <a:rPr lang="zh-TW" altLang="en-US" dirty="0" smtClean="0">
                <a:solidFill>
                  <a:srgbClr val="001642"/>
                </a:solidFill>
                <a:latin typeface="微軟正黑體" pitchFamily="34" charset="-120"/>
                <a:ea typeface="微軟正黑體" pitchFamily="34" charset="-120"/>
              </a:rPr>
              <a:t>溝通姿態─指責型</a:t>
            </a:r>
            <a:r>
              <a:rPr lang="en-US" altLang="zh-TW" dirty="0" smtClean="0">
                <a:solidFill>
                  <a:srgbClr val="001642"/>
                </a:solidFill>
                <a:latin typeface="微軟正黑體" pitchFamily="34" charset="-120"/>
                <a:ea typeface="微軟正黑體" pitchFamily="34" charset="-120"/>
              </a:rPr>
              <a:t>(2/5)</a:t>
            </a:r>
            <a:endParaRPr lang="zh-TW" altLang="en-US" dirty="0">
              <a:solidFill>
                <a:srgbClr val="001642"/>
              </a:solidFill>
            </a:endParaRPr>
          </a:p>
        </p:txBody>
      </p:sp>
      <p:pic>
        <p:nvPicPr>
          <p:cNvPr id="5123" name="Picture 3" descr="D:\研究所\南台助教資料\Satir\指責型.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711349"/>
            <a:ext cx="3584688" cy="452596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標題 1"/>
          <p:cNvSpPr txBox="1">
            <a:spLocks/>
          </p:cNvSpPr>
          <p:nvPr/>
        </p:nvSpPr>
        <p:spPr>
          <a:xfrm>
            <a:off x="3779912" y="1412776"/>
            <a:ext cx="5472608" cy="33032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2300" dirty="0" smtClean="0">
                <a:latin typeface="標楷體" pitchFamily="65" charset="-120"/>
                <a:ea typeface="標楷體" pitchFamily="65" charset="-120"/>
              </a:rPr>
              <a:t>    說</a:t>
            </a:r>
            <a:r>
              <a:rPr lang="zh-TW" altLang="en-US" sz="2300" dirty="0">
                <a:latin typeface="標楷體" pitchFamily="65" charset="-120"/>
                <a:ea typeface="標楷體" pitchFamily="65" charset="-120"/>
              </a:rPr>
              <a:t>的話都是「不同意」，處處質問別人，身體姿勢則是擺出批判、責罵的架勢，顯然就是要告訴大家，他就是老闆，其實內心存在著寂寞與不成功的感覺。</a:t>
            </a:r>
          </a:p>
        </p:txBody>
      </p:sp>
    </p:spTree>
    <p:extLst>
      <p:ext uri="{BB962C8B-B14F-4D97-AF65-F5344CB8AC3E}">
        <p14:creationId xmlns:p14="http://schemas.microsoft.com/office/powerpoint/2010/main" xmlns="" val="2884306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E6%8C%87%E8%B4%A3.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87624" y="908720"/>
            <a:ext cx="6563453" cy="4896544"/>
          </a:xfrm>
          <a:prstGeom prst="rect">
            <a:avLst/>
          </a:prstGeom>
        </p:spPr>
      </p:pic>
    </p:spTree>
    <p:extLst>
      <p:ext uri="{BB962C8B-B14F-4D97-AF65-F5344CB8AC3E}">
        <p14:creationId xmlns:p14="http://schemas.microsoft.com/office/powerpoint/2010/main" xmlns="" val="9463977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1642"/>
                </a:solidFill>
                <a:latin typeface="微軟正黑體" pitchFamily="34" charset="-120"/>
                <a:ea typeface="微軟正黑體" pitchFamily="34" charset="-120"/>
              </a:rPr>
              <a:t>溝通姿態─理智型</a:t>
            </a:r>
            <a:r>
              <a:rPr lang="en-US" altLang="zh-TW" dirty="0" smtClean="0">
                <a:solidFill>
                  <a:srgbClr val="001642"/>
                </a:solidFill>
                <a:latin typeface="微軟正黑體" pitchFamily="34" charset="-120"/>
                <a:ea typeface="微軟正黑體" pitchFamily="34" charset="-120"/>
              </a:rPr>
              <a:t>(3/5)</a:t>
            </a:r>
            <a:endParaRPr lang="zh-TW" altLang="en-US" dirty="0">
              <a:solidFill>
                <a:srgbClr val="001642"/>
              </a:solidFill>
            </a:endParaRPr>
          </a:p>
        </p:txBody>
      </p:sp>
      <p:pic>
        <p:nvPicPr>
          <p:cNvPr id="6146" name="Picture 2" descr="D:\研究所\南台助教資料\Satir\超理智.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600200"/>
            <a:ext cx="3378535" cy="452596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標題 1"/>
          <p:cNvSpPr txBox="1">
            <a:spLocks/>
          </p:cNvSpPr>
          <p:nvPr/>
        </p:nvSpPr>
        <p:spPr>
          <a:xfrm>
            <a:off x="3779912" y="1412776"/>
            <a:ext cx="5472608" cy="33032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TW" altLang="en-US" sz="2300" dirty="0">
              <a:latin typeface="標楷體" pitchFamily="65" charset="-120"/>
              <a:ea typeface="標楷體" pitchFamily="65" charset="-120"/>
            </a:endParaRPr>
          </a:p>
        </p:txBody>
      </p:sp>
      <p:sp>
        <p:nvSpPr>
          <p:cNvPr id="4" name="矩形 3"/>
          <p:cNvSpPr/>
          <p:nvPr/>
        </p:nvSpPr>
        <p:spPr>
          <a:xfrm>
            <a:off x="3923928" y="2325732"/>
            <a:ext cx="5076056" cy="2308324"/>
          </a:xfrm>
          <a:prstGeom prst="rect">
            <a:avLst/>
          </a:prstGeom>
        </p:spPr>
        <p:txBody>
          <a:bodyPr wrap="square">
            <a:spAutoFit/>
          </a:bodyPr>
          <a:lstStyle/>
          <a:p>
            <a:r>
              <a:rPr lang="zh-TW" altLang="en-US" sz="2400" dirty="0" smtClean="0">
                <a:latin typeface="標楷體" pitchFamily="65" charset="-120"/>
                <a:ea typeface="標楷體" pitchFamily="65" charset="-120"/>
              </a:rPr>
              <a:t>    說</a:t>
            </a:r>
            <a:r>
              <a:rPr lang="zh-TW" altLang="en-US" sz="2400" dirty="0">
                <a:latin typeface="標楷體" pitchFamily="65" charset="-120"/>
                <a:ea typeface="標楷體" pitchFamily="65" charset="-120"/>
              </a:rPr>
              <a:t>的話都是道理、解釋與分析。身體就像部電腦般方正，顯示「我是穩定、冰冷與鎮靜的」，而內在卻是「我是易受傷、易受攻擊的」。超理智型的人總認為自己是對的，身體乾枯、聲音單調、話語抽象。</a:t>
            </a:r>
          </a:p>
        </p:txBody>
      </p:sp>
    </p:spTree>
    <p:extLst>
      <p:ext uri="{BB962C8B-B14F-4D97-AF65-F5344CB8AC3E}">
        <p14:creationId xmlns:p14="http://schemas.microsoft.com/office/powerpoint/2010/main" xmlns="" val="1291607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Corbis-42-37655615.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1124744"/>
            <a:ext cx="7048312" cy="4680520"/>
          </a:xfrm>
          <a:prstGeom prst="rect">
            <a:avLst/>
          </a:prstGeom>
        </p:spPr>
      </p:pic>
    </p:spTree>
    <p:extLst>
      <p:ext uri="{BB962C8B-B14F-4D97-AF65-F5344CB8AC3E}">
        <p14:creationId xmlns:p14="http://schemas.microsoft.com/office/powerpoint/2010/main" xmlns="" val="338305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1642"/>
                </a:solidFill>
                <a:latin typeface="微軟正黑體" pitchFamily="34" charset="-120"/>
                <a:ea typeface="微軟正黑體" pitchFamily="34" charset="-120"/>
              </a:rPr>
              <a:t>溝通姿態─</a:t>
            </a:r>
            <a:r>
              <a:rPr lang="zh-TW" altLang="en-US" dirty="0">
                <a:solidFill>
                  <a:srgbClr val="001642"/>
                </a:solidFill>
                <a:latin typeface="微軟正黑體" pitchFamily="34" charset="-120"/>
                <a:ea typeface="微軟正黑體" pitchFamily="34" charset="-120"/>
              </a:rPr>
              <a:t>打岔</a:t>
            </a:r>
            <a:r>
              <a:rPr lang="zh-TW" altLang="en-US" dirty="0" smtClean="0">
                <a:solidFill>
                  <a:srgbClr val="001642"/>
                </a:solidFill>
                <a:latin typeface="微軟正黑體" pitchFamily="34" charset="-120"/>
                <a:ea typeface="微軟正黑體" pitchFamily="34" charset="-120"/>
              </a:rPr>
              <a:t>型</a:t>
            </a:r>
            <a:r>
              <a:rPr lang="en-US" altLang="zh-TW" dirty="0" smtClean="0">
                <a:solidFill>
                  <a:srgbClr val="001642"/>
                </a:solidFill>
                <a:latin typeface="微軟正黑體" pitchFamily="34" charset="-120"/>
                <a:ea typeface="微軟正黑體" pitchFamily="34" charset="-120"/>
              </a:rPr>
              <a:t>(4/5)</a:t>
            </a:r>
            <a:endParaRPr lang="zh-TW" altLang="en-US" dirty="0">
              <a:solidFill>
                <a:srgbClr val="001642"/>
              </a:solidFill>
            </a:endParaRPr>
          </a:p>
        </p:txBody>
      </p:sp>
      <p:pic>
        <p:nvPicPr>
          <p:cNvPr id="7170" name="Picture 2" descr="D:\研究所\南台助教資料\Satir\打岔型.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1628800"/>
            <a:ext cx="3042040" cy="452596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矩形 3"/>
          <p:cNvSpPr/>
          <p:nvPr/>
        </p:nvSpPr>
        <p:spPr>
          <a:xfrm>
            <a:off x="3995936" y="2056780"/>
            <a:ext cx="5040560" cy="2308324"/>
          </a:xfrm>
          <a:prstGeom prst="rect">
            <a:avLst/>
          </a:prstGeom>
        </p:spPr>
        <p:txBody>
          <a:bodyPr wrap="square">
            <a:spAutoFit/>
          </a:bodyPr>
          <a:lstStyle/>
          <a:p>
            <a:r>
              <a:rPr lang="zh-TW" altLang="en-US" sz="2400" dirty="0" smtClean="0">
                <a:latin typeface="標楷體" pitchFamily="65" charset="-120"/>
                <a:ea typeface="標楷體" pitchFamily="65" charset="-120"/>
              </a:rPr>
              <a:t>    話不</a:t>
            </a:r>
            <a:r>
              <a:rPr lang="zh-TW" altLang="en-US" sz="2400" dirty="0">
                <a:latin typeface="標楷體" pitchFamily="65" charset="-120"/>
                <a:ea typeface="標楷體" pitchFamily="65" charset="-120"/>
              </a:rPr>
              <a:t>切題、沒有意義，身體姿態誇張且沒有重心，內心深處是「沒有人在乎、關心我」。打岔型的人對別人所說與所做的都無法反映重點，內在感覺昏亂、聲音乎高乎低，講話沒有焦點。</a:t>
            </a:r>
          </a:p>
        </p:txBody>
      </p:sp>
    </p:spTree>
    <p:extLst>
      <p:ext uri="{BB962C8B-B14F-4D97-AF65-F5344CB8AC3E}">
        <p14:creationId xmlns:p14="http://schemas.microsoft.com/office/powerpoint/2010/main" xmlns="" val="4145333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solidFill>
                  <a:srgbClr val="003300"/>
                </a:solidFill>
                <a:latin typeface="微軟正黑體" pitchFamily="34" charset="-120"/>
                <a:ea typeface="微軟正黑體" pitchFamily="34" charset="-120"/>
              </a:rPr>
              <a:t>問「如何」而不問「為什麼」</a:t>
            </a:r>
            <a:endParaRPr lang="zh-TW" altLang="en-US" dirty="0">
              <a:solidFill>
                <a:srgbClr val="003300"/>
              </a:solidFill>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pPr algn="ctr">
              <a:buNone/>
            </a:pPr>
            <a:endParaRPr lang="en-US" altLang="zh-TW" dirty="0" smtClean="0"/>
          </a:p>
          <a:p>
            <a:pPr algn="ctr">
              <a:buNone/>
            </a:pPr>
            <a:r>
              <a:rPr lang="zh-TW" altLang="zh-TW" b="1" dirty="0" smtClean="0">
                <a:solidFill>
                  <a:srgbClr val="008000"/>
                </a:solidFill>
                <a:latin typeface="微軟正黑體" pitchFamily="34" charset="-120"/>
                <a:ea typeface="微軟正黑體" pitchFamily="34" charset="-120"/>
              </a:rPr>
              <a:t>問「</a:t>
            </a:r>
            <a:r>
              <a:rPr lang="zh-TW" altLang="zh-TW" b="1" dirty="0" smtClean="0">
                <a:solidFill>
                  <a:srgbClr val="FF3300"/>
                </a:solidFill>
                <a:latin typeface="微軟正黑體" pitchFamily="34" charset="-120"/>
                <a:ea typeface="微軟正黑體" pitchFamily="34" charset="-120"/>
              </a:rPr>
              <a:t>如何</a:t>
            </a:r>
            <a:r>
              <a:rPr lang="zh-TW" altLang="zh-TW" b="1" dirty="0" smtClean="0">
                <a:solidFill>
                  <a:srgbClr val="008000"/>
                </a:solidFill>
                <a:latin typeface="微軟正黑體" pitchFamily="34" charset="-120"/>
                <a:ea typeface="微軟正黑體" pitchFamily="34" charset="-120"/>
              </a:rPr>
              <a:t>」可以引出資訊和了解</a:t>
            </a:r>
            <a:endParaRPr lang="en-US" altLang="zh-TW" b="1" dirty="0" smtClean="0">
              <a:solidFill>
                <a:srgbClr val="008000"/>
              </a:solidFill>
              <a:latin typeface="微軟正黑體" pitchFamily="34" charset="-120"/>
              <a:ea typeface="微軟正黑體" pitchFamily="34" charset="-120"/>
            </a:endParaRPr>
          </a:p>
          <a:p>
            <a:pPr algn="ctr">
              <a:buNone/>
            </a:pPr>
            <a:r>
              <a:rPr lang="zh-TW" altLang="zh-TW" b="1" dirty="0" smtClean="0">
                <a:solidFill>
                  <a:srgbClr val="008000"/>
                </a:solidFill>
                <a:latin typeface="微軟正黑體" pitchFamily="34" charset="-120"/>
                <a:ea typeface="微軟正黑體" pitchFamily="34" charset="-120"/>
              </a:rPr>
              <a:t>而問「</a:t>
            </a:r>
            <a:r>
              <a:rPr lang="zh-TW" altLang="zh-TW" b="1" dirty="0" smtClean="0">
                <a:solidFill>
                  <a:srgbClr val="CC3300"/>
                </a:solidFill>
                <a:latin typeface="微軟正黑體" pitchFamily="34" charset="-120"/>
                <a:ea typeface="微軟正黑體" pitchFamily="34" charset="-120"/>
              </a:rPr>
              <a:t>為什麼</a:t>
            </a:r>
            <a:r>
              <a:rPr lang="zh-TW" altLang="zh-TW" b="1" dirty="0" smtClean="0">
                <a:solidFill>
                  <a:srgbClr val="008000"/>
                </a:solidFill>
                <a:latin typeface="微軟正黑體" pitchFamily="34" charset="-120"/>
                <a:ea typeface="微軟正黑體" pitchFamily="34" charset="-120"/>
              </a:rPr>
              <a:t>」則意味著責備並產生防衛</a:t>
            </a:r>
            <a:endParaRPr lang="en-US" altLang="zh-TW" b="1" dirty="0" smtClean="0">
              <a:solidFill>
                <a:srgbClr val="008000"/>
              </a:solidFill>
              <a:latin typeface="微軟正黑體" pitchFamily="34" charset="-120"/>
              <a:ea typeface="微軟正黑體" pitchFamily="34" charset="-120"/>
            </a:endParaRPr>
          </a:p>
          <a:p>
            <a:pPr>
              <a:buNone/>
            </a:pPr>
            <a:endParaRPr lang="en-US" altLang="zh-TW" b="1" dirty="0" smtClean="0">
              <a:solidFill>
                <a:srgbClr val="008000"/>
              </a:solidFill>
              <a:latin typeface="微軟正黑體" pitchFamily="34" charset="-120"/>
              <a:ea typeface="微軟正黑體" pitchFamily="34" charset="-120"/>
            </a:endParaRPr>
          </a:p>
          <a:p>
            <a:pPr>
              <a:buNone/>
            </a:pPr>
            <a:endParaRPr lang="en-US" altLang="zh-TW" b="1" dirty="0" smtClean="0">
              <a:solidFill>
                <a:srgbClr val="008000"/>
              </a:solidFill>
              <a:latin typeface="微軟正黑體" pitchFamily="34" charset="-120"/>
              <a:ea typeface="微軟正黑體" pitchFamily="34" charset="-120"/>
            </a:endParaRPr>
          </a:p>
          <a:p>
            <a:pPr algn="ctr">
              <a:buNone/>
            </a:pPr>
            <a:r>
              <a:rPr lang="zh-TW" altLang="zh-TW" b="1" dirty="0" smtClean="0">
                <a:solidFill>
                  <a:srgbClr val="008000"/>
                </a:solidFill>
                <a:latin typeface="微軟正黑體" pitchFamily="34" charset="-120"/>
                <a:ea typeface="微軟正黑體" pitchFamily="34" charset="-120"/>
              </a:rPr>
              <a:t>一旦引發了防衛心，就會引發不圓滿的結果</a:t>
            </a:r>
          </a:p>
          <a:p>
            <a:endParaRPr lang="zh-TW"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W_Cuban.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908720"/>
            <a:ext cx="8830052" cy="5127127"/>
          </a:xfrm>
          <a:prstGeom prst="rect">
            <a:avLst/>
          </a:prstGeom>
        </p:spPr>
      </p:pic>
    </p:spTree>
    <p:extLst>
      <p:ext uri="{BB962C8B-B14F-4D97-AF65-F5344CB8AC3E}">
        <p14:creationId xmlns:p14="http://schemas.microsoft.com/office/powerpoint/2010/main" xmlns="" val="3387112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1642"/>
                </a:solidFill>
                <a:latin typeface="微軟正黑體" pitchFamily="34" charset="-120"/>
                <a:ea typeface="微軟正黑體" pitchFamily="34" charset="-120"/>
              </a:rPr>
              <a:t>溝通姿態─一致型</a:t>
            </a:r>
            <a:r>
              <a:rPr lang="en-US" altLang="zh-TW" dirty="0" smtClean="0">
                <a:solidFill>
                  <a:srgbClr val="001642"/>
                </a:solidFill>
                <a:latin typeface="微軟正黑體" pitchFamily="34" charset="-120"/>
                <a:ea typeface="微軟正黑體" pitchFamily="34" charset="-120"/>
              </a:rPr>
              <a:t>(5/5)</a:t>
            </a:r>
            <a:endParaRPr lang="zh-TW" altLang="en-US" dirty="0">
              <a:solidFill>
                <a:srgbClr val="001642"/>
              </a:solidFill>
            </a:endParaRPr>
          </a:p>
        </p:txBody>
      </p:sp>
      <p:sp>
        <p:nvSpPr>
          <p:cNvPr id="3" name="內容版面配置區 2"/>
          <p:cNvSpPr>
            <a:spLocks noGrp="1"/>
          </p:cNvSpPr>
          <p:nvPr>
            <p:ph idx="1"/>
          </p:nvPr>
        </p:nvSpPr>
        <p:spPr/>
        <p:txBody>
          <a:bodyPr>
            <a:normAutofit/>
          </a:bodyPr>
          <a:lstStyle/>
          <a:p>
            <a:pPr marL="0" indent="0">
              <a:buNone/>
            </a:pPr>
            <a:r>
              <a:rPr lang="zh-TW" altLang="en-US" dirty="0" smtClean="0">
                <a:latin typeface="標楷體" pitchFamily="65" charset="-120"/>
                <a:ea typeface="標楷體" pitchFamily="65" charset="-120"/>
              </a:rPr>
              <a:t>    此</a:t>
            </a:r>
            <a:r>
              <a:rPr lang="zh-TW" altLang="en-US" dirty="0">
                <a:latin typeface="標楷體" pitchFamily="65" charset="-120"/>
                <a:ea typeface="標楷體" pitchFamily="65" charset="-120"/>
              </a:rPr>
              <a:t>類型的人所發出的訊息都是朝同一方向，所說的話和臉上的表情、身體姿勢及聲調都符合一致，令雙方感到舒服、自由、誠實，極少威脅到彼此的自尊。此種溝通方式可以使人與人之間的破裂復合，建立真誠的接觸。</a:t>
            </a:r>
          </a:p>
        </p:txBody>
      </p:sp>
    </p:spTree>
    <p:extLst>
      <p:ext uri="{BB962C8B-B14F-4D97-AF65-F5344CB8AC3E}">
        <p14:creationId xmlns:p14="http://schemas.microsoft.com/office/powerpoint/2010/main" xmlns="" val="484602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Corbis-42-37532504.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552" y="548680"/>
            <a:ext cx="8005396" cy="5328592"/>
          </a:xfrm>
          <a:prstGeom prst="rect">
            <a:avLst/>
          </a:prstGeom>
        </p:spPr>
      </p:pic>
    </p:spTree>
    <p:extLst>
      <p:ext uri="{BB962C8B-B14F-4D97-AF65-F5344CB8AC3E}">
        <p14:creationId xmlns:p14="http://schemas.microsoft.com/office/powerpoint/2010/main" xmlns="" val="3231189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Corbis-42-19637555.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59632" y="1556792"/>
            <a:ext cx="6680068" cy="4498608"/>
          </a:xfrm>
          <a:prstGeom prst="rect">
            <a:avLst/>
          </a:prstGeom>
        </p:spPr>
      </p:pic>
      <p:sp>
        <p:nvSpPr>
          <p:cNvPr id="3" name="標題 2"/>
          <p:cNvSpPr txBox="1">
            <a:spLocks/>
          </p:cNvSpPr>
          <p:nvPr/>
        </p:nvSpPr>
        <p:spPr>
          <a:xfrm>
            <a:off x="3923928" y="1124744"/>
            <a:ext cx="3456384" cy="504056"/>
          </a:xfrm>
          <a:prstGeom prst="rect">
            <a:avLst/>
          </a:prstGeom>
        </p:spPr>
        <p:txBody>
          <a:bodyP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000" b="1" i="0" u="none" strike="noStrike" kern="1200" cap="none" spc="0" normalizeH="0" baseline="0" noProof="0" dirty="0" smtClean="0">
                <a:ln>
                  <a:noFill/>
                </a:ln>
                <a:solidFill>
                  <a:srgbClr val="001642"/>
                </a:solidFill>
                <a:effectLst/>
                <a:uLnTx/>
                <a:uFillTx/>
                <a:latin typeface="微軟正黑體" pitchFamily="34" charset="-120"/>
                <a:ea typeface="微軟正黑體" pitchFamily="34" charset="-120"/>
                <a:cs typeface="+mj-cs"/>
              </a:rPr>
              <a:t> 什麼是溝通之舞</a:t>
            </a:r>
            <a:endParaRPr kumimoji="0" lang="zh-TW" altLang="en-US" sz="4000" b="1" i="0" u="none" strike="noStrike" kern="1200" cap="none" spc="0" normalizeH="0" baseline="0" noProof="0" dirty="0">
              <a:ln>
                <a:noFill/>
              </a:ln>
              <a:solidFill>
                <a:srgbClr val="001642"/>
              </a:solidFill>
              <a:effectLst/>
              <a:uLnTx/>
              <a:uFillTx/>
              <a:latin typeface="微軟正黑體" pitchFamily="34" charset="-120"/>
              <a:ea typeface="微軟正黑體" pitchFamily="34" charset="-120"/>
              <a:cs typeface="+mj-cs"/>
            </a:endParaRPr>
          </a:p>
        </p:txBody>
      </p:sp>
    </p:spTree>
    <p:extLst>
      <p:ext uri="{BB962C8B-B14F-4D97-AF65-F5344CB8AC3E}">
        <p14:creationId xmlns:p14="http://schemas.microsoft.com/office/powerpoint/2010/main" xmlns="" val="22744146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70C0"/>
                </a:solidFill>
                <a:latin typeface="微軟正黑體" pitchFamily="34" charset="-120"/>
                <a:ea typeface="微軟正黑體" pitchFamily="34" charset="-120"/>
              </a:rPr>
              <a:t>溝通之舞</a:t>
            </a:r>
            <a:r>
              <a:rPr lang="en-US" altLang="zh-TW" dirty="0" smtClean="0">
                <a:solidFill>
                  <a:srgbClr val="0070C0"/>
                </a:solidFill>
                <a:latin typeface="微軟正黑體" pitchFamily="34" charset="-120"/>
                <a:ea typeface="微軟正黑體" pitchFamily="34" charset="-120"/>
              </a:rPr>
              <a:t>(1/2)</a:t>
            </a:r>
            <a:endParaRPr lang="zh-TW" altLang="en-US" dirty="0">
              <a:solidFill>
                <a:srgbClr val="0070C0"/>
              </a:solidFill>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a:bodyPr>
          <a:lstStyle/>
          <a:p>
            <a:pPr marL="0" indent="0">
              <a:buNone/>
            </a:pPr>
            <a:r>
              <a:rPr lang="zh-TW" altLang="en-US" sz="2800" dirty="0">
                <a:latin typeface="標楷體" pitchFamily="65" charset="-120"/>
                <a:ea typeface="標楷體" pitchFamily="65" charset="-120"/>
              </a:rPr>
              <a:t>卡卡</a:t>
            </a:r>
            <a:r>
              <a:rPr lang="zh-TW" altLang="en-US" sz="2800" dirty="0" smtClean="0">
                <a:latin typeface="標楷體" pitchFamily="65" charset="-120"/>
                <a:ea typeface="標楷體" pitchFamily="65" charset="-120"/>
              </a:rPr>
              <a:t>在家是一個為難的孩子，爸媽在她的長大過程中一直要鬧離婚，而哥哥和妹妹卻置之不理，讓美美在家裡撐得好累</a:t>
            </a:r>
            <a:r>
              <a:rPr lang="en-US" altLang="zh-TW" sz="2800" dirty="0" smtClean="0">
                <a:latin typeface="標楷體" pitchFamily="65" charset="-120"/>
                <a:ea typeface="標楷體" pitchFamily="65" charset="-120"/>
              </a:rPr>
              <a:t>…</a:t>
            </a:r>
          </a:p>
          <a:p>
            <a:pPr marL="0" indent="0">
              <a:buNone/>
            </a:pPr>
            <a:endParaRPr lang="en-US" altLang="zh-TW" sz="2800" dirty="0" smtClean="0">
              <a:latin typeface="標楷體" pitchFamily="65" charset="-120"/>
              <a:ea typeface="標楷體" pitchFamily="65" charset="-120"/>
            </a:endParaRPr>
          </a:p>
          <a:p>
            <a:pPr marL="0" indent="0">
              <a:buNone/>
            </a:pPr>
            <a:r>
              <a:rPr lang="zh-TW" altLang="en-US" sz="2600" dirty="0" smtClean="0">
                <a:latin typeface="標楷體" pitchFamily="65" charset="-120"/>
                <a:ea typeface="標楷體" pitchFamily="65" charset="-120"/>
              </a:rPr>
              <a:t>爸爸：你們都不聽我的話，到底怎麼搞得？</a:t>
            </a:r>
            <a:r>
              <a:rPr lang="en-US" altLang="zh-TW" sz="2600" dirty="0">
                <a:latin typeface="標楷體" pitchFamily="65" charset="-120"/>
                <a:ea typeface="標楷體" pitchFamily="65" charset="-120"/>
              </a:rPr>
              <a:t>(</a:t>
            </a:r>
            <a:r>
              <a:rPr lang="zh-TW" altLang="en-US" sz="2600" dirty="0" smtClean="0">
                <a:latin typeface="標楷體" pitchFamily="65" charset="-120"/>
                <a:ea typeface="標楷體" pitchFamily="65" charset="-120"/>
              </a:rPr>
              <a:t>指責</a:t>
            </a:r>
            <a:r>
              <a:rPr lang="en-US" altLang="zh-TW" sz="2600" dirty="0" smtClean="0">
                <a:latin typeface="標楷體" pitchFamily="65" charset="-120"/>
                <a:ea typeface="標楷體" pitchFamily="65" charset="-120"/>
              </a:rPr>
              <a:t>)</a:t>
            </a:r>
          </a:p>
          <a:p>
            <a:pPr marL="0" indent="0">
              <a:buNone/>
            </a:pPr>
            <a:r>
              <a:rPr lang="zh-TW" altLang="en-US" sz="2600" dirty="0" smtClean="0">
                <a:latin typeface="標楷體" pitchFamily="65" charset="-120"/>
                <a:ea typeface="標楷體" pitchFamily="65" charset="-120"/>
              </a:rPr>
              <a:t>媽媽：都</a:t>
            </a:r>
            <a:r>
              <a:rPr lang="zh-TW" altLang="en-US" sz="2600" dirty="0">
                <a:latin typeface="標楷體" pitchFamily="65" charset="-120"/>
                <a:ea typeface="標楷體" pitchFamily="65" charset="-120"/>
              </a:rPr>
              <a:t>是我的錯</a:t>
            </a:r>
            <a:r>
              <a:rPr lang="zh-TW" altLang="en-US" sz="2600" dirty="0" smtClean="0">
                <a:latin typeface="標楷體" pitchFamily="65" charset="-120"/>
                <a:ea typeface="標楷體" pitchFamily="65" charset="-120"/>
              </a:rPr>
              <a:t>，你不理我我就沒價值了。</a:t>
            </a:r>
            <a:r>
              <a:rPr lang="en-US" altLang="zh-TW" sz="2600" dirty="0">
                <a:latin typeface="標楷體" pitchFamily="65" charset="-120"/>
                <a:ea typeface="標楷體" pitchFamily="65" charset="-120"/>
              </a:rPr>
              <a:t>(</a:t>
            </a:r>
            <a:r>
              <a:rPr lang="zh-TW" altLang="en-US" sz="2600" dirty="0" smtClean="0">
                <a:latin typeface="標楷體" pitchFamily="65" charset="-120"/>
                <a:ea typeface="標楷體" pitchFamily="65" charset="-120"/>
              </a:rPr>
              <a:t>討好</a:t>
            </a:r>
            <a:r>
              <a:rPr lang="en-US" altLang="zh-TW" sz="2600" dirty="0" smtClean="0">
                <a:latin typeface="標楷體" pitchFamily="65" charset="-120"/>
                <a:ea typeface="標楷體" pitchFamily="65" charset="-120"/>
              </a:rPr>
              <a:t>)</a:t>
            </a:r>
          </a:p>
          <a:p>
            <a:pPr marL="0" indent="0">
              <a:buNone/>
            </a:pPr>
            <a:r>
              <a:rPr lang="zh-TW" altLang="en-US" sz="2600" dirty="0" smtClean="0">
                <a:latin typeface="標楷體" pitchFamily="65" charset="-120"/>
                <a:ea typeface="標楷體" pitchFamily="65" charset="-120"/>
              </a:rPr>
              <a:t>哥哥：大人吵吵鬧鬧都是不成熟的行為！</a:t>
            </a:r>
            <a:r>
              <a:rPr lang="en-US" altLang="zh-TW" sz="2600" dirty="0">
                <a:latin typeface="標楷體" pitchFamily="65" charset="-120"/>
                <a:ea typeface="標楷體" pitchFamily="65" charset="-120"/>
              </a:rPr>
              <a:t>(</a:t>
            </a:r>
            <a:r>
              <a:rPr lang="zh-TW" altLang="en-US" sz="2600" dirty="0" smtClean="0">
                <a:latin typeface="標楷體" pitchFamily="65" charset="-120"/>
                <a:ea typeface="標楷體" pitchFamily="65" charset="-120"/>
              </a:rPr>
              <a:t>理智</a:t>
            </a:r>
            <a:r>
              <a:rPr lang="en-US" altLang="zh-TW" sz="2600" dirty="0" smtClean="0">
                <a:latin typeface="標楷體" pitchFamily="65" charset="-120"/>
                <a:ea typeface="標楷體" pitchFamily="65" charset="-120"/>
              </a:rPr>
              <a:t>)</a:t>
            </a:r>
          </a:p>
          <a:p>
            <a:pPr marL="0" indent="0">
              <a:buNone/>
            </a:pPr>
            <a:r>
              <a:rPr lang="zh-TW" altLang="en-US" sz="2600" dirty="0">
                <a:latin typeface="標楷體" pitchFamily="65" charset="-120"/>
                <a:ea typeface="標楷體" pitchFamily="65" charset="-120"/>
              </a:rPr>
              <a:t>卡卡</a:t>
            </a:r>
            <a:r>
              <a:rPr lang="zh-TW" altLang="en-US" sz="2600" dirty="0" smtClean="0">
                <a:latin typeface="標楷體" pitchFamily="65" charset="-120"/>
                <a:ea typeface="標楷體" pitchFamily="65" charset="-120"/>
              </a:rPr>
              <a:t>：爸爸洗澡了嗎？媽媽香水哪買的阿？</a:t>
            </a:r>
            <a:r>
              <a:rPr lang="en-US" altLang="zh-TW" sz="2600" dirty="0">
                <a:latin typeface="標楷體" pitchFamily="65" charset="-120"/>
                <a:ea typeface="標楷體" pitchFamily="65" charset="-120"/>
              </a:rPr>
              <a:t>(</a:t>
            </a:r>
            <a:r>
              <a:rPr lang="zh-TW" altLang="en-US" sz="2600" dirty="0" smtClean="0">
                <a:latin typeface="標楷體" pitchFamily="65" charset="-120"/>
                <a:ea typeface="標楷體" pitchFamily="65" charset="-120"/>
              </a:rPr>
              <a:t>打岔</a:t>
            </a:r>
            <a:r>
              <a:rPr lang="en-US" altLang="zh-TW" sz="2600" dirty="0" smtClean="0">
                <a:latin typeface="標楷體" pitchFamily="65" charset="-120"/>
                <a:ea typeface="標楷體" pitchFamily="65" charset="-120"/>
              </a:rPr>
              <a:t>)</a:t>
            </a:r>
          </a:p>
          <a:p>
            <a:pPr marL="0" indent="0">
              <a:buNone/>
            </a:pPr>
            <a:r>
              <a:rPr lang="zh-TW" altLang="en-US" sz="2600" dirty="0" smtClean="0">
                <a:latin typeface="標楷體" pitchFamily="65" charset="-120"/>
                <a:ea typeface="標楷體" pitchFamily="65" charset="-120"/>
              </a:rPr>
              <a:t>妹妹：大人吵架最好不要介入，以免被波及！</a:t>
            </a:r>
            <a:r>
              <a:rPr lang="en-US" altLang="zh-TW" sz="2600" dirty="0">
                <a:latin typeface="標楷體" pitchFamily="65" charset="-120"/>
                <a:ea typeface="標楷體" pitchFamily="65" charset="-120"/>
              </a:rPr>
              <a:t>(</a:t>
            </a:r>
            <a:r>
              <a:rPr lang="zh-TW" altLang="en-US" sz="2600" dirty="0" smtClean="0">
                <a:latin typeface="標楷體" pitchFamily="65" charset="-120"/>
                <a:ea typeface="標楷體" pitchFamily="65" charset="-120"/>
              </a:rPr>
              <a:t>理智</a:t>
            </a:r>
            <a:r>
              <a:rPr lang="en-US" altLang="zh-TW" sz="2600" dirty="0" smtClean="0">
                <a:latin typeface="標楷體" pitchFamily="65" charset="-120"/>
                <a:ea typeface="標楷體" pitchFamily="65" charset="-120"/>
              </a:rPr>
              <a:t>)</a:t>
            </a:r>
            <a:endParaRPr lang="zh-TW" altLang="en-US" sz="2600" dirty="0">
              <a:latin typeface="標楷體" pitchFamily="65" charset="-120"/>
              <a:ea typeface="標楷體" pitchFamily="65" charset="-120"/>
            </a:endParaRPr>
          </a:p>
        </p:txBody>
      </p:sp>
    </p:spTree>
    <p:extLst>
      <p:ext uri="{BB962C8B-B14F-4D97-AF65-F5344CB8AC3E}">
        <p14:creationId xmlns:p14="http://schemas.microsoft.com/office/powerpoint/2010/main" xmlns="" val="4267970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0013729e41a90c6b2ae902.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3648" y="1628800"/>
            <a:ext cx="6840760" cy="4282911"/>
          </a:xfrm>
          <a:prstGeom prst="rect">
            <a:avLst/>
          </a:prstGeom>
        </p:spPr>
      </p:pic>
    </p:spTree>
    <p:extLst>
      <p:ext uri="{BB962C8B-B14F-4D97-AF65-F5344CB8AC3E}">
        <p14:creationId xmlns:p14="http://schemas.microsoft.com/office/powerpoint/2010/main" xmlns="" val="1807195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70C0"/>
                </a:solidFill>
                <a:latin typeface="微軟正黑體" pitchFamily="34" charset="-120"/>
                <a:ea typeface="微軟正黑體" pitchFamily="34" charset="-120"/>
              </a:rPr>
              <a:t>溝通之舞</a:t>
            </a:r>
            <a:r>
              <a:rPr lang="en-US" altLang="zh-TW" dirty="0" smtClean="0">
                <a:solidFill>
                  <a:srgbClr val="0070C0"/>
                </a:solidFill>
                <a:latin typeface="微軟正黑體" pitchFamily="34" charset="-120"/>
                <a:ea typeface="微軟正黑體" pitchFamily="34" charset="-120"/>
              </a:rPr>
              <a:t>(2/2</a:t>
            </a:r>
            <a:r>
              <a:rPr lang="en-US" altLang="zh-TW" dirty="0">
                <a:solidFill>
                  <a:srgbClr val="0070C0"/>
                </a:solidFill>
                <a:latin typeface="微軟正黑體" pitchFamily="34" charset="-120"/>
                <a:ea typeface="微軟正黑體" pitchFamily="34" charset="-120"/>
              </a:rPr>
              <a:t>)</a:t>
            </a:r>
            <a:endParaRPr lang="zh-TW" altLang="en-US" dirty="0">
              <a:solidFill>
                <a:srgbClr val="0070C0"/>
              </a:solidFill>
            </a:endParaRPr>
          </a:p>
        </p:txBody>
      </p:sp>
      <p:sp>
        <p:nvSpPr>
          <p:cNvPr id="3" name="內容版面配置區 2"/>
          <p:cNvSpPr>
            <a:spLocks noGrp="1"/>
          </p:cNvSpPr>
          <p:nvPr>
            <p:ph idx="1"/>
          </p:nvPr>
        </p:nvSpPr>
        <p:spPr/>
        <p:txBody>
          <a:bodyPr>
            <a:normAutofit/>
          </a:bodyPr>
          <a:lstStyle/>
          <a:p>
            <a:pPr marL="0" indent="0">
              <a:buNone/>
            </a:pPr>
            <a:r>
              <a:rPr lang="zh-TW" altLang="en-US" sz="2800" dirty="0">
                <a:latin typeface="標楷體" pitchFamily="65" charset="-120"/>
                <a:ea typeface="標楷體" pitchFamily="65" charset="-120"/>
              </a:rPr>
              <a:t>卡爸</a:t>
            </a:r>
            <a:r>
              <a:rPr lang="zh-TW" altLang="en-US" sz="2800" dirty="0" smtClean="0">
                <a:latin typeface="標楷體" pitchFamily="65" charset="-120"/>
                <a:ea typeface="標楷體" pitchFamily="65" charset="-120"/>
              </a:rPr>
              <a:t>對卡媽是一對常常吵架的夫妻，而他們的獨生女卡卡因為受不了，高中就離家外宿，過著半工半讀的日子。</a:t>
            </a:r>
            <a:endParaRPr lang="en-US" altLang="zh-TW" sz="2800" dirty="0" smtClean="0">
              <a:latin typeface="標楷體" pitchFamily="65" charset="-120"/>
              <a:ea typeface="標楷體" pitchFamily="65" charset="-120"/>
            </a:endParaRPr>
          </a:p>
          <a:p>
            <a:pPr marL="0" indent="0">
              <a:buNone/>
            </a:pPr>
            <a:endParaRPr lang="en-US" altLang="zh-TW" sz="2800" dirty="0" smtClean="0">
              <a:latin typeface="標楷體" pitchFamily="65" charset="-120"/>
              <a:ea typeface="標楷體" pitchFamily="65" charset="-120"/>
            </a:endParaRPr>
          </a:p>
          <a:p>
            <a:pPr marL="0" indent="0">
              <a:buNone/>
            </a:pPr>
            <a:r>
              <a:rPr lang="zh-TW" altLang="en-US" sz="2600" dirty="0" smtClean="0">
                <a:latin typeface="標楷體" pitchFamily="65" charset="-120"/>
                <a:ea typeface="標楷體" pitchFamily="65" charset="-120"/>
              </a:rPr>
              <a:t>卡媽：你這沒有用的男人，會喝酒還會什麼？</a:t>
            </a:r>
            <a:r>
              <a:rPr lang="en-US" altLang="zh-TW" sz="2600"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指責</a:t>
            </a:r>
            <a:r>
              <a:rPr lang="en-US" altLang="zh-TW" sz="2600" dirty="0" smtClean="0">
                <a:latin typeface="標楷體" pitchFamily="65" charset="-120"/>
                <a:ea typeface="標楷體" pitchFamily="65" charset="-120"/>
              </a:rPr>
              <a:t>)</a:t>
            </a:r>
          </a:p>
          <a:p>
            <a:pPr marL="0" indent="0">
              <a:buNone/>
            </a:pPr>
            <a:r>
              <a:rPr lang="zh-TW" altLang="en-US" sz="2600" dirty="0" smtClean="0">
                <a:latin typeface="標楷體" pitchFamily="65" charset="-120"/>
                <a:ea typeface="標楷體" pitchFamily="65" charset="-120"/>
              </a:rPr>
              <a:t>卡爸：每天小酌一杯是有益身體健康的！</a:t>
            </a:r>
            <a:r>
              <a:rPr lang="en-US" altLang="zh-TW" sz="2600"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理智</a:t>
            </a:r>
            <a:r>
              <a:rPr lang="en-US" altLang="zh-TW" sz="2600" dirty="0" smtClean="0">
                <a:latin typeface="標楷體" pitchFamily="65" charset="-120"/>
                <a:ea typeface="標楷體" pitchFamily="65" charset="-120"/>
              </a:rPr>
              <a:t>)</a:t>
            </a:r>
          </a:p>
          <a:p>
            <a:pPr marL="0" indent="0">
              <a:buNone/>
            </a:pPr>
            <a:endParaRPr lang="en-US" altLang="zh-TW" sz="2600" dirty="0">
              <a:latin typeface="標楷體" pitchFamily="65" charset="-120"/>
              <a:ea typeface="標楷體" pitchFamily="65" charset="-120"/>
            </a:endParaRPr>
          </a:p>
          <a:p>
            <a:pPr marL="0" indent="0">
              <a:buNone/>
            </a:pPr>
            <a:r>
              <a:rPr lang="zh-TW" altLang="en-US" sz="2600" dirty="0">
                <a:latin typeface="標楷體" pitchFamily="65" charset="-120"/>
                <a:ea typeface="標楷體" pitchFamily="65" charset="-120"/>
              </a:rPr>
              <a:t>卡卡</a:t>
            </a:r>
            <a:r>
              <a:rPr lang="zh-TW" altLang="en-US" sz="2600" dirty="0" smtClean="0">
                <a:latin typeface="標楷體" pitchFamily="65" charset="-120"/>
                <a:ea typeface="標楷體" pitchFamily="65" charset="-120"/>
              </a:rPr>
              <a:t>：怪爸爸做什麼，他又沒有喝很多酒！</a:t>
            </a:r>
            <a:r>
              <a:rPr lang="en-US" altLang="zh-TW" sz="2600"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指責</a:t>
            </a:r>
            <a:r>
              <a:rPr lang="en-US" altLang="zh-TW" sz="2600" dirty="0" smtClean="0">
                <a:latin typeface="標楷體" pitchFamily="65" charset="-120"/>
                <a:ea typeface="標楷體" pitchFamily="65" charset="-120"/>
              </a:rPr>
              <a:t>)</a:t>
            </a:r>
          </a:p>
          <a:p>
            <a:pPr marL="0" indent="0">
              <a:buNone/>
            </a:pPr>
            <a:r>
              <a:rPr lang="zh-TW" altLang="en-US" sz="2600" dirty="0">
                <a:latin typeface="標楷體" pitchFamily="65" charset="-120"/>
                <a:ea typeface="標楷體" pitchFamily="65" charset="-120"/>
              </a:rPr>
              <a:t>卡媽</a:t>
            </a:r>
            <a:r>
              <a:rPr lang="zh-TW" altLang="en-US" sz="2600" dirty="0" smtClean="0">
                <a:latin typeface="標楷體" pitchFamily="65" charset="-120"/>
                <a:ea typeface="標楷體" pitchFamily="65" charset="-120"/>
              </a:rPr>
              <a:t>：女兒阿，我是為這個家好，你回來好嗎？</a:t>
            </a:r>
            <a:r>
              <a:rPr lang="en-US" altLang="zh-TW" sz="2600"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討好</a:t>
            </a:r>
            <a:r>
              <a:rPr lang="en-US" altLang="zh-TW" sz="2600" dirty="0" smtClean="0">
                <a:latin typeface="標楷體" pitchFamily="65" charset="-120"/>
                <a:ea typeface="標楷體" pitchFamily="65" charset="-120"/>
              </a:rPr>
              <a:t>)</a:t>
            </a:r>
            <a:endParaRPr lang="zh-TW" altLang="en-US" sz="2600" dirty="0">
              <a:latin typeface="標楷體" pitchFamily="65" charset="-120"/>
              <a:ea typeface="標楷體" pitchFamily="65" charset="-120"/>
            </a:endParaRPr>
          </a:p>
        </p:txBody>
      </p:sp>
    </p:spTree>
    <p:extLst>
      <p:ext uri="{BB962C8B-B14F-4D97-AF65-F5344CB8AC3E}">
        <p14:creationId xmlns:p14="http://schemas.microsoft.com/office/powerpoint/2010/main" xmlns="" val="28524667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8b777532-512f-4a40-be76-1ab3abf285af.jpeg"/>
          <p:cNvPicPr>
            <a:picLocks noChangeAspect="1"/>
          </p:cNvPicPr>
          <p:nvPr/>
        </p:nvPicPr>
        <p:blipFill rotWithShape="1">
          <a:blip r:embed="rId2" cstate="print">
            <a:extLst>
              <a:ext uri="{28A0092B-C50C-407E-A947-70E740481C1C}">
                <a14:useLocalDpi xmlns:a14="http://schemas.microsoft.com/office/drawing/2010/main" xmlns="" val="0"/>
              </a:ext>
            </a:extLst>
          </a:blip>
          <a:srcRect b="13998"/>
          <a:stretch/>
        </p:blipFill>
        <p:spPr>
          <a:xfrm>
            <a:off x="251520" y="692697"/>
            <a:ext cx="8706823" cy="4489688"/>
          </a:xfrm>
          <a:prstGeom prst="rect">
            <a:avLst/>
          </a:prstGeom>
        </p:spPr>
      </p:pic>
      <p:sp>
        <p:nvSpPr>
          <p:cNvPr id="4" name="標題 1"/>
          <p:cNvSpPr txBox="1">
            <a:spLocks/>
          </p:cNvSpPr>
          <p:nvPr/>
        </p:nvSpPr>
        <p:spPr>
          <a:xfrm>
            <a:off x="611560" y="5445224"/>
            <a:ext cx="8208912" cy="1152128"/>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2800" b="1" i="0" u="none" strike="noStrike" kern="1200" cap="none" spc="0" normalizeH="0" baseline="0" noProof="0" dirty="0" smtClean="0">
                <a:ln>
                  <a:noFill/>
                </a:ln>
                <a:solidFill>
                  <a:srgbClr val="800000"/>
                </a:solidFill>
                <a:effectLst/>
                <a:uLnTx/>
                <a:uFillTx/>
                <a:latin typeface="微軟正黑體" pitchFamily="34" charset="-120"/>
                <a:ea typeface="微軟正黑體" pitchFamily="34" charset="-120"/>
                <a:cs typeface="+mj-cs"/>
              </a:rPr>
              <a:t>溝通沒辦法一蹴而成</a:t>
            </a:r>
            <a:endParaRPr kumimoji="0" lang="en-US" altLang="zh-TW" sz="2800" b="1" i="0" u="none" strike="noStrike" kern="1200" cap="none" spc="0" normalizeH="0" baseline="0" noProof="0" dirty="0" smtClean="0">
              <a:ln>
                <a:noFill/>
              </a:ln>
              <a:solidFill>
                <a:srgbClr val="800000"/>
              </a:solidFill>
              <a:effectLst/>
              <a:uLnTx/>
              <a:uFillTx/>
              <a:latin typeface="微軟正黑體" pitchFamily="34" charset="-120"/>
              <a:ea typeface="微軟正黑體" pitchFamily="34" charset="-12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2800" b="1" dirty="0" smtClean="0">
                <a:solidFill>
                  <a:srgbClr val="800000"/>
                </a:solidFill>
                <a:latin typeface="微軟正黑體" pitchFamily="34" charset="-120"/>
                <a:ea typeface="微軟正黑體" pitchFamily="34" charset="-120"/>
                <a:cs typeface="+mj-cs"/>
              </a:rPr>
              <a:t>需要 練習</a:t>
            </a:r>
            <a:r>
              <a:rPr lang="zh-TW" altLang="en-US" sz="2800" b="1" dirty="0" smtClean="0">
                <a:solidFill>
                  <a:srgbClr val="800000"/>
                </a:solidFill>
                <a:latin typeface="微軟正黑體" pitchFamily="34" charset="-120"/>
                <a:ea typeface="微軟正黑體" pitchFamily="34" charset="-120"/>
                <a:cs typeface="+mj-cs"/>
              </a:rPr>
              <a:t>又練習      </a:t>
            </a:r>
            <a:r>
              <a:rPr kumimoji="0" lang="zh-TW" altLang="en-US" sz="2800" b="1" i="0" u="none" strike="noStrike" kern="1200" cap="none" spc="0" normalizeH="0" baseline="0" noProof="0" dirty="0" smtClean="0">
                <a:ln>
                  <a:noFill/>
                </a:ln>
                <a:solidFill>
                  <a:srgbClr val="800000"/>
                </a:solidFill>
                <a:effectLst/>
                <a:uLnTx/>
                <a:uFillTx/>
                <a:latin typeface="微軟正黑體" pitchFamily="34" charset="-120"/>
                <a:ea typeface="微軟正黑體" pitchFamily="34" charset="-120"/>
                <a:cs typeface="+mj-cs"/>
              </a:rPr>
              <a:t>校正又校正</a:t>
            </a:r>
            <a:endParaRPr kumimoji="0" lang="zh-TW" altLang="en-US" sz="2800" b="1" i="0" u="none" strike="noStrike" kern="1200" cap="none" spc="0" normalizeH="0" baseline="0" noProof="0" dirty="0">
              <a:ln>
                <a:noFill/>
              </a:ln>
              <a:solidFill>
                <a:srgbClr val="800000"/>
              </a:solidFill>
              <a:effectLst/>
              <a:uLnTx/>
              <a:uFillTx/>
              <a:latin typeface="微軟正黑體" pitchFamily="34" charset="-120"/>
              <a:ea typeface="微軟正黑體" pitchFamily="34" charset="-120"/>
              <a:cs typeface="+mj-cs"/>
            </a:endParaRPr>
          </a:p>
        </p:txBody>
      </p:sp>
    </p:spTree>
    <p:extLst>
      <p:ext uri="{BB962C8B-B14F-4D97-AF65-F5344CB8AC3E}">
        <p14:creationId xmlns:p14="http://schemas.microsoft.com/office/powerpoint/2010/main" xmlns="" val="3420777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Corbis-42-19750303.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47664" y="620688"/>
            <a:ext cx="3888432" cy="5850932"/>
          </a:xfrm>
          <a:prstGeom prst="rect">
            <a:avLst/>
          </a:prstGeom>
        </p:spPr>
      </p:pic>
      <p:sp>
        <p:nvSpPr>
          <p:cNvPr id="3" name="標題 1"/>
          <p:cNvSpPr txBox="1">
            <a:spLocks/>
          </p:cNvSpPr>
          <p:nvPr/>
        </p:nvSpPr>
        <p:spPr>
          <a:xfrm>
            <a:off x="5580112" y="3356992"/>
            <a:ext cx="3563888" cy="288032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3200" b="1" i="0" u="none" strike="noStrike" kern="1200" cap="none" spc="0" normalizeH="0" baseline="0" noProof="0" dirty="0" smtClean="0">
                <a:ln>
                  <a:noFill/>
                </a:ln>
                <a:solidFill>
                  <a:srgbClr val="FF0000"/>
                </a:solidFill>
                <a:effectLst/>
                <a:uLnTx/>
                <a:uFillTx/>
                <a:latin typeface="Adobe 黑体 Std R" pitchFamily="34" charset="-128"/>
                <a:ea typeface="Adobe 黑体 Std R" pitchFamily="34" charset="-128"/>
                <a:cs typeface="+mj-cs"/>
              </a:rPr>
              <a:t>G</a:t>
            </a:r>
            <a:r>
              <a:rPr kumimoji="0" lang="en-US" altLang="zh-TW" sz="3200" b="1" i="0" u="none" strike="noStrike" kern="1200" cap="none" spc="0" normalizeH="0" baseline="0" noProof="0" dirty="0" smtClean="0">
                <a:ln>
                  <a:noFill/>
                </a:ln>
                <a:solidFill>
                  <a:srgbClr val="FF3300"/>
                </a:solidFill>
                <a:effectLst/>
                <a:uLnTx/>
                <a:uFillTx/>
                <a:latin typeface="Adobe 黑体 Std R" pitchFamily="34" charset="-128"/>
                <a:ea typeface="Adobe 黑体 Std R" pitchFamily="34" charset="-128"/>
                <a:cs typeface="+mj-cs"/>
              </a:rPr>
              <a:t>o</a:t>
            </a:r>
            <a:r>
              <a:rPr kumimoji="0" lang="en-US" altLang="zh-TW" sz="3200" b="1" i="0" u="none" strike="noStrike" kern="1200" cap="none" spc="0" normalizeH="0" baseline="0" noProof="0" dirty="0" smtClean="0">
                <a:ln>
                  <a:noFill/>
                </a:ln>
                <a:solidFill>
                  <a:srgbClr val="FFC000"/>
                </a:solidFill>
                <a:effectLst/>
                <a:uLnTx/>
                <a:uFillTx/>
                <a:latin typeface="Adobe 黑体 Std R" pitchFamily="34" charset="-128"/>
                <a:ea typeface="Adobe 黑体 Std R" pitchFamily="34" charset="-128"/>
                <a:cs typeface="+mj-cs"/>
              </a:rPr>
              <a:t>o</a:t>
            </a:r>
            <a:r>
              <a:rPr kumimoji="0" lang="en-US" altLang="zh-TW" sz="3200" b="1" i="0" u="none" strike="noStrike" kern="1200" cap="none" spc="0" normalizeH="0" baseline="0" noProof="0" dirty="0" smtClean="0">
                <a:ln>
                  <a:noFill/>
                </a:ln>
                <a:solidFill>
                  <a:srgbClr val="008000"/>
                </a:solidFill>
                <a:effectLst/>
                <a:uLnTx/>
                <a:uFillTx/>
                <a:latin typeface="Adobe 黑体 Std R" pitchFamily="34" charset="-128"/>
                <a:ea typeface="Adobe 黑体 Std R" pitchFamily="34" charset="-128"/>
                <a:cs typeface="+mj-cs"/>
              </a:rPr>
              <a:t>g</a:t>
            </a:r>
            <a:r>
              <a:rPr kumimoji="0" lang="en-US" altLang="zh-TW" sz="3200" b="1" i="0" u="none" strike="noStrike" kern="1200" cap="none" spc="0" normalizeH="0" baseline="0" noProof="0" dirty="0" smtClean="0">
                <a:ln>
                  <a:noFill/>
                </a:ln>
                <a:solidFill>
                  <a:srgbClr val="0070C0"/>
                </a:solidFill>
                <a:effectLst/>
                <a:uLnTx/>
                <a:uFillTx/>
                <a:latin typeface="Adobe 黑体 Std R" pitchFamily="34" charset="-128"/>
                <a:ea typeface="Adobe 黑体 Std R" pitchFamily="34" charset="-128"/>
                <a:cs typeface="+mj-cs"/>
              </a:rPr>
              <a:t>l</a:t>
            </a:r>
            <a:r>
              <a:rPr kumimoji="0" lang="en-US" altLang="zh-TW" sz="3200" b="1" i="0" u="none" strike="noStrike" kern="1200" cap="none" spc="0" normalizeH="0" baseline="0" noProof="0" dirty="0" smtClean="0">
                <a:ln>
                  <a:noFill/>
                </a:ln>
                <a:solidFill>
                  <a:srgbClr val="800000"/>
                </a:solidFill>
                <a:effectLst/>
                <a:uLnTx/>
                <a:uFillTx/>
                <a:latin typeface="Adobe 黑体 Std R" pitchFamily="34" charset="-128"/>
                <a:ea typeface="Adobe 黑体 Std R" pitchFamily="34" charset="-128"/>
                <a:cs typeface="+mj-cs"/>
              </a:rPr>
              <a:t>e</a:t>
            </a:r>
            <a:r>
              <a:rPr kumimoji="0" lang="zh-TW" altLang="en-US" sz="3200" b="1" i="0" u="none" strike="noStrike" kern="1200" cap="none" spc="0" normalizeH="0" baseline="0" noProof="0" dirty="0" smtClean="0">
                <a:ln>
                  <a:noFill/>
                </a:ln>
                <a:solidFill>
                  <a:srgbClr val="800000"/>
                </a:solidFill>
                <a:effectLst/>
                <a:uLnTx/>
                <a:uFillTx/>
                <a:latin typeface="Adobe 黑体 Std R" pitchFamily="34" charset="-128"/>
                <a:ea typeface="Adobe 黑体 Std R" pitchFamily="34" charset="-128"/>
                <a:cs typeface="+mj-cs"/>
              </a:rPr>
              <a:t> </a:t>
            </a:r>
            <a:r>
              <a:rPr kumimoji="0" lang="zh-TW" altLang="en-US" sz="3200" b="1" i="0" u="none" strike="noStrike" kern="1200" cap="none" spc="0" normalizeH="0" baseline="0" noProof="0" dirty="0" smtClean="0">
                <a:ln>
                  <a:noFill/>
                </a:ln>
                <a:solidFill>
                  <a:srgbClr val="800000"/>
                </a:solidFill>
                <a:effectLst/>
                <a:uLnTx/>
                <a:uFillTx/>
                <a:latin typeface="微軟正黑體" pitchFamily="34" charset="-120"/>
                <a:ea typeface="微軟正黑體" pitchFamily="34" charset="-120"/>
                <a:cs typeface="+mj-cs"/>
              </a:rPr>
              <a:t> </a:t>
            </a:r>
            <a:r>
              <a:rPr kumimoji="0" lang="zh-TW" altLang="en-US" sz="3200" b="1" i="0" u="none" strike="noStrike" kern="1200" cap="none" spc="0" normalizeH="0" baseline="0" noProof="0" dirty="0" smtClean="0">
                <a:ln>
                  <a:noFill/>
                </a:ln>
                <a:solidFill>
                  <a:srgbClr val="800000"/>
                </a:solidFill>
                <a:effectLst/>
                <a:uLnTx/>
                <a:uFillTx/>
                <a:latin typeface="微軟正黑體" pitchFamily="34" charset="-120"/>
                <a:ea typeface="微軟正黑體" pitchFamily="34" charset="-120"/>
                <a:cs typeface="+mj-cs"/>
              </a:rPr>
              <a:t>一下ㄅ</a:t>
            </a:r>
            <a:r>
              <a:rPr kumimoji="0" lang="en-US" altLang="zh-TW" sz="3200" b="1" i="0" u="none" strike="noStrike" kern="1200" cap="none" spc="0" normalizeH="0" baseline="0" noProof="0" dirty="0" smtClean="0">
                <a:ln>
                  <a:noFill/>
                </a:ln>
                <a:solidFill>
                  <a:srgbClr val="800000"/>
                </a:solidFill>
                <a:effectLst/>
                <a:uLnTx/>
                <a:uFillTx/>
                <a:latin typeface="微軟正黑體" pitchFamily="34" charset="-120"/>
                <a:ea typeface="微軟正黑體" pitchFamily="34" charset="-120"/>
                <a:cs typeface="+mj-cs"/>
              </a:rPr>
              <a:t>~</a:t>
            </a:r>
            <a:endParaRPr kumimoji="0" lang="en-US" altLang="zh-TW" sz="3200" b="1" i="0" u="none" strike="noStrike" kern="1200" cap="none" spc="0" normalizeH="0" baseline="0" noProof="0" dirty="0" smtClean="0">
              <a:ln>
                <a:noFill/>
              </a:ln>
              <a:solidFill>
                <a:srgbClr val="800000"/>
              </a:solidFill>
              <a:effectLst/>
              <a:uLnTx/>
              <a:uFillTx/>
              <a:latin typeface="微軟正黑體" pitchFamily="34" charset="-120"/>
              <a:ea typeface="微軟正黑體" pitchFamily="34" charset="-12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zh-TW" sz="3200" b="1" i="0" u="none" strike="noStrike" kern="1200" cap="none" spc="0" normalizeH="0" baseline="0" noProof="0" dirty="0" smtClean="0">
              <a:ln>
                <a:noFill/>
              </a:ln>
              <a:solidFill>
                <a:srgbClr val="800000"/>
              </a:solidFill>
              <a:effectLst/>
              <a:uLnTx/>
              <a:uFillTx/>
              <a:latin typeface="微軟正黑體" pitchFamily="34" charset="-120"/>
              <a:ea typeface="微軟正黑體" pitchFamily="34" charset="-12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009900"/>
                </a:solidFill>
                <a:effectLst/>
                <a:uLnTx/>
                <a:uFillTx/>
                <a:latin typeface="微軟正黑體" pitchFamily="34" charset="-120"/>
                <a:ea typeface="微軟正黑體" pitchFamily="34" charset="-120"/>
                <a:cs typeface="+mj-cs"/>
              </a:rPr>
              <a:t>或</a:t>
            </a:r>
            <a:endParaRPr kumimoji="0" lang="en-US" altLang="zh-TW" sz="3200" b="1" i="0" u="none" strike="noStrike" kern="1200" cap="none" spc="0" normalizeH="0" baseline="0" noProof="0" dirty="0" smtClean="0">
              <a:ln>
                <a:noFill/>
              </a:ln>
              <a:solidFill>
                <a:srgbClr val="009900"/>
              </a:solidFill>
              <a:effectLst/>
              <a:uLnTx/>
              <a:uFillTx/>
              <a:latin typeface="微軟正黑體" pitchFamily="34" charset="-120"/>
              <a:ea typeface="微軟正黑體" pitchFamily="34" charset="-12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zh-TW" sz="3200" b="1" i="0" u="none" strike="noStrike" kern="1200" cap="none" spc="0" normalizeH="0" baseline="0" noProof="0" dirty="0" smtClean="0">
              <a:ln>
                <a:noFill/>
              </a:ln>
              <a:solidFill>
                <a:srgbClr val="800000"/>
              </a:solidFill>
              <a:effectLst/>
              <a:uLnTx/>
              <a:uFillTx/>
              <a:latin typeface="微軟正黑體" pitchFamily="34" charset="-120"/>
              <a:ea typeface="微軟正黑體" pitchFamily="34" charset="-12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3200" b="1" dirty="0" smtClean="0">
                <a:solidFill>
                  <a:srgbClr val="7030A0"/>
                </a:solidFill>
                <a:latin typeface="微軟正黑體" pitchFamily="34" charset="-120"/>
                <a:ea typeface="微軟正黑體" pitchFamily="34" charset="-120"/>
                <a:cs typeface="+mj-cs"/>
              </a:rPr>
              <a:t>和我們一起</a:t>
            </a:r>
            <a:endParaRPr kumimoji="0" lang="zh-TW" altLang="en-US" sz="3200" b="1" i="0" u="none" strike="noStrike" kern="1200" cap="none" spc="0" normalizeH="0" baseline="0" noProof="0" dirty="0">
              <a:ln>
                <a:noFill/>
              </a:ln>
              <a:solidFill>
                <a:srgbClr val="7030A0"/>
              </a:solidFill>
              <a:effectLst/>
              <a:uLnTx/>
              <a:uFillTx/>
              <a:latin typeface="微軟正黑體" pitchFamily="34" charset="-120"/>
              <a:ea typeface="微軟正黑體" pitchFamily="34" charset="-120"/>
              <a:cs typeface="+mj-cs"/>
            </a:endParaRPr>
          </a:p>
        </p:txBody>
      </p:sp>
    </p:spTree>
    <p:extLst>
      <p:ext uri="{BB962C8B-B14F-4D97-AF65-F5344CB8AC3E}">
        <p14:creationId xmlns:p14="http://schemas.microsoft.com/office/powerpoint/2010/main" xmlns="" val="227441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5000"/>
                                        <p:tgtEl>
                                          <p:spTgt spid="3">
                                            <p:txEl>
                                              <p:pRg st="2" end="2"/>
                                            </p:txEl>
                                          </p:spTgt>
                                        </p:tgtEl>
                                      </p:cBhvr>
                                    </p:animEffect>
                                  </p:childTnLst>
                                </p:cTn>
                              </p:par>
                              <p:par>
                                <p:cTn id="8" presetID="53"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 calcmode="lin" valueType="num">
                                      <p:cBhvr>
                                        <p:cTn id="1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2" dur="500"/>
                                        <p:tgtEl>
                                          <p:spTgt spid="3">
                                            <p:txEl>
                                              <p:pRg st="4" end="4"/>
                                            </p:txEl>
                                          </p:spTgt>
                                        </p:tgtEl>
                                      </p:cBhvr>
                                    </p:animEffect>
                                  </p:childTnLst>
                                </p:cTn>
                              </p:par>
                            </p:childTnLst>
                          </p:cTn>
                        </p:par>
                        <p:par>
                          <p:cTn id="13" fill="hold">
                            <p:stCondLst>
                              <p:cond delay="5000"/>
                            </p:stCondLst>
                            <p:childTnLst>
                              <p:par>
                                <p:cTn id="14" presetID="12" presetClass="entr" presetSubtype="4"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slide(fromBottom)">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Corbis-42-21056940.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620688"/>
            <a:ext cx="7477131" cy="5616624"/>
          </a:xfrm>
          <a:prstGeom prst="rect">
            <a:avLst/>
          </a:prstGeom>
        </p:spPr>
      </p:pic>
      <p:sp>
        <p:nvSpPr>
          <p:cNvPr id="3" name="標題 1"/>
          <p:cNvSpPr txBox="1">
            <a:spLocks/>
          </p:cNvSpPr>
          <p:nvPr/>
        </p:nvSpPr>
        <p:spPr>
          <a:xfrm>
            <a:off x="1835696" y="5589240"/>
            <a:ext cx="5400600" cy="864096"/>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400" b="1" i="0" u="none" strike="noStrike" kern="1200" cap="none" spc="0" normalizeH="0" baseline="0" noProof="0" dirty="0" smtClean="0">
                <a:ln>
                  <a:noFill/>
                </a:ln>
                <a:solidFill>
                  <a:schemeClr val="bg1">
                    <a:lumMod val="95000"/>
                  </a:schemeClr>
                </a:solidFill>
                <a:effectLst/>
                <a:uLnTx/>
                <a:uFillTx/>
                <a:latin typeface="微軟正黑體" pitchFamily="34" charset="-120"/>
                <a:ea typeface="微軟正黑體" pitchFamily="34" charset="-120"/>
                <a:cs typeface="+mj-cs"/>
              </a:rPr>
              <a:t>一個邀請</a:t>
            </a:r>
            <a:endParaRPr kumimoji="0" lang="zh-TW" altLang="en-US" sz="4400" b="1" i="0" u="none" strike="noStrike" kern="1200" cap="none" spc="0" normalizeH="0" baseline="0" noProof="0" dirty="0">
              <a:ln>
                <a:noFill/>
              </a:ln>
              <a:solidFill>
                <a:schemeClr val="bg1">
                  <a:lumMod val="95000"/>
                </a:schemeClr>
              </a:solidFill>
              <a:effectLst/>
              <a:uLnTx/>
              <a:uFillTx/>
              <a:latin typeface="微軟正黑體" pitchFamily="34" charset="-120"/>
              <a:ea typeface="微軟正黑體" pitchFamily="34" charset="-120"/>
              <a:cs typeface="+mj-cs"/>
            </a:endParaRPr>
          </a:p>
        </p:txBody>
      </p:sp>
    </p:spTree>
    <p:extLst>
      <p:ext uri="{BB962C8B-B14F-4D97-AF65-F5344CB8AC3E}">
        <p14:creationId xmlns:p14="http://schemas.microsoft.com/office/powerpoint/2010/main" xmlns="" val="1278460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Corbis-42-36958836.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27784" y="764704"/>
            <a:ext cx="5949957" cy="3960440"/>
          </a:xfrm>
          <a:prstGeom prst="rect">
            <a:avLst/>
          </a:prstGeom>
        </p:spPr>
      </p:pic>
      <p:sp>
        <p:nvSpPr>
          <p:cNvPr id="4" name="標題 1"/>
          <p:cNvSpPr txBox="1">
            <a:spLocks/>
          </p:cNvSpPr>
          <p:nvPr/>
        </p:nvSpPr>
        <p:spPr>
          <a:xfrm>
            <a:off x="251520" y="5229200"/>
            <a:ext cx="5770984" cy="652934"/>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400" b="1" i="0" u="none" strike="noStrike" kern="1200" cap="none" spc="0" normalizeH="0" baseline="0" noProof="0" dirty="0" smtClean="0">
                <a:ln>
                  <a:noFill/>
                </a:ln>
                <a:solidFill>
                  <a:srgbClr val="800000"/>
                </a:solidFill>
                <a:effectLst/>
                <a:uLnTx/>
                <a:uFillTx/>
                <a:latin typeface="微軟正黑體" pitchFamily="34" charset="-120"/>
                <a:ea typeface="微軟正黑體" pitchFamily="34" charset="-120"/>
                <a:cs typeface="+mj-cs"/>
              </a:rPr>
              <a:t>家在哪裡我在哪裡</a:t>
            </a:r>
            <a:endParaRPr kumimoji="0" lang="zh-TW" altLang="en-US" sz="4400" b="1" i="0" u="none" strike="noStrike" kern="1200" cap="none" spc="0" normalizeH="0" baseline="0" noProof="0" dirty="0">
              <a:ln>
                <a:noFill/>
              </a:ln>
              <a:solidFill>
                <a:srgbClr val="800000"/>
              </a:solidFill>
              <a:effectLst/>
              <a:uLnTx/>
              <a:uFillTx/>
              <a:latin typeface="微軟正黑體" pitchFamily="34" charset="-120"/>
              <a:ea typeface="微軟正黑體" pitchFamily="34" charset="-120"/>
              <a:cs typeface="+mj-cs"/>
            </a:endParaRPr>
          </a:p>
        </p:txBody>
      </p:sp>
    </p:spTree>
    <p:extLst>
      <p:ext uri="{BB962C8B-B14F-4D97-AF65-F5344CB8AC3E}">
        <p14:creationId xmlns:p14="http://schemas.microsoft.com/office/powerpoint/2010/main" xmlns="" val="3383056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Your-Role-as-a-Family-Member.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692696"/>
            <a:ext cx="4320480" cy="5401919"/>
          </a:xfrm>
          <a:prstGeom prst="rect">
            <a:avLst/>
          </a:prstGeom>
        </p:spPr>
      </p:pic>
      <p:sp>
        <p:nvSpPr>
          <p:cNvPr id="3" name="標題 1"/>
          <p:cNvSpPr txBox="1">
            <a:spLocks/>
          </p:cNvSpPr>
          <p:nvPr/>
        </p:nvSpPr>
        <p:spPr>
          <a:xfrm>
            <a:off x="5364088" y="3284984"/>
            <a:ext cx="3528392" cy="2952328"/>
          </a:xfrm>
          <a:prstGeom prst="rect">
            <a:avLst/>
          </a:prstGeom>
        </p:spPr>
        <p:txBody>
          <a:bodyPr>
            <a:normAutofit fontScale="97500"/>
          </a:bodyPr>
          <a:lstStyle/>
          <a:p>
            <a:pPr lvl="0" algn="ctr">
              <a:spcBef>
                <a:spcPct val="0"/>
              </a:spcBef>
              <a:defRPr/>
            </a:pPr>
            <a:r>
              <a:rPr lang="zh-TW" altLang="zh-TW" sz="3200" b="1" dirty="0" smtClean="0">
                <a:solidFill>
                  <a:srgbClr val="008000"/>
                </a:solidFill>
                <a:latin typeface="微軟正黑體" pitchFamily="34" charset="-120"/>
                <a:ea typeface="微軟正黑體" pitchFamily="34" charset="-120"/>
              </a:rPr>
              <a:t>沒有人可以</a:t>
            </a:r>
            <a:endParaRPr lang="en-US" altLang="zh-TW" sz="3200" b="1" dirty="0" smtClean="0">
              <a:solidFill>
                <a:srgbClr val="008000"/>
              </a:solidFill>
              <a:latin typeface="微軟正黑體" pitchFamily="34" charset="-120"/>
              <a:ea typeface="微軟正黑體" pitchFamily="34" charset="-120"/>
            </a:endParaRPr>
          </a:p>
          <a:p>
            <a:pPr lvl="0" algn="ctr">
              <a:spcBef>
                <a:spcPct val="0"/>
              </a:spcBef>
              <a:defRPr/>
            </a:pPr>
            <a:r>
              <a:rPr lang="zh-TW" altLang="zh-TW" sz="3200" b="1" dirty="0" smtClean="0">
                <a:solidFill>
                  <a:srgbClr val="008000"/>
                </a:solidFill>
                <a:latin typeface="微軟正黑體" pitchFamily="34" charset="-120"/>
                <a:ea typeface="微軟正黑體" pitchFamily="34" charset="-120"/>
              </a:rPr>
              <a:t>百分之百認識自己這些練習</a:t>
            </a:r>
            <a:endParaRPr lang="en-US" altLang="zh-TW" sz="3200" b="1" dirty="0" smtClean="0">
              <a:solidFill>
                <a:srgbClr val="008000"/>
              </a:solidFill>
              <a:latin typeface="微軟正黑體" pitchFamily="34" charset="-120"/>
              <a:ea typeface="微軟正黑體" pitchFamily="34" charset="-120"/>
            </a:endParaRPr>
          </a:p>
          <a:p>
            <a:pPr lvl="0" algn="ctr">
              <a:spcBef>
                <a:spcPct val="0"/>
              </a:spcBef>
              <a:defRPr/>
            </a:pPr>
            <a:r>
              <a:rPr lang="zh-TW" altLang="zh-TW" sz="3200" b="1" dirty="0" smtClean="0">
                <a:solidFill>
                  <a:srgbClr val="008000"/>
                </a:solidFill>
                <a:latin typeface="微軟正黑體" pitchFamily="34" charset="-120"/>
                <a:ea typeface="微軟正黑體" pitchFamily="34" charset="-120"/>
              </a:rPr>
              <a:t>可以幫助我們</a:t>
            </a:r>
            <a:endParaRPr lang="en-US" altLang="zh-TW" sz="3200" b="1" dirty="0" smtClean="0">
              <a:solidFill>
                <a:srgbClr val="008000"/>
              </a:solidFill>
              <a:latin typeface="微軟正黑體" pitchFamily="34" charset="-120"/>
              <a:ea typeface="微軟正黑體" pitchFamily="34" charset="-120"/>
            </a:endParaRPr>
          </a:p>
          <a:p>
            <a:pPr lvl="0" algn="ctr">
              <a:spcBef>
                <a:spcPct val="0"/>
              </a:spcBef>
              <a:defRPr/>
            </a:pPr>
            <a:r>
              <a:rPr lang="zh-TW" altLang="zh-TW" sz="3200" b="1" dirty="0" smtClean="0">
                <a:solidFill>
                  <a:srgbClr val="008000"/>
                </a:solidFill>
                <a:latin typeface="微軟正黑體" pitchFamily="34" charset="-120"/>
                <a:ea typeface="微軟正黑體" pitchFamily="34" charset="-120"/>
              </a:rPr>
              <a:t>看得更多、更遠</a:t>
            </a:r>
            <a:endParaRPr kumimoji="0" lang="zh-TW" altLang="en-US" sz="3200" b="1" i="0" u="none" strike="noStrike" kern="1200" cap="none" spc="0" normalizeH="0" baseline="0" noProof="0" dirty="0">
              <a:ln>
                <a:noFill/>
              </a:ln>
              <a:solidFill>
                <a:srgbClr val="008000"/>
              </a:solidFill>
              <a:effectLst/>
              <a:uLnTx/>
              <a:uFillTx/>
              <a:latin typeface="微軟正黑體" pitchFamily="34" charset="-120"/>
              <a:ea typeface="微軟正黑體" pitchFamily="34" charset="-120"/>
              <a:cs typeface="+mj-cs"/>
            </a:endParaRPr>
          </a:p>
        </p:txBody>
      </p:sp>
    </p:spTree>
    <p:extLst>
      <p:ext uri="{BB962C8B-B14F-4D97-AF65-F5344CB8AC3E}">
        <p14:creationId xmlns:p14="http://schemas.microsoft.com/office/powerpoint/2010/main" xmlns="" val="6884645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Corbis-42-27433638.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576" y="332656"/>
            <a:ext cx="7462361" cy="5328592"/>
          </a:xfrm>
          <a:prstGeom prst="rect">
            <a:avLst/>
          </a:prstGeom>
        </p:spPr>
      </p:pic>
      <p:sp>
        <p:nvSpPr>
          <p:cNvPr id="3" name="標題 1"/>
          <p:cNvSpPr txBox="1">
            <a:spLocks/>
          </p:cNvSpPr>
          <p:nvPr/>
        </p:nvSpPr>
        <p:spPr>
          <a:xfrm>
            <a:off x="1259632" y="5445224"/>
            <a:ext cx="5112568" cy="936104"/>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2800" b="1" i="0" u="none" strike="noStrike" kern="1200" cap="none" spc="0" normalizeH="0" baseline="0" noProof="0" dirty="0" smtClean="0">
                <a:ln>
                  <a:noFill/>
                </a:ln>
                <a:solidFill>
                  <a:srgbClr val="0000FF"/>
                </a:solidFill>
                <a:effectLst/>
                <a:uLnTx/>
                <a:uFillTx/>
                <a:latin typeface="微軟正黑體" pitchFamily="34" charset="-120"/>
                <a:ea typeface="微軟正黑體" pitchFamily="34" charset="-120"/>
                <a:cs typeface="+mj-cs"/>
              </a:rPr>
              <a:t>來個</a:t>
            </a:r>
            <a:r>
              <a:rPr kumimoji="0" lang="zh-TW" altLang="en-US" sz="4500" b="1" i="0" u="none" strike="noStrike" kern="1200" cap="none" spc="0" normalizeH="0" baseline="0" noProof="0" dirty="0" smtClean="0">
                <a:ln>
                  <a:noFill/>
                </a:ln>
                <a:solidFill>
                  <a:srgbClr val="0000FF"/>
                </a:solidFill>
                <a:effectLst/>
                <a:uLnTx/>
                <a:uFillTx/>
                <a:latin typeface="微軟正黑體" pitchFamily="34" charset="-120"/>
                <a:ea typeface="微軟正黑體" pitchFamily="34" charset="-120"/>
                <a:cs typeface="+mj-cs"/>
              </a:rPr>
              <a:t>擁抱</a:t>
            </a:r>
            <a:r>
              <a:rPr kumimoji="0" lang="zh-TW" altLang="en-US" sz="2900" b="1" i="0" u="none" strike="noStrike" kern="1200" cap="none" spc="0" normalizeH="0" baseline="0" noProof="0" dirty="0" smtClean="0">
                <a:ln>
                  <a:noFill/>
                </a:ln>
                <a:solidFill>
                  <a:srgbClr val="0000FF"/>
                </a:solidFill>
                <a:effectLst/>
                <a:uLnTx/>
                <a:uFillTx/>
                <a:latin typeface="微軟正黑體" pitchFamily="34" charset="-120"/>
                <a:ea typeface="微軟正黑體" pitchFamily="34" charset="-120"/>
                <a:cs typeface="+mj-cs"/>
              </a:rPr>
              <a:t>ㄅ</a:t>
            </a:r>
            <a:r>
              <a:rPr kumimoji="0" lang="en-US" altLang="zh-TW" sz="2900" b="1" i="0" u="none" strike="noStrike" kern="1200" cap="none" spc="0" normalizeH="0" baseline="0" noProof="0" dirty="0" smtClean="0">
                <a:ln>
                  <a:noFill/>
                </a:ln>
                <a:solidFill>
                  <a:srgbClr val="0000FF"/>
                </a:solidFill>
                <a:effectLst/>
                <a:uLnTx/>
                <a:uFillTx/>
                <a:latin typeface="微軟正黑體" pitchFamily="34" charset="-120"/>
                <a:ea typeface="微軟正黑體" pitchFamily="34" charset="-120"/>
                <a:cs typeface="+mj-cs"/>
              </a:rPr>
              <a:t>~</a:t>
            </a:r>
            <a:endParaRPr kumimoji="0" lang="zh-TW" altLang="en-US" sz="2900" b="1" i="0" u="none" strike="noStrike" kern="1200" cap="none" spc="0" normalizeH="0" baseline="0" noProof="0" dirty="0">
              <a:ln>
                <a:noFill/>
              </a:ln>
              <a:solidFill>
                <a:srgbClr val="0000FF"/>
              </a:solidFill>
              <a:effectLst/>
              <a:uLnTx/>
              <a:uFillTx/>
              <a:latin typeface="微軟正黑體" pitchFamily="34" charset="-120"/>
              <a:ea typeface="微軟正黑體" pitchFamily="34" charset="-120"/>
              <a:cs typeface="+mj-cs"/>
            </a:endParaRPr>
          </a:p>
        </p:txBody>
      </p:sp>
    </p:spTree>
    <p:extLst>
      <p:ext uri="{BB962C8B-B14F-4D97-AF65-F5344CB8AC3E}">
        <p14:creationId xmlns:p14="http://schemas.microsoft.com/office/powerpoint/2010/main" xmlns="" val="3919507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033f1692-121c-49cb-8e29-3d933251823e.jpeg"/>
          <p:cNvPicPr>
            <a:picLocks noChangeAspect="1"/>
          </p:cNvPicPr>
          <p:nvPr/>
        </p:nvPicPr>
        <p:blipFill rotWithShape="1">
          <a:blip r:embed="rId2" cstate="print">
            <a:extLst>
              <a:ext uri="{28A0092B-C50C-407E-A947-70E740481C1C}">
                <a14:useLocalDpi xmlns:a14="http://schemas.microsoft.com/office/drawing/2010/main" xmlns="" val="0"/>
              </a:ext>
            </a:extLst>
          </a:blip>
          <a:srcRect b="15870"/>
          <a:stretch/>
        </p:blipFill>
        <p:spPr>
          <a:xfrm>
            <a:off x="611560" y="908720"/>
            <a:ext cx="7488832" cy="4476148"/>
          </a:xfrm>
          <a:prstGeom prst="rect">
            <a:avLst/>
          </a:prstGeom>
        </p:spPr>
      </p:pic>
      <p:sp>
        <p:nvSpPr>
          <p:cNvPr id="4" name="標題 1"/>
          <p:cNvSpPr txBox="1">
            <a:spLocks/>
          </p:cNvSpPr>
          <p:nvPr/>
        </p:nvSpPr>
        <p:spPr>
          <a:xfrm>
            <a:off x="1259632" y="5229200"/>
            <a:ext cx="6624736" cy="72008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000" b="1" i="0" u="none" strike="noStrike" kern="1200" cap="none" spc="0" normalizeH="0" baseline="0" noProof="0" dirty="0" smtClean="0">
                <a:ln>
                  <a:noFill/>
                </a:ln>
                <a:solidFill>
                  <a:srgbClr val="0000FF"/>
                </a:solidFill>
                <a:effectLst/>
                <a:uLnTx/>
                <a:uFillTx/>
                <a:latin typeface="Adobe 楷体 Std R" pitchFamily="18" charset="-128"/>
                <a:ea typeface="Adobe 楷体 Std R" pitchFamily="18" charset="-128"/>
                <a:cs typeface="+mj-cs"/>
              </a:rPr>
              <a:t>順便回頭看看家   看看家人</a:t>
            </a:r>
            <a:endParaRPr kumimoji="0" lang="zh-TW" altLang="en-US" sz="4000" b="1" i="0" u="none" strike="noStrike" kern="1200" cap="none" spc="0" normalizeH="0" baseline="0" noProof="0" dirty="0">
              <a:ln>
                <a:noFill/>
              </a:ln>
              <a:solidFill>
                <a:srgbClr val="0000FF"/>
              </a:solidFill>
              <a:effectLst/>
              <a:uLnTx/>
              <a:uFillTx/>
              <a:latin typeface="Adobe 楷体 Std R" pitchFamily="18" charset="-128"/>
              <a:ea typeface="Adobe 楷体 Std R" pitchFamily="18" charset="-128"/>
              <a:cs typeface="+mj-cs"/>
            </a:endParaRPr>
          </a:p>
        </p:txBody>
      </p:sp>
    </p:spTree>
    <p:extLst>
      <p:ext uri="{BB962C8B-B14F-4D97-AF65-F5344CB8AC3E}">
        <p14:creationId xmlns:p14="http://schemas.microsoft.com/office/powerpoint/2010/main" xmlns="" val="51604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1196752"/>
            <a:ext cx="8229600" cy="4525963"/>
          </a:xfrm>
        </p:spPr>
        <p:txBody>
          <a:bodyPr/>
          <a:lstStyle/>
          <a:p>
            <a:pPr>
              <a:buNone/>
            </a:pPr>
            <a:r>
              <a:rPr lang="zh-TW" altLang="en-US" b="1" dirty="0" smtClean="0">
                <a:solidFill>
                  <a:srgbClr val="0066FF"/>
                </a:solidFill>
                <a:latin typeface="微軟正黑體" pitchFamily="34" charset="-120"/>
                <a:ea typeface="微軟正黑體" pitchFamily="34" charset="-120"/>
              </a:rPr>
              <a:t>         我，在家歇歇腳，再出發</a:t>
            </a:r>
            <a:endParaRPr lang="en-US" altLang="zh-TW" b="1" dirty="0" smtClean="0">
              <a:solidFill>
                <a:srgbClr val="0066FF"/>
              </a:solidFill>
              <a:latin typeface="微軟正黑體" pitchFamily="34" charset="-120"/>
              <a:ea typeface="微軟正黑體" pitchFamily="34" charset="-120"/>
            </a:endParaRPr>
          </a:p>
          <a:p>
            <a:pPr>
              <a:buNone/>
            </a:pPr>
            <a:r>
              <a:rPr lang="zh-TW" altLang="en-US" b="1" dirty="0" smtClean="0">
                <a:solidFill>
                  <a:srgbClr val="0066FF"/>
                </a:solidFill>
                <a:latin typeface="微軟正黑體" pitchFamily="34" charset="-120"/>
                <a:ea typeface="微軟正黑體" pitchFamily="34" charset="-120"/>
              </a:rPr>
              <a:t>         你呢？</a:t>
            </a:r>
            <a:endParaRPr lang="zh-TW" altLang="en-US" b="1" dirty="0">
              <a:solidFill>
                <a:srgbClr val="0066FF"/>
              </a:solidFill>
              <a:latin typeface="微軟正黑體" pitchFamily="34" charset="-120"/>
              <a:ea typeface="微軟正黑體" pitchFamily="34" charset="-120"/>
            </a:endParaRPr>
          </a:p>
        </p:txBody>
      </p:sp>
      <p:pic>
        <p:nvPicPr>
          <p:cNvPr id="4" name="圖片 3" descr="Corbis-42-35765958.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43808" y="2708920"/>
            <a:ext cx="5572971" cy="364855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1907704" y="692696"/>
            <a:ext cx="5770984" cy="652934"/>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400" b="1" i="0" u="none" strike="noStrike" kern="1200" cap="none" spc="0" normalizeH="0" baseline="0" noProof="0" dirty="0" smtClean="0">
                <a:ln>
                  <a:noFill/>
                </a:ln>
                <a:solidFill>
                  <a:srgbClr val="800000"/>
                </a:solidFill>
                <a:effectLst/>
                <a:uLnTx/>
                <a:uFillTx/>
                <a:latin typeface="微軟正黑體" pitchFamily="34" charset="-120"/>
                <a:ea typeface="微軟正黑體" pitchFamily="34" charset="-120"/>
                <a:cs typeface="+mj-cs"/>
              </a:rPr>
              <a:t>家庭的三角關係</a:t>
            </a:r>
            <a:endParaRPr kumimoji="0" lang="zh-TW" altLang="en-US" sz="4400" b="1" i="0" u="none" strike="noStrike" kern="1200" cap="none" spc="0" normalizeH="0" baseline="0" noProof="0" dirty="0">
              <a:ln>
                <a:noFill/>
              </a:ln>
              <a:solidFill>
                <a:srgbClr val="800000"/>
              </a:solidFill>
              <a:effectLst/>
              <a:uLnTx/>
              <a:uFillTx/>
              <a:latin typeface="微軟正黑體" pitchFamily="34" charset="-120"/>
              <a:ea typeface="微軟正黑體" pitchFamily="34" charset="-120"/>
              <a:cs typeface="+mj-cs"/>
            </a:endParaRPr>
          </a:p>
        </p:txBody>
      </p:sp>
      <p:sp>
        <p:nvSpPr>
          <p:cNvPr id="3" name="矩形 2"/>
          <p:cNvSpPr/>
          <p:nvPr/>
        </p:nvSpPr>
        <p:spPr>
          <a:xfrm>
            <a:off x="6804248" y="2204864"/>
            <a:ext cx="2339752" cy="3108543"/>
          </a:xfrm>
          <a:prstGeom prst="rect">
            <a:avLst/>
          </a:prstGeom>
        </p:spPr>
        <p:txBody>
          <a:bodyPr wrap="square">
            <a:spAutoFit/>
          </a:bodyPr>
          <a:lstStyle/>
          <a:p>
            <a:r>
              <a:rPr lang="zh-TW" altLang="en-US" sz="2800" b="1" dirty="0" smtClean="0">
                <a:latin typeface="微軟正黑體" pitchFamily="34" charset="-120"/>
                <a:ea typeface="微軟正黑體" pitchFamily="34" charset="-120"/>
              </a:rPr>
              <a:t>家庭情緒系統的基礎</a:t>
            </a:r>
            <a:endParaRPr lang="en-US" altLang="zh-TW" sz="2800" b="1" dirty="0" smtClean="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是三角</a:t>
            </a:r>
            <a:r>
              <a:rPr lang="zh-TW" altLang="en-US" sz="2800" b="1" dirty="0" smtClean="0">
                <a:latin typeface="微軟正黑體" pitchFamily="34" charset="-120"/>
                <a:ea typeface="微軟正黑體" pitchFamily="34" charset="-120"/>
              </a:rPr>
              <a:t>關係</a:t>
            </a:r>
            <a:endParaRPr lang="en-US" altLang="zh-TW" sz="2800" b="1" dirty="0" smtClean="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家庭融合</a:t>
            </a:r>
            <a:endParaRPr lang="en-US" altLang="zh-TW" sz="2800" b="1" dirty="0" smtClean="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程度越</a:t>
            </a:r>
            <a:r>
              <a:rPr lang="zh-TW" altLang="en-US" sz="2800" b="1" dirty="0" smtClean="0">
                <a:latin typeface="微軟正黑體" pitchFamily="34" charset="-120"/>
                <a:ea typeface="微軟正黑體" pitchFamily="34" charset="-120"/>
              </a:rPr>
              <a:t>高</a:t>
            </a:r>
            <a:endParaRPr lang="en-US" altLang="zh-TW" sz="2800" b="1" dirty="0" smtClean="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三角關係</a:t>
            </a:r>
            <a:endParaRPr lang="en-US" altLang="zh-TW" sz="2800" b="1" dirty="0" smtClean="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就越明顯</a:t>
            </a:r>
            <a:endParaRPr lang="zh-TW" altLang="en-US" sz="2800" dirty="0">
              <a:latin typeface="微軟正黑體" pitchFamily="34" charset="-120"/>
              <a:ea typeface="微軟正黑體" pitchFamily="34" charset="-120"/>
            </a:endParaRPr>
          </a:p>
        </p:txBody>
      </p:sp>
      <p:pic>
        <p:nvPicPr>
          <p:cNvPr id="74754" name="Picture 2" descr="http://blog.yimg.com/2/I1QCnSd7s590Enih3U_lwB4gowXtR0JtMrpVVsM1f35w2RYu1qNG6g--/82/l/5M501lxIgDhjxu2SGHC0Ng.jpg"/>
          <p:cNvPicPr>
            <a:picLocks noChangeAspect="1" noChangeArrowheads="1"/>
          </p:cNvPicPr>
          <p:nvPr/>
        </p:nvPicPr>
        <p:blipFill>
          <a:blip r:embed="rId2" cstate="print"/>
          <a:srcRect/>
          <a:stretch>
            <a:fillRect/>
          </a:stretch>
        </p:blipFill>
        <p:spPr bwMode="auto">
          <a:xfrm>
            <a:off x="0" y="1556792"/>
            <a:ext cx="6588224" cy="492799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angry family.jpeg"/>
          <p:cNvPicPr>
            <a:picLocks noChangeAspect="1"/>
          </p:cNvPicPr>
          <p:nvPr/>
        </p:nvPicPr>
        <p:blipFill rotWithShape="1">
          <a:blip r:embed="rId2" cstate="print">
            <a:extLst>
              <a:ext uri="{28A0092B-C50C-407E-A947-70E740481C1C}">
                <a14:useLocalDpi xmlns:a14="http://schemas.microsoft.com/office/drawing/2010/main" xmlns="" val="0"/>
              </a:ext>
            </a:extLst>
          </a:blip>
          <a:srcRect b="4348"/>
          <a:stretch/>
        </p:blipFill>
        <p:spPr>
          <a:xfrm>
            <a:off x="1691680" y="1412776"/>
            <a:ext cx="5796135" cy="3863910"/>
          </a:xfrm>
          <a:prstGeom prst="rect">
            <a:avLst/>
          </a:prstGeom>
        </p:spPr>
      </p:pic>
      <p:sp>
        <p:nvSpPr>
          <p:cNvPr id="3" name="標題 1"/>
          <p:cNvSpPr txBox="1">
            <a:spLocks/>
          </p:cNvSpPr>
          <p:nvPr/>
        </p:nvSpPr>
        <p:spPr>
          <a:xfrm>
            <a:off x="1907704" y="692696"/>
            <a:ext cx="5328592" cy="652934"/>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400" b="1" i="0" u="none" strike="noStrike" kern="1200" cap="none" spc="0" normalizeH="0" baseline="0" noProof="0" dirty="0" smtClean="0">
                <a:ln>
                  <a:noFill/>
                </a:ln>
                <a:solidFill>
                  <a:srgbClr val="800000"/>
                </a:solidFill>
                <a:effectLst/>
                <a:uLnTx/>
                <a:uFillTx/>
                <a:latin typeface="微軟正黑體" pitchFamily="34" charset="-120"/>
                <a:ea typeface="微軟正黑體" pitchFamily="34" charset="-120"/>
                <a:cs typeface="+mj-cs"/>
              </a:rPr>
              <a:t>家庭金三角</a:t>
            </a:r>
            <a:endParaRPr kumimoji="0" lang="zh-TW" altLang="en-US" sz="4400" b="1" i="0" u="none" strike="noStrike" kern="1200" cap="none" spc="0" normalizeH="0" baseline="0" noProof="0" dirty="0">
              <a:ln>
                <a:noFill/>
              </a:ln>
              <a:solidFill>
                <a:srgbClr val="800000"/>
              </a:solidFill>
              <a:effectLst/>
              <a:uLnTx/>
              <a:uFillTx/>
              <a:latin typeface="微軟正黑體" pitchFamily="34" charset="-120"/>
              <a:ea typeface="微軟正黑體" pitchFamily="34" charset="-120"/>
              <a:cs typeface="+mj-cs"/>
            </a:endParaRPr>
          </a:p>
        </p:txBody>
      </p:sp>
    </p:spTree>
    <p:extLst>
      <p:ext uri="{BB962C8B-B14F-4D97-AF65-F5344CB8AC3E}">
        <p14:creationId xmlns:p14="http://schemas.microsoft.com/office/powerpoint/2010/main" xmlns="" val="1633925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196752"/>
            <a:ext cx="8676456" cy="3170099"/>
          </a:xfrm>
          <a:prstGeom prst="rect">
            <a:avLst/>
          </a:prstGeom>
        </p:spPr>
        <p:txBody>
          <a:bodyPr wrap="square">
            <a:spAutoFit/>
          </a:bodyPr>
          <a:lstStyle/>
          <a:p>
            <a:r>
              <a:rPr lang="zh-TW" altLang="en-US" sz="4000" b="1" dirty="0" smtClean="0">
                <a:latin typeface="微軟正黑體" pitchFamily="34" charset="-120"/>
                <a:ea typeface="微軟正黑體" pitchFamily="34" charset="-120"/>
              </a:rPr>
              <a:t>當其中兩個家人關係的焦慮升高</a:t>
            </a:r>
            <a:r>
              <a:rPr lang="zh-TW" altLang="en-US" sz="4000" b="1" dirty="0" smtClean="0">
                <a:latin typeface="微軟正黑體" pitchFamily="34" charset="-120"/>
                <a:ea typeface="微軟正黑體" pitchFamily="34" charset="-120"/>
              </a:rPr>
              <a:t>時</a:t>
            </a:r>
            <a:endParaRPr lang="en-US" altLang="zh-TW" sz="4000" b="1" dirty="0" smtClean="0">
              <a:latin typeface="微軟正黑體" pitchFamily="34" charset="-120"/>
              <a:ea typeface="微軟正黑體" pitchFamily="34" charset="-120"/>
            </a:endParaRPr>
          </a:p>
          <a:p>
            <a:r>
              <a:rPr lang="zh-TW" altLang="en-US" sz="4000" b="1" dirty="0" smtClean="0">
                <a:latin typeface="微軟正黑體" pitchFamily="34" charset="-120"/>
                <a:ea typeface="微軟正黑體" pitchFamily="34" charset="-120"/>
              </a:rPr>
              <a:t>將</a:t>
            </a:r>
            <a:r>
              <a:rPr lang="zh-TW" altLang="en-US" sz="4000" b="1" dirty="0" smtClean="0">
                <a:latin typeface="微軟正黑體" pitchFamily="34" charset="-120"/>
                <a:ea typeface="微軟正黑體" pitchFamily="34" charset="-120"/>
              </a:rPr>
              <a:t>一個容易受傷的第三者牽扯進來</a:t>
            </a:r>
            <a:endParaRPr lang="zh-TW" altLang="en-US" sz="4000" dirty="0" smtClean="0">
              <a:latin typeface="微軟正黑體" pitchFamily="34" charset="-120"/>
              <a:ea typeface="微軟正黑體" pitchFamily="34" charset="-120"/>
            </a:endParaRPr>
          </a:p>
          <a:p>
            <a:r>
              <a:rPr lang="zh-TW" altLang="en-US" sz="4000" b="1" dirty="0" smtClean="0">
                <a:latin typeface="微軟正黑體" pitchFamily="34" charset="-120"/>
                <a:ea typeface="微軟正黑體" pitchFamily="34" charset="-120"/>
              </a:rPr>
              <a:t>以稀釋自身及關係中的焦慮</a:t>
            </a:r>
            <a:endParaRPr lang="zh-TW" altLang="en-US" sz="4000" dirty="0" smtClean="0">
              <a:latin typeface="微軟正黑體" pitchFamily="34" charset="-120"/>
              <a:ea typeface="微軟正黑體" pitchFamily="34" charset="-120"/>
            </a:endParaRPr>
          </a:p>
          <a:p>
            <a:r>
              <a:rPr lang="zh-TW" altLang="en-US" sz="4000" b="1" dirty="0" smtClean="0">
                <a:latin typeface="微軟正黑體" pitchFamily="34" charset="-120"/>
                <a:ea typeface="微軟正黑體" pitchFamily="34" charset="-120"/>
              </a:rPr>
              <a:t>家庭中個性較弱而且自我分化能力較差的人特別容易受到三角關係的</a:t>
            </a:r>
            <a:r>
              <a:rPr lang="zh-TW" altLang="en-US" sz="4000" b="1" dirty="0" smtClean="0">
                <a:latin typeface="微軟正黑體" pitchFamily="34" charset="-120"/>
                <a:ea typeface="微軟正黑體" pitchFamily="34" charset="-120"/>
              </a:rPr>
              <a:t>傷害</a:t>
            </a:r>
            <a:endParaRPr lang="zh-TW" altLang="en-US"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Corbis-42-19529872.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3568" y="692696"/>
            <a:ext cx="7715609" cy="5328592"/>
          </a:xfrm>
          <a:prstGeom prst="rect">
            <a:avLst/>
          </a:prstGeom>
        </p:spPr>
      </p:pic>
    </p:spTree>
    <p:extLst>
      <p:ext uri="{BB962C8B-B14F-4D97-AF65-F5344CB8AC3E}">
        <p14:creationId xmlns:p14="http://schemas.microsoft.com/office/powerpoint/2010/main" xmlns="" val="1625362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灰階">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1080</Words>
  <Application>Microsoft Office PowerPoint</Application>
  <PresentationFormat>如螢幕大小 (4:3)</PresentationFormat>
  <Paragraphs>93</Paragraphs>
  <Slides>42</Slides>
  <Notes>0</Notes>
  <HiddenSlides>0</HiddenSlides>
  <MMClips>0</MMClips>
  <ScaleCrop>false</ScaleCrop>
  <HeadingPairs>
    <vt:vector size="4" baseType="variant">
      <vt:variant>
        <vt:lpstr>佈景主題</vt:lpstr>
      </vt:variant>
      <vt:variant>
        <vt:i4>1</vt:i4>
      </vt:variant>
      <vt:variant>
        <vt:lpstr>投影片標題</vt:lpstr>
      </vt:variant>
      <vt:variant>
        <vt:i4>42</vt:i4>
      </vt:variant>
    </vt:vector>
  </HeadingPairs>
  <TitlesOfParts>
    <vt:vector size="43" baseType="lpstr">
      <vt:lpstr>Office 佈景主題</vt:lpstr>
      <vt:lpstr>投影片 1</vt:lpstr>
      <vt:lpstr>家庭是一個系統</vt:lpstr>
      <vt:lpstr>問「如何」而不問「為什麼」</vt:lpstr>
      <vt:lpstr>投影片 4</vt:lpstr>
      <vt:lpstr>投影片 5</vt:lpstr>
      <vt:lpstr>投影片 6</vt:lpstr>
      <vt:lpstr>投影片 7</vt:lpstr>
      <vt:lpstr>投影片 8</vt:lpstr>
      <vt:lpstr>投影片 9</vt:lpstr>
      <vt:lpstr>三角關係有可能演變成多重三角</vt:lpstr>
      <vt:lpstr> 三角關係有可能演變成多重三角 </vt:lpstr>
      <vt:lpstr>投影片 12</vt:lpstr>
      <vt:lpstr>投影片 13</vt:lpstr>
      <vt:lpstr>投影片 14</vt:lpstr>
      <vt:lpstr>投影片 15</vt:lpstr>
      <vt:lpstr>任何年齡都可以感受到不和諧</vt:lpstr>
      <vt:lpstr>投影片 17</vt:lpstr>
      <vt:lpstr>投影片 18</vt:lpstr>
      <vt:lpstr>投影片 19</vt:lpstr>
      <vt:lpstr>投影片 20</vt:lpstr>
      <vt:lpstr>行為表現或應對方式，只是露在水面上的一小部分，而暗湧在水面之下更大的山體，則是長期壓抑並被忽略的「內在」。 </vt:lpstr>
      <vt:lpstr>求生姿態</vt:lpstr>
      <vt:lpstr>溝通姿態─討好型(1/5)</vt:lpstr>
      <vt:lpstr>投影片 24</vt:lpstr>
      <vt:lpstr>溝通姿態─指責型(2/5)</vt:lpstr>
      <vt:lpstr>投影片 26</vt:lpstr>
      <vt:lpstr>溝通姿態─理智型(3/5)</vt:lpstr>
      <vt:lpstr>投影片 28</vt:lpstr>
      <vt:lpstr>溝通姿態─打岔型(4/5)</vt:lpstr>
      <vt:lpstr>投影片 30</vt:lpstr>
      <vt:lpstr>溝通姿態─一致型(5/5)</vt:lpstr>
      <vt:lpstr>投影片 32</vt:lpstr>
      <vt:lpstr>投影片 33</vt:lpstr>
      <vt:lpstr>溝通之舞(1/2)</vt:lpstr>
      <vt:lpstr>投影片 35</vt:lpstr>
      <vt:lpstr>溝通之舞(2/2)</vt:lpstr>
      <vt:lpstr>投影片 37</vt:lpstr>
      <vt:lpstr>投影片 38</vt:lpstr>
      <vt:lpstr>投影片 39</vt:lpstr>
      <vt:lpstr>投影片 40</vt:lpstr>
      <vt:lpstr>投影片 41</vt:lpstr>
      <vt:lpstr>投影片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dajiamatsu</dc:creator>
  <cp:lastModifiedBy>P42FI303</cp:lastModifiedBy>
  <cp:revision>56</cp:revision>
  <dcterms:created xsi:type="dcterms:W3CDTF">2008-11-03T16:33:31Z</dcterms:created>
  <dcterms:modified xsi:type="dcterms:W3CDTF">2012-10-23T20:37:40Z</dcterms:modified>
</cp:coreProperties>
</file>