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778C3-F64D-42EF-99BB-5C4D29D21C61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F8E7A-EF40-4382-9DF8-704F69139F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9A17E-243C-461E-8438-A6CF2954906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5FD-90C1-48CC-BEF4-0B7FE6A9BE1C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7CA-A2F2-4C5D-92BA-51F2433FAB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5FD-90C1-48CC-BEF4-0B7FE6A9BE1C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7CA-A2F2-4C5D-92BA-51F2433FAB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5FD-90C1-48CC-BEF4-0B7FE6A9BE1C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7CA-A2F2-4C5D-92BA-51F2433FAB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5FD-90C1-48CC-BEF4-0B7FE6A9BE1C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7CA-A2F2-4C5D-92BA-51F2433FAB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5FD-90C1-48CC-BEF4-0B7FE6A9BE1C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7CA-A2F2-4C5D-92BA-51F2433FAB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5FD-90C1-48CC-BEF4-0B7FE6A9BE1C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7CA-A2F2-4C5D-92BA-51F2433FAB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5FD-90C1-48CC-BEF4-0B7FE6A9BE1C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7CA-A2F2-4C5D-92BA-51F2433FAB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5FD-90C1-48CC-BEF4-0B7FE6A9BE1C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7CA-A2F2-4C5D-92BA-51F2433FAB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5FD-90C1-48CC-BEF4-0B7FE6A9BE1C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7CA-A2F2-4C5D-92BA-51F2433FAB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5FD-90C1-48CC-BEF4-0B7FE6A9BE1C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7CA-A2F2-4C5D-92BA-51F2433FAB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E5FD-90C1-48CC-BEF4-0B7FE6A9BE1C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D7CA-A2F2-4C5D-92BA-51F2433FAB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5E5FD-90C1-48CC-BEF4-0B7FE6A9BE1C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D7CA-A2F2-4C5D-92BA-51F2433FAB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台灣原住民文化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7030A0"/>
                </a:solidFill>
                <a:latin typeface="+mj-ea"/>
              </a:rPr>
              <a:t>1.</a:t>
            </a:r>
            <a:r>
              <a:rPr lang="zh-TW" altLang="en-US" dirty="0" smtClean="0">
                <a:solidFill>
                  <a:srgbClr val="7030A0"/>
                </a:solidFill>
                <a:latin typeface="+mj-ea"/>
              </a:rPr>
              <a:t>導論</a:t>
            </a:r>
            <a:endParaRPr lang="zh-TW" altLang="en-US" dirty="0">
              <a:solidFill>
                <a:srgbClr val="7030A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2100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600" dirty="0" smtClean="0">
                <a:latin typeface="標楷體" pitchFamily="65" charset="-120"/>
                <a:ea typeface="標楷體" pitchFamily="65" charset="-120"/>
              </a:rPr>
              <a:t>1-1.</a:t>
            </a:r>
            <a:r>
              <a:rPr lang="zh-TW" altLang="en-US" sz="4600" dirty="0" smtClean="0">
                <a:latin typeface="標楷體" pitchFamily="65" charset="-120"/>
                <a:ea typeface="標楷體" pitchFamily="65" charset="-120"/>
              </a:rPr>
              <a:t>對於原住民及其文化的態度與思考</a:t>
            </a:r>
          </a:p>
          <a:p>
            <a:pPr marL="971550" lvl="1" indent="-514350">
              <a:lnSpc>
                <a:spcPct val="220000"/>
              </a:lnSpc>
              <a:buFont typeface="Wingdings" pitchFamily="2" charset="2"/>
              <a:buChar char="ü"/>
            </a:pPr>
            <a:r>
              <a:rPr lang="zh-TW" altLang="en-US" sz="4200" dirty="0" smtClean="0">
                <a:latin typeface="標楷體" pitchFamily="65" charset="-120"/>
                <a:ea typeface="標楷體" pitchFamily="65" charset="-120"/>
              </a:rPr>
              <a:t>令人動容的溫柔嗚咽</a:t>
            </a:r>
            <a:r>
              <a:rPr lang="en-US" altLang="zh-TW" sz="4200" dirty="0" smtClean="0">
                <a:latin typeface="標楷體" pitchFamily="65" charset="-120"/>
                <a:ea typeface="標楷體" pitchFamily="65" charset="-120"/>
              </a:rPr>
              <a:t>——</a:t>
            </a:r>
            <a:r>
              <a:rPr lang="zh-TW" altLang="en-US" sz="4200" dirty="0" smtClean="0">
                <a:latin typeface="標楷體" pitchFamily="65" charset="-120"/>
                <a:ea typeface="標楷體" pitchFamily="65" charset="-120"/>
              </a:rPr>
              <a:t>傾聽西雅圖酋長的談話</a:t>
            </a:r>
            <a:endParaRPr lang="en-US" altLang="zh-TW" sz="4200" dirty="0" smtClean="0">
              <a:latin typeface="標楷體" pitchFamily="65" charset="-120"/>
              <a:ea typeface="標楷體" pitchFamily="65" charset="-120"/>
            </a:endParaRP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4200" dirty="0" smtClean="0">
                <a:latin typeface="標楷體" pitchFamily="65" charset="-120"/>
                <a:ea typeface="標楷體" pitchFamily="65" charset="-120"/>
              </a:rPr>
              <a:t>馬淵東一與台灣原住民</a:t>
            </a:r>
            <a:endParaRPr lang="en-US" altLang="zh-TW" sz="4200" dirty="0" smtClean="0">
              <a:latin typeface="標楷體" pitchFamily="65" charset="-120"/>
              <a:ea typeface="標楷體" pitchFamily="65" charset="-120"/>
            </a:endParaRP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4200" dirty="0" smtClean="0">
                <a:latin typeface="標楷體" pitchFamily="65" charset="-120"/>
                <a:ea typeface="標楷體" pitchFamily="65" charset="-120"/>
              </a:rPr>
              <a:t>生番化番熟番←→生漢熟漢</a:t>
            </a:r>
            <a:endParaRPr lang="en-US" altLang="zh-TW" sz="4200" dirty="0" smtClean="0">
              <a:latin typeface="標楷體" pitchFamily="65" charset="-120"/>
              <a:ea typeface="標楷體" pitchFamily="65" charset="-120"/>
            </a:endParaRP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4200" dirty="0" smtClean="0">
                <a:latin typeface="標楷體" pitchFamily="65" charset="-120"/>
                <a:ea typeface="標楷體" pitchFamily="65" charset="-120"/>
              </a:rPr>
              <a:t>恢復我們的</a:t>
            </a:r>
            <a:r>
              <a:rPr lang="zh-TW" altLang="en-US" sz="4200" dirty="0" smtClean="0">
                <a:latin typeface="標楷體" pitchFamily="65" charset="-120"/>
                <a:ea typeface="標楷體" pitchFamily="65" charset="-120"/>
              </a:rPr>
              <a:t>姓名</a:t>
            </a:r>
            <a:endParaRPr lang="en-US" altLang="zh-TW" sz="4200" dirty="0" smtClean="0">
              <a:latin typeface="標楷體" pitchFamily="65" charset="-120"/>
              <a:ea typeface="標楷體" pitchFamily="65" charset="-120"/>
            </a:endParaRPr>
          </a:p>
          <a:p>
            <a:pPr marL="971550" lvl="1" indent="-514350">
              <a:lnSpc>
                <a:spcPct val="150000"/>
              </a:lnSpc>
              <a:buNone/>
            </a:pPr>
            <a:endParaRPr lang="en-US" altLang="zh-TW" sz="2400" dirty="0" smtClean="0"/>
          </a:p>
          <a:p>
            <a:pPr marL="971550" lvl="1" indent="-514350">
              <a:lnSpc>
                <a:spcPct val="150000"/>
              </a:lnSpc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在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讀過四篇文章之後，你們對原住民文化與原住民的想法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971550" lvl="1" indent="-514350">
              <a:lnSpc>
                <a:spcPct val="150000"/>
              </a:lnSpc>
              <a:buNone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態度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，有哪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些改變？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                                </a:t>
            </a: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ü"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ü"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ü"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 descr="C:\Documents and Settings\Administrator\My Documents\My Pictures\tomat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143512"/>
            <a:ext cx="381003" cy="285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1026" name="Picture 2" descr="C:\Documents and Settings\Administrator\My Documents\My Pictures\img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124" t="7860" r="16796" b="10480"/>
          <a:stretch>
            <a:fillRect/>
          </a:stretch>
        </p:blipFill>
        <p:spPr bwMode="auto">
          <a:xfrm>
            <a:off x="642910" y="0"/>
            <a:ext cx="796174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2" descr="C:\Documents and Settings\Administrator\My Documents\My Pictures\img023.jpg"/>
          <p:cNvPicPr>
            <a:picLocks noChangeAspect="1" noChangeArrowheads="1"/>
          </p:cNvPicPr>
          <p:nvPr/>
        </p:nvPicPr>
        <p:blipFill>
          <a:blip r:embed="rId2" cstate="print"/>
          <a:srcRect l="14961" t="7874" r="13780" b="8399"/>
          <a:stretch>
            <a:fillRect/>
          </a:stretch>
        </p:blipFill>
        <p:spPr bwMode="auto">
          <a:xfrm>
            <a:off x="642910" y="0"/>
            <a:ext cx="77827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延伸閱讀</a:t>
            </a:r>
            <a:endParaRPr lang="zh-TW" altLang="en-US" sz="3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 descr="C:\Documents and Settings\Administrator\My Documents\My Pictures\img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372" r="476" b="31303"/>
          <a:stretch>
            <a:fillRect/>
          </a:stretch>
        </p:blipFill>
        <p:spPr bwMode="auto">
          <a:xfrm>
            <a:off x="5072066" y="1571612"/>
            <a:ext cx="3505517" cy="5072098"/>
          </a:xfrm>
          <a:prstGeom prst="rect">
            <a:avLst/>
          </a:prstGeom>
          <a:noFill/>
        </p:spPr>
      </p:pic>
      <p:pic>
        <p:nvPicPr>
          <p:cNvPr id="5" name="Picture 2" descr="C:\Documents and Settings\Administrator\My Documents\My Pictures\img261.jpg"/>
          <p:cNvPicPr>
            <a:picLocks noChangeAspect="1" noChangeArrowheads="1"/>
          </p:cNvPicPr>
          <p:nvPr/>
        </p:nvPicPr>
        <p:blipFill>
          <a:blip r:embed="rId3" cstate="print"/>
          <a:srcRect l="33800" b="29620"/>
          <a:stretch>
            <a:fillRect/>
          </a:stretch>
        </p:blipFill>
        <p:spPr bwMode="auto">
          <a:xfrm>
            <a:off x="785786" y="1571612"/>
            <a:ext cx="337316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81</Words>
  <Application>Microsoft Office PowerPoint</Application>
  <PresentationFormat>如螢幕大小 (4:3)</PresentationFormat>
  <Paragraphs>36</Paragraphs>
  <Slides>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台灣原住民文化</vt:lpstr>
      <vt:lpstr>1.導論</vt:lpstr>
      <vt:lpstr> </vt:lpstr>
      <vt:lpstr> </vt:lpstr>
      <vt:lpstr>延伸閱讀</vt:lpstr>
    </vt:vector>
  </TitlesOfParts>
  <Company>JC-TEAM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台灣原住民文化</dc:title>
  <dc:creator>JCT-MEM</dc:creator>
  <cp:lastModifiedBy>JCT-MEM</cp:lastModifiedBy>
  <cp:revision>2</cp:revision>
  <dcterms:created xsi:type="dcterms:W3CDTF">2012-02-29T14:45:27Z</dcterms:created>
  <dcterms:modified xsi:type="dcterms:W3CDTF">2012-03-09T02:08:38Z</dcterms:modified>
</cp:coreProperties>
</file>