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46"/>
  </p:notesMasterIdLst>
  <p:sldIdLst>
    <p:sldId id="256" r:id="rId4"/>
    <p:sldId id="257" r:id="rId5"/>
    <p:sldId id="264" r:id="rId6"/>
    <p:sldId id="263" r:id="rId7"/>
    <p:sldId id="265" r:id="rId8"/>
    <p:sldId id="266" r:id="rId9"/>
    <p:sldId id="267" r:id="rId10"/>
    <p:sldId id="268" r:id="rId11"/>
    <p:sldId id="284" r:id="rId12"/>
    <p:sldId id="285" r:id="rId13"/>
    <p:sldId id="286" r:id="rId14"/>
    <p:sldId id="287" r:id="rId15"/>
    <p:sldId id="288" r:id="rId16"/>
    <p:sldId id="283" r:id="rId17"/>
    <p:sldId id="272" r:id="rId18"/>
    <p:sldId id="269" r:id="rId19"/>
    <p:sldId id="270" r:id="rId20"/>
    <p:sldId id="274" r:id="rId21"/>
    <p:sldId id="290" r:id="rId22"/>
    <p:sldId id="291" r:id="rId23"/>
    <p:sldId id="292" r:id="rId24"/>
    <p:sldId id="293" r:id="rId25"/>
    <p:sldId id="294" r:id="rId26"/>
    <p:sldId id="295" r:id="rId27"/>
    <p:sldId id="289" r:id="rId28"/>
    <p:sldId id="275" r:id="rId29"/>
    <p:sldId id="276" r:id="rId30"/>
    <p:sldId id="277" r:id="rId31"/>
    <p:sldId id="278" r:id="rId32"/>
    <p:sldId id="279" r:id="rId33"/>
    <p:sldId id="280" r:id="rId34"/>
    <p:sldId id="281" r:id="rId35"/>
    <p:sldId id="298" r:id="rId36"/>
    <p:sldId id="299" r:id="rId37"/>
    <p:sldId id="300" r:id="rId38"/>
    <p:sldId id="301" r:id="rId39"/>
    <p:sldId id="302" r:id="rId40"/>
    <p:sldId id="303" r:id="rId41"/>
    <p:sldId id="304" r:id="rId42"/>
    <p:sldId id="282" r:id="rId43"/>
    <p:sldId id="297" r:id="rId44"/>
    <p:sldId id="296" r:id="rId4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rosoft 帳戶" initials="M帳"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5-28T22:34:12.930" idx="2">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20B455-A69C-41E9-9F49-C7C8C2AB7A40}" type="datetimeFigureOut">
              <a:rPr lang="zh-TW" altLang="en-US" smtClean="0"/>
              <a:t>2015/5/28</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522AB2-6231-4F49-94ED-F4C48BE03B0C}" type="slidenum">
              <a:rPr lang="zh-TW" altLang="en-US" smtClean="0"/>
              <a:t>‹#›</a:t>
            </a:fld>
            <a:endParaRPr lang="zh-TW" altLang="en-US"/>
          </a:p>
        </p:txBody>
      </p:sp>
    </p:spTree>
    <p:extLst>
      <p:ext uri="{BB962C8B-B14F-4D97-AF65-F5344CB8AC3E}">
        <p14:creationId xmlns:p14="http://schemas.microsoft.com/office/powerpoint/2010/main" val="40202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D522AB2-6231-4F49-94ED-F4C48BE03B0C}" type="slidenum">
              <a:rPr lang="zh-TW" altLang="en-US" smtClean="0"/>
              <a:t>16</a:t>
            </a:fld>
            <a:endParaRPr lang="zh-TW" altLang="en-US"/>
          </a:p>
        </p:txBody>
      </p:sp>
    </p:spTree>
    <p:extLst>
      <p:ext uri="{BB962C8B-B14F-4D97-AF65-F5344CB8AC3E}">
        <p14:creationId xmlns:p14="http://schemas.microsoft.com/office/powerpoint/2010/main" val="1043245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D522AB2-6231-4F49-94ED-F4C48BE03B0C}" type="slidenum">
              <a:rPr lang="zh-TW" altLang="en-US" smtClean="0"/>
              <a:t>21</a:t>
            </a:fld>
            <a:endParaRPr lang="zh-TW" altLang="en-US"/>
          </a:p>
        </p:txBody>
      </p:sp>
    </p:spTree>
    <p:extLst>
      <p:ext uri="{BB962C8B-B14F-4D97-AF65-F5344CB8AC3E}">
        <p14:creationId xmlns:p14="http://schemas.microsoft.com/office/powerpoint/2010/main" val="1347748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52CC884-34FF-4AE6-AD70-63BEE7C025F6}" type="slidenum">
              <a:rPr lang="zh-TW" altLang="en-US" smtClean="0">
                <a:solidFill>
                  <a:prstClr val="black"/>
                </a:solidFill>
              </a:rPr>
              <a:pPr/>
              <a:t>29</a:t>
            </a:fld>
            <a:endParaRPr lang="zh-TW" altLang="en-US">
              <a:solidFill>
                <a:prstClr val="black"/>
              </a:solidFill>
            </a:endParaRPr>
          </a:p>
        </p:txBody>
      </p:sp>
    </p:spTree>
    <p:extLst>
      <p:ext uri="{BB962C8B-B14F-4D97-AF65-F5344CB8AC3E}">
        <p14:creationId xmlns:p14="http://schemas.microsoft.com/office/powerpoint/2010/main" val="2330053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B52CC884-34FF-4AE6-AD70-63BEE7C025F6}" type="slidenum">
              <a:rPr lang="zh-TW" altLang="en-US" smtClean="0">
                <a:solidFill>
                  <a:prstClr val="black"/>
                </a:solidFill>
              </a:rPr>
              <a:pPr/>
              <a:t>31</a:t>
            </a:fld>
            <a:endParaRPr lang="zh-TW" altLang="en-US">
              <a:solidFill>
                <a:prstClr val="black"/>
              </a:solidFill>
            </a:endParaRPr>
          </a:p>
        </p:txBody>
      </p:sp>
    </p:spTree>
    <p:extLst>
      <p:ext uri="{BB962C8B-B14F-4D97-AF65-F5344CB8AC3E}">
        <p14:creationId xmlns:p14="http://schemas.microsoft.com/office/powerpoint/2010/main" val="1574272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4" name="標題 13"/>
          <p:cNvSpPr>
            <a:spLocks noGrp="1"/>
          </p:cNvSpPr>
          <p:nvPr>
            <p:ph type="ctrTitle"/>
          </p:nvPr>
        </p:nvSpPr>
        <p:spPr>
          <a:xfrm>
            <a:off x="1432560" y="359898"/>
            <a:ext cx="7406640" cy="1472184"/>
          </a:xfrm>
        </p:spPr>
        <p:txBody>
          <a:bodyPr anchor="b"/>
          <a:lstStyle>
            <a:lvl1pPr algn="l">
              <a:defRPr/>
            </a:lvl1pPr>
            <a:extLst/>
          </a:lstStyle>
          <a:p>
            <a:r>
              <a:rPr kumimoji="0" lang="zh-TW" altLang="en-US" smtClean="0"/>
              <a:t>按一下以編輯母片標題樣式</a:t>
            </a:r>
            <a:endParaRPr kumimoji="0" lang="en-US"/>
          </a:p>
        </p:txBody>
      </p:sp>
      <p:sp>
        <p:nvSpPr>
          <p:cNvPr id="22" name="副標題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sp>
        <p:nvSpPr>
          <p:cNvPr id="7" name="日期版面配置區 6"/>
          <p:cNvSpPr>
            <a:spLocks noGrp="1"/>
          </p:cNvSpPr>
          <p:nvPr>
            <p:ph type="dt" sz="half" idx="10"/>
          </p:nvPr>
        </p:nvSpPr>
        <p:spPr/>
        <p:txBody>
          <a:bodyPr/>
          <a:lstStyle>
            <a:extLst/>
          </a:lstStyle>
          <a:p>
            <a:fld id="{5BBEAD13-0566-4C6C-97E7-55F17F24B09F}" type="datetimeFigureOut">
              <a:rPr lang="zh-TW" altLang="en-US" smtClean="0"/>
              <a:t>2015/5/28</a:t>
            </a:fld>
            <a:endParaRPr lang="zh-TW" altLang="en-US"/>
          </a:p>
        </p:txBody>
      </p:sp>
      <p:sp>
        <p:nvSpPr>
          <p:cNvPr id="20" name="頁尾版面配置區 19"/>
          <p:cNvSpPr>
            <a:spLocks noGrp="1"/>
          </p:cNvSpPr>
          <p:nvPr>
            <p:ph type="ftr" sz="quarter" idx="11"/>
          </p:nvPr>
        </p:nvSpPr>
        <p:spPr/>
        <p:txBody>
          <a:bodyPr/>
          <a:lstStyle>
            <a:extLst/>
          </a:lstStyle>
          <a:p>
            <a:endParaRPr lang="zh-TW" altLang="en-US"/>
          </a:p>
        </p:txBody>
      </p:sp>
      <p:sp>
        <p:nvSpPr>
          <p:cNvPr id="10" name="投影片編號版面配置區 9"/>
          <p:cNvSpPr>
            <a:spLocks noGrp="1"/>
          </p:cNvSpPr>
          <p:nvPr>
            <p:ph type="sldNum" sz="quarter" idx="12"/>
          </p:nvPr>
        </p:nvSpPr>
        <p:spPr/>
        <p:txBody>
          <a:bodyPr/>
          <a:lstStyle>
            <a:extLst/>
          </a:lstStyle>
          <a:p>
            <a:fld id="{73DA0BB7-265A-403C-9275-D587AB510EDC}" type="slidenum">
              <a:rPr lang="zh-TW" altLang="en-US" smtClean="0"/>
              <a:t>‹#›</a:t>
            </a:fld>
            <a:endParaRPr lang="zh-TW" altLang="en-US"/>
          </a:p>
        </p:txBody>
      </p:sp>
      <p:sp>
        <p:nvSpPr>
          <p:cNvPr id="8" name="橢圓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橢圓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5BBEAD13-0566-4C6C-97E7-55F17F24B09F}" type="datetimeFigureOut">
              <a:rPr lang="zh-TW" altLang="en-US" smtClean="0"/>
              <a:t>2015/5/28</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73DA0BB7-265A-403C-9275-D587AB510EDC}"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274639"/>
            <a:ext cx="1828800" cy="5851525"/>
          </a:xfrm>
        </p:spPr>
        <p:txBody>
          <a:bodyPr vert="eaVe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1143000" y="274640"/>
            <a:ext cx="5562600" cy="5851525"/>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5BBEAD13-0566-4C6C-97E7-55F17F24B09F}" type="datetimeFigureOut">
              <a:rPr lang="zh-TW" altLang="en-US" smtClean="0"/>
              <a:t>2015/5/28</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73DA0BB7-265A-403C-9275-D587AB510EDC}" type="slidenum">
              <a:rPr lang="zh-TW" altLang="en-US" smtClean="0"/>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1"/>
      </p:bgRef>
    </p:bg>
    <p:spTree>
      <p:nvGrpSpPr>
        <p:cNvPr id="1" name=""/>
        <p:cNvGrpSpPr/>
        <p:nvPr/>
      </p:nvGrpSpPr>
      <p:grpSpPr>
        <a:xfrm>
          <a:off x="0" y="0"/>
          <a:ext cx="0" cy="0"/>
          <a:chOff x="0" y="0"/>
          <a:chExt cx="0" cy="0"/>
        </a:xfrm>
      </p:grpSpPr>
      <p:sp>
        <p:nvSpPr>
          <p:cNvPr id="8" name="標題 7"/>
          <p:cNvSpPr>
            <a:spLocks noGrp="1"/>
          </p:cNvSpPr>
          <p:nvPr>
            <p:ph type="ctrTitle"/>
          </p:nvPr>
        </p:nvSpPr>
        <p:spPr>
          <a:xfrm>
            <a:off x="2286000" y="3124200"/>
            <a:ext cx="6172200" cy="1894362"/>
          </a:xfrm>
        </p:spPr>
        <p:txBody>
          <a:bodyPr/>
          <a:lstStyle>
            <a:lvl1pPr>
              <a:defRPr b="1"/>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bwMode="auto">
          <a:xfrm rot="5400000">
            <a:off x="7764621" y="1174097"/>
            <a:ext cx="2286000" cy="381000"/>
          </a:xfrm>
        </p:spPr>
        <p:txBody>
          <a:bodyPr/>
          <a:lstStyle/>
          <a:p>
            <a:fld id="{86531FB5-C196-4B31-9FE4-09E66D302A3C}" type="datetimeFigureOut">
              <a:rPr lang="zh-TW" altLang="en-US" smtClean="0">
                <a:solidFill>
                  <a:srgbClr val="575F6D"/>
                </a:solidFill>
              </a:rPr>
              <a:pPr/>
              <a:t>2015/5/28</a:t>
            </a:fld>
            <a:endParaRPr lang="zh-TW" altLang="en-US">
              <a:solidFill>
                <a:srgbClr val="575F6D"/>
              </a:solidFill>
            </a:endParaRPr>
          </a:p>
        </p:txBody>
      </p:sp>
      <p:sp>
        <p:nvSpPr>
          <p:cNvPr id="17" name="頁尾版面配置區 16"/>
          <p:cNvSpPr>
            <a:spLocks noGrp="1"/>
          </p:cNvSpPr>
          <p:nvPr>
            <p:ph type="ftr" sz="quarter" idx="11"/>
          </p:nvPr>
        </p:nvSpPr>
        <p:spPr bwMode="auto">
          <a:xfrm rot="5400000">
            <a:off x="7077269" y="4181669"/>
            <a:ext cx="3657600" cy="384048"/>
          </a:xfrm>
        </p:spPr>
        <p:txBody>
          <a:bodyPr/>
          <a:lstStyle/>
          <a:p>
            <a:endParaRPr lang="zh-TW" altLang="en-US">
              <a:solidFill>
                <a:srgbClr val="575F6D"/>
              </a:solidFill>
            </a:endParaRPr>
          </a:p>
        </p:txBody>
      </p:sp>
      <p:sp>
        <p:nvSpPr>
          <p:cNvPr id="10" name="矩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矩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矩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矩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直線接點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直線接點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直線接點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直線接點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直線接點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直線接點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矩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橢圓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橢圓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橢圓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橢圓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橢圓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投影片編號版面配置區 28"/>
          <p:cNvSpPr>
            <a:spLocks noGrp="1"/>
          </p:cNvSpPr>
          <p:nvPr>
            <p:ph type="sldNum" sz="quarter" idx="12"/>
          </p:nvPr>
        </p:nvSpPr>
        <p:spPr bwMode="auto">
          <a:xfrm>
            <a:off x="1325544" y="4928702"/>
            <a:ext cx="609600" cy="517524"/>
          </a:xfrm>
        </p:spPr>
        <p:txBody>
          <a:bodyPr/>
          <a:lstStyle/>
          <a:p>
            <a:fld id="{6A5E86B1-4AB3-4372-AC14-367B76CD4F8F}" type="slidenum">
              <a:rPr lang="zh-TW" altLang="en-US" smtClean="0"/>
              <a:pPr/>
              <a:t>‹#›</a:t>
            </a:fld>
            <a:endParaRPr lang="zh-TW" altLang="en-US"/>
          </a:p>
        </p:txBody>
      </p:sp>
    </p:spTree>
    <p:extLst>
      <p:ext uri="{BB962C8B-B14F-4D97-AF65-F5344CB8AC3E}">
        <p14:creationId xmlns:p14="http://schemas.microsoft.com/office/powerpoint/2010/main" val="148107566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8" name="內容版面配置區 7"/>
          <p:cNvSpPr>
            <a:spLocks noGrp="1"/>
          </p:cNvSpPr>
          <p:nvPr>
            <p:ph sz="quarter" idx="1"/>
          </p:nvPr>
        </p:nvSpPr>
        <p:spPr>
          <a:xfrm>
            <a:off x="457200" y="1600200"/>
            <a:ext cx="7467600" cy="4873752"/>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4"/>
          </p:nvPr>
        </p:nvSpPr>
        <p:spPr/>
        <p:txBody>
          <a:bodyPr rtlCol="0"/>
          <a:lstStyle/>
          <a:p>
            <a:fld id="{86531FB5-C196-4B31-9FE4-09E66D302A3C}" type="datetimeFigureOut">
              <a:rPr lang="zh-TW" altLang="en-US" smtClean="0">
                <a:solidFill>
                  <a:srgbClr val="575F6D"/>
                </a:solidFill>
              </a:rPr>
              <a:pPr/>
              <a:t>2015/5/28</a:t>
            </a:fld>
            <a:endParaRPr lang="zh-TW" altLang="en-US">
              <a:solidFill>
                <a:srgbClr val="575F6D"/>
              </a:solidFill>
            </a:endParaRPr>
          </a:p>
        </p:txBody>
      </p:sp>
      <p:sp>
        <p:nvSpPr>
          <p:cNvPr id="9" name="投影片編號版面配置區 8"/>
          <p:cNvSpPr>
            <a:spLocks noGrp="1"/>
          </p:cNvSpPr>
          <p:nvPr>
            <p:ph type="sldNum" sz="quarter" idx="15"/>
          </p:nvPr>
        </p:nvSpPr>
        <p:spPr/>
        <p:txBody>
          <a:bodyPr rtlCol="0"/>
          <a:lstStyle/>
          <a:p>
            <a:fld id="{6A5E86B1-4AB3-4372-AC14-367B76CD4F8F}" type="slidenum">
              <a:rPr lang="zh-TW" altLang="en-US" smtClean="0"/>
              <a:pPr/>
              <a:t>‹#›</a:t>
            </a:fld>
            <a:endParaRPr lang="zh-TW" altLang="en-US"/>
          </a:p>
        </p:txBody>
      </p:sp>
      <p:sp>
        <p:nvSpPr>
          <p:cNvPr id="10" name="頁尾版面配置區 9"/>
          <p:cNvSpPr>
            <a:spLocks noGrp="1"/>
          </p:cNvSpPr>
          <p:nvPr>
            <p:ph type="ftr" sz="quarter" idx="16"/>
          </p:nvPr>
        </p:nvSpPr>
        <p:spPr/>
        <p:txBody>
          <a:bodyPr rtlCol="0"/>
          <a:lstStyle/>
          <a:p>
            <a:endParaRPr lang="zh-TW" altLang="en-US">
              <a:solidFill>
                <a:srgbClr val="575F6D"/>
              </a:solidFill>
            </a:endParaRPr>
          </a:p>
        </p:txBody>
      </p:sp>
    </p:spTree>
    <p:extLst>
      <p:ext uri="{BB962C8B-B14F-4D97-AF65-F5344CB8AC3E}">
        <p14:creationId xmlns:p14="http://schemas.microsoft.com/office/powerpoint/2010/main" val="3571816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286000" y="2895600"/>
            <a:ext cx="6172200" cy="2053590"/>
          </a:xfrm>
        </p:spPr>
        <p:txBody>
          <a:bodyPr/>
          <a:lstStyle>
            <a:lvl1pPr algn="l">
              <a:buNone/>
              <a:defRPr sz="3000" b="1" cap="small" baseline="0"/>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bwMode="auto">
          <a:xfrm rot="5400000">
            <a:off x="7763256" y="1170432"/>
            <a:ext cx="2286000" cy="381000"/>
          </a:xfrm>
        </p:spPr>
        <p:txBody>
          <a:bodyPr/>
          <a:lstStyle/>
          <a:p>
            <a:fld id="{86531FB5-C196-4B31-9FE4-09E66D302A3C}" type="datetimeFigureOut">
              <a:rPr lang="zh-TW" altLang="en-US" smtClean="0">
                <a:solidFill>
                  <a:srgbClr val="FFF39D"/>
                </a:solidFill>
              </a:rPr>
              <a:pPr/>
              <a:t>2015/5/28</a:t>
            </a:fld>
            <a:endParaRPr lang="zh-TW" altLang="en-US">
              <a:solidFill>
                <a:srgbClr val="FFF39D"/>
              </a:solidFill>
            </a:endParaRPr>
          </a:p>
        </p:txBody>
      </p:sp>
      <p:sp>
        <p:nvSpPr>
          <p:cNvPr id="5" name="頁尾版面配置區 4"/>
          <p:cNvSpPr>
            <a:spLocks noGrp="1"/>
          </p:cNvSpPr>
          <p:nvPr>
            <p:ph type="ftr" sz="quarter" idx="11"/>
          </p:nvPr>
        </p:nvSpPr>
        <p:spPr bwMode="auto">
          <a:xfrm rot="5400000">
            <a:off x="7077456" y="4178808"/>
            <a:ext cx="3657600" cy="384048"/>
          </a:xfrm>
        </p:spPr>
        <p:txBody>
          <a:bodyPr/>
          <a:lstStyle/>
          <a:p>
            <a:endParaRPr lang="zh-TW" altLang="en-US">
              <a:solidFill>
                <a:srgbClr val="FFF39D"/>
              </a:solidFill>
            </a:endParaRPr>
          </a:p>
        </p:txBody>
      </p:sp>
      <p:sp>
        <p:nvSpPr>
          <p:cNvPr id="9" name="矩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矩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矩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矩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直線接點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直線接點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直線接點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直線接點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直線接點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矩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橢圓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橢圓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橢圓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橢圓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橢圓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直線接點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投影片編號版面配置區 5"/>
          <p:cNvSpPr>
            <a:spLocks noGrp="1"/>
          </p:cNvSpPr>
          <p:nvPr>
            <p:ph type="sldNum" sz="quarter" idx="12"/>
          </p:nvPr>
        </p:nvSpPr>
        <p:spPr bwMode="auto">
          <a:xfrm>
            <a:off x="1340616" y="4928702"/>
            <a:ext cx="609600" cy="517524"/>
          </a:xfrm>
        </p:spPr>
        <p:txBody>
          <a:bodyPr/>
          <a:lstStyle/>
          <a:p>
            <a:fld id="{6A5E86B1-4AB3-4372-AC14-367B76CD4F8F}" type="slidenum">
              <a:rPr lang="zh-TW" altLang="en-US" smtClean="0"/>
              <a:pPr/>
              <a:t>‹#›</a:t>
            </a:fld>
            <a:endParaRPr lang="zh-TW" altLang="en-US"/>
          </a:p>
        </p:txBody>
      </p:sp>
    </p:spTree>
    <p:extLst>
      <p:ext uri="{BB962C8B-B14F-4D97-AF65-F5344CB8AC3E}">
        <p14:creationId xmlns:p14="http://schemas.microsoft.com/office/powerpoint/2010/main" val="26625758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86531FB5-C196-4B31-9FE4-09E66D302A3C}" type="datetimeFigureOut">
              <a:rPr lang="zh-TW" altLang="en-US" smtClean="0">
                <a:solidFill>
                  <a:srgbClr val="575F6D"/>
                </a:solidFill>
              </a:rPr>
              <a:pPr/>
              <a:t>2015/5/28</a:t>
            </a:fld>
            <a:endParaRPr lang="zh-TW" altLang="en-US">
              <a:solidFill>
                <a:srgbClr val="575F6D"/>
              </a:solidFill>
            </a:endParaRPr>
          </a:p>
        </p:txBody>
      </p:sp>
      <p:sp>
        <p:nvSpPr>
          <p:cNvPr id="6" name="頁尾版面配置區 5"/>
          <p:cNvSpPr>
            <a:spLocks noGrp="1"/>
          </p:cNvSpPr>
          <p:nvPr>
            <p:ph type="ftr" sz="quarter" idx="11"/>
          </p:nvPr>
        </p:nvSpPr>
        <p:spPr/>
        <p:txBody>
          <a:bodyPr/>
          <a:lstStyle/>
          <a:p>
            <a:endParaRPr lang="zh-TW" altLang="en-US">
              <a:solidFill>
                <a:srgbClr val="575F6D"/>
              </a:solidFill>
            </a:endParaRPr>
          </a:p>
        </p:txBody>
      </p:sp>
      <p:sp>
        <p:nvSpPr>
          <p:cNvPr id="7" name="投影片編號版面配置區 6"/>
          <p:cNvSpPr>
            <a:spLocks noGrp="1"/>
          </p:cNvSpPr>
          <p:nvPr>
            <p:ph type="sldNum" sz="quarter" idx="12"/>
          </p:nvPr>
        </p:nvSpPr>
        <p:spPr/>
        <p:txBody>
          <a:bodyPr/>
          <a:lstStyle/>
          <a:p>
            <a:fld id="{6A5E86B1-4AB3-4372-AC14-367B76CD4F8F}" type="slidenum">
              <a:rPr lang="zh-TW" altLang="en-US" smtClean="0"/>
              <a:pPr/>
              <a:t>‹#›</a:t>
            </a:fld>
            <a:endParaRPr lang="zh-TW" altLang="en-US"/>
          </a:p>
        </p:txBody>
      </p:sp>
      <p:sp>
        <p:nvSpPr>
          <p:cNvPr id="9" name="內容版面配置區 8"/>
          <p:cNvSpPr>
            <a:spLocks noGrp="1"/>
          </p:cNvSpPr>
          <p:nvPr>
            <p:ph sz="quarter" idx="1"/>
          </p:nvPr>
        </p:nvSpPr>
        <p:spPr>
          <a:xfrm>
            <a:off x="457200" y="1600200"/>
            <a:ext cx="3657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270248" y="1600200"/>
            <a:ext cx="3657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1617738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7543800" cy="1143000"/>
          </a:xfrm>
        </p:spPr>
        <p:txBody>
          <a:bodyPr anchor="b"/>
          <a:lstStyle>
            <a:lvl1pPr>
              <a:defRPr/>
            </a:lvl1pPr>
          </a:lstStyle>
          <a:p>
            <a:r>
              <a:rPr kumimoji="0" lang="zh-TW" altLang="en-US" smtClean="0"/>
              <a:t>按一下以編輯母片標題樣式</a:t>
            </a:r>
            <a:endParaRPr kumimoji="0" lang="en-US"/>
          </a:p>
        </p:txBody>
      </p:sp>
      <p:sp>
        <p:nvSpPr>
          <p:cNvPr id="7" name="日期版面配置區 6"/>
          <p:cNvSpPr>
            <a:spLocks noGrp="1"/>
          </p:cNvSpPr>
          <p:nvPr>
            <p:ph type="dt" sz="half" idx="10"/>
          </p:nvPr>
        </p:nvSpPr>
        <p:spPr/>
        <p:txBody>
          <a:bodyPr/>
          <a:lstStyle/>
          <a:p>
            <a:fld id="{86531FB5-C196-4B31-9FE4-09E66D302A3C}" type="datetimeFigureOut">
              <a:rPr lang="zh-TW" altLang="en-US" smtClean="0">
                <a:solidFill>
                  <a:srgbClr val="575F6D"/>
                </a:solidFill>
              </a:rPr>
              <a:pPr/>
              <a:t>2015/5/28</a:t>
            </a:fld>
            <a:endParaRPr lang="zh-TW" altLang="en-US">
              <a:solidFill>
                <a:srgbClr val="575F6D"/>
              </a:solidFill>
            </a:endParaRPr>
          </a:p>
        </p:txBody>
      </p:sp>
      <p:sp>
        <p:nvSpPr>
          <p:cNvPr id="8" name="頁尾版面配置區 7"/>
          <p:cNvSpPr>
            <a:spLocks noGrp="1"/>
          </p:cNvSpPr>
          <p:nvPr>
            <p:ph type="ftr" sz="quarter" idx="11"/>
          </p:nvPr>
        </p:nvSpPr>
        <p:spPr/>
        <p:txBody>
          <a:bodyPr/>
          <a:lstStyle/>
          <a:p>
            <a:endParaRPr lang="zh-TW" altLang="en-US">
              <a:solidFill>
                <a:srgbClr val="575F6D"/>
              </a:solidFill>
            </a:endParaRPr>
          </a:p>
        </p:txBody>
      </p:sp>
      <p:sp>
        <p:nvSpPr>
          <p:cNvPr id="9" name="投影片編號版面配置區 8"/>
          <p:cNvSpPr>
            <a:spLocks noGrp="1"/>
          </p:cNvSpPr>
          <p:nvPr>
            <p:ph type="sldNum" sz="quarter" idx="12"/>
          </p:nvPr>
        </p:nvSpPr>
        <p:spPr/>
        <p:txBody>
          <a:bodyPr/>
          <a:lstStyle/>
          <a:p>
            <a:fld id="{6A5E86B1-4AB3-4372-AC14-367B76CD4F8F}" type="slidenum">
              <a:rPr lang="zh-TW" altLang="en-US" smtClean="0"/>
              <a:pPr/>
              <a:t>‹#›</a:t>
            </a:fld>
            <a:endParaRPr lang="zh-TW" altLang="en-US"/>
          </a:p>
        </p:txBody>
      </p:sp>
      <p:sp>
        <p:nvSpPr>
          <p:cNvPr id="11" name="內容版面配置區 10"/>
          <p:cNvSpPr>
            <a:spLocks noGrp="1"/>
          </p:cNvSpPr>
          <p:nvPr>
            <p:ph sz="quarter" idx="2"/>
          </p:nvPr>
        </p:nvSpPr>
        <p:spPr>
          <a:xfrm>
            <a:off x="457200" y="2362200"/>
            <a:ext cx="3657600" cy="3886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4371975" y="2362200"/>
            <a:ext cx="3657600" cy="3886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2" name="文字版面配置區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
        <p:nvSpPr>
          <p:cNvPr id="14" name="文字版面配置區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Tree>
    <p:extLst>
      <p:ext uri="{BB962C8B-B14F-4D97-AF65-F5344CB8AC3E}">
        <p14:creationId xmlns:p14="http://schemas.microsoft.com/office/powerpoint/2010/main" val="2032202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6" name="日期版面配置區 5"/>
          <p:cNvSpPr>
            <a:spLocks noGrp="1"/>
          </p:cNvSpPr>
          <p:nvPr>
            <p:ph type="dt" sz="half" idx="10"/>
          </p:nvPr>
        </p:nvSpPr>
        <p:spPr/>
        <p:txBody>
          <a:bodyPr rtlCol="0"/>
          <a:lstStyle/>
          <a:p>
            <a:fld id="{86531FB5-C196-4B31-9FE4-09E66D302A3C}" type="datetimeFigureOut">
              <a:rPr lang="zh-TW" altLang="en-US" smtClean="0">
                <a:solidFill>
                  <a:srgbClr val="575F6D"/>
                </a:solidFill>
              </a:rPr>
              <a:pPr/>
              <a:t>2015/5/28</a:t>
            </a:fld>
            <a:endParaRPr lang="zh-TW" altLang="en-US">
              <a:solidFill>
                <a:srgbClr val="575F6D"/>
              </a:solidFill>
            </a:endParaRPr>
          </a:p>
        </p:txBody>
      </p:sp>
      <p:sp>
        <p:nvSpPr>
          <p:cNvPr id="7" name="投影片編號版面配置區 6"/>
          <p:cNvSpPr>
            <a:spLocks noGrp="1"/>
          </p:cNvSpPr>
          <p:nvPr>
            <p:ph type="sldNum" sz="quarter" idx="11"/>
          </p:nvPr>
        </p:nvSpPr>
        <p:spPr/>
        <p:txBody>
          <a:bodyPr rtlCol="0"/>
          <a:lstStyle/>
          <a:p>
            <a:fld id="{6A5E86B1-4AB3-4372-AC14-367B76CD4F8F}" type="slidenum">
              <a:rPr lang="zh-TW" altLang="en-US" smtClean="0"/>
              <a:pPr/>
              <a:t>‹#›</a:t>
            </a:fld>
            <a:endParaRPr lang="zh-TW" altLang="en-US"/>
          </a:p>
        </p:txBody>
      </p:sp>
      <p:sp>
        <p:nvSpPr>
          <p:cNvPr id="8" name="頁尾版面配置區 7"/>
          <p:cNvSpPr>
            <a:spLocks noGrp="1"/>
          </p:cNvSpPr>
          <p:nvPr>
            <p:ph type="ftr" sz="quarter" idx="12"/>
          </p:nvPr>
        </p:nvSpPr>
        <p:spPr/>
        <p:txBody>
          <a:bodyPr rtlCol="0"/>
          <a:lstStyle/>
          <a:p>
            <a:endParaRPr lang="zh-TW" altLang="en-US">
              <a:solidFill>
                <a:srgbClr val="575F6D"/>
              </a:solidFill>
            </a:endParaRPr>
          </a:p>
        </p:txBody>
      </p:sp>
    </p:spTree>
    <p:extLst>
      <p:ext uri="{BB962C8B-B14F-4D97-AF65-F5344CB8AC3E}">
        <p14:creationId xmlns:p14="http://schemas.microsoft.com/office/powerpoint/2010/main" val="28204823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6531FB5-C196-4B31-9FE4-09E66D302A3C}" type="datetimeFigureOut">
              <a:rPr lang="zh-TW" altLang="en-US" smtClean="0">
                <a:solidFill>
                  <a:srgbClr val="575F6D"/>
                </a:solidFill>
              </a:rPr>
              <a:pPr/>
              <a:t>2015/5/28</a:t>
            </a:fld>
            <a:endParaRPr lang="zh-TW" altLang="en-US">
              <a:solidFill>
                <a:srgbClr val="575F6D"/>
              </a:solidFill>
            </a:endParaRPr>
          </a:p>
        </p:txBody>
      </p:sp>
      <p:sp>
        <p:nvSpPr>
          <p:cNvPr id="3" name="頁尾版面配置區 2"/>
          <p:cNvSpPr>
            <a:spLocks noGrp="1"/>
          </p:cNvSpPr>
          <p:nvPr>
            <p:ph type="ftr" sz="quarter" idx="11"/>
          </p:nvPr>
        </p:nvSpPr>
        <p:spPr/>
        <p:txBody>
          <a:bodyPr/>
          <a:lstStyle/>
          <a:p>
            <a:endParaRPr lang="zh-TW" altLang="en-US">
              <a:solidFill>
                <a:srgbClr val="575F6D"/>
              </a:solidFill>
            </a:endParaRPr>
          </a:p>
        </p:txBody>
      </p:sp>
      <p:sp>
        <p:nvSpPr>
          <p:cNvPr id="4" name="投影片編號版面配置區 3"/>
          <p:cNvSpPr>
            <a:spLocks noGrp="1"/>
          </p:cNvSpPr>
          <p:nvPr>
            <p:ph type="sldNum" sz="quarter" idx="12"/>
          </p:nvPr>
        </p:nvSpPr>
        <p:spPr/>
        <p:txBody>
          <a:bodyPr/>
          <a:lstStyle/>
          <a:p>
            <a:fld id="{6A5E86B1-4AB3-4372-AC14-367B76CD4F8F}" type="slidenum">
              <a:rPr lang="zh-TW" altLang="en-US" smtClean="0"/>
              <a:pPr/>
              <a:t>‹#›</a:t>
            </a:fld>
            <a:endParaRPr lang="zh-TW" altLang="en-US"/>
          </a:p>
        </p:txBody>
      </p:sp>
    </p:spTree>
    <p:extLst>
      <p:ext uri="{BB962C8B-B14F-4D97-AF65-F5344CB8AC3E}">
        <p14:creationId xmlns:p14="http://schemas.microsoft.com/office/powerpoint/2010/main" val="1646529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1"/>
      </p:bgRef>
    </p:bg>
    <p:spTree>
      <p:nvGrpSpPr>
        <p:cNvPr id="1" name=""/>
        <p:cNvGrpSpPr/>
        <p:nvPr/>
      </p:nvGrpSpPr>
      <p:grpSpPr>
        <a:xfrm>
          <a:off x="0" y="0"/>
          <a:ext cx="0" cy="0"/>
          <a:chOff x="0" y="0"/>
          <a:chExt cx="0" cy="0"/>
        </a:xfrm>
      </p:grpSpPr>
      <p:sp>
        <p:nvSpPr>
          <p:cNvPr id="10" name="直線接點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標題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8" name="直線接點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直線接點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直線接點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矩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直線接點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橢圓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內容版面配置區 17"/>
          <p:cNvSpPr>
            <a:spLocks noGrp="1"/>
          </p:cNvSpPr>
          <p:nvPr>
            <p:ph sz="quarter" idx="1"/>
          </p:nvPr>
        </p:nvSpPr>
        <p:spPr>
          <a:xfrm>
            <a:off x="304800" y="274320"/>
            <a:ext cx="5638800" cy="6327648"/>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1" name="日期版面配置區 20"/>
          <p:cNvSpPr>
            <a:spLocks noGrp="1"/>
          </p:cNvSpPr>
          <p:nvPr>
            <p:ph type="dt" sz="half" idx="14"/>
          </p:nvPr>
        </p:nvSpPr>
        <p:spPr/>
        <p:txBody>
          <a:bodyPr rtlCol="0"/>
          <a:lstStyle/>
          <a:p>
            <a:fld id="{86531FB5-C196-4B31-9FE4-09E66D302A3C}" type="datetimeFigureOut">
              <a:rPr lang="zh-TW" altLang="en-US" smtClean="0">
                <a:solidFill>
                  <a:srgbClr val="575F6D"/>
                </a:solidFill>
              </a:rPr>
              <a:pPr/>
              <a:t>2015/5/28</a:t>
            </a:fld>
            <a:endParaRPr lang="zh-TW" altLang="en-US">
              <a:solidFill>
                <a:srgbClr val="575F6D"/>
              </a:solidFill>
            </a:endParaRPr>
          </a:p>
        </p:txBody>
      </p:sp>
      <p:sp>
        <p:nvSpPr>
          <p:cNvPr id="22" name="投影片編號版面配置區 21"/>
          <p:cNvSpPr>
            <a:spLocks noGrp="1"/>
          </p:cNvSpPr>
          <p:nvPr>
            <p:ph type="sldNum" sz="quarter" idx="15"/>
          </p:nvPr>
        </p:nvSpPr>
        <p:spPr/>
        <p:txBody>
          <a:bodyPr rtlCol="0"/>
          <a:lstStyle/>
          <a:p>
            <a:fld id="{6A5E86B1-4AB3-4372-AC14-367B76CD4F8F}" type="slidenum">
              <a:rPr lang="zh-TW" altLang="en-US" smtClean="0"/>
              <a:pPr/>
              <a:t>‹#›</a:t>
            </a:fld>
            <a:endParaRPr lang="zh-TW" altLang="en-US"/>
          </a:p>
        </p:txBody>
      </p:sp>
      <p:sp>
        <p:nvSpPr>
          <p:cNvPr id="23" name="頁尾版面配置區 22"/>
          <p:cNvSpPr>
            <a:spLocks noGrp="1"/>
          </p:cNvSpPr>
          <p:nvPr>
            <p:ph type="ftr" sz="quarter" idx="16"/>
          </p:nvPr>
        </p:nvSpPr>
        <p:spPr/>
        <p:txBody>
          <a:bodyPr rtlCol="0"/>
          <a:lstStyle/>
          <a:p>
            <a:endParaRPr lang="zh-TW" altLang="en-US">
              <a:solidFill>
                <a:srgbClr val="575F6D"/>
              </a:solidFill>
            </a:endParaRPr>
          </a:p>
        </p:txBody>
      </p:sp>
    </p:spTree>
    <p:extLst>
      <p:ext uri="{BB962C8B-B14F-4D97-AF65-F5344CB8AC3E}">
        <p14:creationId xmlns:p14="http://schemas.microsoft.com/office/powerpoint/2010/main" val="383794209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5BBEAD13-0566-4C6C-97E7-55F17F24B09F}" type="datetimeFigureOut">
              <a:rPr lang="zh-TW" altLang="en-US" smtClean="0"/>
              <a:t>2015/5/28</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73DA0BB7-265A-403C-9275-D587AB510EDC}" type="slidenum">
              <a:rPr lang="zh-TW" altLang="en-US" smtClean="0"/>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直線接點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橢圓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標題 1"/>
          <p:cNvSpPr>
            <a:spLocks noGrp="1"/>
          </p:cNvSpPr>
          <p:nvPr>
            <p:ph type="title"/>
          </p:nvPr>
        </p:nvSpPr>
        <p:spPr>
          <a:xfrm rot="5400000">
            <a:off x="3350133" y="3200400"/>
            <a:ext cx="6309360" cy="457200"/>
          </a:xfrm>
        </p:spPr>
        <p:txBody>
          <a:bodyPr anchor="b"/>
          <a:lstStyle>
            <a:lvl1pPr algn="l">
              <a:buNone/>
              <a:defRPr sz="2000" b="1"/>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10" name="直線接點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矩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直線接點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直線接點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直線接點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日期版面配置區 16"/>
          <p:cNvSpPr>
            <a:spLocks noGrp="1"/>
          </p:cNvSpPr>
          <p:nvPr>
            <p:ph type="dt" sz="half" idx="10"/>
          </p:nvPr>
        </p:nvSpPr>
        <p:spPr/>
        <p:txBody>
          <a:bodyPr rtlCol="0"/>
          <a:lstStyle/>
          <a:p>
            <a:fld id="{86531FB5-C196-4B31-9FE4-09E66D302A3C}" type="datetimeFigureOut">
              <a:rPr lang="zh-TW" altLang="en-US" smtClean="0">
                <a:solidFill>
                  <a:srgbClr val="575F6D"/>
                </a:solidFill>
              </a:rPr>
              <a:pPr/>
              <a:t>2015/5/28</a:t>
            </a:fld>
            <a:endParaRPr lang="zh-TW" altLang="en-US">
              <a:solidFill>
                <a:srgbClr val="575F6D"/>
              </a:solidFill>
            </a:endParaRPr>
          </a:p>
        </p:txBody>
      </p:sp>
      <p:sp>
        <p:nvSpPr>
          <p:cNvPr id="18" name="投影片編號版面配置區 17"/>
          <p:cNvSpPr>
            <a:spLocks noGrp="1"/>
          </p:cNvSpPr>
          <p:nvPr>
            <p:ph type="sldNum" sz="quarter" idx="11"/>
          </p:nvPr>
        </p:nvSpPr>
        <p:spPr/>
        <p:txBody>
          <a:bodyPr rtlCol="0"/>
          <a:lstStyle/>
          <a:p>
            <a:fld id="{6A5E86B1-4AB3-4372-AC14-367B76CD4F8F}" type="slidenum">
              <a:rPr lang="zh-TW" altLang="en-US" smtClean="0"/>
              <a:pPr/>
              <a:t>‹#›</a:t>
            </a:fld>
            <a:endParaRPr lang="zh-TW" altLang="en-US"/>
          </a:p>
        </p:txBody>
      </p:sp>
      <p:sp>
        <p:nvSpPr>
          <p:cNvPr id="21" name="頁尾版面配置區 20"/>
          <p:cNvSpPr>
            <a:spLocks noGrp="1"/>
          </p:cNvSpPr>
          <p:nvPr>
            <p:ph type="ftr" sz="quarter" idx="12"/>
          </p:nvPr>
        </p:nvSpPr>
        <p:spPr/>
        <p:txBody>
          <a:bodyPr rtlCol="0"/>
          <a:lstStyle/>
          <a:p>
            <a:endParaRPr lang="zh-TW" altLang="en-US">
              <a:solidFill>
                <a:srgbClr val="575F6D"/>
              </a:solidFill>
            </a:endParaRPr>
          </a:p>
        </p:txBody>
      </p:sp>
    </p:spTree>
    <p:extLst>
      <p:ext uri="{BB962C8B-B14F-4D97-AF65-F5344CB8AC3E}">
        <p14:creationId xmlns:p14="http://schemas.microsoft.com/office/powerpoint/2010/main" val="2725546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86531FB5-C196-4B31-9FE4-09E66D302A3C}" type="datetimeFigureOut">
              <a:rPr lang="zh-TW" altLang="en-US" smtClean="0">
                <a:solidFill>
                  <a:srgbClr val="575F6D"/>
                </a:solidFill>
              </a:rPr>
              <a:pPr/>
              <a:t>2015/5/28</a:t>
            </a:fld>
            <a:endParaRPr lang="zh-TW" altLang="en-US">
              <a:solidFill>
                <a:srgbClr val="575F6D"/>
              </a:solidFill>
            </a:endParaRPr>
          </a:p>
        </p:txBody>
      </p:sp>
      <p:sp>
        <p:nvSpPr>
          <p:cNvPr id="5" name="頁尾版面配置區 4"/>
          <p:cNvSpPr>
            <a:spLocks noGrp="1"/>
          </p:cNvSpPr>
          <p:nvPr>
            <p:ph type="ftr" sz="quarter" idx="11"/>
          </p:nvPr>
        </p:nvSpPr>
        <p:spPr/>
        <p:txBody>
          <a:bodyPr/>
          <a:lstStyle/>
          <a:p>
            <a:endParaRPr lang="zh-TW" altLang="en-US">
              <a:solidFill>
                <a:srgbClr val="575F6D"/>
              </a:solidFill>
            </a:endParaRPr>
          </a:p>
        </p:txBody>
      </p:sp>
      <p:sp>
        <p:nvSpPr>
          <p:cNvPr id="6" name="投影片編號版面配置區 5"/>
          <p:cNvSpPr>
            <a:spLocks noGrp="1"/>
          </p:cNvSpPr>
          <p:nvPr>
            <p:ph type="sldNum" sz="quarter" idx="12"/>
          </p:nvPr>
        </p:nvSpPr>
        <p:spPr/>
        <p:txBody>
          <a:bodyPr/>
          <a:lstStyle/>
          <a:p>
            <a:fld id="{6A5E86B1-4AB3-4372-AC14-367B76CD4F8F}" type="slidenum">
              <a:rPr lang="zh-TW" altLang="en-US" smtClean="0"/>
              <a:pPr/>
              <a:t>‹#›</a:t>
            </a:fld>
            <a:endParaRPr lang="zh-TW" altLang="en-US"/>
          </a:p>
        </p:txBody>
      </p:sp>
    </p:spTree>
    <p:extLst>
      <p:ext uri="{BB962C8B-B14F-4D97-AF65-F5344CB8AC3E}">
        <p14:creationId xmlns:p14="http://schemas.microsoft.com/office/powerpoint/2010/main" val="32404028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167640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86531FB5-C196-4B31-9FE4-09E66D302A3C}" type="datetimeFigureOut">
              <a:rPr lang="zh-TW" altLang="en-US" smtClean="0">
                <a:solidFill>
                  <a:srgbClr val="575F6D"/>
                </a:solidFill>
              </a:rPr>
              <a:pPr/>
              <a:t>2015/5/28</a:t>
            </a:fld>
            <a:endParaRPr lang="zh-TW" altLang="en-US">
              <a:solidFill>
                <a:srgbClr val="575F6D"/>
              </a:solidFill>
            </a:endParaRPr>
          </a:p>
        </p:txBody>
      </p:sp>
      <p:sp>
        <p:nvSpPr>
          <p:cNvPr id="5" name="頁尾版面配置區 4"/>
          <p:cNvSpPr>
            <a:spLocks noGrp="1"/>
          </p:cNvSpPr>
          <p:nvPr>
            <p:ph type="ftr" sz="quarter" idx="11"/>
          </p:nvPr>
        </p:nvSpPr>
        <p:spPr/>
        <p:txBody>
          <a:bodyPr/>
          <a:lstStyle/>
          <a:p>
            <a:endParaRPr lang="zh-TW" altLang="en-US">
              <a:solidFill>
                <a:srgbClr val="575F6D"/>
              </a:solidFill>
            </a:endParaRPr>
          </a:p>
        </p:txBody>
      </p:sp>
      <p:sp>
        <p:nvSpPr>
          <p:cNvPr id="6" name="投影片編號版面配置區 5"/>
          <p:cNvSpPr>
            <a:spLocks noGrp="1"/>
          </p:cNvSpPr>
          <p:nvPr>
            <p:ph type="sldNum" sz="quarter" idx="12"/>
          </p:nvPr>
        </p:nvSpPr>
        <p:spPr/>
        <p:txBody>
          <a:bodyPr/>
          <a:lstStyle/>
          <a:p>
            <a:fld id="{6A5E86B1-4AB3-4372-AC14-367B76CD4F8F}" type="slidenum">
              <a:rPr lang="zh-TW" altLang="en-US" smtClean="0"/>
              <a:pPr/>
              <a:t>‹#›</a:t>
            </a:fld>
            <a:endParaRPr lang="zh-TW" altLang="en-US"/>
          </a:p>
        </p:txBody>
      </p:sp>
    </p:spTree>
    <p:extLst>
      <p:ext uri="{BB962C8B-B14F-4D97-AF65-F5344CB8AC3E}">
        <p14:creationId xmlns:p14="http://schemas.microsoft.com/office/powerpoint/2010/main" val="32337852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871132"/>
            <a:ext cx="5111752" cy="1515533"/>
          </a:xfrm>
        </p:spPr>
        <p:txBody>
          <a:bodyPr anchor="b">
            <a:noAutofit/>
          </a:bodyPr>
          <a:lstStyle>
            <a:lvl1pPr algn="ctr">
              <a:defRPr sz="5400">
                <a:effectLst/>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019299" y="3657597"/>
            <a:ext cx="5111752"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5987425" y="5037663"/>
            <a:ext cx="673100" cy="279400"/>
          </a:xfrm>
        </p:spPr>
        <p:txBody>
          <a:bodyPr/>
          <a:lstStyle/>
          <a:p>
            <a:fld id="{5BCB23F3-2E1F-4ED2-AD48-1F4F2ADB4DAC}" type="datetimeFigureOut">
              <a:rPr lang="zh-TW" altLang="en-US" smtClean="0">
                <a:solidFill>
                  <a:prstClr val="black"/>
                </a:solidFill>
              </a:rPr>
              <a:pPr/>
              <a:t>2015/5/29</a:t>
            </a:fld>
            <a:endParaRPr lang="zh-TW" altLang="en-US">
              <a:solidFill>
                <a:prstClr val="black"/>
              </a:solidFill>
            </a:endParaRPr>
          </a:p>
        </p:txBody>
      </p:sp>
      <p:sp>
        <p:nvSpPr>
          <p:cNvPr id="5" name="Footer Placeholder 4"/>
          <p:cNvSpPr>
            <a:spLocks noGrp="1"/>
          </p:cNvSpPr>
          <p:nvPr>
            <p:ph type="ftr" sz="quarter" idx="11"/>
          </p:nvPr>
        </p:nvSpPr>
        <p:spPr>
          <a:xfrm>
            <a:off x="2019298" y="5037663"/>
            <a:ext cx="3910976" cy="279400"/>
          </a:xfrm>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a:xfrm>
            <a:off x="6717676" y="5037663"/>
            <a:ext cx="413375" cy="279400"/>
          </a:xfrm>
        </p:spPr>
        <p:txBody>
          <a:bodyPr/>
          <a:lstStyle/>
          <a:p>
            <a:fld id="{399233BC-24AE-4931-B55D-92BD9FA01CD9}" type="slidenum">
              <a:rPr lang="zh-TW" altLang="en-US" smtClean="0">
                <a:solidFill>
                  <a:prstClr val="black"/>
                </a:solidFill>
              </a:rPr>
              <a:pPr/>
              <a:t>‹#›</a:t>
            </a:fld>
            <a:endParaRPr lang="zh-TW" altLang="en-US">
              <a:solidFill>
                <a:prstClr val="black"/>
              </a:solidFill>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8449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5BCB23F3-2E1F-4ED2-AD48-1F4F2ADB4DAC}" type="datetimeFigureOut">
              <a:rPr lang="zh-TW" altLang="en-US" smtClean="0">
                <a:solidFill>
                  <a:prstClr val="black"/>
                </a:solidFill>
              </a:rPr>
              <a:pPr/>
              <a:t>2015/5/29</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399233BC-24AE-4931-B55D-92BD9FA01CD9}"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38449123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511300" y="3846052"/>
            <a:ext cx="6119018"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5BCB23F3-2E1F-4ED2-AD48-1F4F2ADB4DAC}" type="datetimeFigureOut">
              <a:rPr lang="zh-TW" altLang="en-US" smtClean="0">
                <a:solidFill>
                  <a:prstClr val="black"/>
                </a:solidFill>
              </a:rPr>
              <a:pPr/>
              <a:t>2015/5/29</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399233BC-24AE-4931-B55D-92BD9FA01CD9}" type="slidenum">
              <a:rPr lang="zh-TW" altLang="en-US" smtClean="0">
                <a:solidFill>
                  <a:prstClr val="black"/>
                </a:solidFill>
              </a:rPr>
              <a:pPr/>
              <a:t>‹#›</a:t>
            </a:fld>
            <a:endParaRPr lang="zh-TW" altLang="en-US">
              <a:solidFill>
                <a:prstClr val="black"/>
              </a:solidFill>
            </a:endParaRP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79282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5BCB23F3-2E1F-4ED2-AD48-1F4F2ADB4DAC}" type="datetimeFigureOut">
              <a:rPr lang="zh-TW" altLang="en-US" smtClean="0">
                <a:solidFill>
                  <a:prstClr val="black"/>
                </a:solidFill>
              </a:rPr>
              <a:pPr/>
              <a:t>2015/5/29</a:t>
            </a:fld>
            <a:endParaRPr lang="zh-TW" altLang="en-US">
              <a:solidFill>
                <a:prstClr val="black"/>
              </a:solidFill>
            </a:endParaRPr>
          </a:p>
        </p:txBody>
      </p:sp>
      <p:sp>
        <p:nvSpPr>
          <p:cNvPr id="6" name="Footer Placeholder 5"/>
          <p:cNvSpPr>
            <a:spLocks noGrp="1"/>
          </p:cNvSpPr>
          <p:nvPr>
            <p:ph type="ftr" sz="quarter" idx="11"/>
          </p:nvPr>
        </p:nvSpPr>
        <p:spPr/>
        <p:txBody>
          <a:bodyPr/>
          <a:lstStyle/>
          <a:p>
            <a:endParaRPr lang="zh-TW" altLang="en-US">
              <a:solidFill>
                <a:prstClr val="black"/>
              </a:solidFill>
            </a:endParaRPr>
          </a:p>
        </p:txBody>
      </p:sp>
      <p:sp>
        <p:nvSpPr>
          <p:cNvPr id="7" name="Slide Number Placeholder 6"/>
          <p:cNvSpPr>
            <a:spLocks noGrp="1"/>
          </p:cNvSpPr>
          <p:nvPr>
            <p:ph type="sldNum" sz="quarter" idx="12"/>
          </p:nvPr>
        </p:nvSpPr>
        <p:spPr/>
        <p:txBody>
          <a:bodyPr/>
          <a:lstStyle/>
          <a:p>
            <a:fld id="{399233BC-24AE-4931-B55D-92BD9FA01CD9}"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14568928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971550" y="3243263"/>
            <a:ext cx="3538728" cy="2632605"/>
          </a:xfrm>
        </p:spPr>
        <p:txBody>
          <a:bodyPr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35503" y="3243263"/>
            <a:ext cx="3538728" cy="2632605"/>
          </a:xfrm>
        </p:spPr>
        <p:txBody>
          <a:bodyPr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5BCB23F3-2E1F-4ED2-AD48-1F4F2ADB4DAC}" type="datetimeFigureOut">
              <a:rPr lang="zh-TW" altLang="en-US" smtClean="0">
                <a:solidFill>
                  <a:prstClr val="black"/>
                </a:solidFill>
              </a:rPr>
              <a:pPr/>
              <a:t>2015/5/29</a:t>
            </a:fld>
            <a:endParaRPr lang="zh-TW" altLang="en-US">
              <a:solidFill>
                <a:prstClr val="black"/>
              </a:solidFill>
            </a:endParaRPr>
          </a:p>
        </p:txBody>
      </p:sp>
      <p:sp>
        <p:nvSpPr>
          <p:cNvPr id="8" name="Footer Placeholder 7"/>
          <p:cNvSpPr>
            <a:spLocks noGrp="1"/>
          </p:cNvSpPr>
          <p:nvPr>
            <p:ph type="ftr" sz="quarter" idx="11"/>
          </p:nvPr>
        </p:nvSpPr>
        <p:spPr/>
        <p:txBody>
          <a:bodyPr/>
          <a:lstStyle/>
          <a:p>
            <a:endParaRPr lang="zh-TW" altLang="en-US">
              <a:solidFill>
                <a:prstClr val="black"/>
              </a:solidFill>
            </a:endParaRPr>
          </a:p>
        </p:txBody>
      </p:sp>
      <p:sp>
        <p:nvSpPr>
          <p:cNvPr id="9" name="Slide Number Placeholder 8"/>
          <p:cNvSpPr>
            <a:spLocks noGrp="1"/>
          </p:cNvSpPr>
          <p:nvPr>
            <p:ph type="sldNum" sz="quarter" idx="12"/>
          </p:nvPr>
        </p:nvSpPr>
        <p:spPr/>
        <p:txBody>
          <a:bodyPr/>
          <a:lstStyle/>
          <a:p>
            <a:fld id="{399233BC-24AE-4931-B55D-92BD9FA01CD9}" type="slidenum">
              <a:rPr lang="zh-TW" altLang="en-US" smtClean="0">
                <a:solidFill>
                  <a:prstClr val="black"/>
                </a:solidFill>
              </a:rPr>
              <a:pPr/>
              <a:t>‹#›</a:t>
            </a:fld>
            <a:endParaRPr lang="zh-TW" altLang="en-US">
              <a:solidFill>
                <a:prstClr val="black"/>
              </a:solidFill>
            </a:endParaRP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6911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5BCB23F3-2E1F-4ED2-AD48-1F4F2ADB4DAC}" type="datetimeFigureOut">
              <a:rPr lang="zh-TW" altLang="en-US" smtClean="0">
                <a:solidFill>
                  <a:prstClr val="black"/>
                </a:solidFill>
              </a:rPr>
              <a:pPr/>
              <a:t>2015/5/29</a:t>
            </a:fld>
            <a:endParaRPr lang="zh-TW" altLang="en-US">
              <a:solidFill>
                <a:prstClr val="black"/>
              </a:solidFill>
            </a:endParaRPr>
          </a:p>
        </p:txBody>
      </p:sp>
      <p:sp>
        <p:nvSpPr>
          <p:cNvPr id="4" name="Footer Placeholder 3"/>
          <p:cNvSpPr>
            <a:spLocks noGrp="1"/>
          </p:cNvSpPr>
          <p:nvPr>
            <p:ph type="ftr" sz="quarter" idx="11"/>
          </p:nvPr>
        </p:nvSpPr>
        <p:spPr/>
        <p:txBody>
          <a:bodyPr/>
          <a:lstStyle/>
          <a:p>
            <a:endParaRPr lang="zh-TW" altLang="en-US">
              <a:solidFill>
                <a:prstClr val="black"/>
              </a:solidFill>
            </a:endParaRPr>
          </a:p>
        </p:txBody>
      </p:sp>
      <p:sp>
        <p:nvSpPr>
          <p:cNvPr id="5" name="Slide Number Placeholder 4"/>
          <p:cNvSpPr>
            <a:spLocks noGrp="1"/>
          </p:cNvSpPr>
          <p:nvPr>
            <p:ph type="sldNum" sz="quarter" idx="12"/>
          </p:nvPr>
        </p:nvSpPr>
        <p:spPr/>
        <p:txBody>
          <a:bodyPr/>
          <a:lstStyle/>
          <a:p>
            <a:fld id="{399233BC-24AE-4931-B55D-92BD9FA01CD9}" type="slidenum">
              <a:rPr lang="zh-TW" altLang="en-US" smtClean="0">
                <a:solidFill>
                  <a:prstClr val="black"/>
                </a:solidFill>
              </a:rPr>
              <a:pPr/>
              <a:t>‹#›</a:t>
            </a:fld>
            <a:endParaRPr lang="zh-TW" altLang="en-US">
              <a:solidFill>
                <a:prstClr val="black"/>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42056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B23F3-2E1F-4ED2-AD48-1F4F2ADB4DAC}" type="datetimeFigureOut">
              <a:rPr lang="zh-TW" altLang="en-US" smtClean="0">
                <a:solidFill>
                  <a:prstClr val="black"/>
                </a:solidFill>
              </a:rPr>
              <a:pPr/>
              <a:t>2015/5/29</a:t>
            </a:fld>
            <a:endParaRPr lang="zh-TW" altLang="en-US">
              <a:solidFill>
                <a:prstClr val="black"/>
              </a:solidFill>
            </a:endParaRPr>
          </a:p>
        </p:txBody>
      </p:sp>
      <p:sp>
        <p:nvSpPr>
          <p:cNvPr id="3" name="Footer Placeholder 2"/>
          <p:cNvSpPr>
            <a:spLocks noGrp="1"/>
          </p:cNvSpPr>
          <p:nvPr>
            <p:ph type="ftr" sz="quarter" idx="11"/>
          </p:nvPr>
        </p:nvSpPr>
        <p:spPr/>
        <p:txBody>
          <a:bodyPr/>
          <a:lstStyle/>
          <a:p>
            <a:endParaRPr lang="zh-TW" altLang="en-US">
              <a:solidFill>
                <a:prstClr val="black"/>
              </a:solidFill>
            </a:endParaRPr>
          </a:p>
        </p:txBody>
      </p:sp>
      <p:sp>
        <p:nvSpPr>
          <p:cNvPr id="4" name="Slide Number Placeholder 3"/>
          <p:cNvSpPr>
            <a:spLocks noGrp="1"/>
          </p:cNvSpPr>
          <p:nvPr>
            <p:ph type="sldNum" sz="quarter" idx="12"/>
          </p:nvPr>
        </p:nvSpPr>
        <p:spPr/>
        <p:txBody>
          <a:bodyPr/>
          <a:lstStyle/>
          <a:p>
            <a:fld id="{399233BC-24AE-4931-B55D-92BD9FA01CD9}"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2772065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矩形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標題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extLst/>
          </a:lstStyle>
          <a:p>
            <a:fld id="{5BBEAD13-0566-4C6C-97E7-55F17F24B09F}" type="datetimeFigureOut">
              <a:rPr lang="zh-TW" altLang="en-US" smtClean="0"/>
              <a:t>2015/5/28</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73DA0BB7-265A-403C-9275-D587AB510EDC}" type="slidenum">
              <a:rPr lang="zh-TW" altLang="en-US" smtClean="0"/>
              <a:t>‹#›</a:t>
            </a:fld>
            <a:endParaRPr lang="zh-TW" altLang="en-US"/>
          </a:p>
        </p:txBody>
      </p:sp>
      <p:sp>
        <p:nvSpPr>
          <p:cNvPr id="10" name="矩形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橢圓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橢圓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970359" y="1388534"/>
            <a:ext cx="2788841" cy="1371600"/>
          </a:xfrm>
        </p:spPr>
        <p:txBody>
          <a:bodyPr anchor="b">
            <a:normAutofit/>
          </a:bodyPr>
          <a:lstStyle>
            <a:lvl1pPr algn="ctr">
              <a:defRPr sz="24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064001" y="982132"/>
            <a:ext cx="4102100" cy="4893735"/>
          </a:xfrm>
        </p:spPr>
        <p:txBody>
          <a:bodyPr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970359" y="3031065"/>
            <a:ext cx="2788841"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5BCB23F3-2E1F-4ED2-AD48-1F4F2ADB4DAC}" type="datetimeFigureOut">
              <a:rPr lang="zh-TW" altLang="en-US" smtClean="0">
                <a:solidFill>
                  <a:prstClr val="black"/>
                </a:solidFill>
              </a:rPr>
              <a:pPr/>
              <a:t>2015/5/29</a:t>
            </a:fld>
            <a:endParaRPr lang="zh-TW" altLang="en-US">
              <a:solidFill>
                <a:prstClr val="black"/>
              </a:solidFill>
            </a:endParaRPr>
          </a:p>
        </p:txBody>
      </p:sp>
      <p:sp>
        <p:nvSpPr>
          <p:cNvPr id="6" name="Footer Placeholder 5"/>
          <p:cNvSpPr>
            <a:spLocks noGrp="1"/>
          </p:cNvSpPr>
          <p:nvPr>
            <p:ph type="ftr" sz="quarter" idx="11"/>
          </p:nvPr>
        </p:nvSpPr>
        <p:spPr/>
        <p:txBody>
          <a:bodyPr/>
          <a:lstStyle/>
          <a:p>
            <a:endParaRPr lang="zh-TW" altLang="en-US">
              <a:solidFill>
                <a:prstClr val="black"/>
              </a:solidFill>
            </a:endParaRPr>
          </a:p>
        </p:txBody>
      </p:sp>
      <p:sp>
        <p:nvSpPr>
          <p:cNvPr id="7" name="Slide Number Placeholder 6"/>
          <p:cNvSpPr>
            <a:spLocks noGrp="1"/>
          </p:cNvSpPr>
          <p:nvPr>
            <p:ph type="sldNum" sz="quarter" idx="12"/>
          </p:nvPr>
        </p:nvSpPr>
        <p:spPr/>
        <p:txBody>
          <a:bodyPr/>
          <a:lstStyle/>
          <a:p>
            <a:fld id="{399233BC-24AE-4931-B55D-92BD9FA01CD9}" type="slidenum">
              <a:rPr lang="zh-TW" altLang="en-US" smtClean="0">
                <a:solidFill>
                  <a:prstClr val="black"/>
                </a:solidFill>
              </a:rPr>
              <a:pPr/>
              <a:t>‹#›</a:t>
            </a:fld>
            <a:endParaRPr lang="zh-TW" altLang="en-US">
              <a:solidFill>
                <a:prstClr val="black"/>
              </a:solidFill>
            </a:endParaRPr>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32425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800" b="0"/>
            </a:lvl1pPr>
          </a:lstStyle>
          <a:p>
            <a:r>
              <a:rPr lang="zh-TW" altLang="en-US" smtClean="0"/>
              <a:t>按一下以編輯母片標題樣式</a:t>
            </a:r>
            <a:endParaRPr lang="en-US" dirty="0"/>
          </a:p>
        </p:txBody>
      </p:sp>
      <p:sp>
        <p:nvSpPr>
          <p:cNvPr id="17" name="Picture Placeholder 2"/>
          <p:cNvSpPr>
            <a:spLocks noGrp="1" noChangeAspect="1"/>
          </p:cNvSpPr>
          <p:nvPr>
            <p:ph type="pic" idx="1"/>
          </p:nvPr>
        </p:nvSpPr>
        <p:spPr>
          <a:xfrm>
            <a:off x="6071124"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5BCB23F3-2E1F-4ED2-AD48-1F4F2ADB4DAC}" type="datetimeFigureOut">
              <a:rPr lang="zh-TW" altLang="en-US" smtClean="0">
                <a:solidFill>
                  <a:prstClr val="black"/>
                </a:solidFill>
              </a:rPr>
              <a:pPr/>
              <a:t>2015/5/29</a:t>
            </a:fld>
            <a:endParaRPr lang="zh-TW" altLang="en-US">
              <a:solidFill>
                <a:prstClr val="black"/>
              </a:solidFill>
            </a:endParaRPr>
          </a:p>
        </p:txBody>
      </p:sp>
      <p:sp>
        <p:nvSpPr>
          <p:cNvPr id="6" name="Footer Placeholder 5"/>
          <p:cNvSpPr>
            <a:spLocks noGrp="1"/>
          </p:cNvSpPr>
          <p:nvPr>
            <p:ph type="ftr" sz="quarter" idx="11"/>
          </p:nvPr>
        </p:nvSpPr>
        <p:spPr/>
        <p:txBody>
          <a:bodyPr/>
          <a:lstStyle/>
          <a:p>
            <a:endParaRPr lang="zh-TW" altLang="en-US">
              <a:solidFill>
                <a:prstClr val="black"/>
              </a:solidFill>
            </a:endParaRPr>
          </a:p>
        </p:txBody>
      </p:sp>
      <p:sp>
        <p:nvSpPr>
          <p:cNvPr id="7" name="Slide Number Placeholder 6"/>
          <p:cNvSpPr>
            <a:spLocks noGrp="1"/>
          </p:cNvSpPr>
          <p:nvPr>
            <p:ph type="sldNum" sz="quarter" idx="12"/>
          </p:nvPr>
        </p:nvSpPr>
        <p:spPr/>
        <p:txBody>
          <a:bodyPr/>
          <a:lstStyle/>
          <a:p>
            <a:fld id="{399233BC-24AE-4931-B55D-92BD9FA01CD9}"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8569064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781070" y="1041400"/>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5BCB23F3-2E1F-4ED2-AD48-1F4F2ADB4DAC}" type="datetimeFigureOut">
              <a:rPr lang="zh-TW" altLang="en-US" smtClean="0">
                <a:solidFill>
                  <a:prstClr val="black"/>
                </a:solidFill>
              </a:rPr>
              <a:pPr/>
              <a:t>2015/5/29</a:t>
            </a:fld>
            <a:endParaRPr lang="zh-TW" altLang="en-US">
              <a:solidFill>
                <a:prstClr val="black"/>
              </a:solidFill>
            </a:endParaRPr>
          </a:p>
        </p:txBody>
      </p:sp>
      <p:sp>
        <p:nvSpPr>
          <p:cNvPr id="6" name="Footer Placeholder 5"/>
          <p:cNvSpPr>
            <a:spLocks noGrp="1"/>
          </p:cNvSpPr>
          <p:nvPr>
            <p:ph type="ftr" sz="quarter" idx="11"/>
          </p:nvPr>
        </p:nvSpPr>
        <p:spPr/>
        <p:txBody>
          <a:bodyPr/>
          <a:lstStyle/>
          <a:p>
            <a:endParaRPr lang="zh-TW" altLang="en-US">
              <a:solidFill>
                <a:prstClr val="black"/>
              </a:solidFill>
            </a:endParaRPr>
          </a:p>
        </p:txBody>
      </p:sp>
      <p:sp>
        <p:nvSpPr>
          <p:cNvPr id="7" name="Slide Number Placeholder 6"/>
          <p:cNvSpPr>
            <a:spLocks noGrp="1"/>
          </p:cNvSpPr>
          <p:nvPr>
            <p:ph type="sldNum" sz="quarter" idx="12"/>
          </p:nvPr>
        </p:nvSpPr>
        <p:spPr/>
        <p:txBody>
          <a:bodyPr/>
          <a:lstStyle/>
          <a:p>
            <a:fld id="{399233BC-24AE-4931-B55D-92BD9FA01CD9}"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13137657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977901" y="982132"/>
            <a:ext cx="7194549" cy="2954868"/>
          </a:xfrm>
        </p:spPr>
        <p:txBody>
          <a:bodyPr anchor="ctr">
            <a:normAutofit/>
          </a:bodyPr>
          <a:lstStyle>
            <a:lvl1pPr algn="ctr">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977901" y="4343400"/>
            <a:ext cx="7194549"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5BCB23F3-2E1F-4ED2-AD48-1F4F2ADB4DAC}" type="datetimeFigureOut">
              <a:rPr lang="zh-TW" altLang="en-US" smtClean="0">
                <a:solidFill>
                  <a:prstClr val="black"/>
                </a:solidFill>
              </a:rPr>
              <a:pPr/>
              <a:t>2015/5/29</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399233BC-24AE-4931-B55D-92BD9FA01CD9}" type="slidenum">
              <a:rPr lang="zh-TW" altLang="en-US" smtClean="0">
                <a:solidFill>
                  <a:prstClr val="black"/>
                </a:solidFill>
              </a:rPr>
              <a:pPr/>
              <a:t>‹#›</a:t>
            </a:fld>
            <a:endParaRPr lang="zh-TW" altLang="en-US">
              <a:solidFill>
                <a:prstClr val="black"/>
              </a:solidFill>
            </a:endParaRPr>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15449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370668"/>
          </a:xfrm>
        </p:spPr>
        <p:txBody>
          <a:bodyPr anchor="ctr">
            <a:normAutofit/>
          </a:bodyPr>
          <a:lstStyle>
            <a:lvl1pPr algn="ctr">
              <a:defRPr sz="3200" b="0" cap="none">
                <a:solidFill>
                  <a:schemeClr val="tx1"/>
                </a:solidFill>
              </a:defRPr>
            </a:lvl1pPr>
          </a:lstStyle>
          <a:p>
            <a:r>
              <a:rPr lang="zh-TW" altLang="en-US" smtClean="0"/>
              <a:t>按一下以編輯母片標題樣式</a:t>
            </a:r>
            <a:endParaRPr lang="en-US" dirty="0"/>
          </a:p>
        </p:txBody>
      </p:sp>
      <p:sp>
        <p:nvSpPr>
          <p:cNvPr id="10" name="Text Placeholder 9"/>
          <p:cNvSpPr>
            <a:spLocks noGrp="1"/>
          </p:cNvSpPr>
          <p:nvPr>
            <p:ph type="body" sz="quarter" idx="13"/>
          </p:nvPr>
        </p:nvSpPr>
        <p:spPr>
          <a:xfrm>
            <a:off x="1256109" y="3352800"/>
            <a:ext cx="66294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971551" y="4343400"/>
            <a:ext cx="7207250"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5BCB23F3-2E1F-4ED2-AD48-1F4F2ADB4DAC}" type="datetimeFigureOut">
              <a:rPr lang="zh-TW" altLang="en-US" smtClean="0">
                <a:solidFill>
                  <a:prstClr val="black"/>
                </a:solidFill>
              </a:rPr>
              <a:pPr/>
              <a:t>2015/5/29</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399233BC-24AE-4931-B55D-92BD9FA01CD9}" type="slidenum">
              <a:rPr lang="zh-TW" altLang="en-US" smtClean="0">
                <a:solidFill>
                  <a:prstClr val="black"/>
                </a:solidFill>
              </a:rPr>
              <a:pPr/>
              <a:t>‹#›</a:t>
            </a:fld>
            <a:endParaRPr lang="zh-TW" altLang="en-US">
              <a:solidFill>
                <a:prstClr val="black"/>
              </a:solidFill>
            </a:endParaRPr>
          </a:p>
        </p:txBody>
      </p:sp>
      <p:sp>
        <p:nvSpPr>
          <p:cNvPr id="14" name="TextBox 13"/>
          <p:cNvSpPr txBox="1"/>
          <p:nvPr/>
        </p:nvSpPr>
        <p:spPr>
          <a:xfrm>
            <a:off x="646510" y="879961"/>
            <a:ext cx="4572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5" name="TextBox 14"/>
          <p:cNvSpPr txBox="1"/>
          <p:nvPr/>
        </p:nvSpPr>
        <p:spPr>
          <a:xfrm>
            <a:off x="7950200" y="2827870"/>
            <a:ext cx="4572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58173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971551" y="4777381"/>
            <a:ext cx="720725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5BCB23F3-2E1F-4ED2-AD48-1F4F2ADB4DAC}" type="datetimeFigureOut">
              <a:rPr lang="zh-TW" altLang="en-US" smtClean="0">
                <a:solidFill>
                  <a:prstClr val="black"/>
                </a:solidFill>
              </a:rPr>
              <a:pPr/>
              <a:t>2015/5/29</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399233BC-24AE-4931-B55D-92BD9FA01CD9}"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12274278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243668"/>
          </a:xfrm>
        </p:spPr>
        <p:txBody>
          <a:bodyPr anchor="ctr">
            <a:normAutofit/>
          </a:bodyPr>
          <a:lstStyle>
            <a:lvl1pPr algn="ctr">
              <a:defRPr sz="3200" b="0" cap="none">
                <a:solidFill>
                  <a:schemeClr val="tx1"/>
                </a:solidFill>
              </a:defRPr>
            </a:lvl1pPr>
          </a:lstStyle>
          <a:p>
            <a:r>
              <a:rPr lang="zh-TW" altLang="en-US" smtClean="0"/>
              <a:t>按一下以編輯母片標題樣式</a:t>
            </a:r>
            <a:endParaRPr lang="en-US" dirty="0"/>
          </a:p>
        </p:txBody>
      </p:sp>
      <p:sp>
        <p:nvSpPr>
          <p:cNvPr id="23" name="Text Placeholder 2"/>
          <p:cNvSpPr>
            <a:spLocks noGrp="1"/>
          </p:cNvSpPr>
          <p:nvPr>
            <p:ph type="body" idx="13"/>
          </p:nvPr>
        </p:nvSpPr>
        <p:spPr>
          <a:xfrm>
            <a:off x="971551" y="3639312"/>
            <a:ext cx="7207251"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3" name="Text Placeholder 2"/>
          <p:cNvSpPr>
            <a:spLocks noGrp="1"/>
          </p:cNvSpPr>
          <p:nvPr>
            <p:ph type="body" idx="1"/>
          </p:nvPr>
        </p:nvSpPr>
        <p:spPr>
          <a:xfrm>
            <a:off x="971551" y="4529667"/>
            <a:ext cx="7207251"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5BCB23F3-2E1F-4ED2-AD48-1F4F2ADB4DAC}" type="datetimeFigureOut">
              <a:rPr lang="zh-TW" altLang="en-US" smtClean="0">
                <a:solidFill>
                  <a:prstClr val="black"/>
                </a:solidFill>
              </a:rPr>
              <a:pPr/>
              <a:t>2015/5/29</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399233BC-24AE-4931-B55D-92BD9FA01CD9}" type="slidenum">
              <a:rPr lang="zh-TW" altLang="en-US" smtClean="0">
                <a:solidFill>
                  <a:prstClr val="black"/>
                </a:solidFill>
              </a:rPr>
              <a:pPr/>
              <a:t>‹#›</a:t>
            </a:fld>
            <a:endParaRPr lang="zh-TW" altLang="en-US">
              <a:solidFill>
                <a:prstClr val="black"/>
              </a:solidFill>
            </a:endParaRPr>
          </a:p>
        </p:txBody>
      </p:sp>
      <p:sp>
        <p:nvSpPr>
          <p:cNvPr id="12" name="TextBox 11"/>
          <p:cNvSpPr txBox="1"/>
          <p:nvPr/>
        </p:nvSpPr>
        <p:spPr>
          <a:xfrm>
            <a:off x="646510" y="879961"/>
            <a:ext cx="4572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3" name="TextBox 12"/>
          <p:cNvSpPr txBox="1"/>
          <p:nvPr/>
        </p:nvSpPr>
        <p:spPr>
          <a:xfrm>
            <a:off x="7950200" y="2599261"/>
            <a:ext cx="4572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97724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zh-TW" altLang="en-US" smtClean="0"/>
              <a:t>按一下以編輯母片標題樣式</a:t>
            </a:r>
            <a:endParaRPr lang="en-US" dirty="0"/>
          </a:p>
        </p:txBody>
      </p:sp>
      <p:sp>
        <p:nvSpPr>
          <p:cNvPr id="20" name="Text Placeholder 2"/>
          <p:cNvSpPr>
            <a:spLocks noGrp="1"/>
          </p:cNvSpPr>
          <p:nvPr>
            <p:ph type="body" idx="13"/>
          </p:nvPr>
        </p:nvSpPr>
        <p:spPr>
          <a:xfrm>
            <a:off x="971551" y="3630168"/>
            <a:ext cx="7207251"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3" name="Text Placeholder 2"/>
          <p:cNvSpPr>
            <a:spLocks noGrp="1"/>
          </p:cNvSpPr>
          <p:nvPr>
            <p:ph type="body" idx="1"/>
          </p:nvPr>
        </p:nvSpPr>
        <p:spPr>
          <a:xfrm>
            <a:off x="971550" y="4470400"/>
            <a:ext cx="7207253"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5BCB23F3-2E1F-4ED2-AD48-1F4F2ADB4DAC}" type="datetimeFigureOut">
              <a:rPr lang="zh-TW" altLang="en-US" smtClean="0">
                <a:solidFill>
                  <a:prstClr val="black"/>
                </a:solidFill>
              </a:rPr>
              <a:pPr/>
              <a:t>2015/5/29</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399233BC-24AE-4931-B55D-92BD9FA01CD9}" type="slidenum">
              <a:rPr lang="zh-TW" altLang="en-US" smtClean="0">
                <a:solidFill>
                  <a:prstClr val="black"/>
                </a:solidFill>
              </a:rPr>
              <a:pPr/>
              <a:t>‹#›</a:t>
            </a:fld>
            <a:endParaRPr lang="zh-TW" altLang="en-US">
              <a:solidFill>
                <a:prstClr val="black"/>
              </a:solidFill>
            </a:endParaRPr>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19550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5BCB23F3-2E1F-4ED2-AD48-1F4F2ADB4DAC}" type="datetimeFigureOut">
              <a:rPr lang="zh-TW" altLang="en-US" smtClean="0">
                <a:solidFill>
                  <a:prstClr val="black"/>
                </a:solidFill>
              </a:rPr>
              <a:pPr/>
              <a:t>2015/5/29</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399233BC-24AE-4931-B55D-92BD9FA01CD9}" type="slidenum">
              <a:rPr lang="zh-TW" altLang="en-US" smtClean="0">
                <a:solidFill>
                  <a:prstClr val="black"/>
                </a:solidFill>
              </a:rPr>
              <a:pPr/>
              <a:t>‹#›</a:t>
            </a:fld>
            <a:endParaRPr lang="zh-TW" altLang="en-US">
              <a:solidFill>
                <a:prstClr val="black"/>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23690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982132"/>
            <a:ext cx="1418171" cy="4893735"/>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971549" y="982132"/>
            <a:ext cx="5574769" cy="4893734"/>
          </a:xfrm>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5BCB23F3-2E1F-4ED2-AD48-1F4F2ADB4DAC}" type="datetimeFigureOut">
              <a:rPr lang="zh-TW" altLang="en-US" smtClean="0">
                <a:solidFill>
                  <a:prstClr val="black"/>
                </a:solidFill>
              </a:rPr>
              <a:pPr/>
              <a:t>2015/5/29</a:t>
            </a:fld>
            <a:endParaRPr lang="zh-TW" altLang="en-US">
              <a:solidFill>
                <a:prstClr val="black"/>
              </a:solidFill>
            </a:endParaRPr>
          </a:p>
        </p:txBody>
      </p:sp>
      <p:sp>
        <p:nvSpPr>
          <p:cNvPr id="5" name="Footer Placeholder 4"/>
          <p:cNvSpPr>
            <a:spLocks noGrp="1"/>
          </p:cNvSpPr>
          <p:nvPr>
            <p:ph type="ftr" sz="quarter" idx="11"/>
          </p:nvPr>
        </p:nvSpPr>
        <p:spPr/>
        <p:txBody>
          <a:bodyPr/>
          <a:lstStyle/>
          <a:p>
            <a:endParaRPr lang="zh-TW" altLang="en-US">
              <a:solidFill>
                <a:prstClr val="black"/>
              </a:solidFill>
            </a:endParaRPr>
          </a:p>
        </p:txBody>
      </p:sp>
      <p:sp>
        <p:nvSpPr>
          <p:cNvPr id="6" name="Slide Number Placeholder 5"/>
          <p:cNvSpPr>
            <a:spLocks noGrp="1"/>
          </p:cNvSpPr>
          <p:nvPr>
            <p:ph type="sldNum" sz="quarter" idx="12"/>
          </p:nvPr>
        </p:nvSpPr>
        <p:spPr/>
        <p:txBody>
          <a:bodyPr/>
          <a:lstStyle/>
          <a:p>
            <a:fld id="{399233BC-24AE-4931-B55D-92BD9FA01CD9}" type="slidenum">
              <a:rPr lang="zh-TW" altLang="en-US" smtClean="0">
                <a:solidFill>
                  <a:prstClr val="black"/>
                </a:solidFill>
              </a:rPr>
              <a:pPr/>
              <a:t>‹#›</a:t>
            </a:fld>
            <a:endParaRPr lang="zh-TW" altLang="en-US">
              <a:solidFill>
                <a:prstClr val="black"/>
              </a:solidFill>
            </a:endParaRPr>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7206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5BBEAD13-0566-4C6C-97E7-55F17F24B09F}" type="datetimeFigureOut">
              <a:rPr lang="zh-TW" altLang="en-US" smtClean="0"/>
              <a:t>2015/5/28</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73DA0BB7-265A-403C-9275-D587AB510EDC}"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5BBEAD13-0566-4C6C-97E7-55F17F24B09F}" type="datetimeFigureOut">
              <a:rPr lang="zh-TW" altLang="en-US" smtClean="0"/>
              <a:t>2015/5/28</a:t>
            </a:fld>
            <a:endParaRPr lang="zh-TW" altLang="en-US"/>
          </a:p>
        </p:txBody>
      </p:sp>
      <p:sp>
        <p:nvSpPr>
          <p:cNvPr id="8" name="頁尾版面配置區 7"/>
          <p:cNvSpPr>
            <a:spLocks noGrp="1"/>
          </p:cNvSpPr>
          <p:nvPr>
            <p:ph type="ftr" sz="quarter" idx="11"/>
          </p:nvPr>
        </p:nvSpPr>
        <p:spPr/>
        <p:txBody>
          <a:bodyPr/>
          <a:lstStyle>
            <a:extLst/>
          </a:lstStyle>
          <a:p>
            <a:endParaRPr lang="zh-TW" altLang="en-US"/>
          </a:p>
        </p:txBody>
      </p:sp>
      <p:sp>
        <p:nvSpPr>
          <p:cNvPr id="9" name="投影片編號版面配置區 8"/>
          <p:cNvSpPr>
            <a:spLocks noGrp="1"/>
          </p:cNvSpPr>
          <p:nvPr>
            <p:ph type="sldNum" sz="quarter" idx="12"/>
          </p:nvPr>
        </p:nvSpPr>
        <p:spPr/>
        <p:txBody>
          <a:bodyPr/>
          <a:lstStyle>
            <a:extLst/>
          </a:lstStyle>
          <a:p>
            <a:fld id="{73DA0BB7-265A-403C-9275-D587AB510EDC}"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nchor="ctr"/>
          <a:lstStyle>
            <a:extLst/>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extLst/>
          </a:lstStyle>
          <a:p>
            <a:fld id="{5BBEAD13-0566-4C6C-97E7-55F17F24B09F}" type="datetimeFigureOut">
              <a:rPr lang="zh-TW" altLang="en-US" smtClean="0"/>
              <a:t>2015/5/28</a:t>
            </a:fld>
            <a:endParaRPr lang="zh-TW" altLang="en-US"/>
          </a:p>
        </p:txBody>
      </p:sp>
      <p:sp>
        <p:nvSpPr>
          <p:cNvPr id="4" name="頁尾版面配置區 3"/>
          <p:cNvSpPr>
            <a:spLocks noGrp="1"/>
          </p:cNvSpPr>
          <p:nvPr>
            <p:ph type="ftr" sz="quarter" idx="11"/>
          </p:nvPr>
        </p:nvSpPr>
        <p:spPr/>
        <p:txBody>
          <a:bodyPr/>
          <a:lstStyle>
            <a:extLst/>
          </a:lstStyle>
          <a:p>
            <a:endParaRPr lang="zh-TW" altLang="en-US"/>
          </a:p>
        </p:txBody>
      </p:sp>
      <p:sp>
        <p:nvSpPr>
          <p:cNvPr id="5" name="投影片編號版面配置區 4"/>
          <p:cNvSpPr>
            <a:spLocks noGrp="1"/>
          </p:cNvSpPr>
          <p:nvPr>
            <p:ph type="sldNum" sz="quarter" idx="12"/>
          </p:nvPr>
        </p:nvSpPr>
        <p:spPr/>
        <p:txBody>
          <a:bodyPr/>
          <a:lstStyle>
            <a:extLst/>
          </a:lstStyle>
          <a:p>
            <a:fld id="{73DA0BB7-265A-403C-9275-D587AB510EDC}"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期版面配置區 1"/>
          <p:cNvSpPr>
            <a:spLocks noGrp="1"/>
          </p:cNvSpPr>
          <p:nvPr>
            <p:ph type="dt" sz="half" idx="10"/>
          </p:nvPr>
        </p:nvSpPr>
        <p:spPr/>
        <p:txBody>
          <a:bodyPr/>
          <a:lstStyle>
            <a:extLst/>
          </a:lstStyle>
          <a:p>
            <a:fld id="{5BBEAD13-0566-4C6C-97E7-55F17F24B09F}" type="datetimeFigureOut">
              <a:rPr lang="zh-TW" altLang="en-US" smtClean="0"/>
              <a:t>2015/5/28</a:t>
            </a:fld>
            <a:endParaRPr lang="zh-TW" altLang="en-US"/>
          </a:p>
        </p:txBody>
      </p:sp>
      <p:sp>
        <p:nvSpPr>
          <p:cNvPr id="3" name="頁尾版面配置區 2"/>
          <p:cNvSpPr>
            <a:spLocks noGrp="1"/>
          </p:cNvSpPr>
          <p:nvPr>
            <p:ph type="ftr" sz="quarter" idx="11"/>
          </p:nvPr>
        </p:nvSpPr>
        <p:spPr/>
        <p:txBody>
          <a:bodyPr/>
          <a:lstStyle>
            <a:extLst/>
          </a:lstStyle>
          <a:p>
            <a:endParaRPr lang="zh-TW" altLang="en-US"/>
          </a:p>
        </p:txBody>
      </p:sp>
      <p:sp>
        <p:nvSpPr>
          <p:cNvPr id="4" name="投影片編號版面配置區 3"/>
          <p:cNvSpPr>
            <a:spLocks noGrp="1"/>
          </p:cNvSpPr>
          <p:nvPr>
            <p:ph type="sldNum" sz="quarter" idx="12"/>
          </p:nvPr>
        </p:nvSpPr>
        <p:spPr/>
        <p:txBody>
          <a:bodyPr/>
          <a:lstStyle>
            <a:extLst/>
          </a:lstStyle>
          <a:p>
            <a:fld id="{73DA0BB7-265A-403C-9275-D587AB510EDC}" type="slidenum">
              <a:rPr lang="zh-TW" altLang="en-US" smtClean="0"/>
              <a:t>‹#›</a:t>
            </a:fld>
            <a:endParaRPr lang="zh-TW" altLang="en-US"/>
          </a:p>
        </p:txBody>
      </p:sp>
      <p:sp>
        <p:nvSpPr>
          <p:cNvPr id="6" name="矩形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5BBEAD13-0566-4C6C-97E7-55F17F24B09F}" type="datetimeFigureOut">
              <a:rPr lang="zh-TW" altLang="en-US" smtClean="0"/>
              <a:t>2015/5/28</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73DA0BB7-265A-403C-9275-D587AB510EDC}"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extLst/>
          </a:lstStyle>
          <a:p>
            <a:fld id="{5BBEAD13-0566-4C6C-97E7-55F17F24B09F}" type="datetimeFigureOut">
              <a:rPr lang="zh-TW" altLang="en-US" smtClean="0"/>
              <a:t>2015/5/28</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73DA0BB7-265A-403C-9275-D587AB510EDC}" type="slidenum">
              <a:rPr lang="zh-TW" altLang="en-US" smtClean="0"/>
              <a:t>‹#›</a:t>
            </a:fld>
            <a:endParaRPr lang="zh-TW" altLang="en-US"/>
          </a:p>
        </p:txBody>
      </p:sp>
      <p:sp>
        <p:nvSpPr>
          <p:cNvPr id="8" name="矩形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圖片版面配置區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zh-TW" altLang="en-US" smtClean="0"/>
              <a:t>按一下圖示以新增圖片</a:t>
            </a:r>
            <a:endParaRPr kumimoji="0" lang="en-US" dirty="0"/>
          </a:p>
        </p:txBody>
      </p:sp>
      <p:sp>
        <p:nvSpPr>
          <p:cNvPr id="9" name="流程圖: 程序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流程圖: 程序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文字版面配置區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6.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5.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圓形圖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橢圓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甜甜圈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矩形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標題版面配置區 4"/>
          <p:cNvSpPr>
            <a:spLocks noGrp="1"/>
          </p:cNvSpPr>
          <p:nvPr>
            <p:ph type="title"/>
          </p:nvPr>
        </p:nvSpPr>
        <p:spPr>
          <a:xfrm>
            <a:off x="1435608" y="274638"/>
            <a:ext cx="7498080" cy="1143000"/>
          </a:xfrm>
          <a:prstGeom prst="rect">
            <a:avLst/>
          </a:prstGeom>
        </p:spPr>
        <p:txBody>
          <a:bodyPr anchor="ctr">
            <a:normAutofit/>
          </a:bodyPr>
          <a:lstStyle>
            <a:extLst/>
          </a:lstStyle>
          <a:p>
            <a:r>
              <a:rPr kumimoji="0" lang="zh-TW" altLang="en-US" smtClean="0"/>
              <a:t>按一下以編輯母片標題樣式</a:t>
            </a:r>
            <a:endParaRPr kumimoji="0" lang="en-US"/>
          </a:p>
        </p:txBody>
      </p:sp>
      <p:sp>
        <p:nvSpPr>
          <p:cNvPr id="9" name="文字版面配置區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24" name="日期版面配置區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BEAD13-0566-4C6C-97E7-55F17F24B09F}" type="datetimeFigureOut">
              <a:rPr lang="zh-TW" altLang="en-US" smtClean="0"/>
              <a:t>2015/5/28</a:t>
            </a:fld>
            <a:endParaRPr lang="zh-TW" altLang="en-US"/>
          </a:p>
        </p:txBody>
      </p:sp>
      <p:sp>
        <p:nvSpPr>
          <p:cNvPr id="10" name="頁尾版面配置區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zh-TW" altLang="en-US"/>
          </a:p>
        </p:txBody>
      </p:sp>
      <p:sp>
        <p:nvSpPr>
          <p:cNvPr id="22" name="投影片編號版面配置區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3DA0BB7-265A-403C-9275-D587AB510EDC}" type="slidenum">
              <a:rPr lang="zh-TW" altLang="en-US" smtClean="0"/>
              <a:t>‹#›</a:t>
            </a:fld>
            <a:endParaRPr lang="zh-TW" altLang="en-US"/>
          </a:p>
        </p:txBody>
      </p:sp>
      <p:sp>
        <p:nvSpPr>
          <p:cNvPr id="15" name="矩形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接點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標題版面配置區 21"/>
          <p:cNvSpPr>
            <a:spLocks noGrp="1"/>
          </p:cNvSpPr>
          <p:nvPr>
            <p:ph type="title"/>
          </p:nvPr>
        </p:nvSpPr>
        <p:spPr>
          <a:xfrm>
            <a:off x="457200" y="274638"/>
            <a:ext cx="7467600" cy="1143000"/>
          </a:xfrm>
          <a:prstGeom prst="rect">
            <a:avLst/>
          </a:prstGeom>
        </p:spPr>
        <p:txBody>
          <a:bodyPr vert="horz" anchor="b">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6531FB5-C196-4B31-9FE4-09E66D302A3C}" type="datetimeFigureOut">
              <a:rPr lang="zh-TW" altLang="en-US" smtClean="0">
                <a:solidFill>
                  <a:srgbClr val="575F6D"/>
                </a:solidFill>
              </a:rPr>
              <a:pPr/>
              <a:t>2015/5/28</a:t>
            </a:fld>
            <a:endParaRPr lang="zh-TW" altLang="en-US">
              <a:solidFill>
                <a:srgbClr val="575F6D"/>
              </a:solidFill>
            </a:endParaRPr>
          </a:p>
        </p:txBody>
      </p:sp>
      <p:sp>
        <p:nvSpPr>
          <p:cNvPr id="3" name="頁尾版面配置區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zh-TW" altLang="en-US">
              <a:solidFill>
                <a:srgbClr val="575F6D"/>
              </a:solidFill>
            </a:endParaRPr>
          </a:p>
        </p:txBody>
      </p:sp>
      <p:sp>
        <p:nvSpPr>
          <p:cNvPr id="7" name="直線接點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直線接點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矩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直線接點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橢圓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投影片編號版面配置區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A5E86B1-4AB3-4372-AC14-367B76CD4F8F}" type="slidenum">
              <a:rPr lang="zh-TW" altLang="en-US" smtClean="0"/>
              <a:pPr/>
              <a:t>‹#›</a:t>
            </a:fld>
            <a:endParaRPr lang="zh-TW" altLang="en-US"/>
          </a:p>
        </p:txBody>
      </p:sp>
    </p:spTree>
    <p:extLst>
      <p:ext uri="{BB962C8B-B14F-4D97-AF65-F5344CB8AC3E}">
        <p14:creationId xmlns:p14="http://schemas.microsoft.com/office/powerpoint/2010/main" val="33849981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33"/>
            <a:ext cx="7200897" cy="1303867"/>
          </a:xfrm>
          <a:prstGeom prst="rect">
            <a:avLst/>
          </a:prstGeom>
          <a:effectLst/>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971551" y="2556932"/>
            <a:ext cx="7200897" cy="3318936"/>
          </a:xfrm>
          <a:prstGeom prst="rect">
            <a:avLst/>
          </a:prstGeom>
        </p:spPr>
        <p:txBody>
          <a:bodyPr vert="horz" lIns="91440" tIns="45720" rIns="91440" bIns="45720" rtlCol="0"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BCB23F3-2E1F-4ED2-AD48-1F4F2ADB4DAC}" type="datetimeFigureOut">
              <a:rPr lang="zh-TW" altLang="en-US" smtClean="0">
                <a:solidFill>
                  <a:prstClr val="black"/>
                </a:solidFill>
              </a:rPr>
              <a:pPr/>
              <a:t>2015/5/29</a:t>
            </a:fld>
            <a:endParaRPr lang="zh-TW" altLang="en-US">
              <a:solidFill>
                <a:prstClr val="black"/>
              </a:solidFill>
            </a:endParaRPr>
          </a:p>
        </p:txBody>
      </p:sp>
      <p:sp>
        <p:nvSpPr>
          <p:cNvPr id="5" name="Footer Placeholder 4"/>
          <p:cNvSpPr>
            <a:spLocks noGrp="1"/>
          </p:cNvSpPr>
          <p:nvPr>
            <p:ph type="ftr" sz="quarter" idx="3"/>
          </p:nvPr>
        </p:nvSpPr>
        <p:spPr>
          <a:xfrm>
            <a:off x="971551" y="5969000"/>
            <a:ext cx="5479425"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zh-TW" altLang="en-US">
              <a:solidFill>
                <a:prstClr val="black"/>
              </a:solidFill>
            </a:endParaRPr>
          </a:p>
        </p:txBody>
      </p:sp>
      <p:sp>
        <p:nvSpPr>
          <p:cNvPr id="6" name="Slide Number Placeholder 5"/>
          <p:cNvSpPr>
            <a:spLocks noGrp="1"/>
          </p:cNvSpPr>
          <p:nvPr>
            <p:ph type="sldNum" sz="quarter" idx="4"/>
          </p:nvPr>
        </p:nvSpPr>
        <p:spPr>
          <a:xfrm>
            <a:off x="7765426" y="5969000"/>
            <a:ext cx="40702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99233BC-24AE-4931-B55D-92BD9FA01CD9}" type="slidenum">
              <a:rPr lang="zh-TW" altLang="en-US" smtClean="0">
                <a:solidFill>
                  <a:prstClr val="black"/>
                </a:solidFill>
              </a:rPr>
              <a:pPr/>
              <a:t>‹#›</a:t>
            </a:fld>
            <a:endParaRPr lang="zh-TW" altLang="en-US">
              <a:solidFill>
                <a:prstClr val="black"/>
              </a:solidFill>
            </a:endParaRPr>
          </a:p>
        </p:txBody>
      </p:sp>
    </p:spTree>
    <p:extLst>
      <p:ext uri="{BB962C8B-B14F-4D97-AF65-F5344CB8AC3E}">
        <p14:creationId xmlns:p14="http://schemas.microsoft.com/office/powerpoint/2010/main" val="5059592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0.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hugo4451.pixnet.net/blog/post/101835694-%E5%9F%BA%E5%9B%A0%E6%94%B9%E9%80%A0%E7%94%A2%E6%A5%AD%E7%99%BC%E5%B1%95%E8%88%87%E8%B6%A8%E5%8B%A2" TargetMode="External"/><Relationship Id="rId2" Type="http://schemas.openxmlformats.org/officeDocument/2006/relationships/hyperlink" Target="http://www2523.eyny.com/forum.php?mod=viewthread&amp;tid=10327165&amp;highlight=%E6%81%90%E9%BE%8D" TargetMode="External"/><Relationship Id="rId1" Type="http://schemas.openxmlformats.org/officeDocument/2006/relationships/slideLayout" Target="../slideLayouts/slideLayout13.xml"/><Relationship Id="rId6" Type="http://schemas.openxmlformats.org/officeDocument/2006/relationships/hyperlink" Target="http://www.greenpeace.org/hk/campaigns/food-agriculture/problems/genetic-engineering/" TargetMode="External"/><Relationship Id="rId5" Type="http://schemas.openxmlformats.org/officeDocument/2006/relationships/hyperlink" Target="https://tw.knowledge.yahoo.com/question/question?qid=1609110306341" TargetMode="External"/><Relationship Id="rId4" Type="http://schemas.openxmlformats.org/officeDocument/2006/relationships/hyperlink" Target="http://kmweb.coa.gov.tw/knowledge/knowledge_cp.aspx?ArticleId=92777&amp;ArticleType=A&amp;CategoryId=&amp;kpi=0&amp;dateS=&amp;dateE"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0423" y="2521364"/>
            <a:ext cx="7236296" cy="4365104"/>
          </a:xfrm>
          <a:prstGeom prst="rect">
            <a:avLst/>
          </a:prstGeom>
        </p:spPr>
      </p:pic>
      <p:sp>
        <p:nvSpPr>
          <p:cNvPr id="2" name="標題 1"/>
          <p:cNvSpPr>
            <a:spLocks noGrp="1"/>
          </p:cNvSpPr>
          <p:nvPr>
            <p:ph type="ctrTitle"/>
          </p:nvPr>
        </p:nvSpPr>
        <p:spPr>
          <a:xfrm>
            <a:off x="1661812" y="908720"/>
            <a:ext cx="4094272" cy="824112"/>
          </a:xfrm>
        </p:spPr>
        <p:txBody>
          <a:bodyPr/>
          <a:lstStyle/>
          <a:p>
            <a:r>
              <a:rPr lang="zh-TW" altLang="en-US" dirty="0" smtClean="0"/>
              <a:t>生物科技的應用</a:t>
            </a:r>
            <a:endParaRPr lang="zh-TW" altLang="en-US" dirty="0"/>
          </a:p>
        </p:txBody>
      </p:sp>
      <p:sp>
        <p:nvSpPr>
          <p:cNvPr id="3" name="副標題 2"/>
          <p:cNvSpPr>
            <a:spLocks noGrp="1"/>
          </p:cNvSpPr>
          <p:nvPr>
            <p:ph type="subTitle" idx="1"/>
          </p:nvPr>
        </p:nvSpPr>
        <p:spPr>
          <a:xfrm>
            <a:off x="4860032" y="1916832"/>
            <a:ext cx="3240360" cy="720080"/>
          </a:xfrm>
        </p:spPr>
        <p:txBody>
          <a:bodyPr>
            <a:normAutofit/>
          </a:bodyPr>
          <a:lstStyle/>
          <a:p>
            <a:r>
              <a:rPr lang="zh-TW" altLang="en-US" sz="3900" b="1" i="1" dirty="0" smtClean="0">
                <a:solidFill>
                  <a:srgbClr val="FF0000"/>
                </a:solidFill>
              </a:rPr>
              <a:t>基因改良</a:t>
            </a:r>
            <a:r>
              <a:rPr lang="zh-TW" altLang="en-US" sz="3900" b="1" i="1" dirty="0">
                <a:solidFill>
                  <a:srgbClr val="FF0000"/>
                </a:solidFill>
              </a:rPr>
              <a:t>食品</a:t>
            </a:r>
            <a:endParaRPr lang="en-US" altLang="zh-TW" sz="3900" b="1" i="1" dirty="0" smtClean="0">
              <a:solidFill>
                <a:srgbClr val="FF0000"/>
              </a:solidFill>
            </a:endParaRPr>
          </a:p>
          <a:p>
            <a:endParaRPr lang="en-US" altLang="zh-TW" dirty="0" smtClean="0"/>
          </a:p>
        </p:txBody>
      </p:sp>
      <p:sp>
        <p:nvSpPr>
          <p:cNvPr id="4" name="文字方塊 3"/>
          <p:cNvSpPr txBox="1"/>
          <p:nvPr/>
        </p:nvSpPr>
        <p:spPr>
          <a:xfrm>
            <a:off x="4015423" y="3140968"/>
            <a:ext cx="6264696" cy="3416320"/>
          </a:xfrm>
          <a:prstGeom prst="rect">
            <a:avLst/>
          </a:prstGeom>
          <a:noFill/>
        </p:spPr>
        <p:txBody>
          <a:bodyPr wrap="square" rtlCol="0">
            <a:spAutoFit/>
          </a:bodyPr>
          <a:lstStyle/>
          <a:p>
            <a:r>
              <a:rPr lang="zh-TW" altLang="en-US" sz="3600" b="1" dirty="0" smtClean="0">
                <a:latin typeface="標楷體" pitchFamily="65" charset="-120"/>
                <a:ea typeface="標楷體" pitchFamily="65" charset="-120"/>
              </a:rPr>
              <a:t>組長</a:t>
            </a:r>
            <a:r>
              <a:rPr lang="en-US" altLang="zh-TW" sz="3600" b="1" dirty="0" smtClean="0">
                <a:latin typeface="標楷體" pitchFamily="65" charset="-120"/>
                <a:ea typeface="標楷體" pitchFamily="65" charset="-120"/>
              </a:rPr>
              <a:t>:</a:t>
            </a:r>
            <a:r>
              <a:rPr lang="zh-TW" altLang="en-US" sz="3600" b="1" dirty="0">
                <a:latin typeface="標楷體" pitchFamily="65" charset="-120"/>
                <a:ea typeface="標楷體" pitchFamily="65" charset="-120"/>
              </a:rPr>
              <a:t>白承融</a:t>
            </a:r>
            <a:r>
              <a:rPr lang="zh-TW" altLang="en-US" sz="3600" b="1" dirty="0" smtClean="0">
                <a:latin typeface="標楷體" pitchFamily="65" charset="-120"/>
                <a:ea typeface="標楷體" pitchFamily="65" charset="-120"/>
              </a:rPr>
              <a:t> </a:t>
            </a:r>
            <a:r>
              <a:rPr lang="en-US" altLang="zh-TW" sz="3600" b="1" dirty="0" smtClean="0">
                <a:latin typeface="標楷體" pitchFamily="65" charset="-120"/>
                <a:ea typeface="標楷體" pitchFamily="65" charset="-120"/>
              </a:rPr>
              <a:t>4A314053</a:t>
            </a:r>
          </a:p>
          <a:p>
            <a:r>
              <a:rPr lang="zh-TW" altLang="en-US" sz="3600" b="1" dirty="0" smtClean="0">
                <a:latin typeface="標楷體" pitchFamily="65" charset="-120"/>
                <a:ea typeface="標楷體" pitchFamily="65" charset="-120"/>
              </a:rPr>
              <a:t>組員</a:t>
            </a:r>
            <a:r>
              <a:rPr lang="en-US" altLang="zh-TW" sz="3600" b="1" dirty="0" smtClean="0">
                <a:latin typeface="標楷體" pitchFamily="65" charset="-120"/>
                <a:ea typeface="標楷體" pitchFamily="65" charset="-120"/>
              </a:rPr>
              <a:t>:</a:t>
            </a:r>
            <a:r>
              <a:rPr lang="zh-TW" altLang="en-US" sz="3600" b="1" dirty="0">
                <a:latin typeface="標楷體" pitchFamily="65" charset="-120"/>
                <a:ea typeface="標楷體" pitchFamily="65" charset="-120"/>
              </a:rPr>
              <a:t>李慈</a:t>
            </a:r>
            <a:r>
              <a:rPr lang="zh-TW" altLang="en-US" sz="3600" b="1" dirty="0" smtClean="0">
                <a:latin typeface="標楷體" pitchFamily="65" charset="-120"/>
                <a:ea typeface="標楷體" pitchFamily="65" charset="-120"/>
              </a:rPr>
              <a:t>楷 </a:t>
            </a:r>
            <a:r>
              <a:rPr lang="en-US" altLang="zh-TW" sz="3600" b="1" dirty="0" smtClean="0">
                <a:latin typeface="標楷體" pitchFamily="65" charset="-120"/>
                <a:ea typeface="標楷體" pitchFamily="65" charset="-120"/>
              </a:rPr>
              <a:t>4A314026</a:t>
            </a:r>
          </a:p>
          <a:p>
            <a:r>
              <a:rPr lang="zh-TW" altLang="en-US" sz="3600" b="1" dirty="0">
                <a:latin typeface="標楷體" pitchFamily="65" charset="-120"/>
                <a:ea typeface="標楷體" pitchFamily="65" charset="-120"/>
              </a:rPr>
              <a:t> </a:t>
            </a:r>
            <a:r>
              <a:rPr lang="zh-TW" altLang="en-US" sz="3600" b="1" dirty="0" smtClean="0">
                <a:latin typeface="標楷體" pitchFamily="65" charset="-120"/>
                <a:ea typeface="標楷體" pitchFamily="65" charset="-120"/>
              </a:rPr>
              <a:t>    林</a:t>
            </a:r>
            <a:r>
              <a:rPr lang="zh-TW" altLang="en-US" sz="3600" b="1" dirty="0">
                <a:latin typeface="標楷體" pitchFamily="65" charset="-120"/>
                <a:ea typeface="標楷體" pitchFamily="65" charset="-120"/>
              </a:rPr>
              <a:t>芫興 </a:t>
            </a:r>
            <a:r>
              <a:rPr lang="en-US" altLang="zh-TW" sz="3600" b="1" dirty="0" smtClean="0">
                <a:latin typeface="標楷體" pitchFamily="65" charset="-120"/>
                <a:ea typeface="標楷體" pitchFamily="65" charset="-120"/>
              </a:rPr>
              <a:t>4A314049</a:t>
            </a:r>
          </a:p>
          <a:p>
            <a:r>
              <a:rPr lang="zh-TW" altLang="en-US" sz="3600" b="1" dirty="0">
                <a:latin typeface="標楷體" pitchFamily="65" charset="-120"/>
                <a:ea typeface="標楷體" pitchFamily="65" charset="-120"/>
              </a:rPr>
              <a:t> </a:t>
            </a:r>
            <a:r>
              <a:rPr lang="zh-TW" altLang="en-US" sz="3600" b="1" dirty="0" smtClean="0">
                <a:latin typeface="標楷體" pitchFamily="65" charset="-120"/>
                <a:ea typeface="標楷體" pitchFamily="65" charset="-120"/>
              </a:rPr>
              <a:t>    </a:t>
            </a:r>
            <a:r>
              <a:rPr lang="zh-TW" altLang="en-US" sz="3600" b="1" dirty="0">
                <a:latin typeface="標楷體" pitchFamily="65" charset="-120"/>
                <a:ea typeface="標楷體" pitchFamily="65" charset="-120"/>
              </a:rPr>
              <a:t>蔡育昇</a:t>
            </a:r>
            <a:r>
              <a:rPr lang="zh-TW" altLang="en-US" sz="3600" b="1" dirty="0" smtClean="0">
                <a:latin typeface="標楷體" pitchFamily="65" charset="-120"/>
                <a:ea typeface="標楷體" pitchFamily="65" charset="-120"/>
              </a:rPr>
              <a:t> </a:t>
            </a:r>
            <a:r>
              <a:rPr lang="en-US" altLang="zh-TW" sz="3600" b="1" dirty="0" smtClean="0">
                <a:latin typeface="標楷體" pitchFamily="65" charset="-120"/>
                <a:ea typeface="標楷體" pitchFamily="65" charset="-120"/>
              </a:rPr>
              <a:t>4A314050</a:t>
            </a:r>
          </a:p>
          <a:p>
            <a:r>
              <a:rPr lang="zh-TW" altLang="en-US" sz="3600" b="1" dirty="0" smtClean="0">
                <a:latin typeface="標楷體" pitchFamily="65" charset="-120"/>
                <a:ea typeface="標楷體" pitchFamily="65" charset="-120"/>
              </a:rPr>
              <a:t>     高家銘 </a:t>
            </a:r>
            <a:r>
              <a:rPr lang="en-US" altLang="zh-TW" sz="3600" b="1" dirty="0" smtClean="0">
                <a:latin typeface="標楷體" pitchFamily="65" charset="-120"/>
                <a:ea typeface="標楷體" pitchFamily="65" charset="-120"/>
              </a:rPr>
              <a:t>4A314064</a:t>
            </a:r>
            <a:endParaRPr lang="en-US" altLang="zh-TW" sz="3600" b="1" dirty="0">
              <a:latin typeface="標楷體" pitchFamily="65" charset="-120"/>
              <a:ea typeface="標楷體" pitchFamily="65" charset="-120"/>
            </a:endParaRPr>
          </a:p>
          <a:p>
            <a:r>
              <a:rPr lang="zh-TW" altLang="en-US" sz="3600" b="1" dirty="0" smtClean="0">
                <a:latin typeface="標楷體" pitchFamily="65" charset="-120"/>
                <a:ea typeface="標楷體" pitchFamily="65" charset="-120"/>
              </a:rPr>
              <a:t>     劉宗翰 </a:t>
            </a:r>
            <a:r>
              <a:rPr lang="en-US" altLang="zh-TW" sz="3600" b="1" dirty="0" smtClean="0">
                <a:latin typeface="標楷體" pitchFamily="65" charset="-120"/>
                <a:ea typeface="標楷體" pitchFamily="65" charset="-120"/>
              </a:rPr>
              <a:t>4A314079</a:t>
            </a:r>
          </a:p>
        </p:txBody>
      </p:sp>
    </p:spTree>
    <p:extLst>
      <p:ext uri="{BB962C8B-B14F-4D97-AF65-F5344CB8AC3E}">
        <p14:creationId xmlns:p14="http://schemas.microsoft.com/office/powerpoint/2010/main" val="1114714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a:solidFill>
                  <a:schemeClr val="accent6"/>
                </a:solidFill>
              </a:rPr>
              <a:t>植物性基因改造</a:t>
            </a:r>
            <a:r>
              <a:rPr lang="zh-TW" altLang="en-US" b="1" dirty="0" smtClean="0">
                <a:solidFill>
                  <a:schemeClr val="accent6"/>
                </a:solidFill>
              </a:rPr>
              <a:t>食品</a:t>
            </a:r>
            <a:endParaRPr lang="zh-TW" altLang="en-US" dirty="0">
              <a:solidFill>
                <a:schemeClr val="accent6"/>
              </a:solidFill>
            </a:endParaRPr>
          </a:p>
        </p:txBody>
      </p:sp>
      <p:sp>
        <p:nvSpPr>
          <p:cNvPr id="3" name="內容版面配置區 2"/>
          <p:cNvSpPr>
            <a:spLocks noGrp="1"/>
          </p:cNvSpPr>
          <p:nvPr>
            <p:ph idx="1"/>
          </p:nvPr>
        </p:nvSpPr>
        <p:spPr/>
        <p:txBody>
          <a:bodyPr>
            <a:normAutofit fontScale="77500" lnSpcReduction="20000"/>
          </a:bodyPr>
          <a:lstStyle/>
          <a:p>
            <a:r>
              <a:rPr lang="zh-TW" altLang="en-US" dirty="0"/>
              <a:t>植物性基因改造食品品種很多，也是生活</a:t>
            </a:r>
            <a:r>
              <a:rPr lang="zh-TW" altLang="en-US" dirty="0" smtClean="0"/>
              <a:t>中最常見</a:t>
            </a:r>
            <a:r>
              <a:rPr lang="zh-TW" altLang="en-US" dirty="0"/>
              <a:t>的。例如：</a:t>
            </a:r>
          </a:p>
          <a:p>
            <a:r>
              <a:rPr lang="zh-TW" altLang="en-US" dirty="0"/>
              <a:t>番茄是日常生活中常見的果蔬，但是其不耐貯藏。為了</a:t>
            </a:r>
            <a:r>
              <a:rPr lang="zh-TW" altLang="en-US" dirty="0" smtClean="0"/>
              <a:t>解決番茄的</a:t>
            </a:r>
            <a:r>
              <a:rPr lang="zh-TW" altLang="en-US" dirty="0"/>
              <a:t>貯藏問題，利用基因工程的方法培育出了可以抑制</a:t>
            </a:r>
            <a:r>
              <a:rPr lang="zh-TW" altLang="en-US" dirty="0" smtClean="0"/>
              <a:t>衰老激素乙烯</a:t>
            </a:r>
            <a:r>
              <a:rPr lang="zh-TW" altLang="en-US" dirty="0"/>
              <a:t>生物合成的番茄新品種。這種番茄抗衰老，抗軟化，耐貯藏，能長途運輸，可減少加工生產及運輸中的浪費。</a:t>
            </a:r>
          </a:p>
          <a:p>
            <a:r>
              <a:rPr lang="zh-TW" altLang="en-US" dirty="0"/>
              <a:t>玉米是主要食物來源，但是玉米生長容易</a:t>
            </a:r>
            <a:r>
              <a:rPr lang="zh-TW" altLang="en-US" dirty="0" smtClean="0"/>
              <a:t>受鱗翅目昆蟲</a:t>
            </a:r>
            <a:r>
              <a:rPr lang="zh-TW" altLang="en-US" dirty="0"/>
              <a:t>威脅，為了抵禦病蟲害，科學家向玉米中轉入一種來自</a:t>
            </a:r>
            <a:r>
              <a:rPr lang="zh-TW" altLang="en-US" dirty="0" smtClean="0"/>
              <a:t>於蘇雲金桿菌的</a:t>
            </a:r>
            <a:r>
              <a:rPr lang="zh-TW" altLang="en-US" dirty="0"/>
              <a:t>基因，它僅能導致鱗翅</a:t>
            </a:r>
            <a:r>
              <a:rPr lang="zh-TW" altLang="en-US" dirty="0" smtClean="0"/>
              <a:t>目昆蟲死亡</a:t>
            </a:r>
            <a:r>
              <a:rPr lang="zh-TW" altLang="en-US" dirty="0"/>
              <a:t>，因為只有鱗翅目昆蟲有這</a:t>
            </a:r>
            <a:r>
              <a:rPr lang="zh-TW" altLang="en-US" dirty="0" smtClean="0"/>
              <a:t>種基因編碼的蛋白質的</a:t>
            </a:r>
            <a:r>
              <a:rPr lang="zh-TW" altLang="en-US" dirty="0"/>
              <a:t>特異受體，而人類及其他的動物、昆蟲均沒有這樣的受體，所以培育出抗蟲玉米對人無毒害作用，但能抗蟲。</a:t>
            </a:r>
          </a:p>
          <a:p>
            <a:endParaRPr lang="zh-TW" altLang="en-US" dirty="0"/>
          </a:p>
        </p:txBody>
      </p:sp>
    </p:spTree>
    <p:extLst>
      <p:ext uri="{BB962C8B-B14F-4D97-AF65-F5344CB8AC3E}">
        <p14:creationId xmlns:p14="http://schemas.microsoft.com/office/powerpoint/2010/main" val="4140523865"/>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a:solidFill>
                  <a:schemeClr val="accent6"/>
                </a:solidFill>
              </a:rPr>
              <a:t>動物性基因改造</a:t>
            </a:r>
            <a:r>
              <a:rPr lang="zh-TW" altLang="en-US" b="1" dirty="0" smtClean="0">
                <a:solidFill>
                  <a:schemeClr val="accent6"/>
                </a:solidFill>
              </a:rPr>
              <a:t>食品</a:t>
            </a:r>
            <a:endParaRPr lang="zh-TW" altLang="en-US" dirty="0">
              <a:solidFill>
                <a:schemeClr val="accent6"/>
              </a:solidFill>
            </a:endParaRPr>
          </a:p>
        </p:txBody>
      </p:sp>
      <p:sp>
        <p:nvSpPr>
          <p:cNvPr id="3" name="內容版面配置區 2"/>
          <p:cNvSpPr>
            <a:spLocks noGrp="1"/>
          </p:cNvSpPr>
          <p:nvPr>
            <p:ph idx="1"/>
          </p:nvPr>
        </p:nvSpPr>
        <p:spPr/>
        <p:txBody>
          <a:bodyPr/>
          <a:lstStyle/>
          <a:p>
            <a:r>
              <a:rPr lang="zh-TW" altLang="en-US" dirty="0"/>
              <a:t>動物性基因改造食品還</a:t>
            </a:r>
            <a:r>
              <a:rPr lang="zh-TW" altLang="en-US" dirty="0" smtClean="0"/>
              <a:t>沒有商業化生產</a:t>
            </a:r>
            <a:r>
              <a:rPr lang="zh-TW" altLang="en-US" dirty="0"/>
              <a:t>，大多數正處於研究狀態。比如，在牛體內轉入某些具有特定功能的人的基因，就可以利用牛乳生產基因工程藥物，用於</a:t>
            </a:r>
            <a:r>
              <a:rPr lang="zh-TW" altLang="en-US" dirty="0" smtClean="0"/>
              <a:t>人類疾病的</a:t>
            </a:r>
            <a:r>
              <a:rPr lang="zh-TW" altLang="en-US" dirty="0"/>
              <a:t>治療</a:t>
            </a:r>
          </a:p>
        </p:txBody>
      </p:sp>
    </p:spTree>
    <p:extLst>
      <p:ext uri="{BB962C8B-B14F-4D97-AF65-F5344CB8AC3E}">
        <p14:creationId xmlns:p14="http://schemas.microsoft.com/office/powerpoint/2010/main" val="3119979672"/>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a:solidFill>
                  <a:schemeClr val="accent6"/>
                </a:solidFill>
              </a:rPr>
              <a:t>基因改造微生物</a:t>
            </a:r>
            <a:r>
              <a:rPr lang="zh-TW" altLang="en-US" b="1" dirty="0" smtClean="0">
                <a:solidFill>
                  <a:schemeClr val="accent6"/>
                </a:solidFill>
              </a:rPr>
              <a:t>食品</a:t>
            </a:r>
            <a:endParaRPr lang="zh-TW" altLang="en-US" dirty="0">
              <a:solidFill>
                <a:schemeClr val="accent6"/>
              </a:solidFill>
            </a:endParaRPr>
          </a:p>
        </p:txBody>
      </p:sp>
      <p:sp>
        <p:nvSpPr>
          <p:cNvPr id="3" name="內容版面配置區 2"/>
          <p:cNvSpPr>
            <a:spLocks noGrp="1"/>
          </p:cNvSpPr>
          <p:nvPr>
            <p:ph idx="1"/>
          </p:nvPr>
        </p:nvSpPr>
        <p:spPr/>
        <p:txBody>
          <a:bodyPr/>
          <a:lstStyle/>
          <a:p>
            <a:r>
              <a:rPr lang="zh-TW" altLang="en-US" dirty="0"/>
              <a:t>微生物是基因改造最常用的轉化材料，故基因改造微生物比較容易培育，應用也最廣泛。例如，生產奶酪</a:t>
            </a:r>
            <a:r>
              <a:rPr lang="zh-TW" altLang="en-US" dirty="0" smtClean="0"/>
              <a:t>的凝乳酶，</a:t>
            </a:r>
            <a:r>
              <a:rPr lang="zh-TW" altLang="en-US" dirty="0"/>
              <a:t>以往只能從殺死的小牛的胃中才能取出，現在利用基因改造微生物已能夠使凝乳酶在體外大量產生，避免了小牛的無辜死亡，也降低了生產成本。</a:t>
            </a:r>
          </a:p>
        </p:txBody>
      </p:sp>
    </p:spTree>
    <p:extLst>
      <p:ext uri="{BB962C8B-B14F-4D97-AF65-F5344CB8AC3E}">
        <p14:creationId xmlns:p14="http://schemas.microsoft.com/office/powerpoint/2010/main" val="2825990678"/>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a:solidFill>
                  <a:schemeClr val="accent6"/>
                </a:solidFill>
              </a:rPr>
              <a:t>基因改造特殊</a:t>
            </a:r>
            <a:r>
              <a:rPr lang="zh-TW" altLang="en-US" b="1" dirty="0" smtClean="0">
                <a:solidFill>
                  <a:schemeClr val="accent6"/>
                </a:solidFill>
              </a:rPr>
              <a:t>食品</a:t>
            </a:r>
            <a:endParaRPr lang="zh-TW" altLang="en-US" dirty="0">
              <a:solidFill>
                <a:schemeClr val="accent6"/>
              </a:solidFill>
            </a:endParaRPr>
          </a:p>
        </p:txBody>
      </p:sp>
      <p:sp>
        <p:nvSpPr>
          <p:cNvPr id="3" name="內容版面配置區 2"/>
          <p:cNvSpPr>
            <a:spLocks noGrp="1"/>
          </p:cNvSpPr>
          <p:nvPr>
            <p:ph idx="1"/>
          </p:nvPr>
        </p:nvSpPr>
        <p:spPr/>
        <p:txBody>
          <a:bodyPr>
            <a:normAutofit fontScale="85000" lnSpcReduction="10000"/>
          </a:bodyPr>
          <a:lstStyle/>
          <a:p>
            <a:r>
              <a:rPr lang="zh-TW" altLang="en-US" dirty="0"/>
              <a:t>基因改造食品能否提供人類特殊的營養或輔助治療人類的疾病是科學界關注的一個重要</a:t>
            </a:r>
            <a:r>
              <a:rPr lang="zh-TW" altLang="en-US" dirty="0" smtClean="0"/>
              <a:t>領域</a:t>
            </a:r>
            <a:endParaRPr lang="en-US" altLang="zh-TW" dirty="0" smtClean="0"/>
          </a:p>
          <a:p>
            <a:r>
              <a:rPr lang="zh-TW" altLang="en-US" dirty="0" smtClean="0"/>
              <a:t>許多</a:t>
            </a:r>
            <a:r>
              <a:rPr lang="zh-TW" altLang="en-US" dirty="0"/>
              <a:t>科學家在開展這方面的研究。如科學家利用生物遺傳工程，將普通的蔬菜、水果、糧食等農作物，變成能預防疾病的神奇的「疫苗</a:t>
            </a:r>
            <a:r>
              <a:rPr lang="zh-TW" altLang="en-US" dirty="0" smtClean="0"/>
              <a:t>食品」，</a:t>
            </a:r>
            <a:r>
              <a:rPr lang="zh-TW" altLang="en-US" dirty="0"/>
              <a:t>使人們在品嘗鮮果美味的同時，達到防病的目的。科學家培育出了一種能</a:t>
            </a:r>
            <a:r>
              <a:rPr lang="zh-TW" altLang="en-US" dirty="0" smtClean="0"/>
              <a:t>預防霍亂的</a:t>
            </a:r>
            <a:r>
              <a:rPr lang="zh-TW" altLang="en-US" dirty="0"/>
              <a:t>苜蓿植物。用這種苜蓿來餵小白鼠，能使小白鼠的抗病能力大大增強。而且這種霍亂</a:t>
            </a:r>
            <a:r>
              <a:rPr lang="zh-TW" altLang="en-US" dirty="0" smtClean="0"/>
              <a:t>抗原，</a:t>
            </a:r>
            <a:r>
              <a:rPr lang="zh-TW" altLang="en-US" dirty="0"/>
              <a:t>能經受胃酸的腐蝕而不</a:t>
            </a:r>
            <a:r>
              <a:rPr lang="zh-TW" altLang="en-US" dirty="0" smtClean="0"/>
              <a:t>被壞，並</a:t>
            </a:r>
            <a:r>
              <a:rPr lang="zh-TW" altLang="en-US" dirty="0"/>
              <a:t>能激發</a:t>
            </a:r>
            <a:r>
              <a:rPr lang="zh-TW" altLang="en-US" dirty="0" smtClean="0"/>
              <a:t>人體</a:t>
            </a:r>
            <a:r>
              <a:rPr lang="zh-TW" altLang="en-US" dirty="0"/>
              <a:t>對霍亂的免疫能力。這種食品還處於試驗</a:t>
            </a:r>
            <a:r>
              <a:rPr lang="zh-TW" altLang="en-US" dirty="0" smtClean="0"/>
              <a:t>階段。</a:t>
            </a:r>
            <a:endParaRPr lang="zh-TW" altLang="en-US" dirty="0"/>
          </a:p>
        </p:txBody>
      </p:sp>
    </p:spTree>
    <p:extLst>
      <p:ext uri="{BB962C8B-B14F-4D97-AF65-F5344CB8AC3E}">
        <p14:creationId xmlns:p14="http://schemas.microsoft.com/office/powerpoint/2010/main" val="3111890099"/>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a:spLocks noGrp="1"/>
          </p:cNvSpPr>
          <p:nvPr>
            <p:ph type="title"/>
          </p:nvPr>
        </p:nvSpPr>
        <p:spPr>
          <a:xfrm>
            <a:off x="1331640" y="2780928"/>
            <a:ext cx="7056114" cy="1143000"/>
          </a:xfrm>
        </p:spPr>
        <p:txBody>
          <a:bodyPr>
            <a:noAutofit/>
          </a:bodyPr>
          <a:lstStyle/>
          <a:p>
            <a:pPr algn="ctr"/>
            <a:r>
              <a:rPr lang="zh-TW" altLang="en-US" sz="6000" dirty="0" smtClean="0">
                <a:latin typeface="華康少女文字W7(P)" pitchFamily="82" charset="-120"/>
                <a:ea typeface="華康少女文字W7(P)" pitchFamily="82" charset="-120"/>
              </a:rPr>
              <a:t>基因改良目的</a:t>
            </a:r>
            <a:endParaRPr lang="en-US" altLang="zh-TW" sz="6000" dirty="0">
              <a:latin typeface="華康少女文字W7(P)" pitchFamily="82" charset="-120"/>
              <a:ea typeface="華康少女文字W7(P)" pitchFamily="82" charset="-120"/>
            </a:endParaRPr>
          </a:p>
        </p:txBody>
      </p:sp>
    </p:spTree>
    <p:extLst>
      <p:ext uri="{BB962C8B-B14F-4D97-AF65-F5344CB8AC3E}">
        <p14:creationId xmlns:p14="http://schemas.microsoft.com/office/powerpoint/2010/main" val="10285780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t>基因改良目的</a:t>
            </a:r>
            <a:endParaRPr lang="zh-TW" altLang="en-US" dirty="0"/>
          </a:p>
        </p:txBody>
      </p:sp>
      <p:sp>
        <p:nvSpPr>
          <p:cNvPr id="3" name="內容版面配置區 2"/>
          <p:cNvSpPr>
            <a:spLocks noGrp="1"/>
          </p:cNvSpPr>
          <p:nvPr>
            <p:ph idx="1"/>
          </p:nvPr>
        </p:nvSpPr>
        <p:spPr/>
        <p:txBody>
          <a:bodyPr/>
          <a:lstStyle/>
          <a:p>
            <a:r>
              <a:rPr lang="zh-TW" altLang="zh-TW" sz="3600" dirty="0">
                <a:solidFill>
                  <a:schemeClr val="accent5"/>
                </a:solidFill>
              </a:rPr>
              <a:t>生長速度</a:t>
            </a:r>
            <a:r>
              <a:rPr lang="en-US" altLang="zh-TW" sz="3600" dirty="0">
                <a:solidFill>
                  <a:schemeClr val="accent5"/>
                </a:solidFill>
              </a:rPr>
              <a:t>&amp;</a:t>
            </a:r>
            <a:r>
              <a:rPr lang="zh-TW" altLang="zh-TW" sz="3600" dirty="0">
                <a:solidFill>
                  <a:schemeClr val="accent5"/>
                </a:solidFill>
              </a:rPr>
              <a:t>產量</a:t>
            </a:r>
            <a:endParaRPr lang="en-US" altLang="zh-TW" sz="3600" dirty="0">
              <a:solidFill>
                <a:schemeClr val="accent5"/>
              </a:solidFill>
            </a:endParaRPr>
          </a:p>
          <a:p>
            <a:r>
              <a:rPr lang="en-US" altLang="zh-TW" sz="3600" dirty="0">
                <a:solidFill>
                  <a:schemeClr val="accent5"/>
                </a:solidFill>
              </a:rPr>
              <a:t>2050</a:t>
            </a:r>
            <a:r>
              <a:rPr lang="zh-TW" altLang="en-US" sz="3600" dirty="0">
                <a:solidFill>
                  <a:schemeClr val="accent5"/>
                </a:solidFill>
              </a:rPr>
              <a:t>年地球人口</a:t>
            </a:r>
            <a:r>
              <a:rPr lang="en-US" altLang="zh-TW" sz="3600" dirty="0">
                <a:solidFill>
                  <a:schemeClr val="accent5"/>
                </a:solidFill>
              </a:rPr>
              <a:t>92</a:t>
            </a:r>
            <a:r>
              <a:rPr lang="zh-TW" altLang="en-US" sz="3600" dirty="0">
                <a:solidFill>
                  <a:schemeClr val="accent5"/>
                </a:solidFill>
              </a:rPr>
              <a:t>億</a:t>
            </a:r>
            <a:r>
              <a:rPr lang="en-US" altLang="zh-TW" sz="3600" dirty="0">
                <a:solidFill>
                  <a:schemeClr val="accent5"/>
                </a:solidFill>
              </a:rPr>
              <a:t>?!</a:t>
            </a:r>
          </a:p>
          <a:p>
            <a:r>
              <a:rPr lang="zh-TW" altLang="en-US" sz="3600" dirty="0">
                <a:solidFill>
                  <a:schemeClr val="accent5"/>
                </a:solidFill>
              </a:rPr>
              <a:t>全球最大種子生產商孟山都</a:t>
            </a:r>
            <a:r>
              <a:rPr lang="en-US" altLang="zh-TW" sz="3600" dirty="0">
                <a:solidFill>
                  <a:schemeClr val="accent5"/>
                </a:solidFill>
              </a:rPr>
              <a:t>(Monsanto)</a:t>
            </a:r>
            <a:r>
              <a:rPr lang="zh-TW" altLang="en-US" sz="3600" dirty="0">
                <a:solidFill>
                  <a:schemeClr val="accent5"/>
                </a:solidFill>
              </a:rPr>
              <a:t>公司</a:t>
            </a:r>
            <a:r>
              <a:rPr lang="en-US" altLang="zh-TW" sz="3600" dirty="0">
                <a:solidFill>
                  <a:schemeClr val="accent5"/>
                </a:solidFill>
              </a:rPr>
              <a:t>:</a:t>
            </a:r>
            <a:r>
              <a:rPr lang="zh-TW" altLang="en-US" sz="3600" dirty="0">
                <a:solidFill>
                  <a:srgbClr val="FF0000"/>
                </a:solidFill>
              </a:rPr>
              <a:t>當全球總人口數瀕臨爆炸，唯有高級的種苗</a:t>
            </a:r>
            <a:r>
              <a:rPr lang="en-US" altLang="zh-TW" sz="3600" dirty="0">
                <a:solidFill>
                  <a:srgbClr val="FF0000"/>
                </a:solidFill>
              </a:rPr>
              <a:t>……</a:t>
            </a:r>
            <a:r>
              <a:rPr lang="zh-TW" altLang="en-US" sz="3600" dirty="0">
                <a:solidFill>
                  <a:srgbClr val="FF0000"/>
                </a:solidFill>
              </a:rPr>
              <a:t>才得大幅提高作物的產量。</a:t>
            </a:r>
            <a:endParaRPr lang="en-US" altLang="zh-TW" sz="3600" dirty="0">
              <a:solidFill>
                <a:srgbClr val="FF0000"/>
              </a:solidFill>
            </a:endParaRPr>
          </a:p>
          <a:p>
            <a:pPr marL="82296" indent="0">
              <a:buNone/>
            </a:pPr>
            <a:endParaRPr lang="zh-TW" altLang="en-US" dirty="0"/>
          </a:p>
        </p:txBody>
      </p:sp>
    </p:spTree>
    <p:extLst>
      <p:ext uri="{BB962C8B-B14F-4D97-AF65-F5344CB8AC3E}">
        <p14:creationId xmlns:p14="http://schemas.microsoft.com/office/powerpoint/2010/main" val="27114422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a:effectLst/>
              </a:rPr>
              <a:t>改變基因</a:t>
            </a:r>
            <a:endParaRPr lang="zh-TW" altLang="en-US" dirty="0"/>
          </a:p>
        </p:txBody>
      </p:sp>
      <p:sp>
        <p:nvSpPr>
          <p:cNvPr id="3" name="內容版面配置區 2"/>
          <p:cNvSpPr>
            <a:spLocks noGrp="1"/>
          </p:cNvSpPr>
          <p:nvPr>
            <p:ph idx="1"/>
          </p:nvPr>
        </p:nvSpPr>
        <p:spPr>
          <a:xfrm>
            <a:off x="1187624" y="2492896"/>
            <a:ext cx="3897815" cy="4043536"/>
          </a:xfrm>
        </p:spPr>
        <p:txBody>
          <a:bodyPr/>
          <a:lstStyle/>
          <a:p>
            <a:pPr>
              <a:buFont typeface="Wingdings" pitchFamily="2" charset="2"/>
              <a:buChar char="l"/>
            </a:pPr>
            <a:r>
              <a:rPr lang="zh-TW" altLang="en-US" dirty="0"/>
              <a:t>抗</a:t>
            </a:r>
            <a:r>
              <a:rPr lang="zh-TW" altLang="en-US" dirty="0" smtClean="0"/>
              <a:t>病蟲害</a:t>
            </a:r>
            <a:endParaRPr lang="en-US" altLang="zh-TW" dirty="0" smtClean="0"/>
          </a:p>
          <a:p>
            <a:pPr>
              <a:buFont typeface="Wingdings" pitchFamily="2" charset="2"/>
              <a:buChar char="l"/>
            </a:pPr>
            <a:r>
              <a:rPr lang="zh-TW" altLang="en-US" dirty="0"/>
              <a:t>耐</a:t>
            </a:r>
            <a:r>
              <a:rPr lang="zh-TW" altLang="en-US" dirty="0" smtClean="0"/>
              <a:t>除草劑</a:t>
            </a:r>
            <a:endParaRPr lang="en-US" altLang="zh-TW" dirty="0" smtClean="0"/>
          </a:p>
          <a:p>
            <a:pPr>
              <a:buFont typeface="Wingdings" pitchFamily="2" charset="2"/>
              <a:buChar char="n"/>
            </a:pPr>
            <a:r>
              <a:rPr lang="zh-TW" altLang="en-US" dirty="0"/>
              <a:t>提高農作物</a:t>
            </a:r>
            <a:r>
              <a:rPr lang="zh-TW" altLang="en-US" dirty="0" smtClean="0"/>
              <a:t>生產量</a:t>
            </a:r>
            <a:endParaRPr lang="en-US" altLang="zh-TW" dirty="0" smtClean="0"/>
          </a:p>
          <a:p>
            <a:pPr>
              <a:buFont typeface="Wingdings" pitchFamily="2" charset="2"/>
              <a:buChar char="n"/>
            </a:pPr>
            <a:r>
              <a:rPr lang="zh-TW" altLang="en-US" dirty="0"/>
              <a:t>提升營養</a:t>
            </a:r>
            <a:r>
              <a:rPr lang="zh-TW" altLang="en-US" dirty="0" smtClean="0"/>
              <a:t>價值</a:t>
            </a:r>
            <a:endParaRPr lang="en-US" altLang="zh-TW" dirty="0" smtClean="0"/>
          </a:p>
          <a:p>
            <a:pPr>
              <a:buFont typeface="Wingdings" pitchFamily="2" charset="2"/>
              <a:buChar char="n"/>
            </a:pPr>
            <a:r>
              <a:rPr lang="zh-TW" altLang="en-US" dirty="0"/>
              <a:t>延長保存期限</a:t>
            </a:r>
            <a:r>
              <a:rPr lang="zh-TW" altLang="en-US" dirty="0"/>
              <a:t/>
            </a:r>
            <a:br>
              <a:rPr lang="zh-TW" altLang="en-US" dirty="0"/>
            </a:br>
            <a:r>
              <a:rPr lang="zh-TW" altLang="en-US" dirty="0"/>
              <a:t/>
            </a:r>
            <a:br>
              <a:rPr lang="zh-TW" altLang="en-US" dirty="0"/>
            </a:br>
            <a:endParaRPr lang="en-US" altLang="zh-TW" dirty="0" smtClean="0"/>
          </a:p>
          <a:p>
            <a:pPr marL="82296" indent="0">
              <a:buNone/>
            </a:pPr>
            <a:endParaRPr lang="zh-TW" altLang="en-US" dirty="0"/>
          </a:p>
        </p:txBody>
      </p:sp>
      <p:sp>
        <p:nvSpPr>
          <p:cNvPr id="4" name="文字方塊 3"/>
          <p:cNvSpPr txBox="1"/>
          <p:nvPr/>
        </p:nvSpPr>
        <p:spPr>
          <a:xfrm>
            <a:off x="899457" y="1637455"/>
            <a:ext cx="8064896" cy="646331"/>
          </a:xfrm>
          <a:prstGeom prst="rect">
            <a:avLst/>
          </a:prstGeom>
          <a:noFill/>
        </p:spPr>
        <p:txBody>
          <a:bodyPr wrap="square" rtlCol="0">
            <a:spAutoFit/>
          </a:bodyPr>
          <a:lstStyle/>
          <a:p>
            <a:pPr marL="82296" indent="0" algn="ctr">
              <a:buNone/>
            </a:pPr>
            <a:r>
              <a:rPr lang="zh-TW" altLang="en-US" sz="3600" dirty="0">
                <a:solidFill>
                  <a:schemeClr val="accent5"/>
                </a:solidFill>
                <a:latin typeface="+mn-ea"/>
              </a:rPr>
              <a:t>除物種中不好的特徵，提升物種的價值</a:t>
            </a:r>
            <a:endParaRPr lang="en-US" altLang="zh-TW" sz="3600" dirty="0">
              <a:solidFill>
                <a:schemeClr val="accent5"/>
              </a:solidFill>
              <a:latin typeface="+mn-ea"/>
            </a:endParaRPr>
          </a:p>
        </p:txBody>
      </p:sp>
      <p:sp>
        <p:nvSpPr>
          <p:cNvPr id="5" name="文字方塊 4"/>
          <p:cNvSpPr txBox="1"/>
          <p:nvPr/>
        </p:nvSpPr>
        <p:spPr>
          <a:xfrm>
            <a:off x="4931905" y="2420888"/>
            <a:ext cx="3888567" cy="3046988"/>
          </a:xfrm>
          <a:prstGeom prst="rect">
            <a:avLst/>
          </a:prstGeom>
          <a:noFill/>
        </p:spPr>
        <p:txBody>
          <a:bodyPr wrap="square" rtlCol="0">
            <a:spAutoFit/>
          </a:bodyPr>
          <a:lstStyle/>
          <a:p>
            <a:r>
              <a:rPr lang="en-US" altLang="zh-TW" sz="3200" dirty="0" smtClean="0"/>
              <a:t>1. </a:t>
            </a:r>
            <a:r>
              <a:rPr lang="zh-TW" altLang="en-US" sz="3200" dirty="0" smtClean="0"/>
              <a:t>在</a:t>
            </a:r>
            <a:r>
              <a:rPr lang="zh-TW" altLang="en-US" sz="3200" dirty="0"/>
              <a:t>生物體內增加</a:t>
            </a:r>
            <a:r>
              <a:rPr lang="zh-TW" altLang="en-US" sz="3200" dirty="0" smtClean="0"/>
              <a:t>新</a:t>
            </a:r>
            <a:endParaRPr lang="en-US" altLang="zh-TW" sz="3200" dirty="0" smtClean="0"/>
          </a:p>
          <a:p>
            <a:r>
              <a:rPr lang="zh-TW" altLang="en-US" sz="3200" dirty="0" smtClean="0"/>
              <a:t>   的</a:t>
            </a:r>
            <a:r>
              <a:rPr lang="zh-TW" altLang="en-US" sz="3200" dirty="0"/>
              <a:t>基因</a:t>
            </a:r>
            <a:r>
              <a:rPr lang="zh-TW" altLang="en-US" sz="3200" dirty="0"/>
              <a:t/>
            </a:r>
            <a:br>
              <a:rPr lang="zh-TW" altLang="en-US" sz="3200" dirty="0"/>
            </a:br>
            <a:r>
              <a:rPr lang="en-US" altLang="zh-TW" sz="3200" dirty="0"/>
              <a:t>2. </a:t>
            </a:r>
            <a:r>
              <a:rPr lang="zh-TW" altLang="en-US" sz="3200" dirty="0"/>
              <a:t>除去生物體中</a:t>
            </a:r>
            <a:r>
              <a:rPr lang="zh-TW" altLang="en-US" sz="3200" dirty="0" smtClean="0"/>
              <a:t>不好   </a:t>
            </a:r>
            <a:endParaRPr lang="en-US" altLang="zh-TW" sz="3200" dirty="0" smtClean="0"/>
          </a:p>
          <a:p>
            <a:r>
              <a:rPr lang="zh-TW" altLang="en-US" sz="3200" dirty="0" smtClean="0"/>
              <a:t>   的基因    </a:t>
            </a:r>
            <a:r>
              <a:rPr lang="zh-TW" altLang="en-US" sz="3200" dirty="0"/>
              <a:t/>
            </a:r>
            <a:br>
              <a:rPr lang="zh-TW" altLang="en-US" sz="3200" dirty="0"/>
            </a:br>
            <a:r>
              <a:rPr lang="en-US" altLang="zh-TW" sz="3200" dirty="0"/>
              <a:t>3. </a:t>
            </a:r>
            <a:r>
              <a:rPr lang="zh-TW" altLang="en-US" sz="3200" dirty="0"/>
              <a:t>調節生物體中的</a:t>
            </a:r>
            <a:r>
              <a:rPr lang="zh-TW" altLang="en-US" sz="3200" dirty="0" smtClean="0"/>
              <a:t>基  </a:t>
            </a:r>
            <a:endParaRPr lang="en-US" altLang="zh-TW" sz="3200" dirty="0" smtClean="0"/>
          </a:p>
          <a:p>
            <a:r>
              <a:rPr lang="zh-TW" altLang="en-US" sz="3200" dirty="0"/>
              <a:t> </a:t>
            </a:r>
            <a:r>
              <a:rPr lang="zh-TW" altLang="en-US" sz="3200" dirty="0" smtClean="0"/>
              <a:t>  因</a:t>
            </a:r>
            <a:endParaRPr lang="zh-TW" altLang="en-US" sz="3200" dirty="0"/>
          </a:p>
        </p:txBody>
      </p:sp>
    </p:spTree>
    <p:extLst>
      <p:ext uri="{BB962C8B-B14F-4D97-AF65-F5344CB8AC3E}">
        <p14:creationId xmlns:p14="http://schemas.microsoft.com/office/powerpoint/2010/main" val="41638000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t>需求</a:t>
            </a:r>
            <a:endParaRPr lang="zh-TW" altLang="en-US" dirty="0"/>
          </a:p>
        </p:txBody>
      </p:sp>
      <p:sp>
        <p:nvSpPr>
          <p:cNvPr id="3" name="內容版面配置區 2"/>
          <p:cNvSpPr>
            <a:spLocks noGrp="1"/>
          </p:cNvSpPr>
          <p:nvPr>
            <p:ph idx="1"/>
          </p:nvPr>
        </p:nvSpPr>
        <p:spPr>
          <a:xfrm>
            <a:off x="1435608" y="1447800"/>
            <a:ext cx="7498080" cy="5149552"/>
          </a:xfrm>
        </p:spPr>
        <p:txBody>
          <a:bodyPr>
            <a:normAutofit/>
          </a:bodyPr>
          <a:lstStyle/>
          <a:p>
            <a:pPr marL="82296" indent="0">
              <a:buNone/>
            </a:pPr>
            <a:r>
              <a:rPr lang="zh-TW" altLang="en-US" dirty="0">
                <a:solidFill>
                  <a:schemeClr val="accent5"/>
                </a:solidFill>
              </a:rPr>
              <a:t>市場</a:t>
            </a:r>
            <a:r>
              <a:rPr lang="zh-TW" altLang="en-US" dirty="0" smtClean="0">
                <a:solidFill>
                  <a:schemeClr val="accent5"/>
                </a:solidFill>
              </a:rPr>
              <a:t>導向</a:t>
            </a:r>
            <a:r>
              <a:rPr lang="en-US" altLang="zh-TW" dirty="0" smtClean="0">
                <a:solidFill>
                  <a:schemeClr val="accent5"/>
                </a:solidFill>
              </a:rPr>
              <a:t>:</a:t>
            </a:r>
          </a:p>
          <a:p>
            <a:pPr marL="82296" indent="0">
              <a:buNone/>
            </a:pPr>
            <a:r>
              <a:rPr lang="zh-TW" altLang="en-US" dirty="0" smtClean="0"/>
              <a:t>一致性</a:t>
            </a:r>
            <a:r>
              <a:rPr lang="zh-TW" altLang="en-US" dirty="0"/>
              <a:t>，高品質，耐運輸，耐儲藏， 新鮮，</a:t>
            </a:r>
            <a:r>
              <a:rPr lang="zh-TW" altLang="en-US" dirty="0" smtClean="0"/>
              <a:t>多樣化。</a:t>
            </a:r>
            <a:endParaRPr lang="en-US" altLang="zh-TW" dirty="0" smtClean="0"/>
          </a:p>
          <a:p>
            <a:pPr marL="82296" indent="0">
              <a:buNone/>
            </a:pPr>
            <a:r>
              <a:rPr lang="zh-TW" altLang="en-US" dirty="0" smtClean="0">
                <a:solidFill>
                  <a:schemeClr val="accent5"/>
                </a:solidFill>
              </a:rPr>
              <a:t>農業導向</a:t>
            </a:r>
            <a:r>
              <a:rPr lang="en-US" altLang="zh-TW" dirty="0" smtClean="0">
                <a:solidFill>
                  <a:schemeClr val="accent5"/>
                </a:solidFill>
              </a:rPr>
              <a:t>:</a:t>
            </a:r>
            <a:endParaRPr lang="en-US" altLang="zh-TW" dirty="0" smtClean="0"/>
          </a:p>
          <a:p>
            <a:pPr>
              <a:buFont typeface="Wingdings" pitchFamily="2" charset="2"/>
              <a:buChar char="l"/>
            </a:pPr>
            <a:r>
              <a:rPr lang="zh-TW" altLang="en-US" dirty="0" smtClean="0"/>
              <a:t>增加</a:t>
            </a:r>
            <a:r>
              <a:rPr lang="zh-TW" altLang="en-US" dirty="0"/>
              <a:t>耕地產量，解決糧食</a:t>
            </a:r>
            <a:r>
              <a:rPr lang="zh-TW" altLang="en-US" dirty="0" smtClean="0"/>
              <a:t>短缺</a:t>
            </a:r>
            <a:endParaRPr lang="en-US" altLang="zh-TW" dirty="0" smtClean="0"/>
          </a:p>
          <a:p>
            <a:pPr>
              <a:buFont typeface="Wingdings" pitchFamily="2" charset="2"/>
              <a:buChar char="l"/>
            </a:pPr>
            <a:r>
              <a:rPr lang="zh-TW" altLang="en-US" dirty="0" smtClean="0"/>
              <a:t>減少</a:t>
            </a:r>
            <a:r>
              <a:rPr lang="zh-TW" altLang="en-US" dirty="0"/>
              <a:t>農藥</a:t>
            </a:r>
            <a:r>
              <a:rPr lang="zh-TW" altLang="en-US" dirty="0" smtClean="0"/>
              <a:t>使用</a:t>
            </a:r>
            <a:r>
              <a:rPr lang="zh-TW" altLang="en-US" dirty="0"/>
              <a:t>，避免</a:t>
            </a:r>
            <a:r>
              <a:rPr lang="zh-TW" altLang="en-US" dirty="0" smtClean="0"/>
              <a:t>環境污染</a:t>
            </a:r>
            <a:endParaRPr lang="en-US" altLang="zh-TW" dirty="0" smtClean="0"/>
          </a:p>
          <a:p>
            <a:pPr>
              <a:buFont typeface="Wingdings" pitchFamily="2" charset="2"/>
              <a:buChar char="l"/>
            </a:pPr>
            <a:r>
              <a:rPr lang="zh-TW" altLang="en-US" dirty="0" smtClean="0"/>
              <a:t>節省</a:t>
            </a:r>
            <a:r>
              <a:rPr lang="zh-TW" altLang="en-US" dirty="0"/>
              <a:t>生產</a:t>
            </a:r>
            <a:r>
              <a:rPr lang="zh-TW" altLang="en-US" dirty="0" smtClean="0"/>
              <a:t>成本，降低</a:t>
            </a:r>
            <a:r>
              <a:rPr lang="zh-TW" altLang="en-US" dirty="0"/>
              <a:t>食物</a:t>
            </a:r>
            <a:r>
              <a:rPr lang="zh-TW" altLang="en-US" dirty="0" smtClean="0"/>
              <a:t>售價</a:t>
            </a:r>
            <a:endParaRPr lang="en-US" altLang="zh-TW" dirty="0" smtClean="0"/>
          </a:p>
          <a:p>
            <a:pPr>
              <a:buFont typeface="Wingdings" pitchFamily="2" charset="2"/>
              <a:buChar char="l"/>
            </a:pPr>
            <a:r>
              <a:rPr lang="zh-TW" altLang="en-US" dirty="0"/>
              <a:t>增加食物種類，提升食物</a:t>
            </a:r>
            <a:r>
              <a:rPr lang="zh-TW" altLang="en-US" dirty="0" smtClean="0"/>
              <a:t>品質</a:t>
            </a:r>
            <a:endParaRPr lang="en-US" altLang="zh-TW" dirty="0" smtClean="0"/>
          </a:p>
          <a:p>
            <a:pPr>
              <a:buFont typeface="Wingdings" pitchFamily="2" charset="2"/>
              <a:buChar char="l"/>
            </a:pPr>
            <a:r>
              <a:rPr lang="zh-TW" altLang="en-US" dirty="0"/>
              <a:t>改進食物</a:t>
            </a:r>
            <a:r>
              <a:rPr lang="zh-TW" altLang="en-US" dirty="0" smtClean="0"/>
              <a:t>營養</a:t>
            </a:r>
            <a:r>
              <a:rPr lang="zh-TW" altLang="en-US" dirty="0"/>
              <a:t>，提高附加價</a:t>
            </a:r>
            <a:endParaRPr lang="en-US" altLang="zh-TW" dirty="0" smtClean="0">
              <a:solidFill>
                <a:schemeClr val="accent5"/>
              </a:solidFill>
            </a:endParaRPr>
          </a:p>
        </p:txBody>
      </p:sp>
    </p:spTree>
    <p:extLst>
      <p:ext uri="{BB962C8B-B14F-4D97-AF65-F5344CB8AC3E}">
        <p14:creationId xmlns:p14="http://schemas.microsoft.com/office/powerpoint/2010/main" val="1648507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a:spLocks noGrp="1"/>
          </p:cNvSpPr>
          <p:nvPr>
            <p:ph type="title"/>
          </p:nvPr>
        </p:nvSpPr>
        <p:spPr>
          <a:xfrm>
            <a:off x="1223120" y="2780928"/>
            <a:ext cx="7920880" cy="1143000"/>
          </a:xfrm>
        </p:spPr>
        <p:txBody>
          <a:bodyPr>
            <a:noAutofit/>
          </a:bodyPr>
          <a:lstStyle/>
          <a:p>
            <a:pPr algn="ctr"/>
            <a:r>
              <a:rPr lang="zh-TW" altLang="en-US" sz="5000" dirty="0">
                <a:latin typeface="華康少女文字W7(P)" pitchFamily="82" charset="-120"/>
                <a:ea typeface="華康少女文字W7(P)" pitchFamily="82" charset="-120"/>
              </a:rPr>
              <a:t>市面上常見的基改食品隱憂</a:t>
            </a:r>
            <a:endParaRPr lang="en-US" altLang="zh-TW" sz="5000" dirty="0">
              <a:latin typeface="華康少女文字W7(P)" pitchFamily="82" charset="-120"/>
              <a:ea typeface="華康少女文字W7(P)" pitchFamily="82" charset="-120"/>
            </a:endParaRPr>
          </a:p>
        </p:txBody>
      </p:sp>
    </p:spTree>
    <p:extLst>
      <p:ext uri="{BB962C8B-B14F-4D97-AF65-F5344CB8AC3E}">
        <p14:creationId xmlns:p14="http://schemas.microsoft.com/office/powerpoint/2010/main" val="27413978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475656" y="188640"/>
            <a:ext cx="7772400" cy="1470025"/>
          </a:xfrm>
        </p:spPr>
        <p:txBody>
          <a:bodyPr/>
          <a:lstStyle/>
          <a:p>
            <a:r>
              <a:rPr lang="zh-TW" altLang="en-US" dirty="0" smtClean="0"/>
              <a:t>市面上常見的基改食品隱憂</a:t>
            </a:r>
            <a:endParaRPr lang="zh-TW" altLang="en-US" dirty="0"/>
          </a:p>
        </p:txBody>
      </p:sp>
      <p:sp>
        <p:nvSpPr>
          <p:cNvPr id="3" name="副標題 2"/>
          <p:cNvSpPr>
            <a:spLocks noGrp="1"/>
          </p:cNvSpPr>
          <p:nvPr>
            <p:ph type="subTitle" idx="1"/>
          </p:nvPr>
        </p:nvSpPr>
        <p:spPr>
          <a:xfrm>
            <a:off x="1907704" y="2492896"/>
            <a:ext cx="6400800" cy="3937992"/>
          </a:xfrm>
        </p:spPr>
        <p:txBody>
          <a:bodyPr/>
          <a:lstStyle/>
          <a:p>
            <a:r>
              <a:rPr lang="zh-TW" altLang="en-US" dirty="0" smtClean="0"/>
              <a:t>隨著食物需求量大增，基因改造食物已經漸漸進入了人類的生活圈中，讓市面上有許多農產品供我們選擇經濟大大的提升。但是有好也有壞，基改食物也帶了許多人類不知道的隱憂。</a:t>
            </a:r>
            <a:endParaRPr lang="zh-TW" altLang="en-US" dirty="0"/>
          </a:p>
        </p:txBody>
      </p:sp>
    </p:spTree>
    <p:extLst>
      <p:ext uri="{BB962C8B-B14F-4D97-AF65-F5344CB8AC3E}">
        <p14:creationId xmlns:p14="http://schemas.microsoft.com/office/powerpoint/2010/main" val="3664207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45920" y="692696"/>
            <a:ext cx="7498080" cy="1143000"/>
          </a:xfrm>
        </p:spPr>
        <p:txBody>
          <a:bodyPr>
            <a:normAutofit/>
          </a:bodyPr>
          <a:lstStyle/>
          <a:p>
            <a:r>
              <a:rPr lang="zh-TW" altLang="en-US" sz="6000" dirty="0">
                <a:latin typeface="華康少女文字W7(P)" pitchFamily="82" charset="-120"/>
                <a:ea typeface="華康少女文字W7(P)" pitchFamily="82" charset="-120"/>
              </a:rPr>
              <a:t>目錄</a:t>
            </a:r>
            <a:endParaRPr lang="zh-TW" altLang="en-US" sz="6000" dirty="0">
              <a:latin typeface="華康少女文字W7(P)" pitchFamily="82" charset="-120"/>
              <a:ea typeface="華康少女文字W7(P)" pitchFamily="82" charset="-120"/>
            </a:endParaRPr>
          </a:p>
        </p:txBody>
      </p:sp>
      <p:sp>
        <p:nvSpPr>
          <p:cNvPr id="3" name="內容版面配置區 2"/>
          <p:cNvSpPr>
            <a:spLocks noGrp="1"/>
          </p:cNvSpPr>
          <p:nvPr>
            <p:ph idx="1"/>
          </p:nvPr>
        </p:nvSpPr>
        <p:spPr>
          <a:xfrm>
            <a:off x="1763688" y="2132856"/>
            <a:ext cx="6520768" cy="3637384"/>
          </a:xfrm>
        </p:spPr>
        <p:txBody>
          <a:bodyPr>
            <a:normAutofit/>
          </a:bodyPr>
          <a:lstStyle/>
          <a:p>
            <a:r>
              <a:rPr lang="zh-TW" altLang="en-US" dirty="0" smtClean="0"/>
              <a:t>認識基因</a:t>
            </a:r>
            <a:r>
              <a:rPr lang="zh-TW" altLang="en-US" dirty="0" smtClean="0"/>
              <a:t>改良</a:t>
            </a:r>
            <a:endParaRPr lang="en-US" altLang="zh-TW" dirty="0" smtClean="0"/>
          </a:p>
          <a:p>
            <a:r>
              <a:rPr lang="zh-TW" altLang="en-US" dirty="0"/>
              <a:t>基改食品的分類</a:t>
            </a:r>
            <a:endParaRPr lang="en-US" altLang="zh-TW" dirty="0" smtClean="0"/>
          </a:p>
          <a:p>
            <a:r>
              <a:rPr lang="zh-TW" altLang="en-US" dirty="0" smtClean="0"/>
              <a:t>基因改良目的</a:t>
            </a:r>
            <a:endParaRPr lang="en-US" altLang="zh-TW" dirty="0" smtClean="0"/>
          </a:p>
          <a:p>
            <a:r>
              <a:rPr lang="zh-TW" altLang="en-US" dirty="0" smtClean="0"/>
              <a:t>市面上常見基改食品的隱憂</a:t>
            </a:r>
            <a:endParaRPr lang="en-US" altLang="zh-TW" dirty="0" smtClean="0"/>
          </a:p>
          <a:p>
            <a:r>
              <a:rPr lang="zh-TW" altLang="en-US" dirty="0" smtClean="0">
                <a:solidFill>
                  <a:schemeClr val="tx2">
                    <a:lumMod val="90000"/>
                  </a:schemeClr>
                </a:solidFill>
              </a:rPr>
              <a:t>基改產品在未來的趨勢</a:t>
            </a:r>
            <a:endParaRPr lang="en-US" altLang="zh-TW" dirty="0" smtClean="0">
              <a:solidFill>
                <a:schemeClr val="tx2">
                  <a:lumMod val="90000"/>
                </a:schemeClr>
              </a:solidFill>
            </a:endParaRPr>
          </a:p>
          <a:p>
            <a:r>
              <a:rPr lang="zh-TW" altLang="en-US" dirty="0"/>
              <a:t>基因</a:t>
            </a:r>
            <a:r>
              <a:rPr lang="zh-TW" altLang="en-US" dirty="0" smtClean="0"/>
              <a:t>改造作物之優缺點</a:t>
            </a:r>
            <a:endParaRPr lang="zh-TW" altLang="en-US" dirty="0"/>
          </a:p>
        </p:txBody>
      </p:sp>
    </p:spTree>
    <p:extLst>
      <p:ext uri="{BB962C8B-B14F-4D97-AF65-F5344CB8AC3E}">
        <p14:creationId xmlns:p14="http://schemas.microsoft.com/office/powerpoint/2010/main" val="24159275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691680" y="-99392"/>
            <a:ext cx="7772400" cy="1470025"/>
          </a:xfrm>
        </p:spPr>
        <p:txBody>
          <a:bodyPr/>
          <a:lstStyle/>
          <a:p>
            <a:r>
              <a:rPr lang="zh-TW" altLang="en-US" b="1" dirty="0"/>
              <a:t>爭議及隱憂</a:t>
            </a:r>
            <a:endParaRPr lang="zh-TW" altLang="en-US" dirty="0"/>
          </a:p>
        </p:txBody>
      </p:sp>
      <p:sp>
        <p:nvSpPr>
          <p:cNvPr id="3" name="副標題 2"/>
          <p:cNvSpPr>
            <a:spLocks noGrp="1"/>
          </p:cNvSpPr>
          <p:nvPr>
            <p:ph type="subTitle" idx="1"/>
          </p:nvPr>
        </p:nvSpPr>
        <p:spPr>
          <a:xfrm>
            <a:off x="1763688" y="1622103"/>
            <a:ext cx="6400800" cy="4010000"/>
          </a:xfrm>
        </p:spPr>
        <p:txBody>
          <a:bodyPr/>
          <a:lstStyle/>
          <a:p>
            <a:r>
              <a:rPr lang="zh-TW" altLang="en-US" dirty="0"/>
              <a:t>一、可能危害人體</a:t>
            </a:r>
            <a:r>
              <a:rPr lang="zh-TW" altLang="en-US" dirty="0" smtClean="0"/>
              <a:t>健康</a:t>
            </a:r>
            <a:endParaRPr lang="en-US" altLang="zh-TW" dirty="0"/>
          </a:p>
          <a:p>
            <a:endParaRPr lang="en-US" altLang="zh-TW" dirty="0" smtClean="0"/>
          </a:p>
        </p:txBody>
      </p:sp>
      <p:pic>
        <p:nvPicPr>
          <p:cNvPr id="5" name="Picture 2" descr="C:\Users\林芫星\Desktop\th.jpg"/>
          <p:cNvPicPr>
            <a:picLocks noChangeAspect="1" noChangeArrowheads="1"/>
          </p:cNvPicPr>
          <p:nvPr/>
        </p:nvPicPr>
        <p:blipFill>
          <a:blip r:embed="rId2" cstate="print"/>
          <a:srcRect/>
          <a:stretch>
            <a:fillRect/>
          </a:stretch>
        </p:blipFill>
        <p:spPr bwMode="auto">
          <a:xfrm>
            <a:off x="1547664" y="2654995"/>
            <a:ext cx="3240359" cy="1944215"/>
          </a:xfrm>
          <a:prstGeom prst="rect">
            <a:avLst/>
          </a:prstGeom>
          <a:noFill/>
        </p:spPr>
      </p:pic>
      <p:pic>
        <p:nvPicPr>
          <p:cNvPr id="1027" name="Picture 3" descr="C:\Users\林芫星\Desktop\th.jpg"/>
          <p:cNvPicPr>
            <a:picLocks noChangeAspect="1" noChangeArrowheads="1"/>
          </p:cNvPicPr>
          <p:nvPr/>
        </p:nvPicPr>
        <p:blipFill>
          <a:blip r:embed="rId3" cstate="print"/>
          <a:srcRect/>
          <a:stretch>
            <a:fillRect/>
          </a:stretch>
        </p:blipFill>
        <p:spPr bwMode="auto">
          <a:xfrm>
            <a:off x="5724128" y="2260266"/>
            <a:ext cx="2857500" cy="2733675"/>
          </a:xfrm>
          <a:prstGeom prst="rect">
            <a:avLst/>
          </a:prstGeom>
          <a:noFill/>
        </p:spPr>
      </p:pic>
      <p:sp>
        <p:nvSpPr>
          <p:cNvPr id="8" name="矩形 7"/>
          <p:cNvSpPr/>
          <p:nvPr/>
        </p:nvSpPr>
        <p:spPr>
          <a:xfrm>
            <a:off x="2411760" y="5373216"/>
            <a:ext cx="5311069" cy="923330"/>
          </a:xfrm>
          <a:prstGeom prst="rect">
            <a:avLst/>
          </a:prstGeom>
          <a:noFill/>
        </p:spPr>
        <p:txBody>
          <a:bodyPr wrap="none" lIns="91440" tIns="45720" rIns="91440" bIns="45720">
            <a:spAutoFit/>
          </a:bodyPr>
          <a:lstStyle/>
          <a:p>
            <a:pPr algn="ctr"/>
            <a:r>
              <a:rPr lang="zh-TW" altLang="en-US"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不孕               致癌</a:t>
            </a:r>
            <a:endParaRPr lang="zh-TW" alt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8444381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971600" y="332656"/>
            <a:ext cx="8460432" cy="965969"/>
          </a:xfrm>
        </p:spPr>
        <p:txBody>
          <a:bodyPr>
            <a:normAutofit/>
          </a:bodyPr>
          <a:lstStyle/>
          <a:p>
            <a:r>
              <a:rPr lang="zh-TW" altLang="en-US" sz="4000" dirty="0"/>
              <a:t>二、違反自然法則及破壞</a:t>
            </a:r>
            <a:r>
              <a:rPr lang="zh-TW" altLang="en-US" sz="4000" dirty="0" smtClean="0"/>
              <a:t>生態平衡</a:t>
            </a:r>
            <a:r>
              <a:rPr lang="zh-TW" altLang="en-US" sz="4000" dirty="0"/>
              <a:t> </a:t>
            </a:r>
          </a:p>
        </p:txBody>
      </p:sp>
      <p:sp>
        <p:nvSpPr>
          <p:cNvPr id="3" name="副標題 2"/>
          <p:cNvSpPr>
            <a:spLocks noGrp="1"/>
          </p:cNvSpPr>
          <p:nvPr>
            <p:ph type="subTitle" idx="1"/>
          </p:nvPr>
        </p:nvSpPr>
        <p:spPr>
          <a:xfrm>
            <a:off x="3347864" y="5877272"/>
            <a:ext cx="5328592" cy="720080"/>
          </a:xfrm>
        </p:spPr>
        <p:txBody>
          <a:bodyPr>
            <a:noAutofit/>
          </a:bodyPr>
          <a:lstStyle/>
          <a:p>
            <a:r>
              <a:rPr lang="zh-TW" altLang="en-US" sz="5000" b="1" dirty="0" smtClean="0">
                <a:solidFill>
                  <a:srgbClr val="FF0000"/>
                </a:solidFill>
              </a:rPr>
              <a:t>破壞食物鏈</a:t>
            </a:r>
            <a:endParaRPr lang="zh-TW" altLang="en-US" sz="5000" b="1" dirty="0">
              <a:solidFill>
                <a:srgbClr val="FF0000"/>
              </a:solidFill>
            </a:endParaRPr>
          </a:p>
        </p:txBody>
      </p:sp>
      <p:pic>
        <p:nvPicPr>
          <p:cNvPr id="2050" name="Picture 2" descr="C:\Users\林芫星\Desktop\c79453cb72e9532bcd660633525d45ff.jpg"/>
          <p:cNvPicPr>
            <a:picLocks noChangeAspect="1" noChangeArrowheads="1"/>
          </p:cNvPicPr>
          <p:nvPr/>
        </p:nvPicPr>
        <p:blipFill>
          <a:blip r:embed="rId3" cstate="print"/>
          <a:srcRect/>
          <a:stretch>
            <a:fillRect/>
          </a:stretch>
        </p:blipFill>
        <p:spPr bwMode="auto">
          <a:xfrm>
            <a:off x="2051720" y="1350031"/>
            <a:ext cx="5832649" cy="4316161"/>
          </a:xfrm>
          <a:prstGeom prst="rect">
            <a:avLst/>
          </a:prstGeom>
          <a:noFill/>
        </p:spPr>
      </p:pic>
    </p:spTree>
    <p:extLst>
      <p:ext uri="{BB962C8B-B14F-4D97-AF65-F5344CB8AC3E}">
        <p14:creationId xmlns:p14="http://schemas.microsoft.com/office/powerpoint/2010/main" val="38730633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03648" y="699105"/>
            <a:ext cx="7960928" cy="864096"/>
          </a:xfrm>
        </p:spPr>
        <p:txBody>
          <a:bodyPr>
            <a:normAutofit fontScale="90000"/>
          </a:bodyPr>
          <a:lstStyle/>
          <a:p>
            <a:r>
              <a:rPr lang="zh-TW" altLang="en-US" dirty="0" smtClean="0"/>
              <a:t>三、</a:t>
            </a:r>
            <a:r>
              <a:rPr lang="zh-TW" altLang="en-US" dirty="0"/>
              <a:t>引發自然界害蟲的抗藥性</a:t>
            </a:r>
            <a:r>
              <a:rPr lang="zh-TW" altLang="en-US" dirty="0" smtClean="0"/>
              <a:t>與         生物界</a:t>
            </a:r>
            <a:r>
              <a:rPr lang="zh-TW" altLang="en-US" dirty="0"/>
              <a:t>污染的擴大：</a:t>
            </a:r>
            <a:r>
              <a:rPr lang="zh-TW" altLang="en-US" dirty="0" smtClean="0"/>
              <a:t/>
            </a:r>
            <a:br>
              <a:rPr lang="zh-TW" altLang="en-US" dirty="0" smtClean="0"/>
            </a:br>
            <a:endParaRPr lang="zh-TW" altLang="en-US" dirty="0"/>
          </a:p>
        </p:txBody>
      </p:sp>
      <p:sp>
        <p:nvSpPr>
          <p:cNvPr id="3" name="內容版面配置區 2"/>
          <p:cNvSpPr>
            <a:spLocks noGrp="1"/>
          </p:cNvSpPr>
          <p:nvPr>
            <p:ph idx="1"/>
          </p:nvPr>
        </p:nvSpPr>
        <p:spPr>
          <a:xfrm>
            <a:off x="1835696" y="5949280"/>
            <a:ext cx="6552728" cy="536923"/>
          </a:xfrm>
        </p:spPr>
        <p:txBody>
          <a:bodyPr>
            <a:noAutofit/>
          </a:bodyPr>
          <a:lstStyle/>
          <a:p>
            <a:pPr>
              <a:buNone/>
            </a:pPr>
            <a:r>
              <a:rPr lang="zh-TW" altLang="en-US" sz="4000" b="1" dirty="0">
                <a:solidFill>
                  <a:srgbClr val="FF0000"/>
                </a:solidFill>
              </a:rPr>
              <a:t>抗藥性玉米根蟲災害的</a:t>
            </a:r>
            <a:r>
              <a:rPr lang="zh-TW" altLang="en-US" sz="4000" b="1" dirty="0" smtClean="0">
                <a:solidFill>
                  <a:srgbClr val="FF0000"/>
                </a:solidFill>
              </a:rPr>
              <a:t>情況</a:t>
            </a:r>
            <a:endParaRPr lang="zh-TW" altLang="en-US" sz="4000" b="1" dirty="0">
              <a:solidFill>
                <a:srgbClr val="FF0000"/>
              </a:solidFill>
            </a:endParaRPr>
          </a:p>
        </p:txBody>
      </p:sp>
      <p:pic>
        <p:nvPicPr>
          <p:cNvPr id="3074" name="Picture 2" descr="C:\Users\林芫星\Desktop\1112312229472262.jpg"/>
          <p:cNvPicPr>
            <a:picLocks noChangeAspect="1" noChangeArrowheads="1"/>
          </p:cNvPicPr>
          <p:nvPr/>
        </p:nvPicPr>
        <p:blipFill>
          <a:blip r:embed="rId2" cstate="print"/>
          <a:srcRect/>
          <a:stretch>
            <a:fillRect/>
          </a:stretch>
        </p:blipFill>
        <p:spPr bwMode="auto">
          <a:xfrm>
            <a:off x="1835696" y="1556792"/>
            <a:ext cx="6324791" cy="4250829"/>
          </a:xfrm>
          <a:prstGeom prst="rect">
            <a:avLst/>
          </a:prstGeom>
          <a:noFill/>
        </p:spPr>
      </p:pic>
    </p:spTree>
    <p:extLst>
      <p:ext uri="{BB962C8B-B14F-4D97-AF65-F5344CB8AC3E}">
        <p14:creationId xmlns:p14="http://schemas.microsoft.com/office/powerpoint/2010/main" val="40723004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763688" y="188640"/>
            <a:ext cx="7772400" cy="1470025"/>
          </a:xfrm>
        </p:spPr>
        <p:txBody>
          <a:bodyPr>
            <a:normAutofit/>
          </a:bodyPr>
          <a:lstStyle/>
          <a:p>
            <a:r>
              <a:rPr lang="zh-TW" altLang="en-US" dirty="0"/>
              <a:t>四</a:t>
            </a:r>
            <a:r>
              <a:rPr lang="zh-TW" altLang="en-US" dirty="0" smtClean="0"/>
              <a:t>、沒有科學依據</a:t>
            </a:r>
            <a:br>
              <a:rPr lang="zh-TW" altLang="en-US" dirty="0" smtClean="0"/>
            </a:br>
            <a:endParaRPr lang="zh-TW" altLang="en-US" dirty="0"/>
          </a:p>
        </p:txBody>
      </p:sp>
      <p:sp>
        <p:nvSpPr>
          <p:cNvPr id="3" name="副標題 2"/>
          <p:cNvSpPr>
            <a:spLocks noGrp="1"/>
          </p:cNvSpPr>
          <p:nvPr>
            <p:ph type="subTitle" idx="1"/>
          </p:nvPr>
        </p:nvSpPr>
        <p:spPr>
          <a:xfrm>
            <a:off x="1835696" y="5589240"/>
            <a:ext cx="6832848" cy="769640"/>
          </a:xfrm>
        </p:spPr>
        <p:txBody>
          <a:bodyPr>
            <a:noAutofit/>
          </a:bodyPr>
          <a:lstStyle/>
          <a:p>
            <a:r>
              <a:rPr lang="zh-TW" altLang="en-US" sz="4500" b="1" dirty="0" smtClean="0">
                <a:solidFill>
                  <a:srgbClr val="FF0000"/>
                </a:solidFill>
              </a:rPr>
              <a:t>有何影響，實在是未知數</a:t>
            </a:r>
            <a:endParaRPr lang="zh-TW" altLang="en-US" sz="4500" b="1" dirty="0">
              <a:solidFill>
                <a:srgbClr val="FF0000"/>
              </a:solidFill>
            </a:endParaRPr>
          </a:p>
        </p:txBody>
      </p:sp>
      <p:pic>
        <p:nvPicPr>
          <p:cNvPr id="4099" name="Picture 3" descr="C:\Users\林芫星\Desktop\eb025c4ad941264efed6498d992bd3fb.jpg"/>
          <p:cNvPicPr>
            <a:picLocks noChangeAspect="1" noChangeArrowheads="1"/>
          </p:cNvPicPr>
          <p:nvPr/>
        </p:nvPicPr>
        <p:blipFill>
          <a:blip r:embed="rId2" cstate="print"/>
          <a:srcRect/>
          <a:stretch>
            <a:fillRect/>
          </a:stretch>
        </p:blipFill>
        <p:spPr bwMode="auto">
          <a:xfrm>
            <a:off x="2123728" y="1340768"/>
            <a:ext cx="6096000" cy="3838575"/>
          </a:xfrm>
          <a:prstGeom prst="rect">
            <a:avLst/>
          </a:prstGeom>
          <a:noFill/>
        </p:spPr>
      </p:pic>
    </p:spTree>
    <p:extLst>
      <p:ext uri="{BB962C8B-B14F-4D97-AF65-F5344CB8AC3E}">
        <p14:creationId xmlns:p14="http://schemas.microsoft.com/office/powerpoint/2010/main" val="27269972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76181" y="836712"/>
            <a:ext cx="7498080" cy="1143000"/>
          </a:xfrm>
        </p:spPr>
        <p:txBody>
          <a:bodyPr>
            <a:normAutofit fontScale="90000"/>
          </a:bodyPr>
          <a:lstStyle/>
          <a:p>
            <a:r>
              <a:rPr lang="zh-TW" altLang="en-US" dirty="0"/>
              <a:t>五、對素食者、對宗教信仰者是</a:t>
            </a:r>
            <a:r>
              <a:rPr lang="zh-TW" altLang="en-US" dirty="0" smtClean="0"/>
              <a:t>傷害、 是摧毀：</a:t>
            </a:r>
            <a:br>
              <a:rPr lang="zh-TW" altLang="en-US" dirty="0" smtClean="0"/>
            </a:br>
            <a:endParaRPr lang="zh-TW" altLang="en-US" dirty="0"/>
          </a:p>
        </p:txBody>
      </p:sp>
      <p:sp>
        <p:nvSpPr>
          <p:cNvPr id="3" name="內容版面配置區 2"/>
          <p:cNvSpPr>
            <a:spLocks noGrp="1"/>
          </p:cNvSpPr>
          <p:nvPr>
            <p:ph type="body" orient="vert" idx="1"/>
          </p:nvPr>
        </p:nvSpPr>
        <p:spPr>
          <a:xfrm>
            <a:off x="457200" y="4941168"/>
            <a:ext cx="8229600" cy="1184995"/>
          </a:xfrm>
        </p:spPr>
        <p:txBody>
          <a:bodyPr/>
          <a:lstStyle/>
          <a:p>
            <a:pPr>
              <a:buNone/>
            </a:pPr>
            <a:r>
              <a:rPr lang="zh-TW" altLang="en-US" dirty="0" smtClean="0"/>
              <a:t> </a:t>
            </a:r>
            <a:endParaRPr lang="zh-TW" altLang="en-US" dirty="0"/>
          </a:p>
        </p:txBody>
      </p:sp>
      <p:pic>
        <p:nvPicPr>
          <p:cNvPr id="5122" name="Picture 2" descr="C:\Users\林芫星\Desktop\pic03.jpg"/>
          <p:cNvPicPr>
            <a:picLocks noChangeAspect="1" noChangeArrowheads="1"/>
          </p:cNvPicPr>
          <p:nvPr/>
        </p:nvPicPr>
        <p:blipFill>
          <a:blip r:embed="rId2" cstate="print"/>
          <a:srcRect/>
          <a:stretch>
            <a:fillRect/>
          </a:stretch>
        </p:blipFill>
        <p:spPr bwMode="auto">
          <a:xfrm>
            <a:off x="1115616" y="2492896"/>
            <a:ext cx="2448272" cy="2448272"/>
          </a:xfrm>
          <a:prstGeom prst="rect">
            <a:avLst/>
          </a:prstGeom>
          <a:noFill/>
        </p:spPr>
      </p:pic>
      <p:pic>
        <p:nvPicPr>
          <p:cNvPr id="5123" name="Picture 3" descr="C:\Users\林芫星\Desktop\22908.jpg"/>
          <p:cNvPicPr>
            <a:picLocks noChangeAspect="1" noChangeArrowheads="1"/>
          </p:cNvPicPr>
          <p:nvPr/>
        </p:nvPicPr>
        <p:blipFill>
          <a:blip r:embed="rId3" cstate="print"/>
          <a:srcRect/>
          <a:stretch>
            <a:fillRect/>
          </a:stretch>
        </p:blipFill>
        <p:spPr bwMode="auto">
          <a:xfrm>
            <a:off x="3419872" y="2816932"/>
            <a:ext cx="3017029" cy="1800200"/>
          </a:xfrm>
          <a:prstGeom prst="rect">
            <a:avLst/>
          </a:prstGeom>
          <a:noFill/>
        </p:spPr>
      </p:pic>
      <p:pic>
        <p:nvPicPr>
          <p:cNvPr id="5124" name="Picture 4" descr="C:\Users\林芫星\Desktop\th.jpg"/>
          <p:cNvPicPr>
            <a:picLocks noChangeAspect="1" noChangeArrowheads="1"/>
          </p:cNvPicPr>
          <p:nvPr/>
        </p:nvPicPr>
        <p:blipFill>
          <a:blip r:embed="rId4" cstate="print"/>
          <a:srcRect/>
          <a:stretch>
            <a:fillRect/>
          </a:stretch>
        </p:blipFill>
        <p:spPr bwMode="auto">
          <a:xfrm>
            <a:off x="6516216" y="2132856"/>
            <a:ext cx="2133600" cy="2857500"/>
          </a:xfrm>
          <a:prstGeom prst="rect">
            <a:avLst/>
          </a:prstGeom>
          <a:noFill/>
        </p:spPr>
      </p:pic>
      <p:sp>
        <p:nvSpPr>
          <p:cNvPr id="7" name="矩形 6"/>
          <p:cNvSpPr/>
          <p:nvPr/>
        </p:nvSpPr>
        <p:spPr>
          <a:xfrm>
            <a:off x="2016650" y="5690865"/>
            <a:ext cx="6417142" cy="923330"/>
          </a:xfrm>
          <a:prstGeom prst="rect">
            <a:avLst/>
          </a:prstGeom>
          <a:noFill/>
        </p:spPr>
        <p:txBody>
          <a:bodyPr wrap="none" lIns="91440" tIns="45720" rIns="91440" bIns="45720">
            <a:spAutoFit/>
          </a:bodyPr>
          <a:lstStyle/>
          <a:p>
            <a:pPr algn="ctr"/>
            <a:r>
              <a:rPr lang="zh-TW" alt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動物基因跑到植物裡</a:t>
            </a:r>
          </a:p>
        </p:txBody>
      </p:sp>
    </p:spTree>
    <p:extLst>
      <p:ext uri="{BB962C8B-B14F-4D97-AF65-F5344CB8AC3E}">
        <p14:creationId xmlns:p14="http://schemas.microsoft.com/office/powerpoint/2010/main" val="12632090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a:spLocks noGrp="1"/>
          </p:cNvSpPr>
          <p:nvPr>
            <p:ph type="title"/>
          </p:nvPr>
        </p:nvSpPr>
        <p:spPr>
          <a:xfrm>
            <a:off x="1223120" y="2780928"/>
            <a:ext cx="7920880" cy="1143000"/>
          </a:xfrm>
        </p:spPr>
        <p:txBody>
          <a:bodyPr>
            <a:noAutofit/>
          </a:bodyPr>
          <a:lstStyle/>
          <a:p>
            <a:pPr algn="ctr"/>
            <a:r>
              <a:rPr lang="zh-TW" altLang="en-US" sz="6000" dirty="0">
                <a:latin typeface="華康少女文字W7(P)" pitchFamily="82" charset="-120"/>
                <a:ea typeface="華康少女文字W7(P)" pitchFamily="82" charset="-120"/>
              </a:rPr>
              <a:t>基改產品在未來的趨勢</a:t>
            </a:r>
            <a:endParaRPr lang="en-US" altLang="zh-TW" sz="6000" dirty="0">
              <a:latin typeface="華康少女文字W7(P)" pitchFamily="82" charset="-120"/>
              <a:ea typeface="華康少女文字W7(P)" pitchFamily="82" charset="-120"/>
            </a:endParaRPr>
          </a:p>
        </p:txBody>
      </p:sp>
    </p:spTree>
    <p:extLst>
      <p:ext uri="{BB962C8B-B14F-4D97-AF65-F5344CB8AC3E}">
        <p14:creationId xmlns:p14="http://schemas.microsoft.com/office/powerpoint/2010/main" val="4399714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ctrTitle"/>
          </p:nvPr>
        </p:nvSpPr>
        <p:spPr>
          <a:xfrm>
            <a:off x="1763688" y="548680"/>
            <a:ext cx="7056784" cy="1152128"/>
          </a:xfrm>
          <a:ln>
            <a:solidFill>
              <a:schemeClr val="tx1"/>
            </a:solidFill>
          </a:ln>
        </p:spPr>
        <p:txBody>
          <a:bodyPr>
            <a:normAutofit fontScale="90000"/>
          </a:bodyPr>
          <a:lstStyle/>
          <a:p>
            <a:r>
              <a:rPr lang="zh-TW" altLang="en-US" sz="6000" dirty="0" smtClean="0">
                <a:solidFill>
                  <a:schemeClr val="tx2">
                    <a:lumMod val="90000"/>
                  </a:schemeClr>
                </a:solidFill>
              </a:rPr>
              <a:t>基改產品在未來的趨勢</a:t>
            </a:r>
            <a:endParaRPr lang="zh-TW" altLang="en-US" sz="6000" dirty="0">
              <a:solidFill>
                <a:schemeClr val="tx2">
                  <a:lumMod val="90000"/>
                </a:schemeClr>
              </a:solidFill>
            </a:endParaRPr>
          </a:p>
        </p:txBody>
      </p:sp>
      <p:sp>
        <p:nvSpPr>
          <p:cNvPr id="5" name="文字方塊 4"/>
          <p:cNvSpPr txBox="1"/>
          <p:nvPr/>
        </p:nvSpPr>
        <p:spPr>
          <a:xfrm>
            <a:off x="2339753" y="2348880"/>
            <a:ext cx="6197116" cy="3416320"/>
          </a:xfrm>
          <a:prstGeom prst="rect">
            <a:avLst/>
          </a:prstGeom>
          <a:noFill/>
        </p:spPr>
        <p:txBody>
          <a:bodyPr wrap="square" rtlCol="0">
            <a:spAutoFit/>
          </a:bodyPr>
          <a:lstStyle/>
          <a:p>
            <a:r>
              <a:rPr lang="zh-TW" altLang="en-US" sz="3600" b="1" dirty="0">
                <a:solidFill>
                  <a:srgbClr val="777C84">
                    <a:lumMod val="50000"/>
                  </a:srgbClr>
                </a:solidFill>
              </a:rPr>
              <a:t>面臨</a:t>
            </a:r>
            <a:r>
              <a:rPr lang="zh-TW" altLang="en-US" sz="3600" b="1" dirty="0" smtClean="0">
                <a:solidFill>
                  <a:srgbClr val="777C84">
                    <a:lumMod val="50000"/>
                  </a:srgbClr>
                </a:solidFill>
              </a:rPr>
              <a:t>未來全球人口成長，可耕地減少 氣候變遷加劇等因素，為滿足全體人類對糧食作物之需求使用有效益的作物育種技術，必將成為未來農業上的</a:t>
            </a:r>
            <a:r>
              <a:rPr lang="zh-TW" altLang="en-US" sz="3600" b="1" dirty="0" smtClean="0">
                <a:solidFill>
                  <a:srgbClr val="777C84">
                    <a:lumMod val="50000"/>
                  </a:srgbClr>
                </a:solidFill>
              </a:rPr>
              <a:t>主流。</a:t>
            </a:r>
            <a:endParaRPr lang="zh-TW" altLang="en-US" sz="3600" b="1" dirty="0">
              <a:solidFill>
                <a:srgbClr val="777C84">
                  <a:lumMod val="50000"/>
                </a:srgbClr>
              </a:solidFill>
            </a:endParaRPr>
          </a:p>
        </p:txBody>
      </p:sp>
    </p:spTree>
    <p:extLst>
      <p:ext uri="{BB962C8B-B14F-4D97-AF65-F5344CB8AC3E}">
        <p14:creationId xmlns:p14="http://schemas.microsoft.com/office/powerpoint/2010/main" val="36871431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1475656" y="617642"/>
            <a:ext cx="7488832" cy="892552"/>
          </a:xfrm>
          <a:prstGeom prst="rect">
            <a:avLst/>
          </a:prstGeom>
          <a:noFill/>
        </p:spPr>
        <p:txBody>
          <a:bodyPr wrap="square" rtlCol="0">
            <a:spAutoFit/>
          </a:bodyPr>
          <a:lstStyle/>
          <a:p>
            <a:r>
              <a:rPr lang="en-US" altLang="zh-TW" sz="2400" dirty="0" smtClean="0">
                <a:solidFill>
                  <a:prstClr val="black"/>
                </a:solidFill>
              </a:rPr>
              <a:t>1996-2012</a:t>
            </a:r>
            <a:r>
              <a:rPr lang="zh-TW" altLang="en-US" sz="2400" dirty="0" smtClean="0">
                <a:solidFill>
                  <a:prstClr val="black"/>
                </a:solidFill>
              </a:rPr>
              <a:t>年全球基改種子市場概況</a:t>
            </a:r>
            <a:endParaRPr lang="zh-TW" altLang="zh-TW" sz="2400" dirty="0">
              <a:solidFill>
                <a:prstClr val="black"/>
              </a:solidFill>
            </a:endParaRPr>
          </a:p>
          <a:p>
            <a:endParaRPr lang="zh-TW" altLang="en-US" sz="2800" dirty="0">
              <a:solidFill>
                <a:prstClr val="black"/>
              </a:solidFill>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484784"/>
            <a:ext cx="6877881" cy="4121936"/>
          </a:xfrm>
          <a:prstGeom prst="rect">
            <a:avLst/>
          </a:prstGeom>
        </p:spPr>
      </p:pic>
    </p:spTree>
    <p:extLst>
      <p:ext uri="{BB962C8B-B14F-4D97-AF65-F5344CB8AC3E}">
        <p14:creationId xmlns:p14="http://schemas.microsoft.com/office/powerpoint/2010/main" val="2052642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1268760"/>
            <a:ext cx="6478473" cy="4277597"/>
          </a:xfrm>
          <a:prstGeom prst="rect">
            <a:avLst/>
          </a:prstGeom>
        </p:spPr>
      </p:pic>
      <p:sp>
        <p:nvSpPr>
          <p:cNvPr id="15" name="文字方塊 14"/>
          <p:cNvSpPr txBox="1"/>
          <p:nvPr/>
        </p:nvSpPr>
        <p:spPr>
          <a:xfrm>
            <a:off x="1475656" y="617642"/>
            <a:ext cx="7488832" cy="892552"/>
          </a:xfrm>
          <a:prstGeom prst="rect">
            <a:avLst/>
          </a:prstGeom>
          <a:noFill/>
        </p:spPr>
        <p:txBody>
          <a:bodyPr wrap="square" rtlCol="0">
            <a:spAutoFit/>
          </a:bodyPr>
          <a:lstStyle/>
          <a:p>
            <a:r>
              <a:rPr lang="zh-TW" altLang="en-US" sz="2400" dirty="0">
                <a:solidFill>
                  <a:prstClr val="black"/>
                </a:solidFill>
              </a:rPr>
              <a:t>全球基</a:t>
            </a:r>
            <a:r>
              <a:rPr lang="zh-TW" altLang="en-US" sz="2400" dirty="0" smtClean="0">
                <a:solidFill>
                  <a:prstClr val="black"/>
                </a:solidFill>
              </a:rPr>
              <a:t>改種子趨勢</a:t>
            </a:r>
            <a:endParaRPr lang="zh-TW" altLang="zh-TW" sz="2400" dirty="0">
              <a:solidFill>
                <a:prstClr val="black"/>
              </a:solidFill>
            </a:endParaRPr>
          </a:p>
          <a:p>
            <a:endParaRPr lang="zh-TW" altLang="en-US" sz="2800" dirty="0">
              <a:solidFill>
                <a:prstClr val="black"/>
              </a:solidFill>
            </a:endParaRPr>
          </a:p>
        </p:txBody>
      </p:sp>
    </p:spTree>
    <p:extLst>
      <p:ext uri="{BB962C8B-B14F-4D97-AF65-F5344CB8AC3E}">
        <p14:creationId xmlns:p14="http://schemas.microsoft.com/office/powerpoint/2010/main" val="38216999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070382" y="4302974"/>
            <a:ext cx="7606073" cy="1718314"/>
          </a:xfrm>
          <a:prstGeom prst="rect">
            <a:avLst/>
          </a:prstGeom>
          <a:noFill/>
        </p:spPr>
        <p:txBody>
          <a:bodyPr wrap="square" rtlCol="0">
            <a:spAutoFit/>
          </a:bodyPr>
          <a:lstStyle/>
          <a:p>
            <a:endParaRPr lang="zh-TW" altLang="en-US" dirty="0">
              <a:solidFill>
                <a:prstClr val="black"/>
              </a:solidFill>
            </a:endParaRPr>
          </a:p>
        </p:txBody>
      </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1063918"/>
            <a:ext cx="4608512" cy="5326160"/>
          </a:xfrm>
          <a:prstGeom prst="rect">
            <a:avLst/>
          </a:prstGeom>
        </p:spPr>
      </p:pic>
      <p:sp>
        <p:nvSpPr>
          <p:cNvPr id="5" name="文字方塊 4"/>
          <p:cNvSpPr txBox="1"/>
          <p:nvPr/>
        </p:nvSpPr>
        <p:spPr>
          <a:xfrm>
            <a:off x="899592" y="332656"/>
            <a:ext cx="7488832" cy="892552"/>
          </a:xfrm>
          <a:prstGeom prst="rect">
            <a:avLst/>
          </a:prstGeom>
          <a:noFill/>
        </p:spPr>
        <p:txBody>
          <a:bodyPr wrap="square" rtlCol="0">
            <a:spAutoFit/>
          </a:bodyPr>
          <a:lstStyle/>
          <a:p>
            <a:r>
              <a:rPr lang="zh-TW" altLang="en-US" sz="2400" dirty="0">
                <a:solidFill>
                  <a:prstClr val="black"/>
                </a:solidFill>
              </a:rPr>
              <a:t>基</a:t>
            </a:r>
            <a:r>
              <a:rPr lang="zh-TW" altLang="en-US" sz="2400" dirty="0" smtClean="0">
                <a:solidFill>
                  <a:prstClr val="black"/>
                </a:solidFill>
              </a:rPr>
              <a:t>改食品 夏威夷木瓜</a:t>
            </a:r>
            <a:endParaRPr lang="zh-TW" altLang="zh-TW" sz="2400" dirty="0">
              <a:solidFill>
                <a:prstClr val="black"/>
              </a:solidFill>
            </a:endParaRPr>
          </a:p>
          <a:p>
            <a:endParaRPr lang="zh-TW" altLang="en-US" sz="2800" dirty="0">
              <a:solidFill>
                <a:prstClr val="black"/>
              </a:solidFill>
            </a:endParaRPr>
          </a:p>
        </p:txBody>
      </p:sp>
    </p:spTree>
    <p:extLst>
      <p:ext uri="{BB962C8B-B14F-4D97-AF65-F5344CB8AC3E}">
        <p14:creationId xmlns:p14="http://schemas.microsoft.com/office/powerpoint/2010/main" val="1070057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2483768" y="2276872"/>
            <a:ext cx="4824536" cy="1143000"/>
          </a:xfrm>
        </p:spPr>
        <p:txBody>
          <a:bodyPr>
            <a:noAutofit/>
          </a:bodyPr>
          <a:lstStyle/>
          <a:p>
            <a:r>
              <a:rPr lang="zh-TW" altLang="en-US" sz="6000" dirty="0" smtClean="0">
                <a:latin typeface="華康少女文字W7(P)" pitchFamily="82" charset="-120"/>
                <a:ea typeface="華康少女文字W7(P)" pitchFamily="82" charset="-120"/>
              </a:rPr>
              <a:t>認識基因改良</a:t>
            </a:r>
            <a:endParaRPr lang="zh-TW" altLang="en-US" sz="6000" dirty="0">
              <a:latin typeface="華康少女文字W7(P)" pitchFamily="82" charset="-120"/>
              <a:ea typeface="華康少女文字W7(P)" pitchFamily="82" charset="-120"/>
            </a:endParaRPr>
          </a:p>
        </p:txBody>
      </p:sp>
    </p:spTree>
    <p:extLst>
      <p:ext uri="{BB962C8B-B14F-4D97-AF65-F5344CB8AC3E}">
        <p14:creationId xmlns:p14="http://schemas.microsoft.com/office/powerpoint/2010/main" val="19325451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259632" y="1224467"/>
            <a:ext cx="5832648" cy="4873625"/>
          </a:xfrm>
        </p:spPr>
      </p:pic>
      <p:sp>
        <p:nvSpPr>
          <p:cNvPr id="5" name="文字方塊 4"/>
          <p:cNvSpPr txBox="1"/>
          <p:nvPr/>
        </p:nvSpPr>
        <p:spPr>
          <a:xfrm>
            <a:off x="1979712" y="332656"/>
            <a:ext cx="7488832" cy="892552"/>
          </a:xfrm>
          <a:prstGeom prst="rect">
            <a:avLst/>
          </a:prstGeom>
          <a:noFill/>
        </p:spPr>
        <p:txBody>
          <a:bodyPr wrap="square" rtlCol="0">
            <a:spAutoFit/>
          </a:bodyPr>
          <a:lstStyle/>
          <a:p>
            <a:r>
              <a:rPr lang="zh-TW" altLang="en-US" sz="2400" dirty="0">
                <a:solidFill>
                  <a:prstClr val="black"/>
                </a:solidFill>
              </a:rPr>
              <a:t>基</a:t>
            </a:r>
            <a:r>
              <a:rPr lang="zh-TW" altLang="en-US" sz="2400" dirty="0" smtClean="0">
                <a:solidFill>
                  <a:prstClr val="black"/>
                </a:solidFill>
              </a:rPr>
              <a:t>改實驗 恐龍雞</a:t>
            </a:r>
            <a:endParaRPr lang="zh-TW" altLang="zh-TW" sz="2400" dirty="0">
              <a:solidFill>
                <a:prstClr val="black"/>
              </a:solidFill>
            </a:endParaRPr>
          </a:p>
          <a:p>
            <a:endParaRPr lang="zh-TW" altLang="en-US" sz="2800" dirty="0">
              <a:solidFill>
                <a:prstClr val="black"/>
              </a:solidFill>
            </a:endParaRPr>
          </a:p>
        </p:txBody>
      </p:sp>
    </p:spTree>
    <p:extLst>
      <p:ext uri="{BB962C8B-B14F-4D97-AF65-F5344CB8AC3E}">
        <p14:creationId xmlns:p14="http://schemas.microsoft.com/office/powerpoint/2010/main" val="7045034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23528" y="188640"/>
            <a:ext cx="8568952" cy="2554545"/>
          </a:xfrm>
          <a:prstGeom prst="rect">
            <a:avLst/>
          </a:prstGeom>
          <a:noFill/>
        </p:spPr>
        <p:txBody>
          <a:bodyPr wrap="square" rtlCol="0">
            <a:spAutoFit/>
          </a:bodyPr>
          <a:lstStyle/>
          <a:p>
            <a:r>
              <a:rPr lang="zh-TW" altLang="en-US" sz="3200" dirty="0">
                <a:solidFill>
                  <a:prstClr val="black"/>
                </a:solidFill>
              </a:rPr>
              <a:t>科學家在實驗室中將小雞胚胎複製成</a:t>
            </a:r>
            <a:r>
              <a:rPr lang="zh-TW" altLang="en-US" sz="3200" b="1" dirty="0">
                <a:solidFill>
                  <a:prstClr val="black"/>
                </a:solidFill>
              </a:rPr>
              <a:t>恐龍</a:t>
            </a:r>
            <a:r>
              <a:rPr lang="zh-TW" altLang="en-US" sz="3200" dirty="0">
                <a:solidFill>
                  <a:prstClr val="black"/>
                </a:solidFill>
              </a:rPr>
              <a:t>嘴部</a:t>
            </a:r>
            <a:r>
              <a:rPr lang="zh-TW" altLang="en-US" sz="3200" dirty="0" smtClean="0">
                <a:solidFill>
                  <a:prstClr val="black"/>
                </a:solidFill>
              </a:rPr>
              <a:t>結構，實驗</a:t>
            </a:r>
            <a:r>
              <a:rPr lang="zh-TW" altLang="en-US" sz="3200" dirty="0">
                <a:solidFill>
                  <a:prstClr val="black"/>
                </a:solidFill>
              </a:rPr>
              <a:t>中抑制一些基因的</a:t>
            </a:r>
            <a:r>
              <a:rPr lang="zh-TW" altLang="en-US" sz="3200" dirty="0">
                <a:solidFill>
                  <a:srgbClr val="FF0000"/>
                </a:solidFill>
              </a:rPr>
              <a:t>蛋白質</a:t>
            </a:r>
            <a:r>
              <a:rPr lang="zh-TW" altLang="en-US" sz="3200" dirty="0">
                <a:solidFill>
                  <a:prstClr val="black"/>
                </a:solidFill>
              </a:rPr>
              <a:t>產物，</a:t>
            </a:r>
            <a:r>
              <a:rPr lang="zh-TW" altLang="en-US" sz="3200" dirty="0">
                <a:solidFill>
                  <a:srgbClr val="FF0000"/>
                </a:solidFill>
              </a:rPr>
              <a:t>使小雞胚胎樣本具有類似迅猛龍和始祖鳥的嘴部和上顎結構。</a:t>
            </a:r>
            <a:endParaRPr lang="en-US" altLang="zh-TW" sz="3200" dirty="0">
              <a:solidFill>
                <a:srgbClr val="FF0000"/>
              </a:solidFill>
              <a:latin typeface="新細明體"/>
            </a:endParaRPr>
          </a:p>
          <a:p>
            <a:pPr marL="971550" lvl="1" indent="-514350">
              <a:buFont typeface="+mj-lt"/>
              <a:buAutoNum type="arabicPeriod"/>
            </a:pPr>
            <a:endParaRPr lang="en-US" altLang="zh-TW" sz="3200" dirty="0">
              <a:solidFill>
                <a:prstClr val="black"/>
              </a:solidFill>
              <a:latin typeface="新細明體"/>
            </a:endParaRPr>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038" y="2790315"/>
            <a:ext cx="7920880" cy="3591013"/>
          </a:xfrm>
          <a:prstGeom prst="rect">
            <a:avLst/>
          </a:prstGeom>
        </p:spPr>
      </p:pic>
    </p:spTree>
    <p:extLst>
      <p:ext uri="{BB962C8B-B14F-4D97-AF65-F5344CB8AC3E}">
        <p14:creationId xmlns:p14="http://schemas.microsoft.com/office/powerpoint/2010/main" val="3009184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78230" y="1844824"/>
            <a:ext cx="8568952" cy="3046988"/>
          </a:xfrm>
          <a:prstGeom prst="rect">
            <a:avLst/>
          </a:prstGeom>
          <a:noFill/>
        </p:spPr>
        <p:txBody>
          <a:bodyPr wrap="square" rtlCol="0">
            <a:spAutoFit/>
          </a:bodyPr>
          <a:lstStyle/>
          <a:p>
            <a:pPr lvl="1"/>
            <a:r>
              <a:rPr lang="zh-TW" altLang="en-US" sz="3200" dirty="0" smtClean="0">
                <a:solidFill>
                  <a:prstClr val="black"/>
                </a:solidFill>
              </a:rPr>
              <a:t>科學家指出</a:t>
            </a:r>
            <a:r>
              <a:rPr lang="zh-TW" altLang="en-US" sz="3200" dirty="0">
                <a:solidFill>
                  <a:prstClr val="black"/>
                </a:solidFill>
              </a:rPr>
              <a:t>，我們很可能發現了負責基因表達的基因區域，並觀測到蛋白質活躍差異性。這很可能直接改變小雞胚胎</a:t>
            </a:r>
            <a:r>
              <a:rPr lang="en-US" altLang="zh-TW" sz="3200" dirty="0">
                <a:solidFill>
                  <a:prstClr val="black"/>
                </a:solidFill>
              </a:rPr>
              <a:t>DNA</a:t>
            </a:r>
            <a:r>
              <a:rPr lang="zh-TW" altLang="en-US" sz="3200" dirty="0">
                <a:solidFill>
                  <a:prstClr val="black"/>
                </a:solidFill>
              </a:rPr>
              <a:t>，使它們返回至祖先狀態，能夠發育形成類似</a:t>
            </a:r>
            <a:r>
              <a:rPr lang="zh-TW" altLang="en-US" sz="3200" b="1" dirty="0">
                <a:solidFill>
                  <a:prstClr val="black"/>
                </a:solidFill>
              </a:rPr>
              <a:t>恐龍</a:t>
            </a:r>
            <a:r>
              <a:rPr lang="zh-TW" altLang="en-US" sz="3200" dirty="0">
                <a:solidFill>
                  <a:prstClr val="black"/>
                </a:solidFill>
              </a:rPr>
              <a:t>嘴部和其它祖先特徵。這一技術還可用於調查分析動物的漸進性變化。</a:t>
            </a:r>
            <a:endParaRPr lang="en-US" altLang="zh-TW" sz="3200" dirty="0">
              <a:solidFill>
                <a:prstClr val="black"/>
              </a:solidFill>
              <a:latin typeface="新細明體"/>
            </a:endParaRPr>
          </a:p>
        </p:txBody>
      </p:sp>
    </p:spTree>
    <p:extLst>
      <p:ext uri="{BB962C8B-B14F-4D97-AF65-F5344CB8AC3E}">
        <p14:creationId xmlns:p14="http://schemas.microsoft.com/office/powerpoint/2010/main" val="35109797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035824" y="2724311"/>
            <a:ext cx="5111752" cy="1515533"/>
          </a:xfrm>
        </p:spPr>
        <p:txBody>
          <a:bodyPr>
            <a:normAutofit fontScale="90000"/>
          </a:bodyPr>
          <a:lstStyle/>
          <a:p>
            <a:r>
              <a:rPr lang="zh-TW" altLang="en-US" b="1" dirty="0">
                <a:solidFill>
                  <a:srgbClr val="FF0000"/>
                </a:solidFill>
                <a:latin typeface="標楷體" panose="03000509000000000000" pitchFamily="65" charset="-120"/>
                <a:ea typeface="標楷體" panose="03000509000000000000" pitchFamily="65" charset="-120"/>
              </a:rPr>
              <a:t>基因改造作物</a:t>
            </a:r>
            <a:r>
              <a:rPr lang="zh-TW" altLang="en-US" b="1" dirty="0" smtClean="0">
                <a:solidFill>
                  <a:srgbClr val="FF0000"/>
                </a:solidFill>
                <a:latin typeface="標楷體" panose="03000509000000000000" pitchFamily="65" charset="-120"/>
                <a:ea typeface="標楷體" panose="03000509000000000000" pitchFamily="65" charset="-120"/>
              </a:rPr>
              <a:t>之</a:t>
            </a:r>
            <a:r>
              <a:rPr lang="en-US" altLang="zh-TW" b="1" dirty="0" smtClean="0">
                <a:solidFill>
                  <a:srgbClr val="FF0000"/>
                </a:solidFill>
                <a:latin typeface="標楷體" panose="03000509000000000000" pitchFamily="65" charset="-120"/>
                <a:ea typeface="標楷體" panose="03000509000000000000" pitchFamily="65" charset="-120"/>
              </a:rPr>
              <a:t/>
            </a:r>
            <a:br>
              <a:rPr lang="en-US" altLang="zh-TW" b="1" dirty="0" smtClean="0">
                <a:solidFill>
                  <a:srgbClr val="FF0000"/>
                </a:solidFill>
                <a:latin typeface="標楷體" panose="03000509000000000000" pitchFamily="65" charset="-120"/>
                <a:ea typeface="標楷體" panose="03000509000000000000" pitchFamily="65" charset="-120"/>
              </a:rPr>
            </a:br>
            <a:r>
              <a:rPr lang="zh-TW" altLang="en-US" b="1" dirty="0" smtClean="0">
                <a:solidFill>
                  <a:srgbClr val="FF0000"/>
                </a:solidFill>
                <a:latin typeface="標楷體" panose="03000509000000000000" pitchFamily="65" charset="-120"/>
                <a:ea typeface="標楷體" panose="03000509000000000000" pitchFamily="65" charset="-120"/>
              </a:rPr>
              <a:t>優缺點</a:t>
            </a:r>
            <a:endParaRPr lang="zh-TW" altLang="en-US" b="1"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6286178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1600" y="908720"/>
            <a:ext cx="7200897" cy="1303867"/>
          </a:xfrm>
        </p:spPr>
        <p:txBody>
          <a:bodyPr/>
          <a:lstStyle/>
          <a:p>
            <a:r>
              <a:rPr lang="zh-TW" altLang="en-US" dirty="0" smtClean="0">
                <a:solidFill>
                  <a:srgbClr val="FF0000"/>
                </a:solidFill>
                <a:latin typeface="標楷體" panose="03000509000000000000" pitchFamily="65" charset="-120"/>
                <a:ea typeface="標楷體" panose="03000509000000000000" pitchFamily="65" charset="-120"/>
              </a:rPr>
              <a:t>優點</a:t>
            </a:r>
            <a:endParaRPr lang="zh-TW" altLang="en-US" dirty="0">
              <a:solidFill>
                <a:srgbClr val="FF0000"/>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971600" y="2564904"/>
            <a:ext cx="7200897" cy="3318936"/>
          </a:xfrm>
        </p:spPr>
        <p:txBody>
          <a:bodyPr>
            <a:noAutofit/>
          </a:bodyPr>
          <a:lstStyle/>
          <a:p>
            <a:r>
              <a:rPr lang="zh-TW" altLang="en-US" sz="3200" b="1" dirty="0" smtClean="0">
                <a:solidFill>
                  <a:srgbClr val="FF0000"/>
                </a:solidFill>
              </a:rPr>
              <a:t>第一</a:t>
            </a:r>
            <a:r>
              <a:rPr lang="zh-TW" altLang="en-US" sz="3200" b="1" dirty="0">
                <a:solidFill>
                  <a:srgbClr val="FF0000"/>
                </a:solidFill>
              </a:rPr>
              <a:t>項</a:t>
            </a:r>
            <a:r>
              <a:rPr lang="zh-TW" altLang="en-US" sz="3200" b="1" dirty="0" smtClean="0">
                <a:solidFill>
                  <a:srgbClr val="FF0000"/>
                </a:solidFill>
              </a:rPr>
              <a:t>  作物</a:t>
            </a:r>
            <a:r>
              <a:rPr lang="zh-TW" altLang="en-US" sz="3200" b="1" dirty="0">
                <a:solidFill>
                  <a:srgbClr val="FF0000"/>
                </a:solidFill>
              </a:rPr>
              <a:t>之生產量</a:t>
            </a:r>
            <a:r>
              <a:rPr lang="zh-TW" altLang="en-US" sz="3200" b="1" dirty="0" smtClean="0">
                <a:solidFill>
                  <a:srgbClr val="FF0000"/>
                </a:solidFill>
              </a:rPr>
              <a:t>提高</a:t>
            </a:r>
            <a:endParaRPr lang="en-US" altLang="zh-TW" sz="3200" b="1" dirty="0" smtClean="0">
              <a:solidFill>
                <a:srgbClr val="FF0000"/>
              </a:solidFill>
            </a:endParaRPr>
          </a:p>
          <a:p>
            <a:r>
              <a:rPr lang="zh-TW" altLang="en-US" sz="2800" dirty="0" smtClean="0"/>
              <a:t>支持</a:t>
            </a:r>
            <a:r>
              <a:rPr lang="zh-TW" altLang="en-US" sz="2800" dirty="0"/>
              <a:t>基因改造作物之論者</a:t>
            </a:r>
            <a:r>
              <a:rPr lang="zh-TW" altLang="en-US" sz="2800" dirty="0" smtClean="0"/>
              <a:t>主張，基於</a:t>
            </a:r>
            <a:r>
              <a:rPr lang="zh-TW" altLang="en-US" sz="2800" dirty="0"/>
              <a:t>基改作物抗</a:t>
            </a:r>
            <a:r>
              <a:rPr lang="zh-TW" altLang="en-US" sz="2800" dirty="0" smtClean="0"/>
              <a:t>蟲、抗病、耐寒耐乾旱等特性，種植</a:t>
            </a:r>
            <a:r>
              <a:rPr lang="zh-TW" altLang="en-US" sz="2800" dirty="0"/>
              <a:t>基因改造作物可以藉此提高作物之產</a:t>
            </a:r>
            <a:r>
              <a:rPr lang="zh-TW" altLang="en-US" sz="2800" dirty="0" smtClean="0"/>
              <a:t>量。比如</a:t>
            </a:r>
            <a:r>
              <a:rPr lang="zh-TW" altLang="en-US" sz="2800" dirty="0"/>
              <a:t>具耐病特性之基改作</a:t>
            </a:r>
            <a:r>
              <a:rPr lang="zh-TW" altLang="en-US" sz="2800" dirty="0" smtClean="0"/>
              <a:t>物可</a:t>
            </a:r>
            <a:r>
              <a:rPr lang="zh-TW" altLang="en-US" sz="2800" dirty="0"/>
              <a:t>避免</a:t>
            </a:r>
            <a:r>
              <a:rPr lang="zh-TW" altLang="en-US" sz="2800" dirty="0" smtClean="0"/>
              <a:t>病毒、真菌、細菌</a:t>
            </a:r>
            <a:r>
              <a:rPr lang="zh-TW" altLang="en-US" sz="2800" dirty="0"/>
              <a:t>等引起的</a:t>
            </a:r>
            <a:r>
              <a:rPr lang="zh-TW" altLang="en-US" sz="2800" dirty="0" smtClean="0"/>
              <a:t>疾病，以及</a:t>
            </a:r>
            <a:r>
              <a:rPr lang="zh-TW" altLang="en-US" sz="2800" dirty="0"/>
              <a:t>所造成之</a:t>
            </a:r>
            <a:r>
              <a:rPr lang="zh-TW" altLang="en-US" sz="2800" dirty="0" smtClean="0"/>
              <a:t>損失；而</a:t>
            </a:r>
            <a:r>
              <a:rPr lang="zh-TW" altLang="en-US" sz="2800" dirty="0"/>
              <a:t>具耐寒特性之</a:t>
            </a:r>
            <a:r>
              <a:rPr lang="zh-TW" altLang="en-US" sz="2800" dirty="0" smtClean="0"/>
              <a:t>基改作</a:t>
            </a:r>
            <a:r>
              <a:rPr lang="zh-TW" altLang="en-US" sz="2800" dirty="0"/>
              <a:t>物，則可避免寒害所造成之農產品</a:t>
            </a:r>
            <a:r>
              <a:rPr lang="zh-TW" altLang="en-US" sz="2800" dirty="0" smtClean="0"/>
              <a:t>損失</a:t>
            </a:r>
            <a:r>
              <a:rPr lang="zh-TW" altLang="en-US" sz="2800" dirty="0"/>
              <a:t>。</a:t>
            </a:r>
            <a:endParaRPr lang="en-US" altLang="zh-TW" sz="2800" dirty="0"/>
          </a:p>
          <a:p>
            <a:endParaRPr lang="zh-TW" altLang="en-US" sz="1600" dirty="0"/>
          </a:p>
        </p:txBody>
      </p:sp>
    </p:spTree>
    <p:extLst>
      <p:ext uri="{BB962C8B-B14F-4D97-AF65-F5344CB8AC3E}">
        <p14:creationId xmlns:p14="http://schemas.microsoft.com/office/powerpoint/2010/main" val="35227327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字方塊 10"/>
          <p:cNvSpPr txBox="1"/>
          <p:nvPr/>
        </p:nvSpPr>
        <p:spPr>
          <a:xfrm>
            <a:off x="1049358" y="1377111"/>
            <a:ext cx="7238081" cy="7294305"/>
          </a:xfrm>
          <a:prstGeom prst="rect">
            <a:avLst/>
          </a:prstGeom>
          <a:noFill/>
        </p:spPr>
        <p:txBody>
          <a:bodyPr wrap="square" rtlCol="0">
            <a:spAutoFit/>
          </a:bodyPr>
          <a:lstStyle/>
          <a:p>
            <a:r>
              <a:rPr lang="zh-TW" altLang="en-US" sz="3200" b="1" dirty="0" smtClean="0">
                <a:solidFill>
                  <a:srgbClr val="FF0000"/>
                </a:solidFill>
              </a:rPr>
              <a:t>第二</a:t>
            </a:r>
            <a:r>
              <a:rPr lang="zh-TW" altLang="en-US" sz="3200" b="1" dirty="0">
                <a:solidFill>
                  <a:srgbClr val="FF0000"/>
                </a:solidFill>
              </a:rPr>
              <a:t>項</a:t>
            </a:r>
            <a:r>
              <a:rPr lang="zh-TW" altLang="en-US" sz="3200" b="1" dirty="0" smtClean="0">
                <a:solidFill>
                  <a:srgbClr val="FF0000"/>
                </a:solidFill>
              </a:rPr>
              <a:t>  提升</a:t>
            </a:r>
            <a:r>
              <a:rPr lang="zh-TW" altLang="en-US" sz="3200" b="1" dirty="0">
                <a:solidFill>
                  <a:srgbClr val="FF0000"/>
                </a:solidFill>
              </a:rPr>
              <a:t>作物營養性之基改作物可改善人類</a:t>
            </a:r>
            <a:r>
              <a:rPr lang="zh-TW" altLang="en-US" sz="3200" b="1" dirty="0" smtClean="0">
                <a:solidFill>
                  <a:srgbClr val="FF0000"/>
                </a:solidFill>
              </a:rPr>
              <a:t>健康</a:t>
            </a:r>
            <a:endParaRPr lang="en-US" altLang="zh-TW" sz="3200" b="1" dirty="0" smtClean="0">
              <a:solidFill>
                <a:srgbClr val="FF0000"/>
              </a:solidFill>
            </a:endParaRPr>
          </a:p>
          <a:p>
            <a:endParaRPr lang="en-US" altLang="zh-TW" dirty="0">
              <a:solidFill>
                <a:prstClr val="black"/>
              </a:solidFill>
            </a:endParaRPr>
          </a:p>
          <a:p>
            <a:endParaRPr lang="zh-TW" altLang="en-US" dirty="0">
              <a:solidFill>
                <a:prstClr val="black"/>
              </a:solidFill>
            </a:endParaRPr>
          </a:p>
          <a:p>
            <a:r>
              <a:rPr lang="zh-TW" altLang="en-US" sz="2800" dirty="0">
                <a:solidFill>
                  <a:prstClr val="black"/>
                </a:solidFill>
              </a:rPr>
              <a:t>基改作物可改良營養</a:t>
            </a:r>
            <a:r>
              <a:rPr lang="zh-TW" altLang="en-US" sz="2800" dirty="0" smtClean="0">
                <a:solidFill>
                  <a:prstClr val="black"/>
                </a:solidFill>
              </a:rPr>
              <a:t>成分，增加</a:t>
            </a:r>
            <a:r>
              <a:rPr lang="zh-TW" altLang="en-US" sz="2800" dirty="0">
                <a:solidFill>
                  <a:prstClr val="black"/>
                </a:solidFill>
              </a:rPr>
              <a:t>植物化學物質和營養含</a:t>
            </a:r>
            <a:r>
              <a:rPr lang="zh-TW" altLang="en-US" sz="2800" dirty="0" smtClean="0">
                <a:solidFill>
                  <a:prstClr val="black"/>
                </a:solidFill>
              </a:rPr>
              <a:t>量，而因此可以有效地</a:t>
            </a:r>
            <a:r>
              <a:rPr lang="zh-TW" altLang="en-US" sz="2800" dirty="0">
                <a:solidFill>
                  <a:prstClr val="black"/>
                </a:solidFill>
              </a:rPr>
              <a:t>解決缺乏</a:t>
            </a:r>
            <a:r>
              <a:rPr lang="zh-TW" altLang="en-US" sz="2800" dirty="0" smtClean="0">
                <a:solidFill>
                  <a:prstClr val="black"/>
                </a:solidFill>
              </a:rPr>
              <a:t>維生素</a:t>
            </a:r>
            <a:r>
              <a:rPr lang="en-US" altLang="zh-TW" sz="2800" dirty="0" smtClean="0">
                <a:solidFill>
                  <a:prstClr val="black"/>
                </a:solidFill>
              </a:rPr>
              <a:t>A</a:t>
            </a:r>
            <a:r>
              <a:rPr lang="zh-TW" altLang="en-US" sz="2800" dirty="0" smtClean="0">
                <a:solidFill>
                  <a:prstClr val="black"/>
                </a:solidFill>
              </a:rPr>
              <a:t>、碘</a:t>
            </a:r>
            <a:r>
              <a:rPr lang="zh-TW" altLang="en-US" sz="2800" dirty="0">
                <a:solidFill>
                  <a:prstClr val="black"/>
                </a:solidFill>
              </a:rPr>
              <a:t>與鋅等世界性營養匱乏</a:t>
            </a:r>
            <a:r>
              <a:rPr lang="zh-TW" altLang="en-US" sz="2800" dirty="0" smtClean="0">
                <a:solidFill>
                  <a:prstClr val="black"/>
                </a:solidFill>
              </a:rPr>
              <a:t>現象，例</a:t>
            </a:r>
            <a:r>
              <a:rPr lang="zh-TW" altLang="en-US" sz="2800" dirty="0">
                <a:solidFill>
                  <a:prstClr val="black"/>
                </a:solidFill>
              </a:rPr>
              <a:t>如黃金米之發明即為</a:t>
            </a:r>
            <a:r>
              <a:rPr lang="zh-TW" altLang="en-US" sz="2800" dirty="0" smtClean="0">
                <a:solidFill>
                  <a:prstClr val="black"/>
                </a:solidFill>
              </a:rPr>
              <a:t>最好</a:t>
            </a:r>
            <a:r>
              <a:rPr lang="zh-TW" altLang="en-US" sz="2800" dirty="0">
                <a:solidFill>
                  <a:prstClr val="black"/>
                </a:solidFill>
              </a:rPr>
              <a:t>之一個例</a:t>
            </a:r>
            <a:r>
              <a:rPr lang="zh-TW" altLang="en-US" sz="2800" dirty="0" smtClean="0">
                <a:solidFill>
                  <a:prstClr val="black"/>
                </a:solidFill>
              </a:rPr>
              <a:t>子，黃金米由於富含能製造維生素</a:t>
            </a:r>
            <a:r>
              <a:rPr lang="en-US" altLang="zh-TW" sz="2800" dirty="0" smtClean="0">
                <a:solidFill>
                  <a:prstClr val="black"/>
                </a:solidFill>
              </a:rPr>
              <a:t>A</a:t>
            </a:r>
            <a:r>
              <a:rPr lang="zh-TW" altLang="en-US" sz="2800" dirty="0" smtClean="0">
                <a:solidFill>
                  <a:prstClr val="black"/>
                </a:solidFill>
              </a:rPr>
              <a:t>的</a:t>
            </a:r>
            <a:r>
              <a:rPr lang="zh-TW" altLang="en-US" sz="2800" dirty="0">
                <a:solidFill>
                  <a:prstClr val="black"/>
                </a:solidFill>
              </a:rPr>
              <a:t>胡蘿蔔</a:t>
            </a:r>
            <a:r>
              <a:rPr lang="zh-TW" altLang="en-US" sz="2800" dirty="0" smtClean="0">
                <a:solidFill>
                  <a:prstClr val="black"/>
                </a:solidFill>
              </a:rPr>
              <a:t>素，因此</a:t>
            </a:r>
            <a:r>
              <a:rPr lang="zh-TW" altLang="en-US" sz="2800" dirty="0">
                <a:solidFill>
                  <a:prstClr val="black"/>
                </a:solidFill>
              </a:rPr>
              <a:t>對於缺乏</a:t>
            </a:r>
            <a:r>
              <a:rPr lang="zh-TW" altLang="en-US" sz="2800" dirty="0" smtClean="0">
                <a:solidFill>
                  <a:prstClr val="black"/>
                </a:solidFill>
              </a:rPr>
              <a:t>維生素</a:t>
            </a:r>
            <a:r>
              <a:rPr lang="en-US" altLang="zh-TW" sz="2800" dirty="0" smtClean="0">
                <a:solidFill>
                  <a:prstClr val="black"/>
                </a:solidFill>
              </a:rPr>
              <a:t>A</a:t>
            </a:r>
            <a:r>
              <a:rPr lang="zh-TW" altLang="en-US" sz="2800" dirty="0" smtClean="0">
                <a:solidFill>
                  <a:prstClr val="black"/>
                </a:solidFill>
              </a:rPr>
              <a:t>之</a:t>
            </a:r>
            <a:r>
              <a:rPr lang="zh-TW" altLang="en-US" sz="2800" dirty="0">
                <a:solidFill>
                  <a:prstClr val="black"/>
                </a:solidFill>
              </a:rPr>
              <a:t>眼疾病患來說為一大福</a:t>
            </a:r>
            <a:r>
              <a:rPr lang="zh-TW" altLang="en-US" sz="2800" dirty="0" smtClean="0">
                <a:solidFill>
                  <a:prstClr val="black"/>
                </a:solidFill>
              </a:rPr>
              <a:t>音。且</a:t>
            </a:r>
            <a:r>
              <a:rPr lang="zh-TW" altLang="en-US" sz="2800" dirty="0">
                <a:solidFill>
                  <a:prstClr val="black"/>
                </a:solidFill>
              </a:rPr>
              <a:t>基改作物可用來生產有用之藥物與</a:t>
            </a:r>
            <a:r>
              <a:rPr lang="zh-TW" altLang="en-US" sz="2800" dirty="0" smtClean="0">
                <a:solidFill>
                  <a:prstClr val="black"/>
                </a:solidFill>
              </a:rPr>
              <a:t>疫苗。</a:t>
            </a:r>
            <a:endParaRPr lang="en-US" altLang="zh-TW" sz="2800" dirty="0" smtClean="0">
              <a:solidFill>
                <a:prstClr val="black"/>
              </a:solidFill>
            </a:endParaRPr>
          </a:p>
          <a:p>
            <a:endParaRPr lang="en-US" altLang="zh-TW" sz="2800" dirty="0">
              <a:solidFill>
                <a:prstClr val="black"/>
              </a:solidFill>
            </a:endParaRPr>
          </a:p>
          <a:p>
            <a:endParaRPr lang="en-US" altLang="zh-TW" dirty="0" smtClean="0">
              <a:solidFill>
                <a:prstClr val="black"/>
              </a:solidFill>
            </a:endParaRPr>
          </a:p>
          <a:p>
            <a:endParaRPr lang="en-US" altLang="zh-TW" dirty="0">
              <a:solidFill>
                <a:prstClr val="black"/>
              </a:solidFill>
            </a:endParaRPr>
          </a:p>
          <a:p>
            <a:endParaRPr lang="en-US" altLang="zh-TW" dirty="0" smtClean="0">
              <a:solidFill>
                <a:prstClr val="black"/>
              </a:solidFill>
            </a:endParaRPr>
          </a:p>
          <a:p>
            <a:endParaRPr lang="en-US" altLang="zh-TW" dirty="0">
              <a:solidFill>
                <a:prstClr val="black"/>
              </a:solidFill>
            </a:endParaRPr>
          </a:p>
          <a:p>
            <a:endParaRPr lang="en-US" altLang="zh-TW" dirty="0" smtClean="0">
              <a:solidFill>
                <a:prstClr val="black"/>
              </a:solidFill>
            </a:endParaRPr>
          </a:p>
          <a:p>
            <a:endParaRPr lang="en-US" altLang="zh-TW" dirty="0">
              <a:solidFill>
                <a:prstClr val="black"/>
              </a:solidFill>
            </a:endParaRPr>
          </a:p>
          <a:p>
            <a:endParaRPr lang="en-US" altLang="zh-TW" dirty="0" smtClean="0">
              <a:solidFill>
                <a:prstClr val="black"/>
              </a:solidFill>
            </a:endParaRPr>
          </a:p>
          <a:p>
            <a:endParaRPr lang="zh-TW" altLang="en-US" dirty="0">
              <a:solidFill>
                <a:prstClr val="black"/>
              </a:solidFill>
            </a:endParaRPr>
          </a:p>
        </p:txBody>
      </p:sp>
    </p:spTree>
    <p:extLst>
      <p:ext uri="{BB962C8B-B14F-4D97-AF65-F5344CB8AC3E}">
        <p14:creationId xmlns:p14="http://schemas.microsoft.com/office/powerpoint/2010/main" val="11085582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059765" y="908720"/>
            <a:ext cx="7056187" cy="5016758"/>
          </a:xfrm>
          <a:prstGeom prst="rect">
            <a:avLst/>
          </a:prstGeom>
          <a:noFill/>
        </p:spPr>
        <p:txBody>
          <a:bodyPr wrap="square" rtlCol="0">
            <a:spAutoFit/>
          </a:bodyPr>
          <a:lstStyle/>
          <a:p>
            <a:r>
              <a:rPr lang="zh-TW" altLang="en-US" sz="3200" b="1" dirty="0" smtClean="0">
                <a:solidFill>
                  <a:srgbClr val="FF0000"/>
                </a:solidFill>
              </a:rPr>
              <a:t>第三項  化學藥劑之使用減少</a:t>
            </a:r>
            <a:endParaRPr lang="en-US" altLang="zh-TW" sz="3200" b="1" dirty="0" smtClean="0">
              <a:solidFill>
                <a:srgbClr val="FF0000"/>
              </a:solidFill>
            </a:endParaRPr>
          </a:p>
          <a:p>
            <a:endParaRPr lang="en-US" altLang="zh-TW" dirty="0">
              <a:solidFill>
                <a:prstClr val="black"/>
              </a:solidFill>
            </a:endParaRPr>
          </a:p>
          <a:p>
            <a:endParaRPr lang="zh-TW" altLang="en-US" dirty="0" smtClean="0">
              <a:solidFill>
                <a:prstClr val="black"/>
              </a:solidFill>
            </a:endParaRPr>
          </a:p>
          <a:p>
            <a:r>
              <a:rPr lang="zh-TW" altLang="en-US" sz="2800" dirty="0" smtClean="0">
                <a:solidFill>
                  <a:prstClr val="black"/>
                </a:solidFill>
              </a:rPr>
              <a:t>由於基改作物本身具有抗蟲或是抗病等之特性，故通常不需施用太多農藥，即可有效的防治害蟲與病害，且作物抗除草劑之特性使得廣效性除草劑可於栽種後少次單劑施用，取代以往於栽種後重複施用多種除草劑，以減輕對於生態環境之破壞，一份由美國農業部所作的研究結果顯示，由於種植基改作物之緣故，於</a:t>
            </a:r>
            <a:r>
              <a:rPr lang="en-US" altLang="zh-TW" sz="2800" dirty="0" smtClean="0">
                <a:solidFill>
                  <a:prstClr val="black"/>
                </a:solidFill>
              </a:rPr>
              <a:t>1997</a:t>
            </a:r>
            <a:r>
              <a:rPr lang="zh-TW" altLang="en-US" sz="2800" dirty="0" smtClean="0">
                <a:solidFill>
                  <a:prstClr val="black"/>
                </a:solidFill>
              </a:rPr>
              <a:t>年美國境內一年所使用之總殺蟲劑與前一年相比，減少了</a:t>
            </a:r>
            <a:r>
              <a:rPr lang="en-US" altLang="zh-TW" sz="2800" dirty="0" smtClean="0">
                <a:solidFill>
                  <a:prstClr val="black"/>
                </a:solidFill>
              </a:rPr>
              <a:t>6.2%</a:t>
            </a:r>
            <a:r>
              <a:rPr lang="zh-TW" altLang="en-US" sz="2800" dirty="0" smtClean="0">
                <a:solidFill>
                  <a:prstClr val="black"/>
                </a:solidFill>
              </a:rPr>
              <a:t>。</a:t>
            </a:r>
            <a:endParaRPr lang="zh-TW" altLang="en-US" sz="2800" dirty="0">
              <a:solidFill>
                <a:prstClr val="black"/>
              </a:solidFill>
            </a:endParaRPr>
          </a:p>
        </p:txBody>
      </p:sp>
    </p:spTree>
    <p:extLst>
      <p:ext uri="{BB962C8B-B14F-4D97-AF65-F5344CB8AC3E}">
        <p14:creationId xmlns:p14="http://schemas.microsoft.com/office/powerpoint/2010/main" val="30589385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971600" y="980728"/>
            <a:ext cx="7200897" cy="1303867"/>
          </a:xfrm>
        </p:spPr>
        <p:txBody>
          <a:bodyPr/>
          <a:lstStyle/>
          <a:p>
            <a:r>
              <a:rPr lang="zh-TW" altLang="en-US" b="1" dirty="0" smtClean="0">
                <a:solidFill>
                  <a:srgbClr val="FF0000"/>
                </a:solidFill>
                <a:latin typeface="標楷體" panose="03000509000000000000" pitchFamily="65" charset="-120"/>
                <a:ea typeface="標楷體" panose="03000509000000000000" pitchFamily="65" charset="-120"/>
              </a:rPr>
              <a:t>缺點</a:t>
            </a:r>
            <a:endParaRPr lang="zh-TW" altLang="en-US" b="1" dirty="0">
              <a:solidFill>
                <a:srgbClr val="FF0000"/>
              </a:solidFill>
              <a:latin typeface="標楷體" panose="03000509000000000000" pitchFamily="65" charset="-120"/>
              <a:ea typeface="標楷體" panose="03000509000000000000" pitchFamily="65" charset="-120"/>
            </a:endParaRPr>
          </a:p>
        </p:txBody>
      </p:sp>
      <p:sp>
        <p:nvSpPr>
          <p:cNvPr id="8" name="內容版面配置區 7"/>
          <p:cNvSpPr>
            <a:spLocks noGrp="1"/>
          </p:cNvSpPr>
          <p:nvPr>
            <p:ph idx="1"/>
          </p:nvPr>
        </p:nvSpPr>
        <p:spPr>
          <a:xfrm>
            <a:off x="827584" y="2780928"/>
            <a:ext cx="7200897" cy="3318936"/>
          </a:xfrm>
        </p:spPr>
        <p:txBody>
          <a:bodyPr>
            <a:normAutofit fontScale="92500" lnSpcReduction="20000"/>
          </a:bodyPr>
          <a:lstStyle/>
          <a:p>
            <a:r>
              <a:rPr lang="zh-TW" altLang="en-US" sz="3200" b="1" dirty="0" smtClean="0">
                <a:solidFill>
                  <a:srgbClr val="FF0000"/>
                </a:solidFill>
              </a:rPr>
              <a:t>第一項  </a:t>
            </a:r>
            <a:r>
              <a:rPr lang="zh-TW" altLang="en-US" sz="3200" b="1" dirty="0">
                <a:solidFill>
                  <a:srgbClr val="FF0000"/>
                </a:solidFill>
              </a:rPr>
              <a:t>無法解決世界糧食問題</a:t>
            </a:r>
          </a:p>
          <a:p>
            <a:r>
              <a:rPr lang="zh-TW" altLang="en-US" sz="2800" dirty="0"/>
              <a:t>根據</a:t>
            </a:r>
            <a:r>
              <a:rPr lang="en-US" altLang="zh-TW" sz="2800" dirty="0"/>
              <a:t>FAO</a:t>
            </a:r>
            <a:r>
              <a:rPr lang="zh-TW" altLang="en-US" sz="2800" dirty="0"/>
              <a:t>之資料顯示，目前全球所生產之糧食量是全球人口之一倍半，但每七個人當中，仍就有至少一人處於飢荒狀態，可見飢荒之問題係在於糧食分配不均，而非糧食不足。而由於基因改造作物之相關技術專利大部分為少數大公司所掌控，其可能會出現由於基改種子之價格係第三世界國家之農民無法負擔，反而還更加速全球性飢荒之</a:t>
            </a:r>
            <a:r>
              <a:rPr lang="zh-TW" altLang="en-US" sz="2800" dirty="0" smtClean="0"/>
              <a:t>出現。</a:t>
            </a:r>
            <a:endParaRPr lang="zh-TW" altLang="en-US" sz="2800" dirty="0"/>
          </a:p>
        </p:txBody>
      </p:sp>
    </p:spTree>
    <p:extLst>
      <p:ext uri="{BB962C8B-B14F-4D97-AF65-F5344CB8AC3E}">
        <p14:creationId xmlns:p14="http://schemas.microsoft.com/office/powerpoint/2010/main" val="18460861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576" y="620688"/>
            <a:ext cx="7848872" cy="5078313"/>
          </a:xfrm>
          <a:prstGeom prst="rect">
            <a:avLst/>
          </a:prstGeom>
        </p:spPr>
        <p:txBody>
          <a:bodyPr wrap="square">
            <a:spAutoFit/>
          </a:bodyPr>
          <a:lstStyle/>
          <a:p>
            <a:r>
              <a:rPr lang="zh-TW" altLang="en-US" sz="3200" b="1" dirty="0" smtClean="0">
                <a:solidFill>
                  <a:srgbClr val="FF0000"/>
                </a:solidFill>
              </a:rPr>
              <a:t>第二項   生物</a:t>
            </a:r>
            <a:r>
              <a:rPr lang="zh-TW" altLang="en-US" sz="3200" b="1" dirty="0">
                <a:solidFill>
                  <a:srgbClr val="FF0000"/>
                </a:solidFill>
              </a:rPr>
              <a:t>多樣性之</a:t>
            </a:r>
            <a:r>
              <a:rPr lang="zh-TW" altLang="en-US" sz="3200" b="1" dirty="0" smtClean="0">
                <a:solidFill>
                  <a:srgbClr val="FF0000"/>
                </a:solidFill>
              </a:rPr>
              <a:t>喪失</a:t>
            </a:r>
            <a:endParaRPr lang="en-US" altLang="zh-TW" sz="3200" b="1" dirty="0" smtClean="0">
              <a:solidFill>
                <a:srgbClr val="FF0000"/>
              </a:solidFill>
            </a:endParaRPr>
          </a:p>
          <a:p>
            <a:endParaRPr lang="zh-TW" altLang="en-US" sz="3200" b="1" dirty="0">
              <a:solidFill>
                <a:srgbClr val="FF0000"/>
              </a:solidFill>
            </a:endParaRPr>
          </a:p>
          <a:p>
            <a:r>
              <a:rPr lang="zh-TW" altLang="en-US" sz="2600" dirty="0">
                <a:solidFill>
                  <a:prstClr val="black"/>
                </a:solidFill>
              </a:rPr>
              <a:t>由於人類為了能達到規模經濟而大量種植基因改造</a:t>
            </a:r>
            <a:r>
              <a:rPr lang="zh-TW" altLang="en-US" sz="2600" dirty="0" smtClean="0">
                <a:solidFill>
                  <a:prstClr val="black"/>
                </a:solidFill>
              </a:rPr>
              <a:t>作物，而</a:t>
            </a:r>
            <a:r>
              <a:rPr lang="zh-TW" altLang="en-US" sz="2600" dirty="0">
                <a:solidFill>
                  <a:prstClr val="black"/>
                </a:solidFill>
              </a:rPr>
              <a:t>同時兼具</a:t>
            </a:r>
            <a:r>
              <a:rPr lang="zh-TW" altLang="en-US" sz="2600" dirty="0" smtClean="0">
                <a:solidFill>
                  <a:prstClr val="black"/>
                </a:solidFill>
              </a:rPr>
              <a:t>質（抗蟲</a:t>
            </a:r>
            <a:r>
              <a:rPr lang="zh-TW" altLang="en-US" sz="2600" dirty="0">
                <a:solidFill>
                  <a:prstClr val="black"/>
                </a:solidFill>
              </a:rPr>
              <a:t>或抗藥之特性</a:t>
            </a:r>
            <a:r>
              <a:rPr lang="zh-TW" altLang="en-US" sz="2600" dirty="0" smtClean="0">
                <a:solidFill>
                  <a:prstClr val="black"/>
                </a:solidFill>
              </a:rPr>
              <a:t>）與量（</a:t>
            </a:r>
            <a:r>
              <a:rPr lang="zh-TW" altLang="en-US" sz="2600" dirty="0">
                <a:solidFill>
                  <a:prstClr val="black"/>
                </a:solidFill>
              </a:rPr>
              <a:t>規模經濟式種植</a:t>
            </a:r>
            <a:r>
              <a:rPr lang="zh-TW" altLang="en-US" sz="2600" dirty="0" smtClean="0">
                <a:solidFill>
                  <a:prstClr val="black"/>
                </a:solidFill>
              </a:rPr>
              <a:t>）優勢</a:t>
            </a:r>
            <a:r>
              <a:rPr lang="zh-TW" altLang="en-US" sz="2600" dirty="0">
                <a:solidFill>
                  <a:prstClr val="black"/>
                </a:solidFill>
              </a:rPr>
              <a:t>的基因改造作物被釋放入自然</a:t>
            </a:r>
            <a:r>
              <a:rPr lang="zh-TW" altLang="en-US" sz="2600" dirty="0" smtClean="0">
                <a:solidFill>
                  <a:prstClr val="black"/>
                </a:solidFill>
              </a:rPr>
              <a:t>環境</a:t>
            </a:r>
            <a:r>
              <a:rPr lang="zh-TW" altLang="en-US" sz="2600" dirty="0">
                <a:solidFill>
                  <a:prstClr val="black"/>
                </a:solidFill>
              </a:rPr>
              <a:t>中種植而與非基因改造之同種植物發生生存競爭關係</a:t>
            </a:r>
            <a:r>
              <a:rPr lang="zh-TW" altLang="en-US" sz="2600" dirty="0" smtClean="0">
                <a:solidFill>
                  <a:prstClr val="black"/>
                </a:solidFill>
              </a:rPr>
              <a:t>時，基</a:t>
            </a:r>
            <a:r>
              <a:rPr lang="zh-TW" altLang="en-US" sz="2600" dirty="0">
                <a:solidFill>
                  <a:prstClr val="black"/>
                </a:solidFill>
              </a:rPr>
              <a:t>改作物必定處於</a:t>
            </a:r>
            <a:r>
              <a:rPr lang="zh-TW" altLang="en-US" sz="2600" dirty="0" smtClean="0">
                <a:solidFill>
                  <a:prstClr val="black"/>
                </a:solidFill>
              </a:rPr>
              <a:t>優勢，而</a:t>
            </a:r>
            <a:r>
              <a:rPr lang="zh-TW" altLang="en-US" sz="2600" dirty="0">
                <a:solidFill>
                  <a:prstClr val="black"/>
                </a:solidFill>
              </a:rPr>
              <a:t>傳統作物則會被</a:t>
            </a:r>
            <a:r>
              <a:rPr lang="zh-TW" altLang="en-US" sz="2600" dirty="0" smtClean="0">
                <a:solidFill>
                  <a:prstClr val="black"/>
                </a:solidFill>
              </a:rPr>
              <a:t>淘汰，如此</a:t>
            </a:r>
            <a:r>
              <a:rPr lang="zh-TW" altLang="en-US" sz="2600" dirty="0">
                <a:solidFill>
                  <a:prstClr val="black"/>
                </a:solidFill>
              </a:rPr>
              <a:t>之基因改造作物對非基因改造作物之生存</a:t>
            </a:r>
            <a:r>
              <a:rPr lang="zh-TW" altLang="en-US" sz="2600" dirty="0" smtClean="0">
                <a:solidFill>
                  <a:prstClr val="black"/>
                </a:solidFill>
              </a:rPr>
              <a:t>壓抑。與排擠效應，可能導致農村作物栽培系統之簡單化，提升統一之作物系統，而造成基因單一化之現象。且實際上，從</a:t>
            </a:r>
            <a:r>
              <a:rPr lang="en-US" altLang="zh-TW" sz="2600" dirty="0" smtClean="0">
                <a:solidFill>
                  <a:prstClr val="black"/>
                </a:solidFill>
              </a:rPr>
              <a:t>1900</a:t>
            </a:r>
            <a:r>
              <a:rPr lang="zh-TW" altLang="en-US" sz="2600" dirty="0" smtClean="0">
                <a:solidFill>
                  <a:prstClr val="black"/>
                </a:solidFill>
              </a:rPr>
              <a:t>年以來，因為農民大量種植單一品種之作物，已經導致</a:t>
            </a:r>
            <a:r>
              <a:rPr lang="en-US" altLang="zh-TW" sz="2600" dirty="0" smtClean="0">
                <a:solidFill>
                  <a:prstClr val="black"/>
                </a:solidFill>
              </a:rPr>
              <a:t>75%</a:t>
            </a:r>
            <a:r>
              <a:rPr lang="zh-TW" altLang="en-US" sz="2600" dirty="0" smtClean="0">
                <a:solidFill>
                  <a:prstClr val="black"/>
                </a:solidFill>
              </a:rPr>
              <a:t>農作物之生物多樣性喪失。</a:t>
            </a:r>
            <a:endParaRPr lang="zh-TW" altLang="en-US" sz="2600" dirty="0">
              <a:solidFill>
                <a:prstClr val="black"/>
              </a:solidFill>
            </a:endParaRPr>
          </a:p>
        </p:txBody>
      </p:sp>
    </p:spTree>
    <p:extLst>
      <p:ext uri="{BB962C8B-B14F-4D97-AF65-F5344CB8AC3E}">
        <p14:creationId xmlns:p14="http://schemas.microsoft.com/office/powerpoint/2010/main" val="15749003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47463" y="1052736"/>
            <a:ext cx="7560840" cy="4524315"/>
          </a:xfrm>
          <a:prstGeom prst="rect">
            <a:avLst/>
          </a:prstGeom>
        </p:spPr>
        <p:txBody>
          <a:bodyPr wrap="square">
            <a:spAutoFit/>
          </a:bodyPr>
          <a:lstStyle/>
          <a:p>
            <a:r>
              <a:rPr lang="zh-TW" altLang="en-US" sz="3200" b="1" dirty="0" smtClean="0">
                <a:solidFill>
                  <a:srgbClr val="FF0000"/>
                </a:solidFill>
              </a:rPr>
              <a:t>第三項   對原有生態系之平衡造成破壞</a:t>
            </a:r>
            <a:endParaRPr lang="en-US" altLang="zh-TW" sz="3200" b="1" dirty="0" smtClean="0">
              <a:solidFill>
                <a:srgbClr val="FF0000"/>
              </a:solidFill>
            </a:endParaRPr>
          </a:p>
          <a:p>
            <a:endParaRPr lang="zh-TW" altLang="en-US" sz="3200" b="1" dirty="0" smtClean="0">
              <a:solidFill>
                <a:srgbClr val="FF0000"/>
              </a:solidFill>
            </a:endParaRPr>
          </a:p>
          <a:p>
            <a:r>
              <a:rPr lang="zh-TW" altLang="en-US" sz="2800" dirty="0" smtClean="0">
                <a:solidFill>
                  <a:prstClr val="black"/>
                </a:solidFill>
              </a:rPr>
              <a:t>基因改造食品的基礎乃是透過生物基因重組與基因轉殖技術，達成生產新品種的結果，因此，本質上已對原生物進行基因之改造，對於生態系統的自然平衡現象，恐有造成失衡之影響，例如：諸多抗病害、蟲害的轉殖基因作物之出現，有可能會因此使一些昆蟲、病毒、細菌為求生存而加速突變，最終而干擾整體生態系的平衡，此之所謂的超級雜草與超級昆蟲現象。</a:t>
            </a:r>
            <a:endParaRPr lang="zh-TW" altLang="en-US" sz="2800" dirty="0">
              <a:solidFill>
                <a:prstClr val="black"/>
              </a:solidFill>
            </a:endParaRPr>
          </a:p>
        </p:txBody>
      </p:sp>
    </p:spTree>
    <p:extLst>
      <p:ext uri="{BB962C8B-B14F-4D97-AF65-F5344CB8AC3E}">
        <p14:creationId xmlns:p14="http://schemas.microsoft.com/office/powerpoint/2010/main" val="3894348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2057" y="3140968"/>
            <a:ext cx="4736030" cy="3552023"/>
          </a:xfrm>
          <a:prstGeom prst="rect">
            <a:avLst/>
          </a:prstGeom>
        </p:spPr>
      </p:pic>
      <p:sp>
        <p:nvSpPr>
          <p:cNvPr id="3" name="內容版面配置區 2"/>
          <p:cNvSpPr>
            <a:spLocks noGrp="1"/>
          </p:cNvSpPr>
          <p:nvPr>
            <p:ph idx="1"/>
          </p:nvPr>
        </p:nvSpPr>
        <p:spPr>
          <a:xfrm>
            <a:off x="2915816" y="548680"/>
            <a:ext cx="4104456" cy="1872208"/>
          </a:xfrm>
        </p:spPr>
        <p:txBody>
          <a:bodyPr>
            <a:noAutofit/>
          </a:bodyPr>
          <a:lstStyle/>
          <a:p>
            <a:pPr marL="82296" indent="0">
              <a:buNone/>
            </a:pPr>
            <a:r>
              <a:rPr lang="en-US" altLang="zh-TW" sz="10000" dirty="0" smtClean="0">
                <a:solidFill>
                  <a:srgbClr val="FF0000"/>
                </a:solidFill>
              </a:rPr>
              <a:t>1946</a:t>
            </a:r>
            <a:r>
              <a:rPr lang="zh-TW" altLang="en-US" sz="10000" dirty="0" smtClean="0">
                <a:solidFill>
                  <a:srgbClr val="FF0000"/>
                </a:solidFill>
              </a:rPr>
              <a:t>年</a:t>
            </a:r>
            <a:endParaRPr lang="zh-TW" altLang="en-US" sz="10000" dirty="0"/>
          </a:p>
        </p:txBody>
      </p:sp>
      <p:sp>
        <p:nvSpPr>
          <p:cNvPr id="4" name="矩形 3"/>
          <p:cNvSpPr/>
          <p:nvPr/>
        </p:nvSpPr>
        <p:spPr>
          <a:xfrm>
            <a:off x="1547664" y="2420888"/>
            <a:ext cx="7344816" cy="553998"/>
          </a:xfrm>
          <a:prstGeom prst="rect">
            <a:avLst/>
          </a:prstGeom>
        </p:spPr>
        <p:txBody>
          <a:bodyPr wrap="square">
            <a:spAutoFit/>
          </a:bodyPr>
          <a:lstStyle/>
          <a:p>
            <a:pPr marL="82296" lvl="0">
              <a:spcBef>
                <a:spcPts val="600"/>
              </a:spcBef>
              <a:buClr>
                <a:srgbClr val="3891A7"/>
              </a:buClr>
              <a:buSzPct val="80000"/>
            </a:pPr>
            <a:r>
              <a:rPr lang="zh-TW" altLang="en-US" sz="3000" dirty="0">
                <a:solidFill>
                  <a:prstClr val="black"/>
                </a:solidFill>
              </a:rPr>
              <a:t>科學家首次發現</a:t>
            </a:r>
            <a:r>
              <a:rPr lang="en-US" altLang="zh-TW" sz="3000" dirty="0">
                <a:solidFill>
                  <a:prstClr val="black"/>
                </a:solidFill>
              </a:rPr>
              <a:t>DNA</a:t>
            </a:r>
            <a:r>
              <a:rPr lang="zh-TW" altLang="en-US" sz="3000" dirty="0">
                <a:solidFill>
                  <a:prstClr val="black"/>
                </a:solidFill>
              </a:rPr>
              <a:t>可以在生物間轉運</a:t>
            </a:r>
            <a:r>
              <a:rPr lang="en-US" altLang="zh-TW" sz="3000" dirty="0">
                <a:solidFill>
                  <a:prstClr val="black"/>
                </a:solidFill>
              </a:rPr>
              <a:t>!!!</a:t>
            </a:r>
            <a:endParaRPr lang="zh-TW" altLang="en-US" sz="3000" dirty="0">
              <a:solidFill>
                <a:prstClr val="black"/>
              </a:solidFill>
            </a:endParaRPr>
          </a:p>
        </p:txBody>
      </p:sp>
    </p:spTree>
    <p:extLst>
      <p:ext uri="{BB962C8B-B14F-4D97-AF65-F5344CB8AC3E}">
        <p14:creationId xmlns:p14="http://schemas.microsoft.com/office/powerpoint/2010/main" val="670343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6000" dirty="0">
                <a:solidFill>
                  <a:schemeClr val="tx2">
                    <a:satMod val="130000"/>
                  </a:schemeClr>
                </a:solidFill>
                <a:effectLst>
                  <a:outerShdw blurRad="50000" dist="30000" dir="5400000" algn="tl" rotWithShape="0">
                    <a:srgbClr val="000000">
                      <a:alpha val="30000"/>
                    </a:srgbClr>
                  </a:outerShdw>
                </a:effectLst>
                <a:latin typeface="華康少女文字W7(P)" pitchFamily="82" charset="-120"/>
                <a:ea typeface="華康少女文字W7(P)" pitchFamily="82" charset="-120"/>
              </a:rPr>
              <a:t>參考文獻</a:t>
            </a:r>
            <a:endParaRPr lang="zh-TW" altLang="en-US" sz="6000" dirty="0">
              <a:solidFill>
                <a:schemeClr val="tx2">
                  <a:satMod val="130000"/>
                </a:schemeClr>
              </a:solidFill>
              <a:effectLst>
                <a:outerShdw blurRad="50000" dist="30000" dir="5400000" algn="tl" rotWithShape="0">
                  <a:srgbClr val="000000">
                    <a:alpha val="30000"/>
                  </a:srgbClr>
                </a:outerShdw>
              </a:effectLst>
              <a:latin typeface="華康少女文字W7(P)" pitchFamily="82" charset="-120"/>
              <a:ea typeface="華康少女文字W7(P)" pitchFamily="82" charset="-120"/>
            </a:endParaRPr>
          </a:p>
        </p:txBody>
      </p:sp>
      <p:sp>
        <p:nvSpPr>
          <p:cNvPr id="3" name="內容版面配置區 2"/>
          <p:cNvSpPr>
            <a:spLocks noGrp="1"/>
          </p:cNvSpPr>
          <p:nvPr>
            <p:ph sz="quarter" idx="1"/>
          </p:nvPr>
        </p:nvSpPr>
        <p:spPr>
          <a:xfrm>
            <a:off x="395536" y="1628800"/>
            <a:ext cx="7467600" cy="4873752"/>
          </a:xfrm>
        </p:spPr>
        <p:txBody>
          <a:bodyPr>
            <a:normAutofit/>
          </a:bodyPr>
          <a:lstStyle/>
          <a:p>
            <a:r>
              <a:rPr lang="en-US" altLang="zh-TW" sz="1800" dirty="0" smtClean="0">
                <a:solidFill>
                  <a:prstClr val="black"/>
                </a:solidFill>
                <a:hlinkClick r:id="rId2"/>
              </a:rPr>
              <a:t>http://www.fda.gov.tw/TC/siteContent.aspx?sid=3964#.VWcqzM-qpBc=%E6%81%90%E9%BE%8D</a:t>
            </a:r>
            <a:endParaRPr lang="en-US" altLang="zh-TW" sz="1800" dirty="0" smtClean="0">
              <a:solidFill>
                <a:prstClr val="black"/>
              </a:solidFill>
            </a:endParaRPr>
          </a:p>
          <a:p>
            <a:r>
              <a:rPr lang="en-US" altLang="zh-TW" sz="1800" dirty="0" smtClean="0">
                <a:solidFill>
                  <a:prstClr val="black"/>
                </a:solidFill>
                <a:hlinkClick r:id="rId3"/>
              </a:rPr>
              <a:t>http://</a:t>
            </a:r>
            <a:r>
              <a:rPr lang="en-US" altLang="zh-TW" sz="1800" dirty="0" smtClean="0">
                <a:solidFill>
                  <a:schemeClr val="accent5"/>
                </a:solidFill>
                <a:hlinkClick r:id="rId3"/>
              </a:rPr>
              <a:t>hugo4451.pixnet.net/blog/post/101835694-%E5%9F%BA%E5%9B%A0%E6%94%B9%E9%80%A0%E7%94%A2%E6%A5%AD%E7%99%BC%E5%B1%95%E8%88%87%E8%B6%A8%E5%8B%A2</a:t>
            </a:r>
            <a:endParaRPr lang="en-US" altLang="zh-TW" sz="1800" dirty="0" smtClean="0">
              <a:solidFill>
                <a:schemeClr val="accent5"/>
              </a:solidFill>
            </a:endParaRPr>
          </a:p>
          <a:p>
            <a:r>
              <a:rPr lang="en-US" altLang="zh-TW" sz="1800" u="sng" dirty="0" smtClean="0">
                <a:solidFill>
                  <a:schemeClr val="accent1">
                    <a:lumMod val="75000"/>
                  </a:schemeClr>
                </a:solidFill>
              </a:rPr>
              <a:t>http://www.fda.gov.tw/TC/siteContent.aspx?sid=3964#.VWcqzM-qpBc</a:t>
            </a:r>
          </a:p>
          <a:p>
            <a:r>
              <a:rPr lang="en-US" altLang="zh-TW" sz="1800" dirty="0">
                <a:hlinkClick r:id="rId4"/>
              </a:rPr>
              <a:t>http://kmweb.coa.gov.tw/knowledge/knowledge_cp.aspx?ArticleId=92777&amp;ArticleType=A&amp;CategoryId=&amp;kpi=0&amp;dateS=&amp;dateE</a:t>
            </a:r>
            <a:r>
              <a:rPr lang="en-US" altLang="zh-TW" sz="1800" dirty="0" smtClean="0"/>
              <a:t>=</a:t>
            </a:r>
          </a:p>
          <a:p>
            <a:r>
              <a:rPr lang="en-US" altLang="zh-TW" sz="1800" dirty="0">
                <a:hlinkClick r:id="rId5"/>
              </a:rPr>
              <a:t>https://</a:t>
            </a:r>
            <a:r>
              <a:rPr lang="en-US" altLang="zh-TW" sz="1800" dirty="0" smtClean="0">
                <a:hlinkClick r:id="rId5"/>
              </a:rPr>
              <a:t>tw.knowledge.yahoo.com/question/question?qid=1609110306341</a:t>
            </a:r>
            <a:endParaRPr lang="en-US" altLang="zh-TW" sz="1800" dirty="0" smtClean="0"/>
          </a:p>
          <a:p>
            <a:r>
              <a:rPr lang="en-US" altLang="zh-TW" sz="1800" dirty="0">
                <a:hlinkClick r:id="rId6"/>
              </a:rPr>
              <a:t>http://www.greenpeace.org/hk/campaigns/food-agriculture/problems/genetic-engineering</a:t>
            </a:r>
            <a:r>
              <a:rPr lang="en-US" altLang="zh-TW" sz="1800" dirty="0" smtClean="0">
                <a:hlinkClick r:id="rId6"/>
              </a:rPr>
              <a:t>/</a:t>
            </a:r>
            <a:endParaRPr lang="en-US" altLang="zh-TW" sz="1800" dirty="0" smtClean="0"/>
          </a:p>
        </p:txBody>
      </p:sp>
    </p:spTree>
    <p:extLst>
      <p:ext uri="{BB962C8B-B14F-4D97-AF65-F5344CB8AC3E}">
        <p14:creationId xmlns:p14="http://schemas.microsoft.com/office/powerpoint/2010/main" val="33267227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31640" y="260648"/>
            <a:ext cx="1882552" cy="1143000"/>
          </a:xfrm>
        </p:spPr>
        <p:txBody>
          <a:bodyPr>
            <a:normAutofit/>
          </a:bodyPr>
          <a:lstStyle/>
          <a:p>
            <a:r>
              <a:rPr lang="zh-TW" altLang="en-US" sz="6000" dirty="0">
                <a:solidFill>
                  <a:schemeClr val="tx2">
                    <a:satMod val="130000"/>
                  </a:schemeClr>
                </a:solidFill>
                <a:effectLst>
                  <a:outerShdw blurRad="50000" dist="30000" dir="5400000" algn="tl" rotWithShape="0">
                    <a:srgbClr val="000000">
                      <a:alpha val="30000"/>
                    </a:srgbClr>
                  </a:outerShdw>
                </a:effectLst>
                <a:latin typeface="華康少女文字W7(P)" pitchFamily="82" charset="-120"/>
                <a:ea typeface="華康少女文字W7(P)" pitchFamily="82" charset="-120"/>
              </a:rPr>
              <a:t>總結</a:t>
            </a:r>
          </a:p>
        </p:txBody>
      </p:sp>
      <p:sp>
        <p:nvSpPr>
          <p:cNvPr id="3" name="內容版面配置區 2"/>
          <p:cNvSpPr>
            <a:spLocks noGrp="1"/>
          </p:cNvSpPr>
          <p:nvPr>
            <p:ph sz="quarter" idx="1"/>
          </p:nvPr>
        </p:nvSpPr>
        <p:spPr/>
        <p:txBody>
          <a:bodyPr>
            <a:noAutofit/>
          </a:bodyPr>
          <a:lstStyle/>
          <a:p>
            <a:pPr marL="0" indent="0">
              <a:buNone/>
            </a:pPr>
            <a:r>
              <a:rPr lang="zh-TW" altLang="en-US" sz="3000" dirty="0" smtClean="0"/>
              <a:t>        </a:t>
            </a:r>
            <a:r>
              <a:rPr lang="zh-TW" altLang="en-US" sz="3000" dirty="0" smtClean="0">
                <a:latin typeface="華康中圓體(P)" pitchFamily="34" charset="-120"/>
                <a:ea typeface="華康中圓體(P)" pitchFamily="34" charset="-120"/>
              </a:rPr>
              <a:t>基</a:t>
            </a:r>
            <a:r>
              <a:rPr lang="zh-TW" altLang="en-US" sz="3000" dirty="0">
                <a:latin typeface="華康中圓體(P)" pitchFamily="34" charset="-120"/>
                <a:ea typeface="華康中圓體(P)" pitchFamily="34" charset="-120"/>
              </a:rPr>
              <a:t>改食物雖然帶給我們很多好處，例如食物量大增，改變營養素，帶給了龐大的經濟效益。但是基改食物看似光鮮亮麗，背後卻藏著像是埋在地下的未爆彈，因為沒有科學依據證明對人體無害。</a:t>
            </a:r>
          </a:p>
          <a:p>
            <a:pPr marL="0" indent="0">
              <a:buNone/>
            </a:pPr>
            <a:r>
              <a:rPr lang="zh-TW" altLang="en-US" sz="3000" dirty="0">
                <a:latin typeface="華康中圓體(P)" pitchFamily="34" charset="-120"/>
                <a:ea typeface="華康中圓體(P)" pitchFamily="34" charset="-120"/>
              </a:rPr>
              <a:t>       總而言之，基改食物有好有壞，不能一昧的追求產量與經濟，而是要追求永續發展，才能創造更好的下一代。</a:t>
            </a:r>
          </a:p>
        </p:txBody>
      </p:sp>
    </p:spTree>
    <p:extLst>
      <p:ext uri="{BB962C8B-B14F-4D97-AF65-F5344CB8AC3E}">
        <p14:creationId xmlns:p14="http://schemas.microsoft.com/office/powerpoint/2010/main" val="4022036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67744" y="3356992"/>
            <a:ext cx="7467600" cy="1143000"/>
          </a:xfrm>
        </p:spPr>
        <p:txBody>
          <a:bodyPr>
            <a:noAutofit/>
          </a:bodyPr>
          <a:lstStyle/>
          <a:p>
            <a:r>
              <a:rPr lang="zh-TW" altLang="en-US" sz="8000" dirty="0" smtClean="0">
                <a:latin typeface="華康少女文字W7(P)" pitchFamily="82" charset="-120"/>
                <a:ea typeface="華康少女文字W7(P)" pitchFamily="82" charset="-120"/>
              </a:rPr>
              <a:t>報告結束</a:t>
            </a:r>
            <a:r>
              <a:rPr lang="en-US" altLang="zh-TW" sz="8000" dirty="0" smtClean="0">
                <a:latin typeface="華康少女文字W7(P)" pitchFamily="82" charset="-120"/>
                <a:ea typeface="華康少女文字W7(P)" pitchFamily="82" charset="-120"/>
              </a:rPr>
              <a:t/>
            </a:r>
            <a:br>
              <a:rPr lang="en-US" altLang="zh-TW" sz="8000" dirty="0" smtClean="0">
                <a:latin typeface="華康少女文字W7(P)" pitchFamily="82" charset="-120"/>
                <a:ea typeface="華康少女文字W7(P)" pitchFamily="82" charset="-120"/>
              </a:rPr>
            </a:br>
            <a:r>
              <a:rPr lang="zh-TW" altLang="en-US" sz="8000" dirty="0">
                <a:latin typeface="華康少女文字W7(P)" pitchFamily="82" charset="-120"/>
                <a:ea typeface="華康少女文字W7(P)" pitchFamily="82" charset="-120"/>
              </a:rPr>
              <a:t>謝謝大家</a:t>
            </a:r>
          </a:p>
        </p:txBody>
      </p:sp>
    </p:spTree>
    <p:extLst>
      <p:ext uri="{BB962C8B-B14F-4D97-AF65-F5344CB8AC3E}">
        <p14:creationId xmlns:p14="http://schemas.microsoft.com/office/powerpoint/2010/main" val="20242697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03648" y="2204864"/>
            <a:ext cx="7456872" cy="2413248"/>
          </a:xfrm>
        </p:spPr>
        <p:txBody>
          <a:bodyPr/>
          <a:lstStyle/>
          <a:p>
            <a:pPr marL="82296" indent="0">
              <a:buNone/>
            </a:pPr>
            <a:r>
              <a:rPr lang="en-US" altLang="zh-TW" sz="5000" b="1" dirty="0"/>
              <a:t>1.</a:t>
            </a:r>
            <a:r>
              <a:rPr lang="zh-TW" altLang="en-US" sz="5000" b="1" dirty="0"/>
              <a:t>什麼是 </a:t>
            </a:r>
            <a:r>
              <a:rPr lang="en-US" altLang="zh-TW" sz="5000" b="1" dirty="0"/>
              <a:t>GMO ?</a:t>
            </a:r>
          </a:p>
          <a:p>
            <a:pPr marL="82296" indent="0">
              <a:buNone/>
            </a:pPr>
            <a:endParaRPr lang="zh-TW" altLang="en-US" dirty="0"/>
          </a:p>
        </p:txBody>
      </p:sp>
      <p:sp>
        <p:nvSpPr>
          <p:cNvPr id="4" name="矩形 3"/>
          <p:cNvSpPr/>
          <p:nvPr/>
        </p:nvSpPr>
        <p:spPr>
          <a:xfrm>
            <a:off x="3923928" y="1454586"/>
            <a:ext cx="5008038" cy="492443"/>
          </a:xfrm>
          <a:prstGeom prst="rect">
            <a:avLst/>
          </a:prstGeom>
        </p:spPr>
        <p:txBody>
          <a:bodyPr wrap="none">
            <a:spAutoFit/>
          </a:bodyPr>
          <a:lstStyle/>
          <a:p>
            <a:r>
              <a:rPr lang="en-US" altLang="zh-TW" sz="2600" b="1" dirty="0" smtClean="0">
                <a:solidFill>
                  <a:srgbClr val="FF0000"/>
                </a:solidFill>
              </a:rPr>
              <a:t>Genetically </a:t>
            </a:r>
            <a:r>
              <a:rPr lang="en-US" altLang="zh-TW" sz="2600" b="1" dirty="0">
                <a:solidFill>
                  <a:srgbClr val="FF0000"/>
                </a:solidFill>
              </a:rPr>
              <a:t>Modified Organism</a:t>
            </a:r>
          </a:p>
        </p:txBody>
      </p:sp>
      <p:sp>
        <p:nvSpPr>
          <p:cNvPr id="5" name="矩形 4"/>
          <p:cNvSpPr/>
          <p:nvPr/>
        </p:nvSpPr>
        <p:spPr>
          <a:xfrm>
            <a:off x="1826698" y="3501008"/>
            <a:ext cx="6777750" cy="2308324"/>
          </a:xfrm>
          <a:prstGeom prst="rect">
            <a:avLst/>
          </a:prstGeom>
        </p:spPr>
        <p:txBody>
          <a:bodyPr wrap="square">
            <a:spAutoFit/>
          </a:bodyPr>
          <a:lstStyle/>
          <a:p>
            <a:r>
              <a:rPr lang="zh-TW" altLang="en-US" sz="3600" b="1" dirty="0"/>
              <a:t>使用基因工程或分子生物技術，將遺傳物質</a:t>
            </a:r>
            <a:r>
              <a:rPr lang="zh-TW" altLang="en-US" sz="3600" b="1" dirty="0" smtClean="0"/>
              <a:t>轉移入</a:t>
            </a:r>
            <a:r>
              <a:rPr lang="zh-TW" altLang="en-US" sz="3600" b="1" dirty="0"/>
              <a:t>活細胞或生物體，產生基因改造現象之相關技術</a:t>
            </a:r>
          </a:p>
        </p:txBody>
      </p:sp>
    </p:spTree>
    <p:extLst>
      <p:ext uri="{BB962C8B-B14F-4D97-AF65-F5344CB8AC3E}">
        <p14:creationId xmlns:p14="http://schemas.microsoft.com/office/powerpoint/2010/main" val="42640813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03648" y="2204864"/>
            <a:ext cx="7456872" cy="2413248"/>
          </a:xfrm>
        </p:spPr>
        <p:txBody>
          <a:bodyPr/>
          <a:lstStyle/>
          <a:p>
            <a:pPr marL="82296" indent="0">
              <a:buNone/>
            </a:pPr>
            <a:r>
              <a:rPr lang="en-US" altLang="zh-TW" sz="5400" b="1" dirty="0"/>
              <a:t>2.</a:t>
            </a:r>
            <a:r>
              <a:rPr lang="zh-TW" altLang="en-US" sz="5400" b="1" dirty="0"/>
              <a:t>什麼是基因改造技術</a:t>
            </a:r>
          </a:p>
          <a:p>
            <a:pPr marL="82296" indent="0">
              <a:buNone/>
            </a:pPr>
            <a:endParaRPr lang="zh-TW" altLang="en-US" dirty="0"/>
          </a:p>
        </p:txBody>
      </p:sp>
      <p:sp>
        <p:nvSpPr>
          <p:cNvPr id="2" name="矩形 1"/>
          <p:cNvSpPr/>
          <p:nvPr/>
        </p:nvSpPr>
        <p:spPr>
          <a:xfrm>
            <a:off x="1547664" y="3681897"/>
            <a:ext cx="7056784" cy="1200329"/>
          </a:xfrm>
          <a:prstGeom prst="rect">
            <a:avLst/>
          </a:prstGeom>
        </p:spPr>
        <p:txBody>
          <a:bodyPr wrap="square">
            <a:spAutoFit/>
          </a:bodyPr>
          <a:lstStyle/>
          <a:p>
            <a:r>
              <a:rPr lang="zh-TW" altLang="en-US" sz="3600" b="1" dirty="0"/>
              <a:t>將遺傳物質</a:t>
            </a:r>
            <a:r>
              <a:rPr lang="zh-TW" altLang="en-US" sz="3600" b="1" dirty="0" smtClean="0"/>
              <a:t>轉移入</a:t>
            </a:r>
            <a:r>
              <a:rPr lang="zh-TW" altLang="en-US" sz="3600" b="1" dirty="0"/>
              <a:t>活細胞或生物體，產生基因改造現象之相關技術</a:t>
            </a:r>
          </a:p>
        </p:txBody>
      </p:sp>
    </p:spTree>
    <p:extLst>
      <p:ext uri="{BB962C8B-B14F-4D97-AF65-F5344CB8AC3E}">
        <p14:creationId xmlns:p14="http://schemas.microsoft.com/office/powerpoint/2010/main" val="12769477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03648" y="2204864"/>
            <a:ext cx="7456872" cy="2413248"/>
          </a:xfrm>
        </p:spPr>
        <p:txBody>
          <a:bodyPr/>
          <a:lstStyle/>
          <a:p>
            <a:pPr marL="82296" indent="0">
              <a:buNone/>
            </a:pPr>
            <a:r>
              <a:rPr lang="en-US" altLang="zh-TW" sz="5400" b="1" dirty="0"/>
              <a:t>3.</a:t>
            </a:r>
            <a:r>
              <a:rPr lang="zh-TW" altLang="en-US" sz="5400" b="1" dirty="0"/>
              <a:t>什麼是基因改造食品</a:t>
            </a:r>
          </a:p>
          <a:p>
            <a:pPr marL="82296" indent="0">
              <a:buNone/>
            </a:pPr>
            <a:endParaRPr lang="zh-TW" altLang="en-US" dirty="0"/>
          </a:p>
        </p:txBody>
      </p:sp>
      <p:sp>
        <p:nvSpPr>
          <p:cNvPr id="2" name="矩形 1"/>
          <p:cNvSpPr/>
          <p:nvPr/>
        </p:nvSpPr>
        <p:spPr>
          <a:xfrm>
            <a:off x="1907704" y="3645024"/>
            <a:ext cx="6696744" cy="1200329"/>
          </a:xfrm>
          <a:prstGeom prst="rect">
            <a:avLst/>
          </a:prstGeom>
        </p:spPr>
        <p:txBody>
          <a:bodyPr wrap="square">
            <a:spAutoFit/>
          </a:bodyPr>
          <a:lstStyle/>
          <a:p>
            <a:r>
              <a:rPr lang="zh-TW" altLang="en-US" sz="3600" b="1" dirty="0" smtClean="0"/>
              <a:t>基因</a:t>
            </a:r>
            <a:r>
              <a:rPr lang="zh-TW" altLang="en-US" sz="3600" b="1" dirty="0"/>
              <a:t>改造</a:t>
            </a:r>
            <a:r>
              <a:rPr lang="zh-TW" altLang="en-US" sz="3600" b="1" dirty="0" smtClean="0"/>
              <a:t>食品是</a:t>
            </a:r>
            <a:r>
              <a:rPr lang="zh-TW" altLang="en-US" sz="3600" b="1" dirty="0"/>
              <a:t>以現代基因工程技術從 </a:t>
            </a:r>
            <a:r>
              <a:rPr lang="en-US" altLang="zh-TW" sz="3600" b="1" dirty="0" smtClean="0"/>
              <a:t>GMO</a:t>
            </a:r>
            <a:r>
              <a:rPr lang="zh-TW" altLang="en-US" sz="3600" b="1" dirty="0" smtClean="0"/>
              <a:t>製造</a:t>
            </a:r>
            <a:r>
              <a:rPr lang="zh-TW" altLang="en-US" sz="3600" b="1" dirty="0"/>
              <a:t>出的食品</a:t>
            </a:r>
          </a:p>
        </p:txBody>
      </p:sp>
    </p:spTree>
    <p:extLst>
      <p:ext uri="{BB962C8B-B14F-4D97-AF65-F5344CB8AC3E}">
        <p14:creationId xmlns:p14="http://schemas.microsoft.com/office/powerpoint/2010/main" val="1613632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a:spLocks noGrp="1"/>
          </p:cNvSpPr>
          <p:nvPr>
            <p:ph type="title"/>
          </p:nvPr>
        </p:nvSpPr>
        <p:spPr>
          <a:xfrm>
            <a:off x="1331640" y="2780928"/>
            <a:ext cx="7056114" cy="1143000"/>
          </a:xfrm>
        </p:spPr>
        <p:txBody>
          <a:bodyPr>
            <a:noAutofit/>
          </a:bodyPr>
          <a:lstStyle/>
          <a:p>
            <a:pPr algn="ctr"/>
            <a:r>
              <a:rPr lang="zh-TW" altLang="en-US" sz="6000" dirty="0" smtClean="0">
                <a:latin typeface="華康少女文字W7(P)" pitchFamily="82" charset="-120"/>
                <a:ea typeface="華康少女文字W7(P)" pitchFamily="82" charset="-120"/>
              </a:rPr>
              <a:t>基改的食品的分類</a:t>
            </a:r>
            <a:endParaRPr lang="en-US" altLang="zh-TW" sz="6000" dirty="0">
              <a:latin typeface="華康少女文字W7(P)" pitchFamily="82" charset="-120"/>
              <a:ea typeface="華康少女文字W7(P)" pitchFamily="82" charset="-120"/>
            </a:endParaRPr>
          </a:p>
        </p:txBody>
      </p:sp>
    </p:spTree>
    <p:extLst>
      <p:ext uri="{BB962C8B-B14F-4D97-AF65-F5344CB8AC3E}">
        <p14:creationId xmlns:p14="http://schemas.microsoft.com/office/powerpoint/2010/main" val="2619770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371600" y="476672"/>
            <a:ext cx="7772400" cy="1539602"/>
          </a:xfrm>
        </p:spPr>
        <p:txBody>
          <a:bodyPr>
            <a:normAutofit/>
          </a:bodyPr>
          <a:lstStyle/>
          <a:p>
            <a:r>
              <a:rPr lang="zh-TW" altLang="en-US" sz="6000" dirty="0" smtClean="0">
                <a:solidFill>
                  <a:schemeClr val="accent6"/>
                </a:solidFill>
              </a:rPr>
              <a:t>基改食品的分類</a:t>
            </a:r>
            <a:endParaRPr lang="zh-TW" altLang="en-US" sz="6000" dirty="0">
              <a:solidFill>
                <a:schemeClr val="accent6"/>
              </a:solidFill>
            </a:endParaRPr>
          </a:p>
        </p:txBody>
      </p:sp>
      <p:sp>
        <p:nvSpPr>
          <p:cNvPr id="3" name="副標題 2"/>
          <p:cNvSpPr>
            <a:spLocks noGrp="1"/>
          </p:cNvSpPr>
          <p:nvPr>
            <p:ph type="subTitle" idx="1"/>
          </p:nvPr>
        </p:nvSpPr>
        <p:spPr>
          <a:xfrm>
            <a:off x="1371600" y="2060848"/>
            <a:ext cx="6400800" cy="3577952"/>
          </a:xfrm>
        </p:spPr>
        <p:txBody>
          <a:bodyPr anchor="ctr"/>
          <a:lstStyle/>
          <a:p>
            <a:r>
              <a:rPr lang="zh-TW" altLang="en-US" dirty="0" smtClean="0">
                <a:solidFill>
                  <a:schemeClr val="tx1"/>
                </a:solidFill>
                <a:latin typeface="+mn-ea"/>
              </a:rPr>
              <a:t>      </a:t>
            </a:r>
            <a:r>
              <a:rPr lang="en-US" altLang="zh-TW" sz="4000" dirty="0" smtClean="0">
                <a:solidFill>
                  <a:schemeClr val="tx1"/>
                </a:solidFill>
                <a:latin typeface="+mn-ea"/>
              </a:rPr>
              <a:t>1.</a:t>
            </a:r>
            <a:r>
              <a:rPr lang="zh-TW" altLang="en-US" sz="4000" dirty="0" smtClean="0">
                <a:solidFill>
                  <a:schemeClr val="accent6"/>
                </a:solidFill>
                <a:latin typeface="+mn-ea"/>
              </a:rPr>
              <a:t>植物性基因改造食品</a:t>
            </a:r>
            <a:endParaRPr lang="en-US" altLang="zh-TW" sz="4000" dirty="0" smtClean="0">
              <a:solidFill>
                <a:schemeClr val="accent6"/>
              </a:solidFill>
              <a:latin typeface="+mn-ea"/>
            </a:endParaRPr>
          </a:p>
          <a:p>
            <a:r>
              <a:rPr lang="zh-TW" altLang="en-US" sz="4000" dirty="0" smtClean="0">
                <a:solidFill>
                  <a:schemeClr val="tx1"/>
                </a:solidFill>
                <a:latin typeface="+mn-ea"/>
              </a:rPr>
              <a:t>    </a:t>
            </a:r>
            <a:r>
              <a:rPr lang="en-US" altLang="zh-TW" sz="4000" dirty="0" smtClean="0">
                <a:solidFill>
                  <a:schemeClr val="tx1"/>
                </a:solidFill>
                <a:latin typeface="+mn-ea"/>
              </a:rPr>
              <a:t>2.</a:t>
            </a:r>
            <a:r>
              <a:rPr lang="zh-TW" altLang="en-US" sz="4000" dirty="0" smtClean="0">
                <a:solidFill>
                  <a:schemeClr val="accent6"/>
                </a:solidFill>
                <a:latin typeface="+mn-ea"/>
              </a:rPr>
              <a:t>動物性基因改造食品</a:t>
            </a:r>
            <a:endParaRPr lang="en-US" altLang="zh-TW" sz="4000" dirty="0" smtClean="0">
              <a:solidFill>
                <a:schemeClr val="accent6"/>
              </a:solidFill>
              <a:latin typeface="+mn-ea"/>
            </a:endParaRPr>
          </a:p>
          <a:p>
            <a:r>
              <a:rPr lang="zh-TW" altLang="en-US" sz="4000" dirty="0" smtClean="0">
                <a:solidFill>
                  <a:schemeClr val="tx1"/>
                </a:solidFill>
                <a:latin typeface="+mn-ea"/>
              </a:rPr>
              <a:t>    </a:t>
            </a:r>
            <a:r>
              <a:rPr lang="en-US" altLang="zh-TW" sz="4000" dirty="0" smtClean="0">
                <a:solidFill>
                  <a:schemeClr val="tx1"/>
                </a:solidFill>
                <a:latin typeface="+mn-ea"/>
              </a:rPr>
              <a:t>3.</a:t>
            </a:r>
            <a:r>
              <a:rPr lang="zh-TW" altLang="en-US" sz="4000" dirty="0" smtClean="0">
                <a:solidFill>
                  <a:schemeClr val="accent6"/>
                </a:solidFill>
                <a:latin typeface="+mn-ea"/>
              </a:rPr>
              <a:t>基因改造微生物食品</a:t>
            </a:r>
            <a:endParaRPr lang="en-US" altLang="zh-TW" sz="4000" dirty="0">
              <a:solidFill>
                <a:schemeClr val="accent6"/>
              </a:solidFill>
              <a:latin typeface="+mn-ea"/>
            </a:endParaRPr>
          </a:p>
          <a:p>
            <a:r>
              <a:rPr lang="zh-TW" altLang="en-US" sz="4000" dirty="0" smtClean="0">
                <a:solidFill>
                  <a:schemeClr val="tx1"/>
                </a:solidFill>
                <a:latin typeface="+mn-ea"/>
              </a:rPr>
              <a:t>    </a:t>
            </a:r>
            <a:r>
              <a:rPr lang="en-US" altLang="zh-TW" sz="4000" dirty="0" smtClean="0">
                <a:solidFill>
                  <a:schemeClr val="tx1"/>
                </a:solidFill>
                <a:latin typeface="+mn-ea"/>
              </a:rPr>
              <a:t>4</a:t>
            </a:r>
            <a:r>
              <a:rPr lang="en-US" altLang="zh-TW" sz="4000" dirty="0" smtClean="0">
                <a:solidFill>
                  <a:schemeClr val="tx1"/>
                </a:solidFill>
                <a:latin typeface="+mn-ea"/>
              </a:rPr>
              <a:t>.</a:t>
            </a:r>
            <a:r>
              <a:rPr lang="zh-TW" altLang="en-US" sz="4000" dirty="0" smtClean="0">
                <a:solidFill>
                  <a:schemeClr val="accent6"/>
                </a:solidFill>
                <a:latin typeface="+mn-ea"/>
              </a:rPr>
              <a:t>基因改造特殊食品</a:t>
            </a:r>
            <a:endParaRPr lang="zh-TW" altLang="en-US" sz="4000" dirty="0">
              <a:latin typeface="+mn-ea"/>
            </a:endParaRPr>
          </a:p>
        </p:txBody>
      </p:sp>
    </p:spTree>
    <p:extLst>
      <p:ext uri="{BB962C8B-B14F-4D97-AF65-F5344CB8AC3E}">
        <p14:creationId xmlns:p14="http://schemas.microsoft.com/office/powerpoint/2010/main" val="14608696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壁窗">
  <a:themeElements>
    <a:clrScheme name="壁窗">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壁窗">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壁窗">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有機">
  <a:themeElements>
    <a:clrScheme name="有機">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有機">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有機">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495</TotalTime>
  <Words>1967</Words>
  <Application>Microsoft Office PowerPoint</Application>
  <PresentationFormat>如螢幕大小 (4:3)</PresentationFormat>
  <Paragraphs>134</Paragraphs>
  <Slides>42</Slides>
  <Notes>4</Notes>
  <HiddenSlides>0</HiddenSlides>
  <MMClips>0</MMClips>
  <ScaleCrop>false</ScaleCrop>
  <HeadingPairs>
    <vt:vector size="4" baseType="variant">
      <vt:variant>
        <vt:lpstr>佈景主題</vt:lpstr>
      </vt:variant>
      <vt:variant>
        <vt:i4>3</vt:i4>
      </vt:variant>
      <vt:variant>
        <vt:lpstr>投影片標題</vt:lpstr>
      </vt:variant>
      <vt:variant>
        <vt:i4>42</vt:i4>
      </vt:variant>
    </vt:vector>
  </HeadingPairs>
  <TitlesOfParts>
    <vt:vector size="45" baseType="lpstr">
      <vt:lpstr>夏至</vt:lpstr>
      <vt:lpstr>壁窗</vt:lpstr>
      <vt:lpstr>有機</vt:lpstr>
      <vt:lpstr>生物科技的應用</vt:lpstr>
      <vt:lpstr>目錄</vt:lpstr>
      <vt:lpstr>認識基因改良</vt:lpstr>
      <vt:lpstr>PowerPoint 簡報</vt:lpstr>
      <vt:lpstr>PowerPoint 簡報</vt:lpstr>
      <vt:lpstr>PowerPoint 簡報</vt:lpstr>
      <vt:lpstr>PowerPoint 簡報</vt:lpstr>
      <vt:lpstr>基改的食品的分類</vt:lpstr>
      <vt:lpstr>基改食品的分類</vt:lpstr>
      <vt:lpstr>植物性基因改造食品</vt:lpstr>
      <vt:lpstr>動物性基因改造食品</vt:lpstr>
      <vt:lpstr>基因改造微生物食品</vt:lpstr>
      <vt:lpstr>基因改造特殊食品</vt:lpstr>
      <vt:lpstr>基因改良目的</vt:lpstr>
      <vt:lpstr>基因改良目的</vt:lpstr>
      <vt:lpstr>改變基因</vt:lpstr>
      <vt:lpstr>需求</vt:lpstr>
      <vt:lpstr>市面上常見的基改食品隱憂</vt:lpstr>
      <vt:lpstr>市面上常見的基改食品隱憂</vt:lpstr>
      <vt:lpstr>爭議及隱憂</vt:lpstr>
      <vt:lpstr>二、違反自然法則及破壞生態平衡 </vt:lpstr>
      <vt:lpstr>三、引發自然界害蟲的抗藥性與         生物界污染的擴大： </vt:lpstr>
      <vt:lpstr>四、沒有科學依據 </vt:lpstr>
      <vt:lpstr>五、對素食者、對宗教信仰者是傷害、 是摧毀： </vt:lpstr>
      <vt:lpstr>基改產品在未來的趨勢</vt:lpstr>
      <vt:lpstr>基改產品在未來的趨勢</vt:lpstr>
      <vt:lpstr>PowerPoint 簡報</vt:lpstr>
      <vt:lpstr>PowerPoint 簡報</vt:lpstr>
      <vt:lpstr>PowerPoint 簡報</vt:lpstr>
      <vt:lpstr>PowerPoint 簡報</vt:lpstr>
      <vt:lpstr>PowerPoint 簡報</vt:lpstr>
      <vt:lpstr>PowerPoint 簡報</vt:lpstr>
      <vt:lpstr>基因改造作物之 優缺點</vt:lpstr>
      <vt:lpstr>優點</vt:lpstr>
      <vt:lpstr>PowerPoint 簡報</vt:lpstr>
      <vt:lpstr>PowerPoint 簡報</vt:lpstr>
      <vt:lpstr>缺點</vt:lpstr>
      <vt:lpstr>PowerPoint 簡報</vt:lpstr>
      <vt:lpstr>PowerPoint 簡報</vt:lpstr>
      <vt:lpstr>參考文獻</vt:lpstr>
      <vt:lpstr>總結</vt:lpstr>
      <vt:lpstr>報告結束 謝謝大家</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生物科技的應用</dc:title>
  <dc:creator>user</dc:creator>
  <cp:lastModifiedBy>user</cp:lastModifiedBy>
  <cp:revision>31</cp:revision>
  <dcterms:created xsi:type="dcterms:W3CDTF">2015-05-14T13:57:04Z</dcterms:created>
  <dcterms:modified xsi:type="dcterms:W3CDTF">2015-05-28T16:08:52Z</dcterms:modified>
</cp:coreProperties>
</file>