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9" r:id="rId6"/>
    <p:sldId id="257" r:id="rId7"/>
    <p:sldId id="267" r:id="rId8"/>
    <p:sldId id="259" r:id="rId9"/>
    <p:sldId id="266" r:id="rId10"/>
    <p:sldId id="264" r:id="rId11"/>
    <p:sldId id="265" r:id="rId12"/>
    <p:sldId id="262" r:id="rId13"/>
    <p:sldId id="261" r:id="rId14"/>
    <p:sldId id="268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劉季蒲" initials="劉季蒲" lastIdx="2" clrIdx="0">
    <p:extLst>
      <p:ext uri="{19B8F6BF-5375-455C-9EA6-DF929625EA0E}">
        <p15:presenceInfo xmlns:p15="http://schemas.microsoft.com/office/powerpoint/2012/main" userId="劉季蒲" providerId="None"/>
      </p:ext>
    </p:extLst>
  </p:cmAuthor>
  <p:cmAuthor id="2" name="李鎧宇" initials="李鎧宇" lastIdx="1" clrIdx="1">
    <p:extLst>
      <p:ext uri="{19B8F6BF-5375-455C-9EA6-DF929625EA0E}">
        <p15:presenceInfo xmlns:p15="http://schemas.microsoft.com/office/powerpoint/2012/main" userId="S::4a840058@office.stust.edu.tw::fb7f11af-e654-430f-8e11-fbb0f4932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072A5-059B-4409-B0B9-77BF5456A584}" v="2" dt="2021-03-28T14:08:41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2" autoAdjust="0"/>
    <p:restoredTop sz="86369" autoAdjust="0"/>
  </p:normalViewPr>
  <p:slideViewPr>
    <p:cSldViewPr snapToGrid="0">
      <p:cViewPr varScale="1">
        <p:scale>
          <a:sx n="57" d="100"/>
          <a:sy n="57" d="100"/>
        </p:scale>
        <p:origin x="7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6478-0AC3-442A-BEBE-A31232D9A1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2F5B4F-2041-4B58-A848-34A8936D6376}">
      <dgm:prSet custT="1"/>
      <dgm:spPr/>
      <dgm:t>
        <a:bodyPr/>
        <a:lstStyle/>
        <a:p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鍍銀纖維具有良好的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抗菌除臭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熱傳導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熱反射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抗靜電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防輻射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等功能。</a:t>
          </a:r>
          <a:endParaRPr 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8DC120-9183-4FF7-83E2-DBE961745977}" type="parTrans" cxnId="{F869C8E8-F2CC-4D9D-9D76-7CBC58C00CAB}">
      <dgm:prSet/>
      <dgm:spPr/>
      <dgm:t>
        <a:bodyPr/>
        <a:lstStyle/>
        <a:p>
          <a:endParaRPr lang="en-US"/>
        </a:p>
      </dgm:t>
    </dgm:pt>
    <dgm:pt modelId="{B1A2AC81-77F8-4638-A2EA-751DD36D3133}" type="sibTrans" cxnId="{F869C8E8-F2CC-4D9D-9D76-7CBC58C00CAB}">
      <dgm:prSet/>
      <dgm:spPr/>
      <dgm:t>
        <a:bodyPr/>
        <a:lstStyle/>
        <a:p>
          <a:endParaRPr lang="en-US"/>
        </a:p>
      </dgm:t>
    </dgm:pt>
    <dgm:pt modelId="{A7C2101E-EC6B-4DC9-8594-141FDFF68F2B}">
      <dgm:prSet custT="1"/>
      <dgm:spPr/>
      <dgm:t>
        <a:bodyPr/>
        <a:lstStyle/>
        <a:p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鍍銀纖維適用於保健襪，腳底走動摩擦會產生許多靜電，當這些靜電流通過高導電的銀纖維時，銀纖維會將其轉化為磁場，磁場的作用可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加強人體血液迴圈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，具有助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睡眠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解除疲勞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的特殊工效</a:t>
          </a:r>
          <a:r>
            <a:rPr lang="zh-TW" sz="2400" dirty="0"/>
            <a:t>。</a:t>
          </a:r>
          <a:endParaRPr lang="en-US" sz="2400" dirty="0"/>
        </a:p>
      </dgm:t>
    </dgm:pt>
    <dgm:pt modelId="{A66C633B-B0AB-4089-B908-D91DAF4FE521}" type="parTrans" cxnId="{36E92B98-35A4-45B4-8D0F-082C5C10C190}">
      <dgm:prSet/>
      <dgm:spPr/>
      <dgm:t>
        <a:bodyPr/>
        <a:lstStyle/>
        <a:p>
          <a:endParaRPr lang="en-US"/>
        </a:p>
      </dgm:t>
    </dgm:pt>
    <dgm:pt modelId="{FFDFE38D-8612-4642-9752-779048814BF3}" type="sibTrans" cxnId="{36E92B98-35A4-45B4-8D0F-082C5C10C190}">
      <dgm:prSet/>
      <dgm:spPr/>
      <dgm:t>
        <a:bodyPr/>
        <a:lstStyle/>
        <a:p>
          <a:endParaRPr lang="en-US"/>
        </a:p>
      </dgm:t>
    </dgm:pt>
    <dgm:pt modelId="{BB503469-5BF0-40BC-9C2F-656BD7632D43}">
      <dgm:prSet custT="1"/>
      <dgm:spPr/>
      <dgm:t>
        <a:bodyPr/>
        <a:lstStyle/>
        <a:p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紡織品是人類之基本需求，除了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保護及美觀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之功能外，紡織品有很高之其他應用潛力，可以配備更多之</a:t>
          </a:r>
          <a:r>
            <a:rPr 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電子功能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BBCE01-D29A-4F14-9A89-9BE113A41367}" type="parTrans" cxnId="{ABCBBC51-33A5-4C3B-BF00-A1326D366710}">
      <dgm:prSet/>
      <dgm:spPr/>
      <dgm:t>
        <a:bodyPr/>
        <a:lstStyle/>
        <a:p>
          <a:endParaRPr lang="en-US"/>
        </a:p>
      </dgm:t>
    </dgm:pt>
    <dgm:pt modelId="{E3F2BC4D-2D32-468F-AE79-465CFA606287}" type="sibTrans" cxnId="{ABCBBC51-33A5-4C3B-BF00-A1326D366710}">
      <dgm:prSet/>
      <dgm:spPr/>
      <dgm:t>
        <a:bodyPr/>
        <a:lstStyle/>
        <a:p>
          <a:endParaRPr lang="en-US"/>
        </a:p>
      </dgm:t>
    </dgm:pt>
    <dgm:pt modelId="{AD08F82B-F0AD-49B3-BBAC-D63581411F47}" type="pres">
      <dgm:prSet presAssocID="{F87C6478-0AC3-442A-BEBE-A31232D9A180}" presName="vert0" presStyleCnt="0">
        <dgm:presLayoutVars>
          <dgm:dir/>
          <dgm:animOne val="branch"/>
          <dgm:animLvl val="lvl"/>
        </dgm:presLayoutVars>
      </dgm:prSet>
      <dgm:spPr/>
    </dgm:pt>
    <dgm:pt modelId="{39C05FF7-00A7-44C2-8740-D45F4C26C7E0}" type="pres">
      <dgm:prSet presAssocID="{432F5B4F-2041-4B58-A848-34A8936D6376}" presName="thickLine" presStyleLbl="alignNode1" presStyleIdx="0" presStyleCnt="3"/>
      <dgm:spPr/>
    </dgm:pt>
    <dgm:pt modelId="{3940A64D-F22A-4E38-AF37-902A9CAB0AC9}" type="pres">
      <dgm:prSet presAssocID="{432F5B4F-2041-4B58-A848-34A8936D6376}" presName="horz1" presStyleCnt="0"/>
      <dgm:spPr/>
    </dgm:pt>
    <dgm:pt modelId="{361AB632-C8FB-4A97-B2C2-59E9EE098EF7}" type="pres">
      <dgm:prSet presAssocID="{432F5B4F-2041-4B58-A848-34A8936D6376}" presName="tx1" presStyleLbl="revTx" presStyleIdx="0" presStyleCnt="3"/>
      <dgm:spPr/>
    </dgm:pt>
    <dgm:pt modelId="{7E33D0E0-9841-4D35-8187-407B960301EF}" type="pres">
      <dgm:prSet presAssocID="{432F5B4F-2041-4B58-A848-34A8936D6376}" presName="vert1" presStyleCnt="0"/>
      <dgm:spPr/>
    </dgm:pt>
    <dgm:pt modelId="{81A3233F-1BF3-4D8F-B032-2E9C9FACDD4F}" type="pres">
      <dgm:prSet presAssocID="{A7C2101E-EC6B-4DC9-8594-141FDFF68F2B}" presName="thickLine" presStyleLbl="alignNode1" presStyleIdx="1" presStyleCnt="3"/>
      <dgm:spPr/>
    </dgm:pt>
    <dgm:pt modelId="{5D118511-BB27-4BD1-997D-3F1F1A7A9D26}" type="pres">
      <dgm:prSet presAssocID="{A7C2101E-EC6B-4DC9-8594-141FDFF68F2B}" presName="horz1" presStyleCnt="0"/>
      <dgm:spPr/>
    </dgm:pt>
    <dgm:pt modelId="{BFDEB210-75F0-4D6C-92CD-EA782799E576}" type="pres">
      <dgm:prSet presAssocID="{A7C2101E-EC6B-4DC9-8594-141FDFF68F2B}" presName="tx1" presStyleLbl="revTx" presStyleIdx="1" presStyleCnt="3" custScaleY="133876"/>
      <dgm:spPr/>
    </dgm:pt>
    <dgm:pt modelId="{D3D1535F-639E-483A-91B8-1DB33F65A76A}" type="pres">
      <dgm:prSet presAssocID="{A7C2101E-EC6B-4DC9-8594-141FDFF68F2B}" presName="vert1" presStyleCnt="0"/>
      <dgm:spPr/>
    </dgm:pt>
    <dgm:pt modelId="{A32D644B-A6EE-43B8-81BA-C58538924C0D}" type="pres">
      <dgm:prSet presAssocID="{BB503469-5BF0-40BC-9C2F-656BD7632D43}" presName="thickLine" presStyleLbl="alignNode1" presStyleIdx="2" presStyleCnt="3"/>
      <dgm:spPr/>
    </dgm:pt>
    <dgm:pt modelId="{11DDA59A-CA5F-46E5-82B2-EC2A2A3ECA9E}" type="pres">
      <dgm:prSet presAssocID="{BB503469-5BF0-40BC-9C2F-656BD7632D43}" presName="horz1" presStyleCnt="0"/>
      <dgm:spPr/>
    </dgm:pt>
    <dgm:pt modelId="{7E96C5D5-00CA-4D18-AE34-0F3DF1B51E57}" type="pres">
      <dgm:prSet presAssocID="{BB503469-5BF0-40BC-9C2F-656BD7632D43}" presName="tx1" presStyleLbl="revTx" presStyleIdx="2" presStyleCnt="3"/>
      <dgm:spPr/>
    </dgm:pt>
    <dgm:pt modelId="{BB33E380-F1A6-4ADF-A8F0-1A09B53790AF}" type="pres">
      <dgm:prSet presAssocID="{BB503469-5BF0-40BC-9C2F-656BD7632D43}" presName="vert1" presStyleCnt="0"/>
      <dgm:spPr/>
    </dgm:pt>
  </dgm:ptLst>
  <dgm:cxnLst>
    <dgm:cxn modelId="{5A0D083D-F1D3-4603-9D03-EE48CC745A4D}" type="presOf" srcId="{F87C6478-0AC3-442A-BEBE-A31232D9A180}" destId="{AD08F82B-F0AD-49B3-BBAC-D63581411F47}" srcOrd="0" destOrd="0" presId="urn:microsoft.com/office/officeart/2008/layout/LinedList"/>
    <dgm:cxn modelId="{ABCBBC51-33A5-4C3B-BF00-A1326D366710}" srcId="{F87C6478-0AC3-442A-BEBE-A31232D9A180}" destId="{BB503469-5BF0-40BC-9C2F-656BD7632D43}" srcOrd="2" destOrd="0" parTransId="{50BBCE01-D29A-4F14-9A89-9BE113A41367}" sibTransId="{E3F2BC4D-2D32-468F-AE79-465CFA606287}"/>
    <dgm:cxn modelId="{44D85289-F3D2-4814-99DA-81CB15EC22FC}" type="presOf" srcId="{BB503469-5BF0-40BC-9C2F-656BD7632D43}" destId="{7E96C5D5-00CA-4D18-AE34-0F3DF1B51E57}" srcOrd="0" destOrd="0" presId="urn:microsoft.com/office/officeart/2008/layout/LinedList"/>
    <dgm:cxn modelId="{36E92B98-35A4-45B4-8D0F-082C5C10C190}" srcId="{F87C6478-0AC3-442A-BEBE-A31232D9A180}" destId="{A7C2101E-EC6B-4DC9-8594-141FDFF68F2B}" srcOrd="1" destOrd="0" parTransId="{A66C633B-B0AB-4089-B908-D91DAF4FE521}" sibTransId="{FFDFE38D-8612-4642-9752-779048814BF3}"/>
    <dgm:cxn modelId="{3C7510A6-FD4F-4FFB-82A6-4530F2520237}" type="presOf" srcId="{432F5B4F-2041-4B58-A848-34A8936D6376}" destId="{361AB632-C8FB-4A97-B2C2-59E9EE098EF7}" srcOrd="0" destOrd="0" presId="urn:microsoft.com/office/officeart/2008/layout/LinedList"/>
    <dgm:cxn modelId="{2E0041E0-A508-4D95-AC67-68F36F0026FC}" type="presOf" srcId="{A7C2101E-EC6B-4DC9-8594-141FDFF68F2B}" destId="{BFDEB210-75F0-4D6C-92CD-EA782799E576}" srcOrd="0" destOrd="0" presId="urn:microsoft.com/office/officeart/2008/layout/LinedList"/>
    <dgm:cxn modelId="{F869C8E8-F2CC-4D9D-9D76-7CBC58C00CAB}" srcId="{F87C6478-0AC3-442A-BEBE-A31232D9A180}" destId="{432F5B4F-2041-4B58-A848-34A8936D6376}" srcOrd="0" destOrd="0" parTransId="{528DC120-9183-4FF7-83E2-DBE961745977}" sibTransId="{B1A2AC81-77F8-4638-A2EA-751DD36D3133}"/>
    <dgm:cxn modelId="{59D2EA95-8A30-4380-AE82-E78B4393CE1E}" type="presParOf" srcId="{AD08F82B-F0AD-49B3-BBAC-D63581411F47}" destId="{39C05FF7-00A7-44C2-8740-D45F4C26C7E0}" srcOrd="0" destOrd="0" presId="urn:microsoft.com/office/officeart/2008/layout/LinedList"/>
    <dgm:cxn modelId="{C2AF2AB0-40F6-4510-8258-27257DFE548D}" type="presParOf" srcId="{AD08F82B-F0AD-49B3-BBAC-D63581411F47}" destId="{3940A64D-F22A-4E38-AF37-902A9CAB0AC9}" srcOrd="1" destOrd="0" presId="urn:microsoft.com/office/officeart/2008/layout/LinedList"/>
    <dgm:cxn modelId="{5668F9EE-2FDE-46FE-9719-F950233B2C77}" type="presParOf" srcId="{3940A64D-F22A-4E38-AF37-902A9CAB0AC9}" destId="{361AB632-C8FB-4A97-B2C2-59E9EE098EF7}" srcOrd="0" destOrd="0" presId="urn:microsoft.com/office/officeart/2008/layout/LinedList"/>
    <dgm:cxn modelId="{EC6AA98F-8EC6-441B-A3CC-CA88ACE0D166}" type="presParOf" srcId="{3940A64D-F22A-4E38-AF37-902A9CAB0AC9}" destId="{7E33D0E0-9841-4D35-8187-407B960301EF}" srcOrd="1" destOrd="0" presId="urn:microsoft.com/office/officeart/2008/layout/LinedList"/>
    <dgm:cxn modelId="{01E922C5-E147-4327-AB7D-9F4A4DE3D901}" type="presParOf" srcId="{AD08F82B-F0AD-49B3-BBAC-D63581411F47}" destId="{81A3233F-1BF3-4D8F-B032-2E9C9FACDD4F}" srcOrd="2" destOrd="0" presId="urn:microsoft.com/office/officeart/2008/layout/LinedList"/>
    <dgm:cxn modelId="{AD5771F5-9FF5-4D01-BD42-D1271F7F7854}" type="presParOf" srcId="{AD08F82B-F0AD-49B3-BBAC-D63581411F47}" destId="{5D118511-BB27-4BD1-997D-3F1F1A7A9D26}" srcOrd="3" destOrd="0" presId="urn:microsoft.com/office/officeart/2008/layout/LinedList"/>
    <dgm:cxn modelId="{8B552C70-7C12-4E57-8DF1-BC4603A961F3}" type="presParOf" srcId="{5D118511-BB27-4BD1-997D-3F1F1A7A9D26}" destId="{BFDEB210-75F0-4D6C-92CD-EA782799E576}" srcOrd="0" destOrd="0" presId="urn:microsoft.com/office/officeart/2008/layout/LinedList"/>
    <dgm:cxn modelId="{B64100A9-A0FA-4E18-95AF-041A13D04478}" type="presParOf" srcId="{5D118511-BB27-4BD1-997D-3F1F1A7A9D26}" destId="{D3D1535F-639E-483A-91B8-1DB33F65A76A}" srcOrd="1" destOrd="0" presId="urn:microsoft.com/office/officeart/2008/layout/LinedList"/>
    <dgm:cxn modelId="{B26F14CE-B09B-49FF-984E-A33FFD0BADD4}" type="presParOf" srcId="{AD08F82B-F0AD-49B3-BBAC-D63581411F47}" destId="{A32D644B-A6EE-43B8-81BA-C58538924C0D}" srcOrd="4" destOrd="0" presId="urn:microsoft.com/office/officeart/2008/layout/LinedList"/>
    <dgm:cxn modelId="{23241E91-DB3C-448B-B840-B1D2E0124097}" type="presParOf" srcId="{AD08F82B-F0AD-49B3-BBAC-D63581411F47}" destId="{11DDA59A-CA5F-46E5-82B2-EC2A2A3ECA9E}" srcOrd="5" destOrd="0" presId="urn:microsoft.com/office/officeart/2008/layout/LinedList"/>
    <dgm:cxn modelId="{13580D46-F311-411E-A43D-051F929ABE8F}" type="presParOf" srcId="{11DDA59A-CA5F-46E5-82B2-EC2A2A3ECA9E}" destId="{7E96C5D5-00CA-4D18-AE34-0F3DF1B51E57}" srcOrd="0" destOrd="0" presId="urn:microsoft.com/office/officeart/2008/layout/LinedList"/>
    <dgm:cxn modelId="{ACF245B9-54C3-4BD9-9FCC-31209D3691B3}" type="presParOf" srcId="{11DDA59A-CA5F-46E5-82B2-EC2A2A3ECA9E}" destId="{BB33E380-F1A6-4ADF-A8F0-1A09B53790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05FF7-00A7-44C2-8740-D45F4C26C7E0}">
      <dsp:nvSpPr>
        <dsp:cNvPr id="0" name=""/>
        <dsp:cNvSpPr/>
      </dsp:nvSpPr>
      <dsp:spPr>
        <a:xfrm>
          <a:off x="0" y="184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AB632-C8FB-4A97-B2C2-59E9EE098EF7}">
      <dsp:nvSpPr>
        <dsp:cNvPr id="0" name=""/>
        <dsp:cNvSpPr/>
      </dsp:nvSpPr>
      <dsp:spPr>
        <a:xfrm>
          <a:off x="0" y="1848"/>
          <a:ext cx="5906181" cy="169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鍍銀纖維具有良好的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抗菌除臭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熱傳導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熱反射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抗靜電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防輻射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等功能。</a:t>
          </a:r>
          <a:endParaRPr 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848"/>
        <a:ext cx="5906181" cy="1691504"/>
      </dsp:txXfrm>
    </dsp:sp>
    <dsp:sp modelId="{81A3233F-1BF3-4D8F-B032-2E9C9FACDD4F}">
      <dsp:nvSpPr>
        <dsp:cNvPr id="0" name=""/>
        <dsp:cNvSpPr/>
      </dsp:nvSpPr>
      <dsp:spPr>
        <a:xfrm>
          <a:off x="0" y="1693353"/>
          <a:ext cx="59061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EB210-75F0-4D6C-92CD-EA782799E576}">
      <dsp:nvSpPr>
        <dsp:cNvPr id="0" name=""/>
        <dsp:cNvSpPr/>
      </dsp:nvSpPr>
      <dsp:spPr>
        <a:xfrm>
          <a:off x="0" y="1693353"/>
          <a:ext cx="5900413" cy="226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鍍銀纖維適用於保健襪，腳底走動摩擦會產生許多靜電，當這些靜電流通過高導電的銀纖維時，銀纖維會將其轉化為磁場，磁場的作用可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加強人體血液迴圈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，具有助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睡眠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解除疲勞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的特殊工效</a:t>
          </a:r>
          <a:r>
            <a:rPr lang="zh-TW" sz="2400" kern="1200" dirty="0"/>
            <a:t>。</a:t>
          </a:r>
          <a:endParaRPr lang="en-US" sz="2400" kern="1200" dirty="0"/>
        </a:p>
      </dsp:txBody>
      <dsp:txXfrm>
        <a:off x="0" y="1693353"/>
        <a:ext cx="5900413" cy="2264517"/>
      </dsp:txXfrm>
    </dsp:sp>
    <dsp:sp modelId="{A32D644B-A6EE-43B8-81BA-C58538924C0D}">
      <dsp:nvSpPr>
        <dsp:cNvPr id="0" name=""/>
        <dsp:cNvSpPr/>
      </dsp:nvSpPr>
      <dsp:spPr>
        <a:xfrm>
          <a:off x="0" y="3957870"/>
          <a:ext cx="59061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6C5D5-00CA-4D18-AE34-0F3DF1B51E57}">
      <dsp:nvSpPr>
        <dsp:cNvPr id="0" name=""/>
        <dsp:cNvSpPr/>
      </dsp:nvSpPr>
      <dsp:spPr>
        <a:xfrm>
          <a:off x="0" y="3957870"/>
          <a:ext cx="5906181" cy="169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紡織品是人類之基本需求，除了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保護及美觀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之功能外，紡織品有很高之其他應用潛力，可以配備更多之</a:t>
          </a:r>
          <a:r>
            <a:rPr lang="zh-TW" sz="24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電子功能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957870"/>
        <a:ext cx="5906181" cy="1691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38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1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5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35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63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95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48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6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89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64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21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768888-2DF5-4A7F-9AED-16B06E1D9D41}" type="datetimeFigureOut">
              <a:rPr lang="zh-TW" altLang="en-US" smtClean="0"/>
              <a:pPr/>
              <a:t>2021/3/29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1745F8-311E-4712-9E29-2B9A56AD94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36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890331-0E49-44C2-B35B-1CF454180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871" y="1907387"/>
            <a:ext cx="9144000" cy="97762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連續式導電纖維製程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E4F54D-696D-41F6-9058-EA55222B5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5369" y="3644219"/>
            <a:ext cx="8637072" cy="207848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班級：化材二乙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組員：洪群翔、李鎧宇、錢彥銘、劉季蒲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指導老師：王振乾教授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報告日期：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110/3/29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6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2C7CD2-487A-44D5-B04B-740496BF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如何改善問題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3B0343-6047-4937-8FC8-AB5C4A00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zh-TW" altLang="en-US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目前我們利用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調整轉速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其他槽的濃度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，發現能更穩定的把纖維銀鍍上去，但電阻還是偏大。會再透過改變製程參數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濃度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轉速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滯留時間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來製作更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高導電度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的導電纖維。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目前我們都定期更換藥品，每次實驗都會重配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不同濃度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的方法去做試驗。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735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0F6A5B-A857-4A15-B61D-66DEE59D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未來工作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263A09-C3F5-42DE-B7A8-C22E8CBFD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能有穩定的再現性。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製作出達到我們理想的電阻值之導電纖維。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探討高電阻的導電纖維之應用。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79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TW" sz="5400" dirty="0"/>
          </a:p>
          <a:p>
            <a:pPr algn="ctr">
              <a:buNone/>
            </a:pPr>
            <a:r>
              <a:rPr lang="zh-TW" altLang="en-US" sz="9600" dirty="0">
                <a:latin typeface="標楷體" pitchFamily="65" charset="-120"/>
                <a:ea typeface="標楷體" pitchFamily="65" charset="-120"/>
              </a:rPr>
              <a:t>謝謝聆聽</a:t>
            </a:r>
            <a:endParaRPr lang="en-US" altLang="zh-TW" sz="9600" dirty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zh-TW" alt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199FE-7E59-4A05-BEDF-B2BD5336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BABCF5-0FCA-46CB-B82D-D2469492A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1"/>
            <a:ext cx="10058400" cy="2413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實驗目的          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實驗結果報告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製作流程          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發現問題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甘特圖            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改善問題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優點及運用        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未來工作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相關內容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11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AF4B60-9CCA-47B9-9E2A-4EBA3CC2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13" y="867037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A41E8A-B908-4D74-BB75-8069677C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無電電鍍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氧化還原反應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探討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纖維導電度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機械強度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探索導電纖維於電子紡織品應用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如何降低製程上的成本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449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4C6EE-D379-4A49-B56C-BD275C35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158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製作流程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一張含有 文字, 室內, 杯子, 凌亂 的圖片&#10;&#10;自動產生的描述">
            <a:extLst>
              <a:ext uri="{FF2B5EF4-FFF2-40B4-BE49-F238E27FC236}">
                <a16:creationId xmlns:a16="http://schemas.microsoft.com/office/drawing/2014/main" id="{CF80BA26-6F19-4592-ABB2-BA3BA12CE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2" y="1763183"/>
            <a:ext cx="5242982" cy="393223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875ED91-238A-4280-A376-2452F7553435}"/>
              </a:ext>
            </a:extLst>
          </p:cNvPr>
          <p:cNvSpPr txBox="1"/>
          <p:nvPr/>
        </p:nvSpPr>
        <p:spPr>
          <a:xfrm>
            <a:off x="6562166" y="1678498"/>
            <a:ext cx="4563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使用尼龍纖維來進行鍍銀。尼龍可以利用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來進行蝕刻，有利於表面粗糙化處理。使氯離子附著於纖維上，進入第二槽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硝酸銀槽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會形成氯化銀顆粒沉澱於纖維上。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還原槽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，透過硼氫化鈉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常見的還原劑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，將氯化銀還原成金屬銀，達成於纖維表面鍍上銀的效果。</a:t>
            </a:r>
          </a:p>
        </p:txBody>
      </p:sp>
    </p:spTree>
    <p:extLst>
      <p:ext uri="{BB962C8B-B14F-4D97-AF65-F5344CB8AC3E}">
        <p14:creationId xmlns:p14="http://schemas.microsoft.com/office/powerpoint/2010/main" val="44880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EBF4B-2CDA-49B3-889A-6B136857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13821"/>
            <a:ext cx="10058400" cy="1371600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2CB977-2070-4E80-8907-57D82FA8B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328" y="313821"/>
            <a:ext cx="8637342" cy="524506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14BF24F-25FD-4354-AD93-4A13DA7FC6E2}"/>
              </a:ext>
            </a:extLst>
          </p:cNvPr>
          <p:cNvCxnSpPr/>
          <p:nvPr/>
        </p:nvCxnSpPr>
        <p:spPr>
          <a:xfrm>
            <a:off x="5525729" y="1140542"/>
            <a:ext cx="0" cy="346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A51746B-E7E8-4B9A-8D5B-F5C129DBBD9F}"/>
              </a:ext>
            </a:extLst>
          </p:cNvPr>
          <p:cNvCxnSpPr/>
          <p:nvPr/>
        </p:nvCxnSpPr>
        <p:spPr>
          <a:xfrm>
            <a:off x="5437238" y="1140542"/>
            <a:ext cx="0" cy="34609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B4F422F-F2F6-48AE-8875-8D9803BF5729}"/>
              </a:ext>
            </a:extLst>
          </p:cNvPr>
          <p:cNvSpPr txBox="1"/>
          <p:nvPr/>
        </p:nvSpPr>
        <p:spPr>
          <a:xfrm>
            <a:off x="4572000" y="5791200"/>
            <a:ext cx="210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：期望值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：現在進度</a:t>
            </a:r>
          </a:p>
        </p:txBody>
      </p:sp>
    </p:spTree>
    <p:extLst>
      <p:ext uri="{BB962C8B-B14F-4D97-AF65-F5344CB8AC3E}">
        <p14:creationId xmlns:p14="http://schemas.microsoft.com/office/powerpoint/2010/main" val="389608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52E3D0-B210-4729-A0F2-79087A1F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26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課程相關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784727-BA0C-4BEA-B32E-AEA6DC4D4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1681779"/>
            <a:ext cx="10793506" cy="4557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材料技術實習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無電電鍍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是將工件沉浸於化學渡液中，不需要任何陽極板和電渡工具。</a:t>
            </a:r>
          </a:p>
          <a:p>
            <a:pPr marL="0" indent="0">
              <a:buNone/>
            </a:pPr>
            <a:r>
              <a:rPr lang="zh-TW" altLang="en-US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表面處理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作業對於工件上的深孔、凹槽、或不規則的形狀，都可獲得均勻地膜厚。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電化學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表面處理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的目的可以分為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(1)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美觀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為了提高製品之附加價值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賦予製品表面美觀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例如裝飾性電鍍</a:t>
            </a: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Au, Ag, Rh, Ni, Cr,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黃銅等電鍍。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防護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為了延長製品的壽命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再製品表面披覆耐腐蝕之材料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例如保護性電鍍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Zn,Cd,Ni,Cr,Sn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等電鍍。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(3)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特殊表面性質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提高製品之導電性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例如電鍍</a:t>
            </a:r>
            <a:r>
              <a:rPr lang="en-US" altLang="zh-TW" sz="20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Ag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,Cu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19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鍍銀纖維之優點及其運用</a:t>
            </a:r>
            <a:endParaRPr lang="zh-TW" altLang="en-US" sz="5400" dirty="0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870D9FCA-7761-4D74-A9D0-9CC5BF8A0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39781"/>
              </p:ext>
            </p:extLst>
          </p:nvPr>
        </p:nvGraphicFramePr>
        <p:xfrm>
          <a:off x="5478124" y="800947"/>
          <a:ext cx="5906181" cy="565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32C94-86D6-4157-A784-634A6B94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1" y="1853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結果與討論</a:t>
            </a:r>
          </a:p>
        </p:txBody>
      </p:sp>
      <p:pic>
        <p:nvPicPr>
          <p:cNvPr id="38" name="圖片 37" descr="一張含有 文字, 手錶, 量表 的圖片&#10;&#10;自動產生的描述">
            <a:extLst>
              <a:ext uri="{FF2B5EF4-FFF2-40B4-BE49-F238E27FC236}">
                <a16:creationId xmlns:a16="http://schemas.microsoft.com/office/drawing/2014/main" id="{25D4D834-929A-4D27-91C5-FB81FAAE3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" y="1407459"/>
            <a:ext cx="2277813" cy="5074024"/>
          </a:xfrm>
          <a:prstGeom prst="rect">
            <a:avLst/>
          </a:prstGeom>
        </p:spPr>
      </p:pic>
      <p:pic>
        <p:nvPicPr>
          <p:cNvPr id="40" name="圖片 39" descr="一張含有 文字, 裝置, 量表 的圖片&#10;&#10;自動產生的描述">
            <a:extLst>
              <a:ext uri="{FF2B5EF4-FFF2-40B4-BE49-F238E27FC236}">
                <a16:creationId xmlns:a16="http://schemas.microsoft.com/office/drawing/2014/main" id="{59CA038B-D6C9-47ED-83CF-7D831452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84" y="1425528"/>
            <a:ext cx="2277813" cy="5055955"/>
          </a:xfrm>
          <a:prstGeom prst="rect">
            <a:avLst/>
          </a:prstGeom>
        </p:spPr>
      </p:pic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C53CC060-9F7A-4098-828E-6AA1005F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77091"/>
              </p:ext>
            </p:extLst>
          </p:nvPr>
        </p:nvGraphicFramePr>
        <p:xfrm>
          <a:off x="5720576" y="1365696"/>
          <a:ext cx="6010489" cy="31209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42319">
                  <a:extLst>
                    <a:ext uri="{9D8B030D-6E8A-4147-A177-3AD203B41FA5}">
                      <a16:colId xmlns:a16="http://schemas.microsoft.com/office/drawing/2014/main" val="3435471686"/>
                    </a:ext>
                  </a:extLst>
                </a:gridCol>
                <a:gridCol w="2084085">
                  <a:extLst>
                    <a:ext uri="{9D8B030D-6E8A-4147-A177-3AD203B41FA5}">
                      <a16:colId xmlns:a16="http://schemas.microsoft.com/office/drawing/2014/main" val="3508183532"/>
                    </a:ext>
                  </a:extLst>
                </a:gridCol>
                <a:gridCol w="2084085">
                  <a:extLst>
                    <a:ext uri="{9D8B030D-6E8A-4147-A177-3AD203B41FA5}">
                      <a16:colId xmlns:a16="http://schemas.microsoft.com/office/drawing/2014/main" val="3528548509"/>
                    </a:ext>
                  </a:extLst>
                </a:gridCol>
              </a:tblGrid>
              <a:tr h="1717289">
                <a:tc>
                  <a:txBody>
                    <a:bodyPr/>
                    <a:lstStyle/>
                    <a:p>
                      <a:pPr algn="ctr"/>
                      <a:endParaRPr lang="en-US" altLang="zh-TW" sz="3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收捲速度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7.39</a:t>
                      </a:r>
                    </a:p>
                    <a:p>
                      <a:pPr algn="ctr"/>
                      <a:r>
                        <a:rPr lang="en-US" altLang="zh-TW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cm/min</a:t>
                      </a: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10.23</a:t>
                      </a:r>
                    </a:p>
                    <a:p>
                      <a:pPr algn="ctr"/>
                      <a:r>
                        <a:rPr lang="en-US" altLang="zh-TW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cm/min</a:t>
                      </a:r>
                      <a:endParaRPr lang="zh-TW" altLang="en-US" sz="3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10838"/>
                  </a:ext>
                </a:extLst>
              </a:tr>
              <a:tr h="1403655">
                <a:tc>
                  <a:txBody>
                    <a:bodyPr/>
                    <a:lstStyle/>
                    <a:p>
                      <a:pPr algn="ctr"/>
                      <a:endParaRPr lang="en-US" altLang="zh-TW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17~38M</a:t>
                      </a:r>
                      <a:r>
                        <a:rPr lang="el-GR" altLang="zh-TW" sz="3200" dirty="0">
                          <a:ea typeface="標楷體" panose="03000509000000000000" pitchFamily="65" charset="-120"/>
                        </a:rPr>
                        <a:t>Ω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2~28K</a:t>
                      </a:r>
                      <a:r>
                        <a:rPr lang="el-GR" altLang="zh-TW" sz="3200" dirty="0">
                          <a:ea typeface="標楷體" panose="03000509000000000000" pitchFamily="65" charset="-120"/>
                        </a:rPr>
                        <a:t>Ω</a:t>
                      </a:r>
                      <a:endParaRPr lang="en-US" altLang="zh-TW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49845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ECA088B1-4E35-4BBC-B944-05A9DD5A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73" y="4684082"/>
            <a:ext cx="4361194" cy="18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目前遇到的問題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03120"/>
            <a:ext cx="6752253" cy="39319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纖維鍍上的銀不夠均勻，導致導電度未達到我們的理想值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(&lt;100</a:t>
            </a:r>
            <a:r>
              <a:rPr lang="el-GR" altLang="zh-TW" sz="2800" dirty="0">
                <a:latin typeface="標楷體" pitchFamily="65" charset="-120"/>
                <a:ea typeface="標楷體" pitchFamily="65" charset="-120"/>
              </a:rPr>
              <a:t>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/cm)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纖維容易分岔，不夠強韌。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藥品、還原槽保存不易，無法使用持久。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再現性不佳。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7DDBA1-2F19-4E79-B735-1D2865141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9770"/>
          <a:stretch/>
        </p:blipFill>
        <p:spPr>
          <a:xfrm>
            <a:off x="8403126" y="2014194"/>
            <a:ext cx="3019646" cy="36326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5C3AC678E2DA94292DA216C5B09048C" ma:contentTypeVersion="2" ma:contentTypeDescription="建立新的文件。" ma:contentTypeScope="" ma:versionID="59d9065d1d139af8aab43c92894eb6b1">
  <xsd:schema xmlns:xsd="http://www.w3.org/2001/XMLSchema" xmlns:xs="http://www.w3.org/2001/XMLSchema" xmlns:p="http://schemas.microsoft.com/office/2006/metadata/properties" xmlns:ns3="7c418ea2-ca0c-47c8-8e8b-931cd1796f4e" targetNamespace="http://schemas.microsoft.com/office/2006/metadata/properties" ma:root="true" ma:fieldsID="72c5606b99d0174c26813535dc2ffdb3" ns3:_="">
    <xsd:import namespace="7c418ea2-ca0c-47c8-8e8b-931cd1796f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18ea2-ca0c-47c8-8e8b-931cd1796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77DB6B-6C0E-4DFF-B91B-40B5438B8606}">
  <ds:schemaRefs>
    <ds:schemaRef ds:uri="7c418ea2-ca0c-47c8-8e8b-931cd1796f4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17E9AC-2576-47B4-8D68-1DD12107A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18ea2-ca0c-47c8-8e8b-931cd179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598F4-8740-4D53-9C6C-34646C34D6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418</TotalTime>
  <Words>652</Words>
  <Application>Microsoft Office PowerPoint</Application>
  <PresentationFormat>寬螢幕</PresentationFormat>
  <Paragraphs>65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標楷體</vt:lpstr>
      <vt:lpstr>Century Gothic</vt:lpstr>
      <vt:lpstr>Garamond</vt:lpstr>
      <vt:lpstr>肥皂</vt:lpstr>
      <vt:lpstr>連續式導電纖維製程</vt:lpstr>
      <vt:lpstr>目錄</vt:lpstr>
      <vt:lpstr>實驗目的</vt:lpstr>
      <vt:lpstr>製作流程</vt:lpstr>
      <vt:lpstr>PowerPoint 簡報</vt:lpstr>
      <vt:lpstr>課程相關</vt:lpstr>
      <vt:lpstr>鍍銀纖維之優點及其運用</vt:lpstr>
      <vt:lpstr>結果與討論</vt:lpstr>
      <vt:lpstr>目前遇到的問題</vt:lpstr>
      <vt:lpstr>如何改善問題</vt:lpstr>
      <vt:lpstr>未來工作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連續式導電纖維製程</dc:title>
  <dc:creator>劉季蒲</dc:creator>
  <cp:lastModifiedBy>劉季蒲</cp:lastModifiedBy>
  <cp:revision>51</cp:revision>
  <dcterms:created xsi:type="dcterms:W3CDTF">2021-03-07T06:11:46Z</dcterms:created>
  <dcterms:modified xsi:type="dcterms:W3CDTF">2021-03-29T10:10:09Z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0x01010075C3AC678E2DA94292DA216C5B09048C</vt:lpwstr>
  </property>
</Properties>
</file>