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65" r:id="rId10"/>
    <p:sldId id="266" r:id="rId11"/>
    <p:sldId id="267" r:id="rId12"/>
    <p:sldId id="261" r:id="rId13"/>
    <p:sldId id="262" r:id="rId14"/>
    <p:sldId id="263" r:id="rId15"/>
    <p:sldId id="272" r:id="rId16"/>
    <p:sldId id="274" r:id="rId17"/>
    <p:sldId id="26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1/3/2016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ir.epa.gov.tw/Public/suspended_particles.aspx" TargetMode="External"/><Relationship Id="rId2" Type="http://schemas.openxmlformats.org/officeDocument/2006/relationships/hyperlink" Target="http://www.bosswellair.com/tw/drwellclassroom_i_C005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hrc.nhri.org.tw/toxic/ref/%E6%87%B6%E4%BA%BA%E5%8C%85_v3-rev2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96252" cy="1271598"/>
          </a:xfrm>
        </p:spPr>
        <p:txBody>
          <a:bodyPr/>
          <a:lstStyle/>
          <a:p>
            <a:pPr algn="ctr"/>
            <a:r>
              <a:rPr lang="zh-TW" altLang="en-US" dirty="0" smtClean="0"/>
              <a:t>南台污染源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5720" y="2786058"/>
            <a:ext cx="4071966" cy="3357586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 smtClean="0">
                <a:latin typeface="+mn-ea"/>
              </a:rPr>
              <a:t>班級</a:t>
            </a:r>
            <a:r>
              <a:rPr lang="en-US" altLang="zh-TW" sz="2800" dirty="0" smtClean="0">
                <a:latin typeface="+mn-ea"/>
              </a:rPr>
              <a:t>:</a:t>
            </a:r>
            <a:r>
              <a:rPr lang="zh-TW" altLang="en-US" sz="2800" dirty="0" smtClean="0">
                <a:latin typeface="+mn-ea"/>
              </a:rPr>
              <a:t>自控三甲</a:t>
            </a:r>
            <a:endParaRPr lang="en-US" altLang="zh-TW" sz="2800" dirty="0" smtClean="0">
              <a:latin typeface="+mn-ea"/>
            </a:endParaRPr>
          </a:p>
          <a:p>
            <a:pPr algn="l"/>
            <a:r>
              <a:rPr lang="zh-TW" altLang="en-US" sz="2800" dirty="0" smtClean="0">
                <a:latin typeface="+mn-ea"/>
              </a:rPr>
              <a:t>組別</a:t>
            </a:r>
            <a:r>
              <a:rPr lang="en-US" altLang="zh-TW" sz="2800" dirty="0" smtClean="0">
                <a:latin typeface="+mn-ea"/>
              </a:rPr>
              <a:t>:</a:t>
            </a:r>
            <a:r>
              <a:rPr lang="zh-TW" altLang="en-US" sz="2800" dirty="0" smtClean="0">
                <a:latin typeface="+mn-ea"/>
              </a:rPr>
              <a:t>心靈勇氣第八組</a:t>
            </a:r>
            <a:endParaRPr lang="en-US" altLang="zh-TW" sz="2800" dirty="0" smtClean="0">
              <a:latin typeface="+mn-ea"/>
            </a:endParaRPr>
          </a:p>
          <a:p>
            <a:pPr algn="l"/>
            <a:r>
              <a:rPr lang="zh-TW" altLang="en-US" sz="2800" dirty="0" smtClean="0">
                <a:latin typeface="+mn-ea"/>
              </a:rPr>
              <a:t>組員</a:t>
            </a:r>
            <a:r>
              <a:rPr lang="en-US" altLang="zh-TW" sz="2800" dirty="0" smtClean="0">
                <a:latin typeface="+mn-ea"/>
              </a:rPr>
              <a:t>:</a:t>
            </a:r>
            <a:r>
              <a:rPr lang="zh-TW" altLang="en-US" sz="2800" dirty="0" smtClean="0">
                <a:latin typeface="+mn-ea"/>
              </a:rPr>
              <a:t> </a:t>
            </a:r>
            <a:r>
              <a:rPr lang="en-US" altLang="zh-TW" sz="2800" dirty="0" smtClean="0">
                <a:latin typeface="+mn-ea"/>
              </a:rPr>
              <a:t>4A212111 </a:t>
            </a:r>
            <a:r>
              <a:rPr lang="zh-TW" altLang="en-US" sz="2800" dirty="0" smtClean="0">
                <a:latin typeface="+mn-ea"/>
              </a:rPr>
              <a:t>曾煜智                    </a:t>
            </a:r>
            <a:r>
              <a:rPr lang="en-US" altLang="zh-TW" sz="2800" dirty="0" smtClean="0">
                <a:latin typeface="+mn-ea"/>
              </a:rPr>
              <a:t>	4A212073 </a:t>
            </a:r>
            <a:r>
              <a:rPr lang="zh-TW" altLang="en-US" sz="2800" dirty="0" smtClean="0">
                <a:latin typeface="+mn-ea"/>
              </a:rPr>
              <a:t>楊凱麟                    </a:t>
            </a:r>
            <a:r>
              <a:rPr lang="en-US" altLang="zh-TW" sz="2800" dirty="0" smtClean="0">
                <a:latin typeface="+mn-ea"/>
              </a:rPr>
              <a:t>	4A212058 </a:t>
            </a:r>
            <a:r>
              <a:rPr lang="zh-TW" altLang="en-US" sz="2800" dirty="0" smtClean="0">
                <a:latin typeface="+mn-ea"/>
              </a:rPr>
              <a:t>林沛鋐                    </a:t>
            </a:r>
            <a:r>
              <a:rPr lang="en-US" altLang="zh-TW" sz="2800" dirty="0" smtClean="0">
                <a:latin typeface="+mn-ea"/>
              </a:rPr>
              <a:t>	4A212030 </a:t>
            </a:r>
            <a:r>
              <a:rPr lang="zh-TW" altLang="en-US" sz="2800" dirty="0" smtClean="0">
                <a:latin typeface="+mn-ea"/>
              </a:rPr>
              <a:t>周弘鎮</a:t>
            </a:r>
          </a:p>
          <a:p>
            <a:pPr algn="l"/>
            <a:r>
              <a:rPr lang="zh-TW" altLang="en-US" sz="2800" dirty="0" smtClean="0">
                <a:latin typeface="+mn-ea"/>
              </a:rPr>
              <a:t>指導老師</a:t>
            </a:r>
            <a:r>
              <a:rPr lang="en-US" altLang="zh-TW" sz="2800" dirty="0" smtClean="0">
                <a:latin typeface="+mn-ea"/>
              </a:rPr>
              <a:t>:</a:t>
            </a:r>
            <a:r>
              <a:rPr lang="zh-TW" altLang="en-US" sz="2800" dirty="0" smtClean="0">
                <a:latin typeface="+mn-ea"/>
              </a:rPr>
              <a:t>林聰益</a:t>
            </a:r>
            <a:endParaRPr lang="en-US" altLang="zh-TW" sz="2800" dirty="0" smtClean="0">
              <a:latin typeface="+mn-ea"/>
            </a:endParaRPr>
          </a:p>
          <a:p>
            <a:pPr algn="l"/>
            <a:endParaRPr lang="zh-TW" altLang="en-US" sz="2800" dirty="0">
              <a:latin typeface="+mn-ea"/>
            </a:endParaRPr>
          </a:p>
        </p:txBody>
      </p:sp>
      <p:pic>
        <p:nvPicPr>
          <p:cNvPr id="4" name="圖片 3" descr="南台科大門面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643182"/>
            <a:ext cx="4998950" cy="334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aa54z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8406281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aa541az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8737793" cy="39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>
                <a:latin typeface="+mn-ea"/>
              </a:rPr>
              <a:t>PM2.5</a:t>
            </a:r>
            <a:r>
              <a:rPr lang="zh-TW" altLang="en-US" sz="3600" dirty="0" smtClean="0">
                <a:latin typeface="+mn-ea"/>
              </a:rPr>
              <a:t> </a:t>
            </a:r>
            <a:r>
              <a:rPr lang="en-US" altLang="zh-TW" sz="3600" dirty="0" smtClean="0">
                <a:latin typeface="+mn-ea"/>
              </a:rPr>
              <a:t>:</a:t>
            </a:r>
            <a:r>
              <a:rPr lang="zh-TW" altLang="en-US" sz="3600" dirty="0" smtClean="0">
                <a:latin typeface="+mn-ea"/>
              </a:rPr>
              <a:t>小於或等於</a:t>
            </a:r>
            <a:r>
              <a:rPr lang="en-US" altLang="zh-TW" sz="3600" dirty="0" smtClean="0">
                <a:latin typeface="+mn-ea"/>
              </a:rPr>
              <a:t>2.5</a:t>
            </a:r>
            <a:r>
              <a:rPr lang="zh-TW" altLang="en-US" sz="3600" dirty="0" smtClean="0">
                <a:latin typeface="+mn-ea"/>
              </a:rPr>
              <a:t>微米</a:t>
            </a:r>
            <a:r>
              <a:rPr lang="en-US" altLang="zh-TW" sz="3600" dirty="0" smtClean="0">
                <a:latin typeface="+mn-ea"/>
              </a:rPr>
              <a:t>(</a:t>
            </a:r>
            <a:r>
              <a:rPr lang="el-GR" altLang="zh-TW" sz="3600" dirty="0" smtClean="0">
                <a:latin typeface="+mn-ea"/>
              </a:rPr>
              <a:t>μ</a:t>
            </a:r>
            <a:r>
              <a:rPr lang="en-US" altLang="zh-TW" sz="3600" dirty="0" smtClean="0">
                <a:latin typeface="+mn-ea"/>
              </a:rPr>
              <a:t>m)</a:t>
            </a:r>
            <a:r>
              <a:rPr lang="zh-TW" altLang="en-US" sz="3600" dirty="0" smtClean="0">
                <a:latin typeface="+mn-ea"/>
              </a:rPr>
              <a:t>的粒子</a:t>
            </a:r>
            <a:endParaRPr lang="zh-TW" altLang="en-US" sz="3600" dirty="0">
              <a:latin typeface="+mn-ea"/>
            </a:endParaRPr>
          </a:p>
        </p:txBody>
      </p:sp>
      <p:pic>
        <p:nvPicPr>
          <p:cNvPr id="4" name="圖片 3" descr="pm25_02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90" y="1857364"/>
            <a:ext cx="8327778" cy="4714908"/>
          </a:xfrm>
          <a:prstGeom prst="rect">
            <a:avLst/>
          </a:prstGeom>
          <a:ln w="28575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58204" cy="989856"/>
          </a:xfrm>
        </p:spPr>
        <p:txBody>
          <a:bodyPr/>
          <a:lstStyle/>
          <a:p>
            <a:pPr algn="ctr"/>
            <a:r>
              <a:rPr lang="en-US" altLang="zh-TW" dirty="0" smtClean="0"/>
              <a:t>PM2.5</a:t>
            </a:r>
            <a:r>
              <a:rPr lang="zh-TW" altLang="en-US" dirty="0" smtClean="0"/>
              <a:t>生成與來源</a:t>
            </a:r>
            <a:endParaRPr lang="zh-TW" altLang="en-US" dirty="0"/>
          </a:p>
        </p:txBody>
      </p:sp>
      <p:pic>
        <p:nvPicPr>
          <p:cNvPr id="4" name="內容版面配置區 3" descr="pm25_03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20446"/>
            <a:ext cx="7286676" cy="4829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pm25_05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642918"/>
            <a:ext cx="6215106" cy="5850337"/>
          </a:xfrm>
        </p:spPr>
      </p:pic>
      <p:sp>
        <p:nvSpPr>
          <p:cNvPr id="7" name="文字方塊 6"/>
          <p:cNvSpPr txBox="1"/>
          <p:nvPr/>
        </p:nvSpPr>
        <p:spPr>
          <a:xfrm>
            <a:off x="1000100" y="714356"/>
            <a:ext cx="6429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/>
              <a:t>空氣汙染對健康的危害</a:t>
            </a:r>
            <a:endParaRPr lang="zh-TW" alt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7f6e801d47653761e9b949483490b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000240"/>
            <a:ext cx="3917152" cy="42732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預防方法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3143248"/>
            <a:ext cx="5429288" cy="135732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n-ea"/>
              </a:rPr>
              <a:t>1.</a:t>
            </a:r>
            <a:r>
              <a:rPr lang="zh-TW" altLang="en-US" dirty="0" smtClean="0">
                <a:latin typeface="+mn-ea"/>
              </a:rPr>
              <a:t>善</a:t>
            </a:r>
            <a:r>
              <a:rPr lang="zh-TW" altLang="en-US" dirty="0" smtClean="0">
                <a:latin typeface="+mn-ea"/>
              </a:rPr>
              <a:t>用</a:t>
            </a:r>
            <a:r>
              <a:rPr lang="zh-TW" altLang="en-US" dirty="0" smtClean="0"/>
              <a:t>空氣</a:t>
            </a:r>
            <a:r>
              <a:rPr lang="zh-TW" altLang="en-US" dirty="0" smtClean="0"/>
              <a:t>汙染</a:t>
            </a:r>
            <a:r>
              <a:rPr lang="zh-TW" altLang="en-US" dirty="0" smtClean="0"/>
              <a:t>指標</a:t>
            </a:r>
            <a:r>
              <a:rPr lang="en-US" altLang="zh-TW" dirty="0" smtClean="0">
                <a:latin typeface="+mn-ea"/>
              </a:rPr>
              <a:t>PSI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dirty="0" smtClean="0">
                <a:latin typeface="+mn-ea"/>
              </a:rPr>
              <a:t>PM2.5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>
                <a:latin typeface="+mn-ea"/>
              </a:rPr>
              <a:t>2.</a:t>
            </a:r>
            <a:r>
              <a:rPr lang="zh-TW" altLang="en-US" dirty="0" smtClean="0">
                <a:latin typeface="+mn-ea"/>
              </a:rPr>
              <a:t>出門時培養戴口罩的習慣</a:t>
            </a:r>
            <a:r>
              <a:rPr lang="zh-TW" altLang="en-US" dirty="0" smtClean="0"/>
              <a:t>。</a:t>
            </a:r>
            <a:endParaRPr lang="zh-TW" altLang="en-US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2999" y="6596390"/>
            <a:ext cx="50610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 smtClean="0">
                <a:solidFill>
                  <a:prstClr val="black"/>
                </a:solidFill>
              </a:rPr>
              <a:t>圖片來源 </a:t>
            </a:r>
            <a:r>
              <a:rPr lang="en-US" altLang="zh-TW" sz="1100" dirty="0" smtClean="0">
                <a:solidFill>
                  <a:prstClr val="black"/>
                </a:solidFill>
              </a:rPr>
              <a:t>:</a:t>
            </a:r>
            <a:r>
              <a:rPr lang="zh-TW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zh-TW" sz="1100" dirty="0" smtClean="0">
                <a:solidFill>
                  <a:prstClr val="black"/>
                </a:solidFill>
              </a:rPr>
              <a:t>http</a:t>
            </a:r>
            <a:r>
              <a:rPr lang="en-US" altLang="zh-TW" sz="1100" dirty="0" smtClean="0">
                <a:solidFill>
                  <a:prstClr val="black"/>
                </a:solidFill>
              </a:rPr>
              <a:t>://pic.pimg.tw/kayfeng/d7f6e801d47653761e9b949483490bce.jpg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減少空氣污染，從你我開始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少吃燒烤食物，減少食物燒烤過程中產生的</a:t>
            </a:r>
            <a:r>
              <a:rPr lang="en-US" altLang="zh-TW" dirty="0" smtClean="0">
                <a:latin typeface="+mn-ea"/>
              </a:rPr>
              <a:t>PM2.5</a:t>
            </a:r>
          </a:p>
          <a:p>
            <a:r>
              <a:rPr lang="zh-TW" altLang="en-US" dirty="0" smtClean="0">
                <a:latin typeface="+mn-ea"/>
              </a:rPr>
              <a:t>培養汽機車定檢習慣，及汰</a:t>
            </a:r>
            <a:r>
              <a:rPr lang="zh-TW" altLang="en-US" dirty="0" smtClean="0"/>
              <a:t>換老舊車輛</a:t>
            </a:r>
            <a:endParaRPr lang="en-US" altLang="zh-TW" dirty="0" smtClean="0"/>
          </a:p>
          <a:p>
            <a:r>
              <a:rPr lang="zh-TW" altLang="en-US" dirty="0" smtClean="0"/>
              <a:t>多種植綠色植栽，培養綠色家園</a:t>
            </a:r>
            <a:endParaRPr lang="en-US" altLang="zh-TW" dirty="0" smtClean="0"/>
          </a:p>
          <a:p>
            <a:r>
              <a:rPr lang="zh-TW" altLang="en-US" dirty="0" smtClean="0"/>
              <a:t>經營餐廳者加裝廢氣處理設備</a:t>
            </a:r>
            <a:endParaRPr lang="en-US" altLang="zh-TW" dirty="0" smtClean="0"/>
          </a:p>
          <a:p>
            <a:r>
              <a:rPr lang="zh-TW" altLang="en-US" dirty="0" smtClean="0">
                <a:latin typeface="+mn-ea"/>
              </a:rPr>
              <a:t>減少</a:t>
            </a:r>
            <a:r>
              <a:rPr lang="zh-TW" altLang="en-US" dirty="0" smtClean="0">
                <a:latin typeface="+mn-ea"/>
              </a:rPr>
              <a:t>使用有機揮發</a:t>
            </a:r>
            <a:r>
              <a:rPr lang="zh-TW" altLang="en-US" dirty="0" smtClean="0">
                <a:latin typeface="+mn-ea"/>
              </a:rPr>
              <a:t>溶劑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/>
              <a:t>減少燒香及焚燒紙錢</a:t>
            </a:r>
            <a:endParaRPr lang="en-US" altLang="zh-TW" dirty="0" smtClean="0"/>
          </a:p>
          <a:p>
            <a:r>
              <a:rPr lang="zh-TW" altLang="en-US" dirty="0" smtClean="0">
                <a:latin typeface="+mn-ea"/>
              </a:rPr>
              <a:t>多</a:t>
            </a:r>
            <a:r>
              <a:rPr lang="zh-TW" altLang="en-US" dirty="0" smtClean="0">
                <a:latin typeface="+mn-ea"/>
              </a:rPr>
              <a:t>搭公共運輸</a:t>
            </a:r>
            <a:r>
              <a:rPr lang="zh-TW" altLang="en-US" dirty="0" smtClean="0">
                <a:latin typeface="+mn-ea"/>
              </a:rPr>
              <a:t>工具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減少煙火施放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購買環保服飾</a:t>
            </a:r>
            <a:endParaRPr lang="en-US" altLang="zh-TW" dirty="0" smtClean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pic>
        <p:nvPicPr>
          <p:cNvPr id="4" name="圖片 3" descr="a211e7dd-a02e-4a7c-bbe3-f9560b0020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500438"/>
            <a:ext cx="3571900" cy="26789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02199" y="6596390"/>
            <a:ext cx="63418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 smtClean="0">
                <a:solidFill>
                  <a:prstClr val="black"/>
                </a:solidFill>
              </a:rPr>
              <a:t>圖片來源 </a:t>
            </a:r>
            <a:r>
              <a:rPr lang="en-US" altLang="zh-TW" sz="1100" dirty="0" smtClean="0">
                <a:solidFill>
                  <a:prstClr val="black"/>
                </a:solidFill>
              </a:rPr>
              <a:t>:</a:t>
            </a:r>
            <a:r>
              <a:rPr lang="zh-TW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zh-TW" sz="1100" dirty="0" smtClean="0">
                <a:solidFill>
                  <a:prstClr val="black"/>
                </a:solidFill>
              </a:rPr>
              <a:t>http://www.ey.gov.tw/News_Content16.aspx?n=E9B83B707737B701&amp;s=170A948F14424949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空氣汙染指標圖片</a:t>
            </a:r>
            <a:r>
              <a:rPr lang="en-US" altLang="zh-TW" sz="2000" dirty="0" smtClean="0">
                <a:hlinkClick r:id="rId2"/>
              </a:rPr>
              <a:t>http://www.bosswellair.com/tw/drwellclassroom_i_C0054.html</a:t>
            </a:r>
            <a:endParaRPr lang="en-US" altLang="zh-TW" sz="2000" dirty="0" smtClean="0"/>
          </a:p>
          <a:p>
            <a:r>
              <a:rPr lang="zh-TW" altLang="en-US" sz="2000" dirty="0" smtClean="0"/>
              <a:t>行政院環境保護署</a:t>
            </a:r>
            <a:endParaRPr lang="en-US" altLang="zh-TW" sz="2000" dirty="0" smtClean="0"/>
          </a:p>
          <a:p>
            <a:r>
              <a:rPr lang="en-US" altLang="zh-TW" sz="2000" dirty="0" smtClean="0">
                <a:hlinkClick r:id="rId3"/>
              </a:rPr>
              <a:t>http://air.epa.gov.tw/Public/suspended_particles.aspx</a:t>
            </a:r>
            <a:endParaRPr lang="en-US" altLang="zh-TW" sz="2000" dirty="0" smtClean="0"/>
          </a:p>
          <a:p>
            <a:r>
              <a:rPr lang="zh-TW" altLang="en-US" sz="2000" dirty="0" smtClean="0"/>
              <a:t>空氣汙染懶人包</a:t>
            </a:r>
            <a:endParaRPr lang="en-US" altLang="zh-TW" sz="2000" dirty="0" smtClean="0"/>
          </a:p>
          <a:p>
            <a:r>
              <a:rPr lang="en-US" altLang="zh-TW" sz="2000" dirty="0" smtClean="0">
                <a:hlinkClick r:id="rId4"/>
              </a:rPr>
              <a:t>http://nehrc.nhri.org.tw/toxic/ref/%</a:t>
            </a:r>
            <a:r>
              <a:rPr lang="en-US" altLang="zh-TW" sz="2000" dirty="0" smtClean="0">
                <a:hlinkClick r:id="rId4"/>
              </a:rPr>
              <a:t>E6%87%B6%E4%BA%BA%E5%8C%85_v3-rev2.pdf</a:t>
            </a:r>
            <a:endParaRPr lang="en-US" altLang="zh-TW" sz="2000" dirty="0" smtClean="0"/>
          </a:p>
          <a:p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0100" y="2786058"/>
            <a:ext cx="68580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zh-TW" altLang="en-US" sz="8800" b="1" spc="300" dirty="0" smtClean="0">
                <a:ln w="1143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謝謝觀賞</a:t>
            </a:r>
            <a:endParaRPr lang="zh-TW" altLang="en-US" sz="8800" b="1" spc="300" dirty="0">
              <a:ln w="1143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zh-TW" altLang="en-US" sz="5400" dirty="0" smtClean="0">
                <a:latin typeface="+mj-ea"/>
              </a:rPr>
              <a:t>汙染源從哪裡來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3328982" cy="4422478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汙染分為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(1)</a:t>
            </a:r>
            <a:r>
              <a:rPr lang="zh-TW" altLang="en-US" dirty="0" smtClean="0"/>
              <a:t>空氣汙染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(2)</a:t>
            </a:r>
            <a:r>
              <a:rPr lang="zh-TW" altLang="en-US" dirty="0" smtClean="0"/>
              <a:t>噪音汙染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(3)</a:t>
            </a:r>
            <a:r>
              <a:rPr lang="zh-TW" altLang="en-US" dirty="0" smtClean="0"/>
              <a:t>土壤汙染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(4)</a:t>
            </a:r>
            <a:r>
              <a:rPr lang="zh-TW" altLang="en-US" dirty="0" smtClean="0"/>
              <a:t>水質汙染</a:t>
            </a:r>
            <a:r>
              <a:rPr lang="en-US" altLang="zh-TW" dirty="0" smtClean="0"/>
              <a:t>…</a:t>
            </a:r>
          </a:p>
          <a:p>
            <a:pPr>
              <a:buNone/>
            </a:pPr>
            <a:r>
              <a:rPr lang="zh-TW" altLang="en-US" dirty="0" smtClean="0"/>
              <a:t>，我們製作的是關於空氣汙染。</a:t>
            </a:r>
            <a:endParaRPr lang="zh-TW" altLang="en-US" dirty="0"/>
          </a:p>
        </p:txBody>
      </p:sp>
      <p:pic>
        <p:nvPicPr>
          <p:cNvPr id="4" name="圖片 3" descr="e6b1a1e69f93e88887e5a4a7e4ba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714488"/>
            <a:ext cx="3857652" cy="47690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86084" y="6596390"/>
            <a:ext cx="58579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 smtClean="0"/>
              <a:t>圖片來源 </a:t>
            </a:r>
            <a:r>
              <a:rPr lang="en-US" altLang="zh-TW" sz="1100" dirty="0" smtClean="0"/>
              <a:t>: </a:t>
            </a:r>
            <a:r>
              <a:rPr lang="zh-TW" altLang="en-US" sz="1100" dirty="0" smtClean="0"/>
              <a:t> </a:t>
            </a:r>
            <a:r>
              <a:rPr lang="en-US" altLang="zh-TW" sz="1100" dirty="0" smtClean="0"/>
              <a:t>http://aleeesblog.com/tag/%E7%A9%BA%E6%B0%A3%E6%B1%A1%E6%9F%93/</a:t>
            </a:r>
            <a:endParaRPr lang="zh-TW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空氣污染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latin typeface="+mn-ea"/>
              </a:rPr>
              <a:t>空氣污染源分為</a:t>
            </a:r>
            <a:r>
              <a:rPr lang="en-US" altLang="zh-TW" dirty="0" smtClean="0">
                <a:latin typeface="+mn-ea"/>
              </a:rPr>
              <a:t>:</a:t>
            </a:r>
          </a:p>
          <a:p>
            <a:r>
              <a:rPr lang="en-US" altLang="zh-TW" dirty="0" smtClean="0">
                <a:latin typeface="+mn-ea"/>
              </a:rPr>
              <a:t>1.</a:t>
            </a:r>
            <a:r>
              <a:rPr lang="zh-TW" altLang="en-US" dirty="0" smtClean="0">
                <a:latin typeface="+mn-ea"/>
              </a:rPr>
              <a:t>固定污染源，無法改變位置之污染源，例如工廠。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2.</a:t>
            </a:r>
            <a:r>
              <a:rPr lang="zh-TW" altLang="en-US" dirty="0" smtClean="0">
                <a:latin typeface="+mn-ea"/>
              </a:rPr>
              <a:t>移動污染源，例如汽機車等可移動排放之污染源。</a:t>
            </a:r>
            <a:endParaRPr lang="zh-TW" altLang="en-US" dirty="0">
              <a:latin typeface="+mn-ea"/>
            </a:endParaRPr>
          </a:p>
        </p:txBody>
      </p:sp>
      <p:pic>
        <p:nvPicPr>
          <p:cNvPr id="5" name="圖片 4" descr="234754-140S110130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3697397" cy="2614059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5072066" y="5500702"/>
            <a:ext cx="30875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2.</a:t>
            </a:r>
            <a:r>
              <a:rPr lang="zh-TW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移動污染源</a:t>
            </a:r>
            <a:endParaRPr lang="zh-TW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596" y="5786454"/>
            <a:ext cx="3857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1.</a:t>
            </a:r>
            <a:r>
              <a:rPr lang="zh-TW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</a:rPr>
              <a:t>固定污染源</a:t>
            </a:r>
            <a:endParaRPr lang="zh-TW" alt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143504" y="6429396"/>
            <a:ext cx="4000496" cy="42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圖片來源 </a:t>
            </a:r>
            <a:r>
              <a:rPr lang="en-US" altLang="zh-TW" sz="1100" dirty="0" smtClean="0"/>
              <a:t>:</a:t>
            </a:r>
            <a:r>
              <a:rPr lang="zh-TW" altLang="en-US" sz="1100" dirty="0" smtClean="0"/>
              <a:t> </a:t>
            </a:r>
            <a:r>
              <a:rPr lang="en-US" altLang="zh-TW" sz="1100" dirty="0" smtClean="0"/>
              <a:t>http://www.taopic.com/vector/201409/601153.html</a:t>
            </a:r>
          </a:p>
          <a:p>
            <a:r>
              <a:rPr lang="zh-TW" altLang="en-US" sz="1100" dirty="0" smtClean="0"/>
              <a:t>                   </a:t>
            </a:r>
            <a:r>
              <a:rPr lang="en-US" altLang="zh-TW" sz="1100" dirty="0" smtClean="0"/>
              <a:t>http://www.clipartbest.com/cartoons-cars-pictures</a:t>
            </a:r>
            <a:endParaRPr lang="zh-TW" altLang="en-US" sz="1100" dirty="0"/>
          </a:p>
        </p:txBody>
      </p:sp>
      <p:pic>
        <p:nvPicPr>
          <p:cNvPr id="11" name="圖片 10" descr="LTKdrdMA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3657594" cy="2285996"/>
          </a:xfrm>
          <a:prstGeom prst="rect">
            <a:avLst/>
          </a:prstGeom>
          <a:ln w="12700" cap="sq">
            <a:solidFill>
              <a:srgbClr val="66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 smtClean="0">
                <a:latin typeface="+mj-ea"/>
              </a:rPr>
              <a:t>空氣汙染源從哪裡來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5429264"/>
            <a:ext cx="3571900" cy="1000132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學校大樓施工</a:t>
            </a:r>
            <a:endParaRPr lang="zh-TW" altLang="en-US" sz="4000" dirty="0"/>
          </a:p>
        </p:txBody>
      </p:sp>
      <p:pic>
        <p:nvPicPr>
          <p:cNvPr id="4" name="圖片 3" descr="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14554"/>
            <a:ext cx="2857500" cy="2857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65687" y="5429264"/>
            <a:ext cx="5078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TW" altLang="en-US" sz="4000" dirty="0" smtClean="0">
                <a:solidFill>
                  <a:prstClr val="black"/>
                </a:solidFill>
              </a:rPr>
              <a:t>小吃店和餐廳的油煙</a:t>
            </a:r>
            <a:endParaRPr lang="zh-TW" altLang="en-US" sz="40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1095" y="6427113"/>
            <a:ext cx="52229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 smtClean="0">
                <a:solidFill>
                  <a:prstClr val="black"/>
                </a:solidFill>
              </a:rPr>
              <a:t>圖片來源 </a:t>
            </a:r>
            <a:r>
              <a:rPr lang="en-US" altLang="zh-TW" sz="1100" dirty="0" smtClean="0">
                <a:solidFill>
                  <a:prstClr val="black"/>
                </a:solidFill>
              </a:rPr>
              <a:t>:</a:t>
            </a:r>
            <a:r>
              <a:rPr lang="zh-TW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zh-TW" sz="1100" dirty="0" smtClean="0">
                <a:solidFill>
                  <a:prstClr val="black"/>
                </a:solidFill>
              </a:rPr>
              <a:t>http://www.mybahrainair.com/uploads/allimg/140206/0T94R205_0.jpg</a:t>
            </a:r>
          </a:p>
          <a:p>
            <a:r>
              <a:rPr lang="zh-TW" altLang="en-US" sz="1100" dirty="0" smtClean="0">
                <a:solidFill>
                  <a:prstClr val="black"/>
                </a:solidFill>
              </a:rPr>
              <a:t>                   </a:t>
            </a:r>
            <a:r>
              <a:rPr lang="en-US" altLang="zh-TW" sz="1100" dirty="0" smtClean="0">
                <a:solidFill>
                  <a:prstClr val="black"/>
                </a:solidFill>
              </a:rPr>
              <a:t>http://www.puishing.hk/schoolweb/images/c.gif</a:t>
            </a:r>
            <a:endParaRPr lang="zh-TW" altLang="en-US" dirty="0"/>
          </a:p>
        </p:txBody>
      </p:sp>
      <p:pic>
        <p:nvPicPr>
          <p:cNvPr id="7" name="圖片 6" descr="0T94R205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3524248" cy="352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5500702"/>
            <a:ext cx="5078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TW" altLang="en-US" sz="4000" dirty="0" smtClean="0">
                <a:solidFill>
                  <a:prstClr val="black"/>
                </a:solidFill>
              </a:rPr>
              <a:t>廟宇燒香和焚燒金紙</a:t>
            </a:r>
            <a:endParaRPr lang="zh-TW" altLang="en-US" sz="40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43570" y="5500703"/>
            <a:ext cx="3404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TW" altLang="en-US" sz="4000" dirty="0" smtClean="0">
                <a:solidFill>
                  <a:prstClr val="black"/>
                </a:solidFill>
              </a:rPr>
              <a:t>汽</a:t>
            </a:r>
            <a:r>
              <a:rPr lang="en-US" altLang="zh-TW" sz="4000" dirty="0" smtClean="0">
                <a:solidFill>
                  <a:prstClr val="black"/>
                </a:solidFill>
              </a:rPr>
              <a:t>(</a:t>
            </a:r>
            <a:r>
              <a:rPr lang="zh-TW" altLang="en-US" sz="4000" dirty="0" smtClean="0">
                <a:solidFill>
                  <a:prstClr val="black"/>
                </a:solidFill>
              </a:rPr>
              <a:t>機</a:t>
            </a:r>
            <a:r>
              <a:rPr lang="en-US" altLang="zh-TW" sz="4000" dirty="0" smtClean="0">
                <a:solidFill>
                  <a:prstClr val="black"/>
                </a:solidFill>
              </a:rPr>
              <a:t>)</a:t>
            </a:r>
            <a:r>
              <a:rPr lang="zh-TW" altLang="en-US" sz="4000" dirty="0" smtClean="0">
                <a:solidFill>
                  <a:prstClr val="black"/>
                </a:solidFill>
              </a:rPr>
              <a:t>車排氣</a:t>
            </a:r>
            <a:endParaRPr lang="zh-TW" altLang="en-US" sz="4000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zh-TW" altLang="en-US" sz="4800" dirty="0" smtClean="0">
                <a:latin typeface="+mj-ea"/>
              </a:rPr>
              <a:t>空氣汙染源從哪裡來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643274" y="6427113"/>
            <a:ext cx="55007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 smtClean="0">
                <a:solidFill>
                  <a:prstClr val="black"/>
                </a:solidFill>
              </a:rPr>
              <a:t>圖片來源 </a:t>
            </a:r>
            <a:r>
              <a:rPr lang="en-US" altLang="zh-TW" sz="1100" dirty="0" smtClean="0">
                <a:solidFill>
                  <a:prstClr val="black"/>
                </a:solidFill>
              </a:rPr>
              <a:t>:</a:t>
            </a:r>
            <a:r>
              <a:rPr lang="zh-TW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zh-TW" sz="1100" dirty="0" smtClean="0">
                <a:solidFill>
                  <a:prstClr val="black"/>
                </a:solidFill>
              </a:rPr>
              <a:t>https://mobile.epa.gov.tw/motorbike_7.aspx</a:t>
            </a:r>
          </a:p>
          <a:p>
            <a:r>
              <a:rPr lang="zh-TW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zh-TW" sz="1100" dirty="0" smtClean="0">
                <a:solidFill>
                  <a:prstClr val="black"/>
                </a:solidFill>
              </a:rPr>
              <a:t>http://health.thenote.com.tw/article.aspx?id=a258bb5a-7d0c-4883-b8a6-6b73d70f2b8f</a:t>
            </a:r>
          </a:p>
        </p:txBody>
      </p:sp>
      <p:pic>
        <p:nvPicPr>
          <p:cNvPr id="10" name="圖片 9" descr="龜圖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000240"/>
            <a:ext cx="2714644" cy="2961430"/>
          </a:xfrm>
          <a:prstGeom prst="rect">
            <a:avLst/>
          </a:prstGeom>
        </p:spPr>
      </p:pic>
      <p:pic>
        <p:nvPicPr>
          <p:cNvPr id="11" name="圖片 10" descr="08132ee0c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643050"/>
            <a:ext cx="3357567" cy="3357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+mj-ea"/>
              </a:rPr>
              <a:t>空氣汙染源從哪裡來</a:t>
            </a:r>
            <a:endParaRPr lang="zh-TW" altLang="en-US" sz="4800" dirty="0"/>
          </a:p>
        </p:txBody>
      </p:sp>
      <p:sp>
        <p:nvSpPr>
          <p:cNvPr id="5" name="矩形 4"/>
          <p:cNvSpPr/>
          <p:nvPr/>
        </p:nvSpPr>
        <p:spPr>
          <a:xfrm>
            <a:off x="2184420" y="6427113"/>
            <a:ext cx="69595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 smtClean="0">
                <a:solidFill>
                  <a:prstClr val="black"/>
                </a:solidFill>
              </a:rPr>
              <a:t>圖片來源 </a:t>
            </a:r>
            <a:r>
              <a:rPr lang="en-US" altLang="zh-TW" sz="1100" dirty="0" smtClean="0">
                <a:solidFill>
                  <a:prstClr val="black"/>
                </a:solidFill>
              </a:rPr>
              <a:t>:</a:t>
            </a:r>
            <a:r>
              <a:rPr lang="zh-TW" altLang="en-US" sz="1100" dirty="0" smtClean="0">
                <a:solidFill>
                  <a:prstClr val="black"/>
                </a:solidFill>
              </a:rPr>
              <a:t> </a:t>
            </a:r>
            <a:endParaRPr lang="en-US" altLang="zh-TW" sz="1100" dirty="0" smtClean="0">
              <a:solidFill>
                <a:prstClr val="black"/>
              </a:solidFill>
            </a:endParaRPr>
          </a:p>
          <a:p>
            <a:r>
              <a:rPr lang="en-US" altLang="zh-TW" sz="1100" dirty="0" smtClean="0">
                <a:solidFill>
                  <a:prstClr val="black"/>
                </a:solidFill>
              </a:rPr>
              <a:t>http</a:t>
            </a:r>
            <a:r>
              <a:rPr lang="en-US" altLang="zh-TW" sz="1100" dirty="0" smtClean="0">
                <a:solidFill>
                  <a:prstClr val="black"/>
                </a:solidFill>
              </a:rPr>
              <a:t>://www.energypark.org.tw/topgoal/topgoal/upt2.asp?maincid=223&amp;p0=377&amp;mId=77&amp;CategoryId=149&amp;sId</a:t>
            </a:r>
            <a:r>
              <a:rPr lang="en-US" altLang="zh-TW" sz="1100" dirty="0" smtClean="0">
                <a:solidFill>
                  <a:prstClr val="black"/>
                </a:solidFill>
              </a:rPr>
              <a:t>=</a:t>
            </a:r>
            <a:endParaRPr lang="zh-TW" altLang="en-US" dirty="0"/>
          </a:p>
        </p:txBody>
      </p:sp>
      <p:pic>
        <p:nvPicPr>
          <p:cNvPr id="6" name="圖片 5" descr="信鼎技術服務股份有限公司臺南市城西垃圾焚化廠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500174"/>
            <a:ext cx="5286412" cy="39648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43042" y="5500702"/>
            <a:ext cx="5591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TW" altLang="en-US" sz="4000" dirty="0" smtClean="0">
                <a:solidFill>
                  <a:prstClr val="black"/>
                </a:solidFill>
              </a:rPr>
              <a:t>台南市</a:t>
            </a:r>
            <a:r>
              <a:rPr lang="zh-TW" altLang="en-US" sz="4000" dirty="0" smtClean="0">
                <a:solidFill>
                  <a:prstClr val="black"/>
                </a:solidFill>
              </a:rPr>
              <a:t>城西垃圾焚化</a:t>
            </a:r>
            <a:r>
              <a:rPr lang="zh-TW" altLang="en-US" sz="4000" dirty="0" smtClean="0">
                <a:solidFill>
                  <a:prstClr val="black"/>
                </a:solidFill>
              </a:rPr>
              <a:t>廠</a:t>
            </a:r>
            <a:endParaRPr lang="zh-TW" altLang="en-US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10" y="5500702"/>
            <a:ext cx="8021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TW" altLang="en-US" sz="4000" dirty="0" smtClean="0">
                <a:solidFill>
                  <a:prstClr val="black"/>
                </a:solidFill>
              </a:rPr>
              <a:t>台南縣永康垃圾資源回收</a:t>
            </a:r>
            <a:r>
              <a:rPr lang="en-US" altLang="zh-TW" sz="4000" dirty="0" smtClean="0">
                <a:solidFill>
                  <a:prstClr val="black"/>
                </a:solidFill>
              </a:rPr>
              <a:t>(</a:t>
            </a:r>
            <a:r>
              <a:rPr lang="zh-TW" altLang="en-US" sz="4000" dirty="0" smtClean="0">
                <a:solidFill>
                  <a:prstClr val="black"/>
                </a:solidFill>
              </a:rPr>
              <a:t>焚化</a:t>
            </a:r>
            <a:r>
              <a:rPr lang="en-US" altLang="zh-TW" sz="4000" dirty="0" smtClean="0">
                <a:solidFill>
                  <a:prstClr val="black"/>
                </a:solidFill>
              </a:rPr>
              <a:t>)</a:t>
            </a:r>
            <a:r>
              <a:rPr lang="zh-TW" altLang="en-US" sz="4000" dirty="0" smtClean="0">
                <a:solidFill>
                  <a:prstClr val="black"/>
                </a:solidFill>
              </a:rPr>
              <a:t>廠</a:t>
            </a:r>
            <a:endParaRPr lang="zh-TW" altLang="en-US" sz="40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4480" y="714356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04617B"/>
                </a:solidFill>
                <a:latin typeface="微軟正黑體"/>
                <a:ea typeface="微軟正黑體"/>
                <a:cs typeface="+mj-cs"/>
              </a:rPr>
              <a:t>空氣汙染源從哪裡來</a:t>
            </a:r>
            <a:endParaRPr lang="zh-TW" altLang="en-US" dirty="0"/>
          </a:p>
        </p:txBody>
      </p:sp>
      <p:pic>
        <p:nvPicPr>
          <p:cNvPr id="6" name="圖片 5" descr="2015031214225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71612"/>
            <a:ext cx="5492139" cy="38211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42959" y="6596390"/>
            <a:ext cx="3801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100" dirty="0" smtClean="0">
                <a:solidFill>
                  <a:prstClr val="black"/>
                </a:solidFill>
              </a:rPr>
              <a:t>圖片來源 </a:t>
            </a:r>
            <a:r>
              <a:rPr lang="en-US" altLang="zh-TW" sz="1100" dirty="0" smtClean="0">
                <a:solidFill>
                  <a:prstClr val="black"/>
                </a:solidFill>
              </a:rPr>
              <a:t>:</a:t>
            </a:r>
            <a:r>
              <a:rPr lang="zh-TW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zh-TW" sz="1100" dirty="0" smtClean="0">
                <a:solidFill>
                  <a:prstClr val="black"/>
                </a:solidFill>
              </a:rPr>
              <a:t>http://times-bignews.com/content.php?t=27034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空氣汙染物種類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286116" y="1714488"/>
            <a:ext cx="2714644" cy="135732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一、氣狀污染物</a:t>
            </a:r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1643042" y="4929198"/>
            <a:ext cx="2714644" cy="135732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四、毒性污染物</a:t>
            </a:r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5643570" y="3214686"/>
            <a:ext cx="2714644" cy="135732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二、粒狀污染物</a:t>
            </a:r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785786" y="3214686"/>
            <a:ext cx="2714644" cy="135732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五、惡臭污染物</a:t>
            </a:r>
          </a:p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000628" y="4929198"/>
            <a:ext cx="2714644" cy="135732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三、衍生性污染物</a:t>
            </a:r>
            <a:endParaRPr lang="en-US" altLang="zh-TW" dirty="0" smtClean="0"/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43932" cy="1000124"/>
          </a:xfrm>
        </p:spPr>
        <p:txBody>
          <a:bodyPr/>
          <a:lstStyle/>
          <a:p>
            <a:pPr algn="ctr"/>
            <a:r>
              <a:rPr lang="zh-TW" altLang="en-US" dirty="0" smtClean="0"/>
              <a:t>空氣汙染指標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(1)PSI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依據監測資料將當日空氣中懸浮微粒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(PM10)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、二氧化硫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(SO2 )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 二氧化氮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(NO2 )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、一氧化碳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(CO)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及臭氧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(O3 )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濃度等數值，以其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對人體健康的影響程度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，分別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換算出不同污染物之副指標值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 再以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當日各副指標之最大值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為該測站當日之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空氣污染指標值 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(2)PM2.5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直接以測到的濃度做分級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494</Words>
  <Application>Microsoft Office PowerPoint</Application>
  <PresentationFormat>如螢幕大小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Flow</vt:lpstr>
      <vt:lpstr>南台污染源</vt:lpstr>
      <vt:lpstr>汙染源從哪裡來</vt:lpstr>
      <vt:lpstr>空氣污染</vt:lpstr>
      <vt:lpstr>空氣汙染源從哪裡來</vt:lpstr>
      <vt:lpstr>空氣汙染源從哪裡來</vt:lpstr>
      <vt:lpstr>空氣汙染源從哪裡來</vt:lpstr>
      <vt:lpstr>投影片 7</vt:lpstr>
      <vt:lpstr>空氣汙染物種類</vt:lpstr>
      <vt:lpstr>空氣汙染指標</vt:lpstr>
      <vt:lpstr>投影片 10</vt:lpstr>
      <vt:lpstr>投影片 11</vt:lpstr>
      <vt:lpstr>投影片 12</vt:lpstr>
      <vt:lpstr>PM2.5生成與來源</vt:lpstr>
      <vt:lpstr>投影片 14</vt:lpstr>
      <vt:lpstr>預防方法</vt:lpstr>
      <vt:lpstr>減少空氣污染，從你我開始</vt:lpstr>
      <vt:lpstr>資料來源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南台污染源</dc:title>
  <dc:creator>user</dc:creator>
  <cp:lastModifiedBy>user</cp:lastModifiedBy>
  <cp:revision>38</cp:revision>
  <dcterms:created xsi:type="dcterms:W3CDTF">2016-01-03T03:04:42Z</dcterms:created>
  <dcterms:modified xsi:type="dcterms:W3CDTF">2016-01-03T14:05:29Z</dcterms:modified>
</cp:coreProperties>
</file>