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sldIdLst>
    <p:sldId id="256" r:id="rId2"/>
    <p:sldId id="257" r:id="rId3"/>
    <p:sldId id="259" r:id="rId4"/>
    <p:sldId id="286" r:id="rId5"/>
    <p:sldId id="261" r:id="rId6"/>
    <p:sldId id="285" r:id="rId7"/>
    <p:sldId id="260" r:id="rId8"/>
    <p:sldId id="264" r:id="rId9"/>
    <p:sldId id="263" r:id="rId10"/>
    <p:sldId id="266" r:id="rId11"/>
    <p:sldId id="262" r:id="rId12"/>
    <p:sldId id="265" r:id="rId13"/>
    <p:sldId id="267" r:id="rId14"/>
    <p:sldId id="287" r:id="rId1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78C0AA9F-A707-4520-8C87-35D0FD828C32}" type="datetimeFigureOut">
              <a:rPr lang="zh-TW" altLang="en-US" smtClean="0"/>
              <a:t>2013/4/16</a:t>
            </a:fld>
            <a:endParaRPr lang="zh-TW" alt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FA930D7-7180-4E66-A9F9-9744704F115D}" type="slidenum">
              <a:rPr lang="zh-TW" altLang="en-US" smtClean="0"/>
              <a:t>‹#›</a:t>
            </a:fld>
            <a:endParaRPr lang="zh-TW" alt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zh-TW" alt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zh-TW" altLang="en-US" smtClean="0"/>
              <a:t>按一下以編輯母片標題樣式</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78C0AA9F-A707-4520-8C87-35D0FD828C32}" type="datetimeFigureOut">
              <a:rPr lang="zh-TW" altLang="en-US" smtClean="0"/>
              <a:t>2013/4/16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FA930D7-7180-4E66-A9F9-9744704F115D}"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8C0AA9F-A707-4520-8C87-35D0FD828C32}" type="datetimeFigureOut">
              <a:rPr lang="zh-TW" altLang="en-US" smtClean="0"/>
              <a:t>2013/4/16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AFA930D7-7180-4E66-A9F9-9744704F115D}"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8C0AA9F-A707-4520-8C87-35D0FD828C32}" type="datetimeFigureOut">
              <a:rPr lang="zh-TW" altLang="en-US" smtClean="0"/>
              <a:t>2013/4/16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FA930D7-7180-4E66-A9F9-9744704F115D}" type="slidenum">
              <a:rPr lang="zh-TW" altLang="en-US" smtClean="0"/>
              <a:t>‹#›</a:t>
            </a:fld>
            <a:endParaRPr lang="zh-TW" alt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9" name="Date Placeholder 8"/>
          <p:cNvSpPr>
            <a:spLocks noGrp="1"/>
          </p:cNvSpPr>
          <p:nvPr>
            <p:ph type="dt" sz="half" idx="10"/>
          </p:nvPr>
        </p:nvSpPr>
        <p:spPr/>
        <p:txBody>
          <a:bodyPr/>
          <a:lstStyle>
            <a:lvl1pPr>
              <a:defRPr>
                <a:solidFill>
                  <a:srgbClr val="FFFFFF"/>
                </a:solidFill>
              </a:defRPr>
            </a:lvl1pPr>
          </a:lstStyle>
          <a:p>
            <a:fld id="{78C0AA9F-A707-4520-8C87-35D0FD828C32}" type="datetimeFigureOut">
              <a:rPr lang="zh-TW" altLang="en-US" smtClean="0"/>
              <a:t>2013/4/16</a:t>
            </a:fld>
            <a:endParaRPr lang="zh-TW" alt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FA930D7-7180-4E66-A9F9-9744704F115D}" type="slidenum">
              <a:rPr lang="zh-TW" altLang="en-US" smtClean="0"/>
              <a:t>‹#›</a:t>
            </a:fld>
            <a:endParaRPr lang="zh-TW" alt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zh-TW" alt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zh-TW" altLang="en-US" smtClean="0"/>
              <a:t>按一下以編輯母片標題樣式</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78C0AA9F-A707-4520-8C87-35D0FD828C32}" type="datetimeFigureOut">
              <a:rPr lang="zh-TW" altLang="en-US" smtClean="0"/>
              <a:t>2013/4/16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FA930D7-7180-4E66-A9F9-9744704F115D}" type="slidenum">
              <a:rPr lang="zh-TW" altLang="en-US" smtClean="0"/>
              <a:t>‹#›</a:t>
            </a:fld>
            <a:endParaRPr lang="zh-TW" altLang="en-US"/>
          </a:p>
        </p:txBody>
      </p:sp>
      <p:sp>
        <p:nvSpPr>
          <p:cNvPr id="8" name="Title 7"/>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78C0AA9F-A707-4520-8C87-35D0FD828C32}" type="datetimeFigureOut">
              <a:rPr lang="zh-TW" altLang="en-US" smtClean="0"/>
              <a:t>2013/4/16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AFA930D7-7180-4E66-A9F9-9744704F115D}" type="slidenum">
              <a:rPr lang="zh-TW" altLang="en-US" smtClean="0"/>
              <a:t>‹#›</a:t>
            </a:fld>
            <a:endParaRPr lang="zh-TW" altLang="en-US"/>
          </a:p>
        </p:txBody>
      </p:sp>
      <p:sp>
        <p:nvSpPr>
          <p:cNvPr id="10" name="Title 9"/>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8C0AA9F-A707-4520-8C87-35D0FD828C32}" type="datetimeFigureOut">
              <a:rPr lang="zh-TW" altLang="en-US" smtClean="0"/>
              <a:t>2013/4/16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FA930D7-7180-4E66-A9F9-9744704F115D}" type="slidenum">
              <a:rPr lang="zh-TW" altLang="en-US" smtClean="0"/>
              <a:t>‹#›</a:t>
            </a:fld>
            <a:endParaRPr lang="zh-TW" altLang="en-US"/>
          </a:p>
        </p:txBody>
      </p:sp>
      <p:sp>
        <p:nvSpPr>
          <p:cNvPr id="6" name="Title 5"/>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8C0AA9F-A707-4520-8C87-35D0FD828C32}" type="datetimeFigureOut">
              <a:rPr lang="zh-TW" altLang="en-US" smtClean="0"/>
              <a:t>2013/4/16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AFA930D7-7180-4E66-A9F9-9744704F115D}"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78C0AA9F-A707-4520-8C87-35D0FD828C32}" type="datetimeFigureOut">
              <a:rPr lang="zh-TW" altLang="en-US" smtClean="0"/>
              <a:t>2013/4/16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AFA930D7-7180-4E66-A9F9-9744704F115D}" type="slidenum">
              <a:rPr lang="zh-TW" altLang="en-US" smtClean="0"/>
              <a:t>‹#›</a:t>
            </a:fld>
            <a:endParaRPr lang="zh-TW" alt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zh-TW" altLang="en-US" smtClean="0"/>
              <a:t>按一下以編輯母片標題樣式</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78C0AA9F-A707-4520-8C87-35D0FD828C32}" type="datetimeFigureOut">
              <a:rPr lang="zh-TW" altLang="en-US" smtClean="0"/>
              <a:t>2013/4/16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FA930D7-7180-4E66-A9F9-9744704F115D}" type="slidenum">
              <a:rPr lang="zh-TW" altLang="en-US" smtClean="0"/>
              <a:t>‹#›</a:t>
            </a:fld>
            <a:endParaRPr lang="zh-TW" alt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zh-TW" altLang="en-US" smtClean="0"/>
              <a:t>按一下以編輯母片標題樣式</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78C0AA9F-A707-4520-8C87-35D0FD828C32}" type="datetimeFigureOut">
              <a:rPr lang="zh-TW" altLang="en-US" smtClean="0"/>
              <a:t>2013/4/16</a:t>
            </a:fld>
            <a:endParaRPr lang="zh-TW" alt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zh-TW" alt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AFA930D7-7180-4E66-A9F9-9744704F115D}"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40629;&#21253;&#24773;&#20154;%20&#22806;&#21214;&#30456;&#38364;&#24433;&#29255;.mp4"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25237;&#31811;&#27231;&#36948;&#20154;&#30456;&#38364;&#22577;&#23566;.wm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539552" y="692696"/>
            <a:ext cx="6408712" cy="5760640"/>
          </a:xfrm>
        </p:spPr>
        <p:txBody>
          <a:bodyPr>
            <a:normAutofit/>
          </a:bodyPr>
          <a:lstStyle/>
          <a:p>
            <a:r>
              <a:rPr lang="zh-TW" altLang="en-US" sz="6600" b="1" dirty="0" smtClean="0">
                <a:solidFill>
                  <a:schemeClr val="bg1"/>
                </a:solidFill>
                <a:latin typeface="微軟正黑體" pitchFamily="34" charset="-120"/>
                <a:ea typeface="微軟正黑體" pitchFamily="34" charset="-120"/>
              </a:rPr>
              <a:t>投籃機女孩</a:t>
            </a:r>
            <a:endParaRPr lang="en-US" altLang="zh-TW" sz="6600" b="1" dirty="0" smtClean="0">
              <a:solidFill>
                <a:schemeClr val="bg1"/>
              </a:solidFill>
              <a:latin typeface="微軟正黑體" pitchFamily="34" charset="-120"/>
              <a:ea typeface="微軟正黑體" pitchFamily="34" charset="-120"/>
            </a:endParaRPr>
          </a:p>
          <a:p>
            <a:endParaRPr lang="en-US" altLang="zh-TW" dirty="0" smtClean="0">
              <a:solidFill>
                <a:schemeClr val="bg1"/>
              </a:solidFill>
              <a:latin typeface="微軟正黑體" pitchFamily="34" charset="-120"/>
              <a:ea typeface="微軟正黑體" pitchFamily="34" charset="-120"/>
            </a:endParaRPr>
          </a:p>
          <a:p>
            <a:endParaRPr lang="en-US" altLang="zh-TW" dirty="0" smtClean="0">
              <a:solidFill>
                <a:schemeClr val="bg1"/>
              </a:solidFill>
              <a:latin typeface="微軟正黑體" pitchFamily="34" charset="-120"/>
              <a:ea typeface="微軟正黑體" pitchFamily="34" charset="-120"/>
            </a:endParaRPr>
          </a:p>
          <a:p>
            <a:r>
              <a:rPr lang="zh-TW" altLang="en-US" sz="2800" b="1" dirty="0" smtClean="0">
                <a:solidFill>
                  <a:schemeClr val="bg1"/>
                </a:solidFill>
                <a:latin typeface="微軟正黑體" pitchFamily="34" charset="-120"/>
                <a:ea typeface="微軟正黑體" pitchFamily="34" charset="-120"/>
              </a:rPr>
              <a:t>                                  </a:t>
            </a:r>
            <a:r>
              <a:rPr lang="zh-TW" altLang="en-US" sz="3600" b="1" dirty="0" smtClean="0">
                <a:solidFill>
                  <a:schemeClr val="bg1"/>
                </a:solidFill>
                <a:latin typeface="微軟正黑體" pitchFamily="34" charset="-120"/>
                <a:ea typeface="微軟正黑體" pitchFamily="34" charset="-120"/>
              </a:rPr>
              <a:t>駱</a:t>
            </a:r>
            <a:r>
              <a:rPr lang="zh-TW" altLang="en-US" sz="3600" b="1" dirty="0">
                <a:solidFill>
                  <a:schemeClr val="bg1"/>
                </a:solidFill>
                <a:latin typeface="微軟正黑體" pitchFamily="34" charset="-120"/>
                <a:ea typeface="微軟正黑體" pitchFamily="34" charset="-120"/>
              </a:rPr>
              <a:t>以軍</a:t>
            </a:r>
          </a:p>
        </p:txBody>
      </p:sp>
      <p:pic>
        <p:nvPicPr>
          <p:cNvPr id="5" name="圖片 4"/>
          <p:cNvPicPr/>
          <p:nvPr/>
        </p:nvPicPr>
        <p:blipFill rotWithShape="1">
          <a:blip r:embed="rId2">
            <a:extLst>
              <a:ext uri="{BEBA8EAE-BF5A-486C-A8C5-ECC9F3942E4B}">
                <a14:imgProps xmlns:a14="http://schemas.microsoft.com/office/drawing/2010/main">
                  <a14:imgLayer r:embed="rId3">
                    <a14:imgEffect>
                      <a14:backgroundRemoval t="16174" b="60675" l="54617" r="80797"/>
                    </a14:imgEffect>
                  </a14:imgLayer>
                </a14:imgProps>
              </a:ext>
            </a:extLst>
          </a:blip>
          <a:srcRect l="53629" t="26652" r="15931" b="37098"/>
          <a:stretch/>
        </p:blipFill>
        <p:spPr bwMode="auto">
          <a:xfrm>
            <a:off x="7106525" y="5157192"/>
            <a:ext cx="1792180" cy="12917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7726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1628800"/>
            <a:ext cx="8568952" cy="4525963"/>
          </a:xfrm>
        </p:spPr>
        <p:txBody>
          <a:bodyPr>
            <a:normAutofit/>
          </a:bodyPr>
          <a:lstStyle/>
          <a:p>
            <a:pPr marL="45720" indent="0" algn="ctr">
              <a:buNone/>
            </a:pPr>
            <a:r>
              <a:rPr lang="zh-TW" altLang="en-US" sz="2800" dirty="0" smtClean="0">
                <a:solidFill>
                  <a:schemeClr val="tx1"/>
                </a:solidFill>
                <a:latin typeface="微軟正黑體" pitchFamily="34" charset="-120"/>
                <a:ea typeface="微軟正黑體" pitchFamily="34" charset="-120"/>
              </a:rPr>
              <a:t>沒有人理會她們離鄉背井的痛苦，她們各自背後破碎的家庭、她們對疾病的恐懼、性的壓抑或長時置身無隱私工作場域並超時勞動造成的身心崩潰</a:t>
            </a:r>
            <a:r>
              <a:rPr lang="en-US" altLang="zh-TW" sz="2800" dirty="0" smtClean="0">
                <a:solidFill>
                  <a:schemeClr val="tx1"/>
                </a:solidFill>
                <a:latin typeface="微軟正黑體" pitchFamily="34" charset="-120"/>
                <a:ea typeface="微軟正黑體" pitchFamily="34" charset="-120"/>
              </a:rPr>
              <a:t>……</a:t>
            </a:r>
            <a:endParaRPr lang="zh-TW" altLang="en-US" sz="2800" dirty="0">
              <a:solidFill>
                <a:schemeClr val="tx1"/>
              </a:solidFill>
              <a:latin typeface="微軟正黑體" pitchFamily="34" charset="-120"/>
              <a:ea typeface="微軟正黑體" pitchFamily="34" charset="-120"/>
            </a:endParaRPr>
          </a:p>
        </p:txBody>
      </p:sp>
      <p:sp>
        <p:nvSpPr>
          <p:cNvPr id="2" name="標題 1"/>
          <p:cNvSpPr>
            <a:spLocks noGrp="1"/>
          </p:cNvSpPr>
          <p:nvPr>
            <p:ph type="title"/>
          </p:nvPr>
        </p:nvSpPr>
        <p:spPr/>
        <p:txBody>
          <a:bodyPr/>
          <a:lstStyle/>
          <a:p>
            <a:r>
              <a:rPr lang="zh-TW" altLang="en-US" sz="4000" dirty="0" smtClean="0">
                <a:latin typeface="微軟正黑體" pitchFamily="34" charset="-120"/>
                <a:ea typeface="微軟正黑體" pitchFamily="34" charset="-120"/>
              </a:rPr>
              <a:t>外勞的辛酸</a:t>
            </a:r>
            <a:endParaRPr lang="zh-TW" altLang="en-US" sz="4000" dirty="0">
              <a:latin typeface="微軟正黑體" pitchFamily="34" charset="-120"/>
              <a:ea typeface="微軟正黑體" pitchFamily="34" charset="-12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645024"/>
            <a:ext cx="4216896" cy="28751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2884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844824"/>
            <a:ext cx="8579296" cy="4281339"/>
          </a:xfrm>
        </p:spPr>
        <p:txBody>
          <a:bodyPr>
            <a:normAutofit/>
          </a:bodyPr>
          <a:lstStyle/>
          <a:p>
            <a:pPr>
              <a:buFont typeface="Wingdings" pitchFamily="2" charset="2"/>
              <a:buChar char="ü"/>
            </a:pPr>
            <a:r>
              <a:rPr lang="zh-TW" altLang="en-US" sz="2800" dirty="0" smtClean="0">
                <a:solidFill>
                  <a:schemeClr val="tx1"/>
                </a:solidFill>
                <a:latin typeface="微軟正黑體" pitchFamily="34" charset="-120"/>
                <a:ea typeface="微軟正黑體" pitchFamily="34" charset="-120"/>
              </a:rPr>
              <a:t>「華航空服員夫婦凌虐印傭」</a:t>
            </a:r>
            <a:endParaRPr lang="en-US" altLang="zh-TW" sz="2800" dirty="0" smtClean="0">
              <a:solidFill>
                <a:schemeClr val="tx1"/>
              </a:solidFill>
              <a:latin typeface="微軟正黑體" pitchFamily="34" charset="-120"/>
              <a:ea typeface="微軟正黑體" pitchFamily="34" charset="-120"/>
            </a:endParaRPr>
          </a:p>
          <a:p>
            <a:pPr>
              <a:buFont typeface="Wingdings" pitchFamily="2" charset="2"/>
              <a:buChar char="ü"/>
            </a:pPr>
            <a:r>
              <a:rPr lang="zh-TW" altLang="en-US" sz="2800" dirty="0" smtClean="0">
                <a:solidFill>
                  <a:schemeClr val="tx1"/>
                </a:solidFill>
                <a:latin typeface="微軟正黑體" pitchFamily="34" charset="-120"/>
                <a:ea typeface="微軟正黑體" pitchFamily="34" charset="-120"/>
              </a:rPr>
              <a:t>「外籍女傭發出怒吼，控訴受虐不人道待遇」</a:t>
            </a:r>
          </a:p>
          <a:p>
            <a:pPr>
              <a:buFont typeface="Wingdings" pitchFamily="2" charset="2"/>
              <a:buChar char="ü"/>
            </a:pPr>
            <a:r>
              <a:rPr lang="zh-TW" altLang="en-US" sz="2800" dirty="0" smtClean="0">
                <a:solidFill>
                  <a:schemeClr val="tx1"/>
                </a:solidFill>
                <a:latin typeface="微軟正黑體" pitchFamily="34" charset="-120"/>
                <a:ea typeface="微軟正黑體" pitchFamily="34" charset="-120"/>
              </a:rPr>
              <a:t>「悲情女外傭、國際醫療組織伸援手」</a:t>
            </a:r>
            <a:endParaRPr lang="zh-TW" altLang="en-US" sz="2800" dirty="0">
              <a:solidFill>
                <a:schemeClr val="tx1"/>
              </a:solidFill>
              <a:latin typeface="微軟正黑體" pitchFamily="34" charset="-120"/>
              <a:ea typeface="微軟正黑體" pitchFamily="34" charset="-120"/>
            </a:endParaRPr>
          </a:p>
          <a:p>
            <a:pPr marL="457200" indent="-457200">
              <a:buFont typeface="Wingdings" pitchFamily="2" charset="2"/>
              <a:buChar char="ü"/>
            </a:pPr>
            <a:endParaRPr lang="en-US" altLang="zh-TW" sz="2800" dirty="0" smtClean="0">
              <a:solidFill>
                <a:schemeClr val="tx1"/>
              </a:solidFill>
              <a:latin typeface="微軟正黑體" pitchFamily="34" charset="-120"/>
              <a:ea typeface="微軟正黑體" pitchFamily="34" charset="-120"/>
            </a:endParaRPr>
          </a:p>
          <a:p>
            <a:pPr marL="457200" indent="-457200">
              <a:buFont typeface="Wingdings" pitchFamily="2" charset="2"/>
              <a:buChar char="ü"/>
            </a:pPr>
            <a:endParaRPr lang="en-US" altLang="zh-TW" sz="2800" dirty="0" smtClean="0">
              <a:latin typeface="微軟正黑體" pitchFamily="34" charset="-120"/>
              <a:ea typeface="微軟正黑體" pitchFamily="34" charset="-120"/>
            </a:endParaRPr>
          </a:p>
        </p:txBody>
      </p:sp>
      <p:sp>
        <p:nvSpPr>
          <p:cNvPr id="2" name="標題 1"/>
          <p:cNvSpPr>
            <a:spLocks noGrp="1"/>
          </p:cNvSpPr>
          <p:nvPr>
            <p:ph type="title"/>
          </p:nvPr>
        </p:nvSpPr>
        <p:spPr>
          <a:xfrm>
            <a:off x="457200" y="274638"/>
            <a:ext cx="8229600" cy="1138138"/>
          </a:xfrm>
        </p:spPr>
        <p:txBody>
          <a:bodyPr>
            <a:normAutofit/>
          </a:bodyPr>
          <a:lstStyle/>
          <a:p>
            <a:r>
              <a:rPr lang="zh-TW" altLang="en-US" sz="4000" dirty="0" smtClean="0">
                <a:latin typeface="微軟正黑體" pitchFamily="34" charset="-120"/>
                <a:ea typeface="微軟正黑體" pitchFamily="34" charset="-120"/>
              </a:rPr>
              <a:t>造成的社會事件</a:t>
            </a:r>
            <a:endParaRPr lang="zh-TW" altLang="en-US" sz="4000" dirty="0">
              <a:latin typeface="微軟正黑體" pitchFamily="34" charset="-120"/>
              <a:ea typeface="微軟正黑體" pitchFamily="34" charset="-12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3789040"/>
            <a:ext cx="4392488" cy="29387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507054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83568" y="1600200"/>
            <a:ext cx="7992888" cy="4525963"/>
          </a:xfrm>
        </p:spPr>
        <p:txBody>
          <a:bodyPr>
            <a:normAutofit/>
          </a:bodyPr>
          <a:lstStyle/>
          <a:p>
            <a:pPr marL="0" indent="0">
              <a:buNone/>
            </a:pPr>
            <a:endParaRPr lang="en-US" altLang="zh-TW" sz="2800" dirty="0" smtClean="0">
              <a:latin typeface="微軟正黑體" pitchFamily="34" charset="-120"/>
              <a:ea typeface="微軟正黑體" pitchFamily="34" charset="-120"/>
            </a:endParaRPr>
          </a:p>
          <a:p>
            <a:pPr marL="0" indent="0">
              <a:buNone/>
            </a:pPr>
            <a:r>
              <a:rPr lang="zh-TW" altLang="en-US" sz="2800" dirty="0" smtClean="0">
                <a:solidFill>
                  <a:schemeClr val="tx1"/>
                </a:solidFill>
                <a:latin typeface="微軟正黑體" pitchFamily="34" charset="-120"/>
                <a:ea typeface="微軟正黑體" pitchFamily="34" charset="-120"/>
              </a:rPr>
              <a:t>仲介公司教導並暗示雇主，自我想像成「奴隸主」，為了控管方便而對   外勞實施一些非條文的規定。</a:t>
            </a:r>
            <a:endParaRPr lang="en-US" altLang="zh-TW" sz="2800" dirty="0" smtClean="0">
              <a:solidFill>
                <a:schemeClr val="tx1"/>
              </a:solidFill>
              <a:latin typeface="微軟正黑體" pitchFamily="34" charset="-120"/>
              <a:ea typeface="微軟正黑體" pitchFamily="34" charset="-120"/>
            </a:endParaRPr>
          </a:p>
          <a:p>
            <a:pPr marL="457200" indent="-457200">
              <a:buFont typeface="Wingdings" pitchFamily="2" charset="2"/>
              <a:buChar char="ü"/>
            </a:pPr>
            <a:endParaRPr lang="en-US" altLang="zh-TW" sz="2800" dirty="0" smtClean="0">
              <a:solidFill>
                <a:schemeClr val="tx1"/>
              </a:solidFill>
              <a:latin typeface="微軟正黑體" pitchFamily="34" charset="-120"/>
              <a:ea typeface="微軟正黑體" pitchFamily="34" charset="-120"/>
            </a:endParaRPr>
          </a:p>
          <a:p>
            <a:pPr>
              <a:buFont typeface="Wingdings" pitchFamily="2" charset="2"/>
              <a:buChar char="ü"/>
            </a:pPr>
            <a:r>
              <a:rPr lang="zh-TW" altLang="en-US" sz="2800" dirty="0">
                <a:solidFill>
                  <a:schemeClr val="tx1"/>
                </a:solidFill>
                <a:latin typeface="微軟正黑體" pitchFamily="34" charset="-120"/>
                <a:ea typeface="微軟正黑體" pitchFamily="34" charset="-120"/>
              </a:rPr>
              <a:t>扣押她們的護照和</a:t>
            </a:r>
            <a:r>
              <a:rPr lang="zh-TW" altLang="en-US" sz="2800" dirty="0" smtClean="0">
                <a:solidFill>
                  <a:schemeClr val="tx1"/>
                </a:solidFill>
                <a:latin typeface="微軟正黑體" pitchFamily="34" charset="-120"/>
                <a:ea typeface="微軟正黑體" pitchFamily="34" charset="-120"/>
              </a:rPr>
              <a:t>居留證</a:t>
            </a:r>
            <a:endParaRPr lang="en-US" altLang="zh-TW" sz="2800" dirty="0" smtClean="0">
              <a:solidFill>
                <a:schemeClr val="tx1"/>
              </a:solidFill>
              <a:latin typeface="微軟正黑體" pitchFamily="34" charset="-120"/>
              <a:ea typeface="微軟正黑體" pitchFamily="34" charset="-120"/>
            </a:endParaRPr>
          </a:p>
          <a:p>
            <a:pPr>
              <a:buFont typeface="Wingdings" pitchFamily="2" charset="2"/>
              <a:buChar char="ü"/>
            </a:pPr>
            <a:r>
              <a:rPr lang="zh-TW" altLang="en-US" sz="2800" dirty="0">
                <a:solidFill>
                  <a:schemeClr val="tx1"/>
                </a:solidFill>
                <a:latin typeface="微軟正黑體" pitchFamily="34" charset="-120"/>
                <a:ea typeface="微軟正黑體" pitchFamily="34" charset="-120"/>
              </a:rPr>
              <a:t>不准參加宗教信仰</a:t>
            </a:r>
            <a:r>
              <a:rPr lang="zh-TW" altLang="en-US" sz="2800" dirty="0" smtClean="0">
                <a:solidFill>
                  <a:schemeClr val="tx1"/>
                </a:solidFill>
                <a:latin typeface="微軟正黑體" pitchFamily="34" charset="-120"/>
                <a:ea typeface="微軟正黑體" pitchFamily="34" charset="-120"/>
              </a:rPr>
              <a:t>活動</a:t>
            </a:r>
            <a:endParaRPr lang="en-US" altLang="zh-TW" sz="2800" dirty="0" smtClean="0">
              <a:solidFill>
                <a:schemeClr val="tx1"/>
              </a:solidFill>
              <a:latin typeface="微軟正黑體" pitchFamily="34" charset="-120"/>
              <a:ea typeface="微軟正黑體" pitchFamily="34" charset="-120"/>
            </a:endParaRPr>
          </a:p>
          <a:p>
            <a:pPr>
              <a:buFont typeface="Wingdings" pitchFamily="2" charset="2"/>
              <a:buChar char="ü"/>
            </a:pPr>
            <a:r>
              <a:rPr lang="zh-TW" altLang="en-US" sz="2800" dirty="0">
                <a:solidFill>
                  <a:schemeClr val="tx1"/>
                </a:solidFill>
                <a:latin typeface="微軟正黑體" pitchFamily="34" charset="-120"/>
                <a:ea typeface="微軟正黑體" pitchFamily="34" charset="-120"/>
              </a:rPr>
              <a:t>每月扣錢強制</a:t>
            </a:r>
            <a:r>
              <a:rPr lang="zh-TW" altLang="en-US" sz="2800" dirty="0" smtClean="0">
                <a:solidFill>
                  <a:schemeClr val="tx1"/>
                </a:solidFill>
                <a:latin typeface="微軟正黑體" pitchFamily="34" charset="-120"/>
                <a:ea typeface="微軟正黑體" pitchFamily="34" charset="-120"/>
              </a:rPr>
              <a:t>儲蓄</a:t>
            </a:r>
            <a:endParaRPr lang="en-US" altLang="zh-TW" sz="2800" dirty="0" smtClean="0">
              <a:solidFill>
                <a:schemeClr val="tx1"/>
              </a:solidFill>
              <a:latin typeface="微軟正黑體" pitchFamily="34" charset="-120"/>
              <a:ea typeface="微軟正黑體" pitchFamily="34" charset="-120"/>
            </a:endParaRPr>
          </a:p>
          <a:p>
            <a:pPr>
              <a:buFont typeface="Wingdings" pitchFamily="2" charset="2"/>
              <a:buChar char="ü"/>
            </a:pPr>
            <a:r>
              <a:rPr lang="zh-TW" altLang="en-US" sz="2800" dirty="0" smtClean="0">
                <a:solidFill>
                  <a:schemeClr val="tx1"/>
                </a:solidFill>
                <a:latin typeface="微軟正黑體" pitchFamily="34" charset="-120"/>
                <a:ea typeface="微軟正黑體" pitchFamily="34" charset="-120"/>
              </a:rPr>
              <a:t>若她們犯錯被退貨</a:t>
            </a:r>
            <a:r>
              <a:rPr lang="zh-TW" altLang="en-US" sz="2800" dirty="0">
                <a:solidFill>
                  <a:schemeClr val="tx1"/>
                </a:solidFill>
                <a:latin typeface="微軟正黑體" pitchFamily="34" charset="-120"/>
                <a:ea typeface="微軟正黑體" pitchFamily="34" charset="-120"/>
              </a:rPr>
              <a:t>，</a:t>
            </a:r>
            <a:r>
              <a:rPr lang="zh-TW" altLang="en-US" sz="2800" dirty="0" smtClean="0">
                <a:solidFill>
                  <a:schemeClr val="tx1"/>
                </a:solidFill>
                <a:latin typeface="微軟正黑體" pitchFamily="34" charset="-120"/>
                <a:ea typeface="微軟正黑體" pitchFamily="34" charset="-120"/>
              </a:rPr>
              <a:t>那筆儲蓄不歸還</a:t>
            </a:r>
            <a:endParaRPr lang="en-US" altLang="zh-TW" sz="2800" dirty="0" smtClean="0">
              <a:solidFill>
                <a:schemeClr val="tx1"/>
              </a:solidFill>
              <a:latin typeface="微軟正黑體" pitchFamily="34" charset="-120"/>
              <a:ea typeface="微軟正黑體" pitchFamily="34" charset="-120"/>
            </a:endParaRPr>
          </a:p>
          <a:p>
            <a:pPr marL="0" indent="0">
              <a:buNone/>
            </a:pPr>
            <a:endParaRPr lang="zh-TW" altLang="en-US" dirty="0"/>
          </a:p>
        </p:txBody>
      </p:sp>
      <p:sp>
        <p:nvSpPr>
          <p:cNvPr id="2" name="標題 1"/>
          <p:cNvSpPr>
            <a:spLocks noGrp="1"/>
          </p:cNvSpPr>
          <p:nvPr>
            <p:ph type="title"/>
          </p:nvPr>
        </p:nvSpPr>
        <p:spPr/>
        <p:txBody>
          <a:bodyPr/>
          <a:lstStyle/>
          <a:p>
            <a:r>
              <a:rPr lang="zh-TW" altLang="en-US" dirty="0"/>
              <a:t>龐大「我族」</a:t>
            </a:r>
            <a:br>
              <a:rPr lang="zh-TW" altLang="en-US" dirty="0"/>
            </a:br>
            <a:r>
              <a:rPr lang="zh-TW" altLang="en-US" dirty="0"/>
              <a:t>對落單的、流落他鄉的「異族」之冷漠</a:t>
            </a:r>
          </a:p>
        </p:txBody>
      </p:sp>
    </p:spTree>
    <p:extLst>
      <p:ext uri="{BB962C8B-B14F-4D97-AF65-F5344CB8AC3E}">
        <p14:creationId xmlns:p14="http://schemas.microsoft.com/office/powerpoint/2010/main" val="3873242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711349"/>
            <a:ext cx="8229600" cy="4525963"/>
          </a:xfrm>
        </p:spPr>
        <p:txBody>
          <a:bodyPr>
            <a:normAutofit/>
          </a:bodyPr>
          <a:lstStyle/>
          <a:p>
            <a:pPr>
              <a:buFont typeface="Wingdings" pitchFamily="2" charset="2"/>
              <a:buChar char="ü"/>
            </a:pPr>
            <a:r>
              <a:rPr lang="zh-TW" altLang="en-US" sz="2800" dirty="0">
                <a:solidFill>
                  <a:schemeClr val="tx1"/>
                </a:solidFill>
                <a:latin typeface="微軟正黑體" pitchFamily="34" charset="-120"/>
                <a:ea typeface="微軟正黑體" pitchFamily="34" charset="-120"/>
              </a:rPr>
              <a:t>「奇怪我有一錯妄幻覺，以為是某種建立在錯誤邏輯上的精密機器，把她摺疊再摺疊，最後便弄消失了。</a:t>
            </a:r>
            <a:r>
              <a:rPr lang="zh-TW" altLang="en-US" sz="2800" dirty="0" smtClean="0">
                <a:solidFill>
                  <a:schemeClr val="tx1"/>
                </a:solidFill>
                <a:latin typeface="微軟正黑體" pitchFamily="34" charset="-120"/>
                <a:ea typeface="微軟正黑體" pitchFamily="34" charset="-120"/>
              </a:rPr>
              <a:t>」</a:t>
            </a:r>
            <a:endParaRPr lang="en-US" altLang="zh-TW" sz="2800" dirty="0" smtClean="0">
              <a:solidFill>
                <a:schemeClr val="tx1"/>
              </a:solidFill>
              <a:latin typeface="微軟正黑體" pitchFamily="34" charset="-120"/>
              <a:ea typeface="微軟正黑體" pitchFamily="34" charset="-120"/>
            </a:endParaRPr>
          </a:p>
          <a:p>
            <a:pPr>
              <a:buFont typeface="Wingdings" pitchFamily="2" charset="2"/>
              <a:buChar char="ü"/>
            </a:pPr>
            <a:endParaRPr lang="en-US" altLang="zh-TW" sz="2800" dirty="0">
              <a:solidFill>
                <a:schemeClr val="tx1"/>
              </a:solidFill>
              <a:latin typeface="微軟正黑體" pitchFamily="34" charset="-120"/>
              <a:ea typeface="微軟正黑體" pitchFamily="34" charset="-120"/>
            </a:endParaRPr>
          </a:p>
          <a:p>
            <a:pPr>
              <a:buFont typeface="Wingdings" pitchFamily="2" charset="2"/>
              <a:buChar char="ü"/>
            </a:pPr>
            <a:r>
              <a:rPr lang="zh-TW" altLang="en-US" sz="2800" dirty="0" smtClean="0">
                <a:solidFill>
                  <a:schemeClr val="tx1"/>
                </a:solidFill>
                <a:latin typeface="微軟正黑體" pitchFamily="34" charset="-120"/>
                <a:ea typeface="微軟正黑體" pitchFamily="34" charset="-120"/>
              </a:rPr>
              <a:t>同樣都是人，我們如何能如此對待呢</a:t>
            </a:r>
            <a:r>
              <a:rPr lang="en-US" altLang="zh-TW" sz="2800" dirty="0" smtClean="0">
                <a:solidFill>
                  <a:schemeClr val="tx1"/>
                </a:solidFill>
                <a:latin typeface="微軟正黑體" pitchFamily="34" charset="-120"/>
                <a:ea typeface="微軟正黑體" pitchFamily="34" charset="-120"/>
              </a:rPr>
              <a:t>…</a:t>
            </a:r>
            <a:endParaRPr lang="zh-TW" altLang="en-US" sz="2800" dirty="0">
              <a:solidFill>
                <a:schemeClr val="tx1"/>
              </a:solidFill>
              <a:latin typeface="微軟正黑體" pitchFamily="34" charset="-120"/>
              <a:ea typeface="微軟正黑體" pitchFamily="34" charset="-120"/>
            </a:endParaRPr>
          </a:p>
        </p:txBody>
      </p:sp>
      <p:sp>
        <p:nvSpPr>
          <p:cNvPr id="2" name="標題 1"/>
          <p:cNvSpPr>
            <a:spLocks noGrp="1"/>
          </p:cNvSpPr>
          <p:nvPr>
            <p:ph type="title"/>
          </p:nvPr>
        </p:nvSpPr>
        <p:spPr/>
        <p:txBody>
          <a:bodyPr/>
          <a:lstStyle/>
          <a:p>
            <a:r>
              <a:rPr lang="zh-TW" altLang="en-US" sz="4000" dirty="0" smtClean="0">
                <a:latin typeface="微軟正黑體" pitchFamily="34" charset="-120"/>
                <a:ea typeface="微軟正黑體" pitchFamily="34" charset="-120"/>
              </a:rPr>
              <a:t>反思</a:t>
            </a:r>
            <a:endParaRPr lang="zh-TW" altLang="en-US" sz="4000" dirty="0">
              <a:latin typeface="微軟正黑體" pitchFamily="34" charset="-120"/>
              <a:ea typeface="微軟正黑體" pitchFamily="34" charset="-12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047345"/>
            <a:ext cx="3732845" cy="279963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971600" y="4878429"/>
            <a:ext cx="3770263" cy="584775"/>
          </a:xfrm>
          <a:prstGeom prst="rect">
            <a:avLst/>
          </a:prstGeom>
        </p:spPr>
        <p:txBody>
          <a:bodyPr wrap="none">
            <a:spAutoFit/>
          </a:bodyPr>
          <a:lstStyle/>
          <a:p>
            <a:pPr marL="45720" indent="0">
              <a:buNone/>
            </a:pPr>
            <a:r>
              <a:rPr lang="zh-TW" altLang="en-US" sz="3200" dirty="0">
                <a:hlinkClick r:id="rId3" action="ppaction://hlinkfile"/>
              </a:rPr>
              <a:t>麵包情人</a:t>
            </a:r>
            <a:r>
              <a:rPr lang="zh-TW" altLang="en-US" sz="3200" dirty="0"/>
              <a:t> ←</a:t>
            </a:r>
            <a:r>
              <a:rPr lang="zh-TW" altLang="en-US" dirty="0"/>
              <a:t>點選播放影片</a:t>
            </a:r>
            <a:endParaRPr lang="en-US" altLang="zh-TW" dirty="0"/>
          </a:p>
        </p:txBody>
      </p:sp>
    </p:spTree>
    <p:extLst>
      <p:ext uri="{BB962C8B-B14F-4D97-AF65-F5344CB8AC3E}">
        <p14:creationId xmlns:p14="http://schemas.microsoft.com/office/powerpoint/2010/main" val="3252558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marL="45720" indent="0">
              <a:buNone/>
            </a:pPr>
            <a:r>
              <a:rPr lang="en-US" altLang="zh-TW" sz="3200" dirty="0" smtClean="0">
                <a:solidFill>
                  <a:schemeClr val="tx1"/>
                </a:solidFill>
              </a:rPr>
              <a:t>〈</a:t>
            </a:r>
            <a:r>
              <a:rPr lang="zh-TW" altLang="en-US" sz="3200" dirty="0" smtClean="0">
                <a:solidFill>
                  <a:schemeClr val="tx1"/>
                </a:solidFill>
              </a:rPr>
              <a:t>外</a:t>
            </a:r>
            <a:r>
              <a:rPr lang="zh-TW" altLang="en-US" sz="3200" dirty="0">
                <a:solidFill>
                  <a:schemeClr val="tx1"/>
                </a:solidFill>
              </a:rPr>
              <a:t>傭日記</a:t>
            </a:r>
            <a:r>
              <a:rPr lang="en-US" altLang="zh-TW" sz="3200" dirty="0">
                <a:solidFill>
                  <a:schemeClr val="tx1"/>
                </a:solidFill>
              </a:rPr>
              <a:t>〉</a:t>
            </a:r>
          </a:p>
          <a:p>
            <a:pPr marL="45720" indent="0">
              <a:buNone/>
            </a:pPr>
            <a:r>
              <a:rPr lang="zh-TW" altLang="en-US" sz="3200" dirty="0">
                <a:solidFill>
                  <a:schemeClr val="tx1"/>
                </a:solidFill>
              </a:rPr>
              <a:t>假設你是外傭來到臺灣工作</a:t>
            </a:r>
          </a:p>
          <a:p>
            <a:pPr marL="45720" indent="0">
              <a:buNone/>
            </a:pPr>
            <a:r>
              <a:rPr lang="zh-TW" altLang="en-US" sz="3200" dirty="0" smtClean="0">
                <a:solidFill>
                  <a:schemeClr val="tx1"/>
                </a:solidFill>
              </a:rPr>
              <a:t>使用</a:t>
            </a:r>
            <a:r>
              <a:rPr lang="zh-TW" altLang="en-US" sz="3200" dirty="0">
                <a:solidFill>
                  <a:schemeClr val="tx1"/>
                </a:solidFill>
              </a:rPr>
              <a:t>日記體</a:t>
            </a:r>
            <a:r>
              <a:rPr lang="en-US" altLang="zh-TW" sz="3200" dirty="0">
                <a:solidFill>
                  <a:schemeClr val="tx1"/>
                </a:solidFill>
              </a:rPr>
              <a:t>(</a:t>
            </a:r>
            <a:r>
              <a:rPr lang="zh-TW" altLang="en-US" sz="3200" dirty="0">
                <a:solidFill>
                  <a:schemeClr val="tx1"/>
                </a:solidFill>
              </a:rPr>
              <a:t>三天，不一定要連續</a:t>
            </a:r>
            <a:r>
              <a:rPr lang="en-US" altLang="zh-TW" sz="3200" dirty="0">
                <a:solidFill>
                  <a:schemeClr val="tx1"/>
                </a:solidFill>
              </a:rPr>
              <a:t>)</a:t>
            </a:r>
            <a:r>
              <a:rPr lang="zh-TW" altLang="en-US" sz="3200" dirty="0">
                <a:solidFill>
                  <a:schemeClr val="tx1"/>
                </a:solidFill>
              </a:rPr>
              <a:t>來呈現你的心境</a:t>
            </a:r>
          </a:p>
          <a:p>
            <a:pPr marL="45720" indent="0">
              <a:buNone/>
            </a:pPr>
            <a:r>
              <a:rPr lang="zh-TW" altLang="en-US" sz="3200" dirty="0">
                <a:solidFill>
                  <a:schemeClr val="tx1"/>
                </a:solidFill>
              </a:rPr>
              <a:t>請標註日記及寫作日期</a:t>
            </a:r>
          </a:p>
        </p:txBody>
      </p:sp>
      <p:sp>
        <p:nvSpPr>
          <p:cNvPr id="3" name="標題 2"/>
          <p:cNvSpPr>
            <a:spLocks noGrp="1"/>
          </p:cNvSpPr>
          <p:nvPr>
            <p:ph type="title"/>
          </p:nvPr>
        </p:nvSpPr>
        <p:spPr/>
        <p:txBody>
          <a:bodyPr/>
          <a:lstStyle/>
          <a:p>
            <a:r>
              <a:rPr lang="zh-TW" altLang="en-US" sz="4000" dirty="0" smtClean="0"/>
              <a:t>寫作練習</a:t>
            </a:r>
            <a:endParaRPr lang="zh-TW" altLang="en-US" sz="4000" dirty="0"/>
          </a:p>
        </p:txBody>
      </p:sp>
    </p:spTree>
    <p:extLst>
      <p:ext uri="{BB962C8B-B14F-4D97-AF65-F5344CB8AC3E}">
        <p14:creationId xmlns:p14="http://schemas.microsoft.com/office/powerpoint/2010/main" val="3355080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7504" y="1681799"/>
            <a:ext cx="6048672" cy="4915554"/>
          </a:xfrm>
        </p:spPr>
        <p:txBody>
          <a:bodyPr>
            <a:normAutofit/>
          </a:bodyPr>
          <a:lstStyle/>
          <a:p>
            <a:pPr>
              <a:buFont typeface="Wingdings" pitchFamily="2" charset="2"/>
              <a:buChar char="ü"/>
            </a:pPr>
            <a:r>
              <a:rPr lang="zh-TW" altLang="en-US" sz="2800" dirty="0" smtClean="0">
                <a:solidFill>
                  <a:schemeClr val="tx1"/>
                </a:solidFill>
                <a:latin typeface="微軟正黑體" pitchFamily="34" charset="-120"/>
                <a:ea typeface="微軟正黑體" pitchFamily="34" charset="-120"/>
              </a:rPr>
              <a:t>駱以軍  </a:t>
            </a:r>
            <a:r>
              <a:rPr lang="en-US" altLang="zh-TW" sz="2800" dirty="0" smtClean="0">
                <a:solidFill>
                  <a:schemeClr val="tx1"/>
                </a:solidFill>
                <a:latin typeface="微軟正黑體" pitchFamily="34" charset="-120"/>
                <a:ea typeface="微軟正黑體" pitchFamily="34" charset="-120"/>
              </a:rPr>
              <a:t>1967</a:t>
            </a:r>
            <a:r>
              <a:rPr lang="zh-TW" altLang="en-US" sz="2800" dirty="0" smtClean="0">
                <a:solidFill>
                  <a:schemeClr val="tx1"/>
                </a:solidFill>
                <a:latin typeface="微軟正黑體" pitchFamily="34" charset="-120"/>
                <a:ea typeface="微軟正黑體" pitchFamily="34" charset="-120"/>
              </a:rPr>
              <a:t>年</a:t>
            </a:r>
            <a:r>
              <a:rPr lang="zh-TW" altLang="en-US" sz="2800" dirty="0">
                <a:solidFill>
                  <a:schemeClr val="tx1"/>
                </a:solidFill>
                <a:latin typeface="微軟正黑體" pitchFamily="34" charset="-120"/>
                <a:ea typeface="微軟正黑體" pitchFamily="34" charset="-120"/>
              </a:rPr>
              <a:t>生</a:t>
            </a:r>
            <a:endParaRPr lang="en-US" altLang="zh-TW" sz="2800" dirty="0" smtClean="0">
              <a:solidFill>
                <a:schemeClr val="tx1"/>
              </a:solidFill>
              <a:latin typeface="微軟正黑體" pitchFamily="34" charset="-120"/>
              <a:ea typeface="微軟正黑體" pitchFamily="34" charset="-120"/>
            </a:endParaRPr>
          </a:p>
          <a:p>
            <a:pPr>
              <a:buFont typeface="Wingdings" pitchFamily="2" charset="2"/>
              <a:buChar char="ü"/>
            </a:pPr>
            <a:endParaRPr lang="en-US" altLang="zh-TW" sz="2800" dirty="0" smtClean="0">
              <a:solidFill>
                <a:schemeClr val="tx1"/>
              </a:solidFill>
              <a:latin typeface="微軟正黑體" pitchFamily="34" charset="-120"/>
              <a:ea typeface="微軟正黑體" pitchFamily="34" charset="-120"/>
            </a:endParaRPr>
          </a:p>
          <a:p>
            <a:pPr>
              <a:buFont typeface="Wingdings" pitchFamily="2" charset="2"/>
              <a:buChar char="ü"/>
            </a:pPr>
            <a:r>
              <a:rPr lang="zh-TW" altLang="en-US" sz="2800" dirty="0" smtClean="0">
                <a:solidFill>
                  <a:schemeClr val="tx1"/>
                </a:solidFill>
                <a:latin typeface="微軟正黑體" pitchFamily="34" charset="-120"/>
                <a:ea typeface="微軟正黑體" pitchFamily="34" charset="-120"/>
              </a:rPr>
              <a:t>國立台北藝術大學戲劇研究所藝術碩士（</a:t>
            </a:r>
            <a:r>
              <a:rPr lang="en-US" altLang="zh-TW" sz="2800" dirty="0" smtClean="0">
                <a:solidFill>
                  <a:schemeClr val="tx1"/>
                </a:solidFill>
                <a:latin typeface="微軟正黑體" pitchFamily="34" charset="-120"/>
                <a:ea typeface="微軟正黑體" pitchFamily="34" charset="-120"/>
              </a:rPr>
              <a:t>M.F.A.</a:t>
            </a:r>
            <a:r>
              <a:rPr lang="zh-TW" altLang="en-US" sz="2800" dirty="0" smtClean="0">
                <a:solidFill>
                  <a:schemeClr val="tx1"/>
                </a:solidFill>
                <a:latin typeface="微軟正黑體" pitchFamily="34" charset="-120"/>
                <a:ea typeface="微軟正黑體" pitchFamily="34" charset="-120"/>
              </a:rPr>
              <a:t>）</a:t>
            </a:r>
            <a:endParaRPr lang="en-US" altLang="zh-TW" sz="2800" dirty="0" smtClean="0">
              <a:solidFill>
                <a:schemeClr val="tx1"/>
              </a:solidFill>
              <a:latin typeface="微軟正黑體" pitchFamily="34" charset="-120"/>
              <a:ea typeface="微軟正黑體" pitchFamily="34" charset="-120"/>
            </a:endParaRPr>
          </a:p>
          <a:p>
            <a:pPr>
              <a:buFont typeface="Wingdings" pitchFamily="2" charset="2"/>
              <a:buChar char="ü"/>
            </a:pPr>
            <a:endParaRPr lang="en-US" altLang="zh-TW" sz="2800" dirty="0" smtClean="0">
              <a:solidFill>
                <a:schemeClr val="tx1"/>
              </a:solidFill>
              <a:latin typeface="微軟正黑體" pitchFamily="34" charset="-120"/>
              <a:ea typeface="微軟正黑體" pitchFamily="34" charset="-120"/>
            </a:endParaRPr>
          </a:p>
          <a:p>
            <a:pPr>
              <a:buFont typeface="Wingdings" pitchFamily="2" charset="2"/>
              <a:buChar char="ü"/>
            </a:pPr>
            <a:r>
              <a:rPr lang="zh-TW" altLang="zh-TW" sz="2800" dirty="0" smtClean="0">
                <a:solidFill>
                  <a:schemeClr val="tx1"/>
                </a:solidFill>
                <a:latin typeface="微軟正黑體" pitchFamily="34" charset="-120"/>
                <a:ea typeface="微軟正黑體" pitchFamily="34" charset="-120"/>
              </a:rPr>
              <a:t>作品包括小說、詩、散文及文學評論</a:t>
            </a:r>
            <a:endParaRPr lang="en-US" altLang="zh-TW" sz="2800" dirty="0" smtClean="0">
              <a:solidFill>
                <a:schemeClr val="tx1"/>
              </a:solidFill>
              <a:latin typeface="微軟正黑體" pitchFamily="34" charset="-120"/>
              <a:ea typeface="微軟正黑體" pitchFamily="34" charset="-120"/>
            </a:endParaRPr>
          </a:p>
          <a:p>
            <a:pPr>
              <a:buFont typeface="Wingdings" pitchFamily="2" charset="2"/>
              <a:buChar char="ü"/>
            </a:pPr>
            <a:endParaRPr lang="en-US" altLang="zh-TW" sz="2800" dirty="0" smtClean="0">
              <a:solidFill>
                <a:schemeClr val="tx1"/>
              </a:solidFill>
              <a:latin typeface="微軟正黑體" pitchFamily="34" charset="-120"/>
              <a:ea typeface="微軟正黑體" pitchFamily="34" charset="-120"/>
            </a:endParaRPr>
          </a:p>
          <a:p>
            <a:pPr>
              <a:buFont typeface="Wingdings" pitchFamily="2" charset="2"/>
              <a:buChar char="ü"/>
            </a:pPr>
            <a:r>
              <a:rPr lang="zh-TW" altLang="zh-TW" sz="2800" dirty="0" smtClean="0">
                <a:solidFill>
                  <a:schemeClr val="tx1"/>
                </a:solidFill>
                <a:latin typeface="微軟正黑體" pitchFamily="34" charset="-120"/>
                <a:ea typeface="微軟正黑體" pitchFamily="34" charset="-120"/>
              </a:rPr>
              <a:t>曾獲多項重要華文文學奬</a:t>
            </a:r>
            <a:endParaRPr lang="zh-TW" altLang="en-US" sz="2800" dirty="0">
              <a:solidFill>
                <a:schemeClr val="tx1"/>
              </a:solidFill>
              <a:latin typeface="微軟正黑體" pitchFamily="34" charset="-120"/>
              <a:ea typeface="微軟正黑體" pitchFamily="34" charset="-120"/>
            </a:endParaRPr>
          </a:p>
        </p:txBody>
      </p:sp>
      <p:sp>
        <p:nvSpPr>
          <p:cNvPr id="2" name="標題 1"/>
          <p:cNvSpPr>
            <a:spLocks noGrp="1"/>
          </p:cNvSpPr>
          <p:nvPr>
            <p:ph type="title"/>
          </p:nvPr>
        </p:nvSpPr>
        <p:spPr/>
        <p:txBody>
          <a:bodyPr/>
          <a:lstStyle/>
          <a:p>
            <a:r>
              <a:rPr lang="zh-TW" altLang="en-US" sz="4000" dirty="0" smtClean="0">
                <a:latin typeface="微軟正黑體" pitchFamily="34" charset="-120"/>
                <a:ea typeface="微軟正黑體" pitchFamily="34" charset="-120"/>
              </a:rPr>
              <a:t>作者介紹</a:t>
            </a:r>
            <a:endParaRPr lang="zh-TW" altLang="en-US" sz="4000" dirty="0">
              <a:latin typeface="微軟正黑體" pitchFamily="34" charset="-120"/>
              <a:ea typeface="微軟正黑體" pitchFamily="34"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6741" y="3275095"/>
            <a:ext cx="2655739" cy="3540985"/>
          </a:xfrm>
          <a:prstGeom prst="rect">
            <a:avLst/>
          </a:prstGeom>
          <a:ln>
            <a:noFill/>
          </a:ln>
          <a:effectLst>
            <a:outerShdw blurRad="292100" dist="139700" dir="2700000" algn="tl" rotWithShape="0">
              <a:srgbClr val="333333">
                <a:alpha val="65000"/>
              </a:srgbClr>
            </a:outerShdw>
          </a:effectLst>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6741" y="253048"/>
            <a:ext cx="2857500" cy="285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9941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7504" y="1700808"/>
            <a:ext cx="7848872" cy="5040560"/>
          </a:xfrm>
        </p:spPr>
        <p:txBody>
          <a:bodyPr>
            <a:normAutofit/>
          </a:bodyPr>
          <a:lstStyle/>
          <a:p>
            <a:pPr marL="0" indent="0">
              <a:buNone/>
            </a:pPr>
            <a:r>
              <a:rPr lang="zh-TW" altLang="en-US" sz="2800" dirty="0" smtClean="0">
                <a:solidFill>
                  <a:schemeClr val="tx1"/>
                </a:solidFill>
                <a:latin typeface="微軟正黑體" pitchFamily="34" charset="-120"/>
                <a:ea typeface="微軟正黑體" pitchFamily="34" charset="-120"/>
              </a:rPr>
              <a:t>作者</a:t>
            </a:r>
            <a:endParaRPr lang="en-US" altLang="zh-TW" sz="2800" dirty="0" smtClean="0">
              <a:solidFill>
                <a:schemeClr val="tx1"/>
              </a:solidFill>
              <a:latin typeface="微軟正黑體" pitchFamily="34" charset="-120"/>
              <a:ea typeface="微軟正黑體" pitchFamily="34" charset="-120"/>
            </a:endParaRPr>
          </a:p>
          <a:p>
            <a:pPr>
              <a:buFont typeface="Wingdings" pitchFamily="2" charset="2"/>
              <a:buChar char="ü"/>
            </a:pPr>
            <a:r>
              <a:rPr lang="zh-TW" altLang="en-US" sz="2800" dirty="0" smtClean="0">
                <a:solidFill>
                  <a:schemeClr val="tx1"/>
                </a:solidFill>
                <a:latin typeface="微軟正黑體" pitchFamily="34" charset="-120"/>
                <a:ea typeface="微軟正黑體" pitchFamily="34" charset="-120"/>
              </a:rPr>
              <a:t>  </a:t>
            </a:r>
            <a:r>
              <a:rPr lang="en-US" altLang="zh-TW" sz="2800" dirty="0" smtClean="0">
                <a:solidFill>
                  <a:schemeClr val="tx1"/>
                </a:solidFill>
                <a:latin typeface="微軟正黑體" pitchFamily="34" charset="-120"/>
                <a:ea typeface="微軟正黑體" pitchFamily="34" charset="-120"/>
              </a:rPr>
              <a:t>23</a:t>
            </a:r>
            <a:r>
              <a:rPr lang="zh-TW" altLang="en-US" sz="2800" dirty="0" smtClean="0">
                <a:solidFill>
                  <a:schemeClr val="tx1"/>
                </a:solidFill>
                <a:latin typeface="微軟正黑體" pitchFamily="34" charset="-120"/>
                <a:ea typeface="微軟正黑體" pitchFamily="34" charset="-120"/>
              </a:rPr>
              <a:t>分  訕笑地說</a:t>
            </a:r>
            <a:r>
              <a:rPr lang="en-US" altLang="zh-TW" sz="2800" dirty="0" smtClean="0">
                <a:solidFill>
                  <a:schemeClr val="tx1"/>
                </a:solidFill>
                <a:latin typeface="微軟正黑體" pitchFamily="34" charset="-120"/>
                <a:ea typeface="微軟正黑體" pitchFamily="34" charset="-120"/>
              </a:rPr>
              <a:t>:</a:t>
            </a:r>
            <a:r>
              <a:rPr lang="zh-TW" altLang="en-US" sz="2800" dirty="0" smtClean="0">
                <a:solidFill>
                  <a:schemeClr val="tx1"/>
                </a:solidFill>
                <a:latin typeface="微軟正黑體" pitchFamily="34" charset="-120"/>
                <a:ea typeface="微軟正黑體" pitchFamily="34" charset="-120"/>
              </a:rPr>
              <a:t>「太差勁了。」</a:t>
            </a:r>
            <a:endParaRPr lang="en-US" altLang="zh-TW" sz="2800" dirty="0" smtClean="0">
              <a:solidFill>
                <a:schemeClr val="tx1"/>
              </a:solidFill>
              <a:latin typeface="微軟正黑體" pitchFamily="34" charset="-120"/>
              <a:ea typeface="微軟正黑體" pitchFamily="34" charset="-120"/>
            </a:endParaRPr>
          </a:p>
          <a:p>
            <a:pPr>
              <a:buFont typeface="Wingdings" pitchFamily="2" charset="2"/>
              <a:buChar char="ü"/>
            </a:pPr>
            <a:r>
              <a:rPr lang="en-US" altLang="zh-TW" sz="2800" dirty="0" smtClean="0">
                <a:solidFill>
                  <a:schemeClr val="tx1"/>
                </a:solidFill>
                <a:latin typeface="微軟正黑體" pitchFamily="34" charset="-120"/>
                <a:ea typeface="微軟正黑體" pitchFamily="34" charset="-120"/>
              </a:rPr>
              <a:t>130</a:t>
            </a:r>
            <a:r>
              <a:rPr lang="zh-TW" altLang="en-US" sz="2800" dirty="0" smtClean="0">
                <a:solidFill>
                  <a:schemeClr val="tx1"/>
                </a:solidFill>
                <a:latin typeface="微軟正黑體" pitchFamily="34" charset="-120"/>
                <a:ea typeface="微軟正黑體" pitchFamily="34" charset="-120"/>
              </a:rPr>
              <a:t>分  崇拜地說</a:t>
            </a:r>
            <a:r>
              <a:rPr lang="en-US" altLang="zh-TW" sz="2800" dirty="0" smtClean="0">
                <a:solidFill>
                  <a:schemeClr val="tx1"/>
                </a:solidFill>
                <a:latin typeface="微軟正黑體" pitchFamily="34" charset="-120"/>
                <a:ea typeface="微軟正黑體" pitchFamily="34" charset="-120"/>
              </a:rPr>
              <a:t>:</a:t>
            </a:r>
            <a:r>
              <a:rPr lang="zh-TW" altLang="en-US" sz="2800" dirty="0" smtClean="0">
                <a:solidFill>
                  <a:schemeClr val="tx1"/>
                </a:solidFill>
                <a:latin typeface="微軟正黑體" pitchFamily="34" charset="-120"/>
                <a:ea typeface="微軟正黑體" pitchFamily="34" charset="-120"/>
              </a:rPr>
              <a:t>「你真是灌籃高手。」</a:t>
            </a:r>
            <a:endParaRPr lang="en-US" altLang="zh-TW" sz="2800" dirty="0" smtClean="0">
              <a:solidFill>
                <a:schemeClr val="tx1"/>
              </a:solidFill>
              <a:latin typeface="微軟正黑體" pitchFamily="34" charset="-120"/>
              <a:ea typeface="微軟正黑體" pitchFamily="34" charset="-120"/>
            </a:endParaRPr>
          </a:p>
          <a:p>
            <a:pPr>
              <a:buFont typeface="Wingdings" pitchFamily="2" charset="2"/>
              <a:buChar char="ü"/>
            </a:pPr>
            <a:r>
              <a:rPr lang="en-US" altLang="zh-TW" sz="2800" dirty="0" smtClean="0">
                <a:solidFill>
                  <a:schemeClr val="tx1"/>
                </a:solidFill>
                <a:latin typeface="微軟正黑體" pitchFamily="34" charset="-120"/>
                <a:ea typeface="微軟正黑體" pitchFamily="34" charset="-120"/>
              </a:rPr>
              <a:t>148</a:t>
            </a:r>
            <a:r>
              <a:rPr lang="zh-TW" altLang="en-US" sz="2800" dirty="0" smtClean="0">
                <a:solidFill>
                  <a:schemeClr val="tx1"/>
                </a:solidFill>
                <a:latin typeface="微軟正黑體" pitchFamily="34" charset="-120"/>
                <a:ea typeface="微軟正黑體" pitchFamily="34" charset="-120"/>
              </a:rPr>
              <a:t>分  </a:t>
            </a:r>
            <a:r>
              <a:rPr lang="en-US" altLang="zh-TW" sz="2800" dirty="0" smtClean="0">
                <a:solidFill>
                  <a:schemeClr val="tx1"/>
                </a:solidFill>
                <a:latin typeface="微軟正黑體" pitchFamily="34" charset="-120"/>
                <a:ea typeface="微軟正黑體" pitchFamily="34" charset="-120"/>
              </a:rPr>
              <a:t>…</a:t>
            </a:r>
            <a:r>
              <a:rPr lang="zh-TW" altLang="en-US" sz="2800" dirty="0" smtClean="0">
                <a:solidFill>
                  <a:schemeClr val="tx1"/>
                </a:solidFill>
                <a:latin typeface="微軟正黑體" pitchFamily="34" charset="-120"/>
                <a:ea typeface="微軟正黑體" pitchFamily="34" charset="-120"/>
              </a:rPr>
              <a:t>被小學生擠開</a:t>
            </a:r>
            <a:r>
              <a:rPr lang="en-US" altLang="zh-TW" sz="2800" dirty="0" smtClean="0">
                <a:solidFill>
                  <a:schemeClr val="tx1"/>
                </a:solidFill>
                <a:latin typeface="微軟正黑體" pitchFamily="34" charset="-120"/>
                <a:ea typeface="微軟正黑體" pitchFamily="34" charset="-120"/>
              </a:rPr>
              <a:t>…</a:t>
            </a:r>
          </a:p>
          <a:p>
            <a:pPr marL="457200" indent="-457200">
              <a:buFont typeface="Wingdings" pitchFamily="2" charset="2"/>
              <a:buChar char="ü"/>
            </a:pPr>
            <a:endParaRPr lang="en-US" altLang="zh-TW" sz="2800" dirty="0" smtClean="0">
              <a:solidFill>
                <a:schemeClr val="tx1"/>
              </a:solidFill>
              <a:latin typeface="微軟正黑體" pitchFamily="34" charset="-120"/>
              <a:ea typeface="微軟正黑體" pitchFamily="34" charset="-120"/>
            </a:endParaRPr>
          </a:p>
          <a:p>
            <a:pPr marL="0" indent="0">
              <a:buNone/>
            </a:pPr>
            <a:r>
              <a:rPr lang="zh-TW" altLang="en-US" sz="2800" dirty="0" smtClean="0">
                <a:solidFill>
                  <a:schemeClr val="tx1"/>
                </a:solidFill>
                <a:latin typeface="微軟正黑體" pitchFamily="34" charset="-120"/>
                <a:ea typeface="微軟正黑體" pitchFamily="34" charset="-120"/>
              </a:rPr>
              <a:t>小學生、上班族、拿著菜籃的歐巴桑</a:t>
            </a:r>
            <a:endParaRPr lang="en-US" altLang="zh-TW" sz="2800" dirty="0" smtClean="0">
              <a:solidFill>
                <a:schemeClr val="tx1"/>
              </a:solidFill>
              <a:latin typeface="微軟正黑體" pitchFamily="34" charset="-120"/>
              <a:ea typeface="微軟正黑體" pitchFamily="34" charset="-120"/>
            </a:endParaRPr>
          </a:p>
          <a:p>
            <a:pPr marL="45720" indent="0">
              <a:buNone/>
            </a:pPr>
            <a:r>
              <a:rPr lang="en-US" altLang="zh-TW" sz="2800" dirty="0" smtClean="0">
                <a:solidFill>
                  <a:schemeClr val="tx1"/>
                </a:solidFill>
                <a:latin typeface="微軟正黑體" pitchFamily="34" charset="-120"/>
                <a:ea typeface="微軟正黑體" pitchFamily="34" charset="-120"/>
              </a:rPr>
              <a:t>289</a:t>
            </a:r>
            <a:r>
              <a:rPr lang="zh-TW" altLang="en-US" sz="2800" dirty="0" smtClean="0">
                <a:solidFill>
                  <a:schemeClr val="tx1"/>
                </a:solidFill>
                <a:latin typeface="微軟正黑體" pitchFamily="34" charset="-120"/>
                <a:ea typeface="微軟正黑體" pitchFamily="34" charset="-120"/>
              </a:rPr>
              <a:t>分、</a:t>
            </a:r>
            <a:r>
              <a:rPr lang="en-US" altLang="zh-TW" sz="2800" dirty="0" smtClean="0">
                <a:solidFill>
                  <a:schemeClr val="tx1"/>
                </a:solidFill>
                <a:latin typeface="微軟正黑體" pitchFamily="34" charset="-120"/>
                <a:ea typeface="微軟正黑體" pitchFamily="34" charset="-120"/>
              </a:rPr>
              <a:t>314</a:t>
            </a:r>
            <a:r>
              <a:rPr lang="zh-TW" altLang="en-US" sz="2800" dirty="0" smtClean="0">
                <a:solidFill>
                  <a:schemeClr val="tx1"/>
                </a:solidFill>
                <a:latin typeface="微軟正黑體" pitchFamily="34" charset="-120"/>
                <a:ea typeface="微軟正黑體" pitchFamily="34" charset="-120"/>
              </a:rPr>
              <a:t>分、</a:t>
            </a:r>
            <a:r>
              <a:rPr lang="en-US" altLang="zh-TW" sz="2800" dirty="0" smtClean="0">
                <a:solidFill>
                  <a:schemeClr val="tx1"/>
                </a:solidFill>
                <a:latin typeface="微軟正黑體" pitchFamily="34" charset="-120"/>
                <a:ea typeface="微軟正黑體" pitchFamily="34" charset="-120"/>
              </a:rPr>
              <a:t>302</a:t>
            </a:r>
            <a:r>
              <a:rPr lang="zh-TW" altLang="en-US" sz="2800" dirty="0" smtClean="0">
                <a:solidFill>
                  <a:schemeClr val="tx1"/>
                </a:solidFill>
                <a:latin typeface="微軟正黑體" pitchFamily="34" charset="-120"/>
                <a:ea typeface="微軟正黑體" pitchFamily="34" charset="-120"/>
              </a:rPr>
              <a:t>分、</a:t>
            </a:r>
            <a:r>
              <a:rPr lang="en-US" altLang="zh-TW" sz="2800" dirty="0" smtClean="0">
                <a:solidFill>
                  <a:schemeClr val="tx1"/>
                </a:solidFill>
                <a:latin typeface="微軟正黑體" pitchFamily="34" charset="-120"/>
                <a:ea typeface="微軟正黑體" pitchFamily="34" charset="-120"/>
              </a:rPr>
              <a:t>294</a:t>
            </a:r>
            <a:r>
              <a:rPr lang="zh-TW" altLang="en-US" sz="2800" dirty="0" smtClean="0">
                <a:solidFill>
                  <a:schemeClr val="tx1"/>
                </a:solidFill>
                <a:latin typeface="微軟正黑體" pitchFamily="34" charset="-120"/>
                <a:ea typeface="微軟正黑體" pitchFamily="34" charset="-120"/>
              </a:rPr>
              <a:t>分、</a:t>
            </a:r>
            <a:r>
              <a:rPr lang="en-US" altLang="zh-TW" sz="2800" dirty="0" smtClean="0">
                <a:solidFill>
                  <a:schemeClr val="tx1"/>
                </a:solidFill>
                <a:latin typeface="微軟正黑體" pitchFamily="34" charset="-120"/>
                <a:ea typeface="微軟正黑體" pitchFamily="34" charset="-120"/>
              </a:rPr>
              <a:t>321</a:t>
            </a:r>
          </a:p>
          <a:p>
            <a:pPr>
              <a:buFont typeface="Wingdings" pitchFamily="2" charset="2"/>
              <a:buChar char="ü"/>
            </a:pPr>
            <a:endParaRPr lang="en-US" altLang="zh-TW" sz="2800" dirty="0" smtClean="0">
              <a:solidFill>
                <a:schemeClr val="tx1"/>
              </a:solidFill>
            </a:endParaRPr>
          </a:p>
        </p:txBody>
      </p:sp>
      <p:sp>
        <p:nvSpPr>
          <p:cNvPr id="2" name="標題 1"/>
          <p:cNvSpPr>
            <a:spLocks noGrp="1"/>
          </p:cNvSpPr>
          <p:nvPr>
            <p:ph type="title"/>
          </p:nvPr>
        </p:nvSpPr>
        <p:spPr>
          <a:xfrm>
            <a:off x="251520" y="188640"/>
            <a:ext cx="6429400" cy="1143000"/>
          </a:xfrm>
        </p:spPr>
        <p:txBody>
          <a:bodyPr/>
          <a:lstStyle/>
          <a:p>
            <a:r>
              <a:rPr lang="zh-TW" altLang="en-US" sz="4000" dirty="0">
                <a:latin typeface="微軟正黑體" pitchFamily="34" charset="-120"/>
                <a:ea typeface="微軟正黑體" pitchFamily="34" charset="-120"/>
              </a:rPr>
              <a:t>投幣式投籃機</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844" y="116632"/>
            <a:ext cx="3559359" cy="24208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254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45720" indent="0">
              <a:buNone/>
            </a:pPr>
            <a:r>
              <a:rPr lang="zh-TW" altLang="en-US" sz="3200" dirty="0" smtClean="0">
                <a:hlinkClick r:id="rId2" action="ppaction://hlinkfile"/>
              </a:rPr>
              <a:t>投籃機達人</a:t>
            </a:r>
            <a:r>
              <a:rPr lang="zh-TW" altLang="en-US" sz="3200" dirty="0" smtClean="0"/>
              <a:t>←</a:t>
            </a:r>
            <a:r>
              <a:rPr lang="zh-TW" altLang="en-US" sz="1800" dirty="0" smtClean="0"/>
              <a:t>點選播放影片</a:t>
            </a:r>
            <a:endParaRPr lang="en-US" altLang="zh-TW" sz="1800" dirty="0" smtClean="0"/>
          </a:p>
          <a:p>
            <a:pPr marL="45720" indent="0">
              <a:buNone/>
            </a:pPr>
            <a:endParaRPr lang="en-US" altLang="zh-TW" sz="3200" dirty="0" smtClean="0"/>
          </a:p>
          <a:p>
            <a:pPr marL="45720" indent="0">
              <a:buNone/>
            </a:pPr>
            <a:endParaRPr lang="en-US" altLang="zh-TW" sz="3200" dirty="0"/>
          </a:p>
          <a:p>
            <a:pPr marL="45720" indent="0">
              <a:buNone/>
            </a:pPr>
            <a:r>
              <a:rPr lang="zh-TW" altLang="en-US" sz="3200" b="1" dirty="0" smtClean="0">
                <a:solidFill>
                  <a:srgbClr val="FF0000"/>
                </a:solidFill>
              </a:rPr>
              <a:t>眾人的反應為</a:t>
            </a:r>
            <a:r>
              <a:rPr lang="en-US" altLang="zh-TW" sz="3200" b="1" dirty="0" smtClean="0">
                <a:solidFill>
                  <a:srgbClr val="FF0000"/>
                </a:solidFill>
              </a:rPr>
              <a:t>?</a:t>
            </a:r>
          </a:p>
          <a:p>
            <a:pPr marL="45720" indent="0">
              <a:buNone/>
            </a:pPr>
            <a:endParaRPr lang="zh-TW" altLang="en-US" dirty="0"/>
          </a:p>
        </p:txBody>
      </p:sp>
      <p:sp>
        <p:nvSpPr>
          <p:cNvPr id="3" name="標題 2"/>
          <p:cNvSpPr>
            <a:spLocks noGrp="1"/>
          </p:cNvSpPr>
          <p:nvPr>
            <p:ph type="title"/>
          </p:nvPr>
        </p:nvSpPr>
        <p:spPr/>
        <p:txBody>
          <a:bodyPr/>
          <a:lstStyle/>
          <a:p>
            <a:r>
              <a:rPr lang="zh-TW" altLang="en-US" sz="4000" dirty="0"/>
              <a:t>影片分享</a:t>
            </a:r>
          </a:p>
        </p:txBody>
      </p:sp>
      <p:sp>
        <p:nvSpPr>
          <p:cNvPr id="4" name="向右箭號 3"/>
          <p:cNvSpPr/>
          <p:nvPr/>
        </p:nvSpPr>
        <p:spPr>
          <a:xfrm>
            <a:off x="1223628" y="4504764"/>
            <a:ext cx="2592288" cy="1872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向右箭號 4"/>
          <p:cNvSpPr/>
          <p:nvPr/>
        </p:nvSpPr>
        <p:spPr>
          <a:xfrm rot="10800000">
            <a:off x="4391980" y="4509119"/>
            <a:ext cx="2592288" cy="1872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1223628" y="5152836"/>
            <a:ext cx="2376264" cy="584775"/>
          </a:xfrm>
          <a:prstGeom prst="rect">
            <a:avLst/>
          </a:prstGeom>
          <a:noFill/>
        </p:spPr>
        <p:txBody>
          <a:bodyPr wrap="square" rtlCol="0">
            <a:spAutoFit/>
          </a:bodyPr>
          <a:lstStyle/>
          <a:p>
            <a:r>
              <a:rPr lang="zh-TW" altLang="en-US" sz="3200" dirty="0" smtClean="0">
                <a:solidFill>
                  <a:schemeClr val="bg1"/>
                </a:solidFill>
              </a:rPr>
              <a:t>鼓掌叫好</a:t>
            </a:r>
            <a:r>
              <a:rPr lang="en-US" altLang="zh-TW" sz="3200" dirty="0" smtClean="0">
                <a:solidFill>
                  <a:schemeClr val="bg1"/>
                </a:solidFill>
              </a:rPr>
              <a:t>!?</a:t>
            </a:r>
            <a:endParaRPr lang="zh-TW" altLang="en-US" sz="3200" dirty="0">
              <a:solidFill>
                <a:schemeClr val="bg1"/>
              </a:solidFill>
            </a:endParaRPr>
          </a:p>
        </p:txBody>
      </p:sp>
      <p:sp>
        <p:nvSpPr>
          <p:cNvPr id="7" name="文字方塊 6"/>
          <p:cNvSpPr txBox="1"/>
          <p:nvPr/>
        </p:nvSpPr>
        <p:spPr>
          <a:xfrm>
            <a:off x="4788024" y="5152835"/>
            <a:ext cx="2376264" cy="584775"/>
          </a:xfrm>
          <a:prstGeom prst="rect">
            <a:avLst/>
          </a:prstGeom>
          <a:noFill/>
        </p:spPr>
        <p:txBody>
          <a:bodyPr wrap="square" rtlCol="0">
            <a:spAutoFit/>
          </a:bodyPr>
          <a:lstStyle/>
          <a:p>
            <a:r>
              <a:rPr lang="zh-TW" altLang="en-US" sz="3200" dirty="0" smtClean="0">
                <a:solidFill>
                  <a:schemeClr val="bg1"/>
                </a:solidFill>
              </a:rPr>
              <a:t>沉默以對</a:t>
            </a:r>
            <a:r>
              <a:rPr lang="en-US" altLang="zh-TW" sz="3200" dirty="0" smtClean="0">
                <a:solidFill>
                  <a:schemeClr val="bg1"/>
                </a:solidFill>
              </a:rPr>
              <a:t>!?</a:t>
            </a:r>
            <a:endParaRPr lang="zh-TW" altLang="en-US" sz="3200" dirty="0">
              <a:solidFill>
                <a:schemeClr val="bg1"/>
              </a:solidFill>
            </a:endParaRPr>
          </a:p>
        </p:txBody>
      </p:sp>
    </p:spTree>
    <p:extLst>
      <p:ext uri="{BB962C8B-B14F-4D97-AF65-F5344CB8AC3E}">
        <p14:creationId xmlns:p14="http://schemas.microsoft.com/office/powerpoint/2010/main" val="177306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80999" y="1700809"/>
            <a:ext cx="8407893" cy="4968552"/>
          </a:xfrm>
        </p:spPr>
        <p:txBody>
          <a:bodyPr>
            <a:normAutofit/>
          </a:bodyPr>
          <a:lstStyle/>
          <a:p>
            <a:pPr marL="0" indent="0">
              <a:buNone/>
            </a:pPr>
            <a:r>
              <a:rPr lang="zh-TW" altLang="en-US" sz="2800" dirty="0" smtClean="0">
                <a:solidFill>
                  <a:schemeClr val="tx1"/>
                </a:solidFill>
                <a:latin typeface="微軟正黑體" pitchFamily="34" charset="-120"/>
                <a:ea typeface="微軟正黑體" pitchFamily="34" charset="-120"/>
              </a:rPr>
              <a:t>二十來歲的印尼女孩，身形矮小單薄，畏怯地在人群中排隊，輪到她投籃時，旁人皆靜默下來。</a:t>
            </a:r>
            <a:endParaRPr lang="en-US" altLang="zh-TW" sz="2800" dirty="0" smtClean="0">
              <a:solidFill>
                <a:schemeClr val="tx1"/>
              </a:solidFill>
              <a:latin typeface="微軟正黑體" pitchFamily="34" charset="-120"/>
              <a:ea typeface="微軟正黑體" pitchFamily="34" charset="-120"/>
            </a:endParaRPr>
          </a:p>
          <a:p>
            <a:pPr marL="0" indent="0">
              <a:buNone/>
            </a:pPr>
            <a:endParaRPr lang="en-US" altLang="zh-TW" sz="2800" dirty="0">
              <a:solidFill>
                <a:schemeClr val="tx1"/>
              </a:solidFill>
              <a:latin typeface="微軟正黑體" pitchFamily="34" charset="-120"/>
              <a:ea typeface="微軟正黑體" pitchFamily="34" charset="-120"/>
            </a:endParaRPr>
          </a:p>
          <a:p>
            <a:pPr marL="0" indent="0">
              <a:buNone/>
            </a:pPr>
            <a:r>
              <a:rPr lang="zh-TW" altLang="en-US" sz="2800" dirty="0">
                <a:solidFill>
                  <a:schemeClr val="tx1"/>
                </a:solidFill>
                <a:latin typeface="微軟正黑體" pitchFamily="34" charset="-120"/>
                <a:ea typeface="微軟正黑體" pitchFamily="34" charset="-120"/>
              </a:rPr>
              <a:t>她</a:t>
            </a:r>
            <a:r>
              <a:rPr lang="zh-TW" altLang="en-US" sz="2800" dirty="0" smtClean="0">
                <a:solidFill>
                  <a:schemeClr val="tx1"/>
                </a:solidFill>
                <a:latin typeface="微軟正黑體" pitchFamily="34" charset="-120"/>
                <a:ea typeface="微軟正黑體" pitchFamily="34" charset="-120"/>
              </a:rPr>
              <a:t>其實是那整個投籃機的一部分，她像是那些嘩嘩從機台下方湧出又循環向上飛起拋進籃框之球這整個液態流動的一個幫浦。</a:t>
            </a:r>
            <a:endParaRPr lang="en-US" altLang="zh-TW" sz="3200" dirty="0" smtClean="0">
              <a:solidFill>
                <a:schemeClr val="tx1"/>
              </a:solidFill>
            </a:endParaRPr>
          </a:p>
          <a:p>
            <a:pPr marL="0" indent="0">
              <a:buNone/>
            </a:pPr>
            <a:r>
              <a:rPr lang="zh-TW" altLang="en-US" sz="2800" dirty="0">
                <a:solidFill>
                  <a:srgbClr val="FF0000"/>
                </a:solidFill>
                <a:latin typeface="微軟正黑體" pitchFamily="34" charset="-120"/>
                <a:ea typeface="微軟正黑體" pitchFamily="34" charset="-120"/>
              </a:rPr>
              <a:t>此時眾人的反應會是</a:t>
            </a:r>
            <a:r>
              <a:rPr lang="en-US" altLang="zh-TW" sz="2800" dirty="0" smtClean="0">
                <a:solidFill>
                  <a:srgbClr val="FF0000"/>
                </a:solidFill>
                <a:latin typeface="微軟正黑體" pitchFamily="34" charset="-120"/>
                <a:ea typeface="微軟正黑體" pitchFamily="34" charset="-120"/>
              </a:rPr>
              <a:t>?</a:t>
            </a:r>
          </a:p>
          <a:p>
            <a:pPr marL="0" indent="0">
              <a:buNone/>
            </a:pPr>
            <a:endParaRPr lang="en-US" altLang="zh-TW" sz="3200" dirty="0" smtClean="0"/>
          </a:p>
        </p:txBody>
      </p:sp>
      <p:sp>
        <p:nvSpPr>
          <p:cNvPr id="2" name="標題 1"/>
          <p:cNvSpPr>
            <a:spLocks noGrp="1"/>
          </p:cNvSpPr>
          <p:nvPr>
            <p:ph type="title"/>
          </p:nvPr>
        </p:nvSpPr>
        <p:spPr/>
        <p:txBody>
          <a:bodyPr/>
          <a:lstStyle/>
          <a:p>
            <a:r>
              <a:rPr lang="zh-TW" altLang="en-US" sz="4000" dirty="0" smtClean="0">
                <a:latin typeface="微軟正黑體" pitchFamily="34" charset="-120"/>
                <a:ea typeface="微軟正黑體" pitchFamily="34" charset="-120"/>
              </a:rPr>
              <a:t>奇異女孩的出現</a:t>
            </a:r>
            <a:endParaRPr lang="zh-TW" altLang="en-US" sz="4000" dirty="0">
              <a:latin typeface="微軟正黑體" pitchFamily="34" charset="-120"/>
              <a:ea typeface="微軟正黑體" pitchFamily="34" charset="-120"/>
            </a:endParaRPr>
          </a:p>
        </p:txBody>
      </p:sp>
      <p:sp>
        <p:nvSpPr>
          <p:cNvPr id="4" name="文字方塊 3"/>
          <p:cNvSpPr txBox="1"/>
          <p:nvPr/>
        </p:nvSpPr>
        <p:spPr>
          <a:xfrm>
            <a:off x="5724128" y="4221088"/>
            <a:ext cx="1728192" cy="707886"/>
          </a:xfrm>
          <a:prstGeom prst="rect">
            <a:avLst/>
          </a:prstGeom>
          <a:noFill/>
          <a:ln w="57150">
            <a:solidFill>
              <a:srgbClr val="FF0000"/>
            </a:solidFill>
          </a:ln>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TW" sz="4000" dirty="0" smtClean="0">
                <a:latin typeface="微軟正黑體" pitchFamily="34" charset="-120"/>
                <a:ea typeface="微軟正黑體" pitchFamily="34" charset="-120"/>
              </a:rPr>
              <a:t>450</a:t>
            </a:r>
            <a:r>
              <a:rPr lang="zh-TW" altLang="en-US" sz="4000" dirty="0" smtClean="0">
                <a:latin typeface="微軟正黑體" pitchFamily="34" charset="-120"/>
                <a:ea typeface="微軟正黑體" pitchFamily="34" charset="-120"/>
              </a:rPr>
              <a:t>分</a:t>
            </a:r>
            <a:endParaRPr lang="zh-TW" altLang="en-US" sz="4000" dirty="0">
              <a:latin typeface="微軟正黑體" pitchFamily="34" charset="-120"/>
              <a:ea typeface="微軟正黑體" pitchFamily="34" charset="-120"/>
            </a:endParaRPr>
          </a:p>
        </p:txBody>
      </p:sp>
      <p:sp>
        <p:nvSpPr>
          <p:cNvPr id="8" name="向右箭號 7"/>
          <p:cNvSpPr/>
          <p:nvPr/>
        </p:nvSpPr>
        <p:spPr>
          <a:xfrm>
            <a:off x="755576" y="5085185"/>
            <a:ext cx="1944216" cy="14201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向右箭號 8"/>
          <p:cNvSpPr/>
          <p:nvPr/>
        </p:nvSpPr>
        <p:spPr>
          <a:xfrm rot="10800000">
            <a:off x="3150298" y="5095636"/>
            <a:ext cx="1872208" cy="14488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834130" y="5589240"/>
            <a:ext cx="1649638" cy="461665"/>
          </a:xfrm>
          <a:prstGeom prst="rect">
            <a:avLst/>
          </a:prstGeom>
          <a:noFill/>
        </p:spPr>
        <p:txBody>
          <a:bodyPr wrap="square" rtlCol="0">
            <a:spAutoFit/>
          </a:bodyPr>
          <a:lstStyle/>
          <a:p>
            <a:r>
              <a:rPr lang="zh-TW" altLang="en-US" sz="2400" dirty="0" smtClean="0">
                <a:solidFill>
                  <a:schemeClr val="bg1"/>
                </a:solidFill>
              </a:rPr>
              <a:t>鼓掌叫好</a:t>
            </a:r>
            <a:endParaRPr lang="zh-TW" altLang="en-US" sz="2400" dirty="0">
              <a:solidFill>
                <a:schemeClr val="bg1"/>
              </a:solidFill>
            </a:endParaRPr>
          </a:p>
        </p:txBody>
      </p:sp>
      <p:sp>
        <p:nvSpPr>
          <p:cNvPr id="11" name="文字方塊 10"/>
          <p:cNvSpPr txBox="1"/>
          <p:nvPr/>
        </p:nvSpPr>
        <p:spPr>
          <a:xfrm>
            <a:off x="3563888" y="5569406"/>
            <a:ext cx="1755530" cy="461665"/>
          </a:xfrm>
          <a:prstGeom prst="rect">
            <a:avLst/>
          </a:prstGeom>
          <a:noFill/>
        </p:spPr>
        <p:txBody>
          <a:bodyPr wrap="square" rtlCol="0">
            <a:spAutoFit/>
          </a:bodyPr>
          <a:lstStyle/>
          <a:p>
            <a:r>
              <a:rPr lang="zh-TW" altLang="en-US" sz="2400" dirty="0" smtClean="0">
                <a:solidFill>
                  <a:schemeClr val="bg1"/>
                </a:solidFill>
              </a:rPr>
              <a:t>沉默以對</a:t>
            </a:r>
            <a:endParaRPr lang="zh-TW" altLang="en-US" sz="2400" dirty="0">
              <a:solidFill>
                <a:schemeClr val="bg1"/>
              </a:solidFill>
            </a:endParaRPr>
          </a:p>
        </p:txBody>
      </p:sp>
    </p:spTree>
    <p:extLst>
      <p:ext uri="{BB962C8B-B14F-4D97-AF65-F5344CB8AC3E}">
        <p14:creationId xmlns:p14="http://schemas.microsoft.com/office/powerpoint/2010/main" val="346163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a:buFont typeface="Wingdings" pitchFamily="2" charset="2"/>
              <a:buChar char="ü"/>
            </a:pPr>
            <a:r>
              <a:rPr lang="zh-TW" altLang="en-US" sz="2800" dirty="0" smtClean="0">
                <a:solidFill>
                  <a:schemeClr val="tx1"/>
                </a:solidFill>
              </a:rPr>
              <a:t>「我族」和「異族」有甚麼定義</a:t>
            </a:r>
            <a:r>
              <a:rPr lang="en-US" altLang="zh-TW" sz="2800" dirty="0" smtClean="0">
                <a:solidFill>
                  <a:schemeClr val="tx1"/>
                </a:solidFill>
              </a:rPr>
              <a:t>?</a:t>
            </a:r>
          </a:p>
          <a:p>
            <a:pPr>
              <a:buFont typeface="Wingdings" pitchFamily="2" charset="2"/>
              <a:buChar char="ü"/>
            </a:pPr>
            <a:endParaRPr lang="en-US" altLang="zh-TW" sz="2800" dirty="0" smtClean="0">
              <a:solidFill>
                <a:schemeClr val="tx1"/>
              </a:solidFill>
            </a:endParaRPr>
          </a:p>
          <a:p>
            <a:pPr>
              <a:buFont typeface="Wingdings" pitchFamily="2" charset="2"/>
              <a:buChar char="ü"/>
            </a:pPr>
            <a:r>
              <a:rPr lang="zh-TW" altLang="en-US" sz="2800" dirty="0">
                <a:solidFill>
                  <a:schemeClr val="tx1"/>
                </a:solidFill>
              </a:rPr>
              <a:t>同學家裡有請外傭</a:t>
            </a:r>
            <a:r>
              <a:rPr lang="zh-TW" altLang="en-US" sz="2800" dirty="0" smtClean="0">
                <a:solidFill>
                  <a:schemeClr val="tx1"/>
                </a:solidFill>
              </a:rPr>
              <a:t>嗎</a:t>
            </a:r>
            <a:r>
              <a:rPr lang="en-US" altLang="zh-TW" sz="2800" dirty="0" smtClean="0">
                <a:solidFill>
                  <a:schemeClr val="tx1"/>
                </a:solidFill>
              </a:rPr>
              <a:t>?</a:t>
            </a:r>
          </a:p>
          <a:p>
            <a:endParaRPr lang="zh-TW" altLang="en-US" dirty="0">
              <a:solidFill>
                <a:schemeClr val="tx1"/>
              </a:solidFill>
            </a:endParaRPr>
          </a:p>
        </p:txBody>
      </p:sp>
      <p:sp>
        <p:nvSpPr>
          <p:cNvPr id="3" name="標題 2"/>
          <p:cNvSpPr>
            <a:spLocks noGrp="1"/>
          </p:cNvSpPr>
          <p:nvPr>
            <p:ph type="title"/>
          </p:nvPr>
        </p:nvSpPr>
        <p:spPr/>
        <p:txBody>
          <a:bodyPr/>
          <a:lstStyle/>
          <a:p>
            <a:r>
              <a:rPr lang="zh-TW" altLang="en-US" sz="4000" dirty="0"/>
              <a:t>為何有這麼大的問題呢</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506931"/>
            <a:ext cx="2488307" cy="30592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156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a:buFont typeface="Wingdings" pitchFamily="2" charset="2"/>
              <a:buChar char="ü"/>
            </a:pPr>
            <a:r>
              <a:rPr lang="zh-TW" altLang="en-US" sz="4000" dirty="0"/>
              <a:t> </a:t>
            </a:r>
            <a:r>
              <a:rPr lang="zh-TW" altLang="en-US" sz="4000" dirty="0" smtClean="0"/>
              <a:t> </a:t>
            </a:r>
            <a:r>
              <a:rPr lang="en-US" altLang="zh-TW" sz="3200" dirty="0" smtClean="0">
                <a:solidFill>
                  <a:schemeClr val="tx1"/>
                </a:solidFill>
                <a:latin typeface="微軟正黑體" pitchFamily="34" charset="-120"/>
                <a:ea typeface="微軟正黑體" pitchFamily="34" charset="-120"/>
              </a:rPr>
              <a:t>99</a:t>
            </a:r>
            <a:r>
              <a:rPr lang="zh-TW" altLang="en-US" sz="3200" dirty="0" smtClean="0">
                <a:solidFill>
                  <a:schemeClr val="tx1"/>
                </a:solidFill>
                <a:latin typeface="微軟正黑體" pitchFamily="34" charset="-120"/>
                <a:ea typeface="微軟正黑體" pitchFamily="34" charset="-120"/>
              </a:rPr>
              <a:t>年</a:t>
            </a:r>
            <a:r>
              <a:rPr lang="zh-TW" altLang="en-US" sz="3200" dirty="0">
                <a:solidFill>
                  <a:schemeClr val="tx1"/>
                </a:solidFill>
                <a:latin typeface="微軟正黑體" pitchFamily="34" charset="-120"/>
                <a:ea typeface="微軟正黑體" pitchFamily="34" charset="-120"/>
              </a:rPr>
              <a:t>	</a:t>
            </a:r>
            <a:r>
              <a:rPr lang="zh-TW" altLang="en-US" sz="3200" dirty="0" smtClean="0">
                <a:solidFill>
                  <a:schemeClr val="tx1"/>
                </a:solidFill>
                <a:latin typeface="微軟正黑體" pitchFamily="34" charset="-120"/>
                <a:ea typeface="微軟正黑體" pitchFamily="34" charset="-120"/>
              </a:rPr>
              <a:t>           </a:t>
            </a:r>
            <a:r>
              <a:rPr lang="en-US" altLang="zh-TW" sz="3200" dirty="0" smtClean="0">
                <a:solidFill>
                  <a:schemeClr val="tx1"/>
                </a:solidFill>
                <a:latin typeface="微軟正黑體" pitchFamily="34" charset="-120"/>
                <a:ea typeface="微軟正黑體" pitchFamily="34" charset="-120"/>
              </a:rPr>
              <a:t>379653</a:t>
            </a:r>
            <a:r>
              <a:rPr lang="zh-TW" altLang="en-US" sz="3200" dirty="0" smtClean="0">
                <a:solidFill>
                  <a:schemeClr val="tx1"/>
                </a:solidFill>
                <a:latin typeface="微軟正黑體" pitchFamily="34" charset="-120"/>
                <a:ea typeface="微軟正黑體" pitchFamily="34" charset="-120"/>
              </a:rPr>
              <a:t>人</a:t>
            </a:r>
            <a:endParaRPr lang="en-US" altLang="zh-TW" sz="3200" dirty="0">
              <a:solidFill>
                <a:schemeClr val="tx1"/>
              </a:solidFill>
              <a:latin typeface="微軟正黑體" pitchFamily="34" charset="-120"/>
              <a:ea typeface="微軟正黑體" pitchFamily="34" charset="-120"/>
            </a:endParaRPr>
          </a:p>
          <a:p>
            <a:pPr>
              <a:buFont typeface="Wingdings" pitchFamily="2" charset="2"/>
              <a:buChar char="ü"/>
            </a:pPr>
            <a:r>
              <a:rPr lang="en-US" altLang="zh-TW" sz="3200" dirty="0">
                <a:solidFill>
                  <a:schemeClr val="tx1"/>
                </a:solidFill>
                <a:latin typeface="微軟正黑體" pitchFamily="34" charset="-120"/>
                <a:ea typeface="微軟正黑體" pitchFamily="34" charset="-120"/>
              </a:rPr>
              <a:t> 100</a:t>
            </a:r>
            <a:r>
              <a:rPr lang="zh-TW" altLang="en-US" sz="3200" dirty="0" smtClean="0">
                <a:solidFill>
                  <a:schemeClr val="tx1"/>
                </a:solidFill>
                <a:latin typeface="微軟正黑體" pitchFamily="34" charset="-120"/>
                <a:ea typeface="微軟正黑體" pitchFamily="34" charset="-120"/>
              </a:rPr>
              <a:t>年            </a:t>
            </a:r>
            <a:r>
              <a:rPr lang="en-US" altLang="zh-TW" sz="3200" dirty="0" smtClean="0">
                <a:solidFill>
                  <a:schemeClr val="tx1"/>
                </a:solidFill>
                <a:latin typeface="微軟正黑體" pitchFamily="34" charset="-120"/>
                <a:ea typeface="微軟正黑體" pitchFamily="34" charset="-120"/>
              </a:rPr>
              <a:t>425660</a:t>
            </a:r>
            <a:r>
              <a:rPr lang="zh-TW" altLang="en-US" sz="3200" dirty="0" smtClean="0">
                <a:solidFill>
                  <a:schemeClr val="tx1"/>
                </a:solidFill>
                <a:latin typeface="微軟正黑體" pitchFamily="34" charset="-120"/>
                <a:ea typeface="微軟正黑體" pitchFamily="34" charset="-120"/>
              </a:rPr>
              <a:t>人</a:t>
            </a:r>
            <a:endParaRPr lang="en-US" altLang="zh-TW" sz="3200" dirty="0">
              <a:solidFill>
                <a:schemeClr val="tx1"/>
              </a:solidFill>
              <a:latin typeface="微軟正黑體" pitchFamily="34" charset="-120"/>
              <a:ea typeface="微軟正黑體" pitchFamily="34" charset="-120"/>
            </a:endParaRPr>
          </a:p>
          <a:p>
            <a:pPr>
              <a:buFont typeface="Wingdings" pitchFamily="2" charset="2"/>
              <a:buChar char="ü"/>
            </a:pPr>
            <a:r>
              <a:rPr lang="en-US" altLang="zh-TW" sz="3200" dirty="0">
                <a:solidFill>
                  <a:schemeClr val="tx1"/>
                </a:solidFill>
                <a:latin typeface="微軟正黑體" pitchFamily="34" charset="-120"/>
                <a:ea typeface="微軟正黑體" pitchFamily="34" charset="-120"/>
              </a:rPr>
              <a:t> 101</a:t>
            </a:r>
            <a:r>
              <a:rPr lang="zh-TW" altLang="en-US" sz="3200" dirty="0" smtClean="0">
                <a:solidFill>
                  <a:schemeClr val="tx1"/>
                </a:solidFill>
                <a:latin typeface="微軟正黑體" pitchFamily="34" charset="-120"/>
                <a:ea typeface="微軟正黑體" pitchFamily="34" charset="-120"/>
              </a:rPr>
              <a:t>年 </a:t>
            </a:r>
            <a:r>
              <a:rPr lang="zh-TW" altLang="en-US" sz="3200" dirty="0">
                <a:solidFill>
                  <a:schemeClr val="tx1"/>
                </a:solidFill>
                <a:latin typeface="微軟正黑體" pitchFamily="34" charset="-120"/>
                <a:ea typeface="微軟正黑體" pitchFamily="34" charset="-120"/>
              </a:rPr>
              <a:t>	</a:t>
            </a:r>
            <a:r>
              <a:rPr lang="zh-TW" altLang="en-US" sz="3200" dirty="0" smtClean="0">
                <a:solidFill>
                  <a:schemeClr val="tx1"/>
                </a:solidFill>
                <a:latin typeface="微軟正黑體" pitchFamily="34" charset="-120"/>
                <a:ea typeface="微軟正黑體" pitchFamily="34" charset="-120"/>
              </a:rPr>
              <a:t>           </a:t>
            </a:r>
            <a:r>
              <a:rPr lang="en-US" altLang="zh-TW" sz="3200" dirty="0" smtClean="0">
                <a:solidFill>
                  <a:schemeClr val="tx1"/>
                </a:solidFill>
                <a:latin typeface="微軟正黑體" pitchFamily="34" charset="-120"/>
                <a:ea typeface="微軟正黑體" pitchFamily="34" charset="-120"/>
              </a:rPr>
              <a:t>445579</a:t>
            </a:r>
            <a:r>
              <a:rPr lang="zh-TW" altLang="en-US" sz="3200" dirty="0" smtClean="0">
                <a:solidFill>
                  <a:schemeClr val="tx1"/>
                </a:solidFill>
                <a:latin typeface="微軟正黑體" pitchFamily="34" charset="-120"/>
                <a:ea typeface="微軟正黑體" pitchFamily="34" charset="-120"/>
              </a:rPr>
              <a:t>人</a:t>
            </a:r>
            <a:endParaRPr lang="en-US" altLang="zh-TW" sz="3200" dirty="0" smtClean="0">
              <a:solidFill>
                <a:schemeClr val="tx1"/>
              </a:solidFill>
              <a:latin typeface="微軟正黑體" pitchFamily="34" charset="-120"/>
              <a:ea typeface="微軟正黑體" pitchFamily="34" charset="-120"/>
            </a:endParaRPr>
          </a:p>
          <a:p>
            <a:pPr>
              <a:buFont typeface="Wingdings" pitchFamily="2" charset="2"/>
              <a:buChar char="ü"/>
            </a:pPr>
            <a:r>
              <a:rPr lang="zh-TW" altLang="en-US" sz="3200" dirty="0" smtClean="0">
                <a:solidFill>
                  <a:schemeClr val="tx1"/>
                </a:solidFill>
                <a:latin typeface="微軟正黑體" pitchFamily="34" charset="-120"/>
                <a:ea typeface="微軟正黑體" pitchFamily="34" charset="-120"/>
              </a:rPr>
              <a:t> </a:t>
            </a:r>
            <a:r>
              <a:rPr lang="en-US" altLang="zh-TW" sz="3200" dirty="0" smtClean="0">
                <a:solidFill>
                  <a:schemeClr val="tx1"/>
                </a:solidFill>
                <a:latin typeface="微軟正黑體" pitchFamily="34" charset="-120"/>
                <a:ea typeface="微軟正黑體" pitchFamily="34" charset="-120"/>
              </a:rPr>
              <a:t>102</a:t>
            </a:r>
            <a:r>
              <a:rPr lang="zh-TW" altLang="en-US" sz="3200" dirty="0" smtClean="0">
                <a:solidFill>
                  <a:schemeClr val="tx1"/>
                </a:solidFill>
                <a:latin typeface="微軟正黑體" pitchFamily="34" charset="-120"/>
                <a:ea typeface="微軟正黑體" pitchFamily="34" charset="-120"/>
              </a:rPr>
              <a:t>年</a:t>
            </a:r>
            <a:r>
              <a:rPr lang="en-US" altLang="zh-TW" sz="3200" dirty="0" smtClean="0">
                <a:solidFill>
                  <a:schemeClr val="tx1"/>
                </a:solidFill>
                <a:latin typeface="微軟正黑體" pitchFamily="34" charset="-120"/>
                <a:ea typeface="微軟正黑體" pitchFamily="34" charset="-120"/>
              </a:rPr>
              <a:t>2</a:t>
            </a:r>
            <a:r>
              <a:rPr lang="zh-TW" altLang="en-US" sz="3200" dirty="0" smtClean="0">
                <a:solidFill>
                  <a:schemeClr val="tx1"/>
                </a:solidFill>
                <a:latin typeface="微軟正黑體" pitchFamily="34" charset="-120"/>
                <a:ea typeface="微軟正黑體" pitchFamily="34" charset="-120"/>
              </a:rPr>
              <a:t>月止   </a:t>
            </a:r>
            <a:r>
              <a:rPr lang="en-US" altLang="zh-TW" sz="3200" dirty="0" smtClean="0">
                <a:solidFill>
                  <a:schemeClr val="tx1"/>
                </a:solidFill>
                <a:latin typeface="微軟正黑體" pitchFamily="34" charset="-120"/>
                <a:ea typeface="微軟正黑體" pitchFamily="34" charset="-120"/>
              </a:rPr>
              <a:t>448017</a:t>
            </a:r>
            <a:r>
              <a:rPr lang="zh-TW" altLang="en-US" sz="3200" dirty="0" smtClean="0">
                <a:solidFill>
                  <a:schemeClr val="tx1"/>
                </a:solidFill>
                <a:latin typeface="微軟正黑體" pitchFamily="34" charset="-120"/>
                <a:ea typeface="微軟正黑體" pitchFamily="34" charset="-120"/>
              </a:rPr>
              <a:t>人</a:t>
            </a:r>
            <a:endParaRPr lang="en-US" altLang="zh-TW" sz="3200" dirty="0" smtClean="0">
              <a:solidFill>
                <a:schemeClr val="tx1"/>
              </a:solidFill>
              <a:latin typeface="微軟正黑體" pitchFamily="34" charset="-120"/>
              <a:ea typeface="微軟正黑體" pitchFamily="34" charset="-120"/>
            </a:endParaRPr>
          </a:p>
          <a:p>
            <a:endParaRPr lang="en-US" altLang="zh-TW" dirty="0">
              <a:latin typeface="微軟正黑體" pitchFamily="34" charset="-120"/>
              <a:ea typeface="微軟正黑體" pitchFamily="34" charset="-120"/>
            </a:endParaRPr>
          </a:p>
          <a:p>
            <a:endParaRPr lang="en-US" altLang="zh-TW" dirty="0" smtClean="0">
              <a:latin typeface="微軟正黑體" pitchFamily="34" charset="-120"/>
              <a:ea typeface="微軟正黑體" pitchFamily="34" charset="-120"/>
            </a:endParaRPr>
          </a:p>
          <a:p>
            <a:endParaRPr lang="en-US" altLang="zh-TW" dirty="0">
              <a:latin typeface="微軟正黑體" pitchFamily="34" charset="-120"/>
              <a:ea typeface="微軟正黑體" pitchFamily="34" charset="-120"/>
            </a:endParaRPr>
          </a:p>
          <a:p>
            <a:endParaRPr lang="en-US" altLang="zh-TW" dirty="0" smtClean="0">
              <a:latin typeface="微軟正黑體" pitchFamily="34" charset="-120"/>
              <a:ea typeface="微軟正黑體" pitchFamily="34" charset="-120"/>
            </a:endParaRPr>
          </a:p>
          <a:p>
            <a:pPr marL="0" indent="0" algn="r">
              <a:buNone/>
            </a:pPr>
            <a:r>
              <a:rPr lang="zh-TW" altLang="en-US" dirty="0">
                <a:latin typeface="微軟正黑體" pitchFamily="34" charset="-120"/>
                <a:ea typeface="微軟正黑體" pitchFamily="34" charset="-120"/>
              </a:rPr>
              <a:t>資料</a:t>
            </a:r>
            <a:r>
              <a:rPr lang="zh-TW" altLang="en-US" dirty="0" smtClean="0">
                <a:latin typeface="微軟正黑體" pitchFamily="34" charset="-120"/>
                <a:ea typeface="微軟正黑體" pitchFamily="34" charset="-120"/>
              </a:rPr>
              <a:t>來源</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行政院勞工委員會</a:t>
            </a:r>
            <a:endParaRPr lang="en-US" altLang="zh-TW" dirty="0">
              <a:latin typeface="微軟正黑體" pitchFamily="34" charset="-120"/>
              <a:ea typeface="微軟正黑體" pitchFamily="34" charset="-120"/>
            </a:endParaRPr>
          </a:p>
        </p:txBody>
      </p:sp>
      <p:sp>
        <p:nvSpPr>
          <p:cNvPr id="2" name="標題 1"/>
          <p:cNvSpPr>
            <a:spLocks noGrp="1"/>
          </p:cNvSpPr>
          <p:nvPr>
            <p:ph type="title"/>
          </p:nvPr>
        </p:nvSpPr>
        <p:spPr/>
        <p:txBody>
          <a:bodyPr/>
          <a:lstStyle/>
          <a:p>
            <a:r>
              <a:rPr lang="zh-TW" altLang="en-US" sz="3600" dirty="0" smtClean="0">
                <a:latin typeface="微軟正黑體" pitchFamily="34" charset="-120"/>
                <a:ea typeface="微軟正黑體" pitchFamily="34" charset="-120"/>
              </a:rPr>
              <a:t>近年外籍勞工</a:t>
            </a:r>
            <a:r>
              <a:rPr lang="zh-TW" altLang="en-US" sz="3600" dirty="0">
                <a:latin typeface="微軟正黑體" pitchFamily="34" charset="-120"/>
                <a:ea typeface="微軟正黑體" pitchFamily="34" charset="-120"/>
              </a:rPr>
              <a:t>統計人數</a:t>
            </a:r>
          </a:p>
        </p:txBody>
      </p:sp>
    </p:spTree>
    <p:extLst>
      <p:ext uri="{BB962C8B-B14F-4D97-AF65-F5344CB8AC3E}">
        <p14:creationId xmlns:p14="http://schemas.microsoft.com/office/powerpoint/2010/main" val="303778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9512" y="1719071"/>
            <a:ext cx="8784976" cy="4806273"/>
          </a:xfrm>
        </p:spPr>
        <p:txBody>
          <a:bodyPr>
            <a:normAutofit/>
          </a:bodyPr>
          <a:lstStyle/>
          <a:p>
            <a:pPr>
              <a:buFont typeface="Wingdings" pitchFamily="2" charset="2"/>
              <a:buChar char="ü"/>
            </a:pPr>
            <a:r>
              <a:rPr lang="zh-TW" altLang="en-US" sz="2800" dirty="0" smtClean="0">
                <a:solidFill>
                  <a:schemeClr val="tx1"/>
                </a:solidFill>
                <a:latin typeface="微軟正黑體" pitchFamily="34" charset="-120"/>
                <a:ea typeface="微軟正黑體" pitchFamily="34" charset="-120"/>
              </a:rPr>
              <a:t>菲律賓的禮拜天</a:t>
            </a:r>
            <a:r>
              <a:rPr lang="zh-TW" altLang="en-US" sz="2800" dirty="0">
                <a:solidFill>
                  <a:schemeClr val="tx1"/>
                </a:solidFill>
                <a:latin typeface="微軟正黑體" pitchFamily="34" charset="-120"/>
                <a:ea typeface="微軟正黑體" pitchFamily="34" charset="-120"/>
              </a:rPr>
              <a:t>會吵著上</a:t>
            </a:r>
            <a:r>
              <a:rPr lang="zh-TW" altLang="en-US" sz="2800" dirty="0" smtClean="0">
                <a:solidFill>
                  <a:schemeClr val="tx1"/>
                </a:solidFill>
                <a:latin typeface="微軟正黑體" pitchFamily="34" charset="-120"/>
                <a:ea typeface="微軟正黑體" pitchFamily="34" charset="-120"/>
              </a:rPr>
              <a:t>教會、容易被老鳥教壞</a:t>
            </a:r>
            <a:endParaRPr lang="en-US" altLang="zh-TW" sz="2800" dirty="0" smtClean="0">
              <a:solidFill>
                <a:schemeClr val="tx1"/>
              </a:solidFill>
              <a:latin typeface="微軟正黑體" pitchFamily="34" charset="-120"/>
              <a:ea typeface="微軟正黑體" pitchFamily="34" charset="-120"/>
            </a:endParaRPr>
          </a:p>
          <a:p>
            <a:pPr>
              <a:buFont typeface="Wingdings" pitchFamily="2" charset="2"/>
              <a:buChar char="ü"/>
            </a:pPr>
            <a:endParaRPr lang="en-US" altLang="zh-TW" sz="2800" dirty="0" smtClean="0">
              <a:solidFill>
                <a:schemeClr val="tx1"/>
              </a:solidFill>
              <a:latin typeface="微軟正黑體" pitchFamily="34" charset="-120"/>
              <a:ea typeface="微軟正黑體" pitchFamily="34" charset="-120"/>
            </a:endParaRPr>
          </a:p>
          <a:p>
            <a:pPr>
              <a:buFont typeface="Wingdings" pitchFamily="2" charset="2"/>
              <a:buChar char="ü"/>
            </a:pPr>
            <a:r>
              <a:rPr lang="zh-TW" altLang="en-US" sz="2800" dirty="0" smtClean="0">
                <a:solidFill>
                  <a:schemeClr val="tx1"/>
                </a:solidFill>
                <a:latin typeface="微軟正黑體" pitchFamily="34" charset="-120"/>
                <a:ea typeface="微軟正黑體" pitchFamily="34" charset="-120"/>
              </a:rPr>
              <a:t>印尼的比較乖但是比較笨</a:t>
            </a:r>
            <a:endParaRPr lang="en-US" altLang="zh-TW" sz="2800" dirty="0" smtClean="0">
              <a:solidFill>
                <a:schemeClr val="tx1"/>
              </a:solidFill>
              <a:latin typeface="微軟正黑體" pitchFamily="34" charset="-120"/>
              <a:ea typeface="微軟正黑體" pitchFamily="34" charset="-120"/>
            </a:endParaRPr>
          </a:p>
          <a:p>
            <a:pPr>
              <a:buFont typeface="Wingdings" pitchFamily="2" charset="2"/>
              <a:buChar char="ü"/>
            </a:pPr>
            <a:endParaRPr lang="en-US" altLang="zh-TW" sz="2800" dirty="0">
              <a:solidFill>
                <a:schemeClr val="tx1"/>
              </a:solidFill>
              <a:latin typeface="微軟正黑體" pitchFamily="34" charset="-120"/>
              <a:ea typeface="微軟正黑體" pitchFamily="34" charset="-120"/>
            </a:endParaRPr>
          </a:p>
          <a:p>
            <a:pPr>
              <a:buFont typeface="Wingdings" pitchFamily="2" charset="2"/>
              <a:buChar char="ü"/>
            </a:pPr>
            <a:r>
              <a:rPr lang="zh-TW" altLang="en-US" sz="2800" dirty="0" smtClean="0">
                <a:solidFill>
                  <a:schemeClr val="tx1"/>
                </a:solidFill>
                <a:latin typeface="微軟正黑體" pitchFamily="34" charset="-120"/>
                <a:ea typeface="微軟正黑體" pitchFamily="34" charset="-120"/>
              </a:rPr>
              <a:t>越南的是最笨的</a:t>
            </a:r>
            <a:endParaRPr lang="en-US" altLang="zh-TW" sz="2800" dirty="0" smtClean="0">
              <a:solidFill>
                <a:schemeClr val="tx1"/>
              </a:solidFill>
              <a:latin typeface="微軟正黑體" pitchFamily="34" charset="-120"/>
              <a:ea typeface="微軟正黑體" pitchFamily="34" charset="-120"/>
            </a:endParaRPr>
          </a:p>
          <a:p>
            <a:pPr>
              <a:buFont typeface="Wingdings" pitchFamily="2" charset="2"/>
              <a:buChar char="ü"/>
            </a:pPr>
            <a:endParaRPr lang="en-US" altLang="zh-TW" sz="2800" dirty="0" smtClean="0">
              <a:solidFill>
                <a:schemeClr val="tx1"/>
              </a:solidFill>
              <a:latin typeface="微軟正黑體" pitchFamily="34" charset="-120"/>
              <a:ea typeface="微軟正黑體" pitchFamily="34" charset="-120"/>
            </a:endParaRPr>
          </a:p>
          <a:p>
            <a:pPr>
              <a:buFont typeface="Wingdings" pitchFamily="2" charset="2"/>
              <a:buChar char="ü"/>
            </a:pPr>
            <a:r>
              <a:rPr lang="zh-TW" altLang="en-US" sz="2800" dirty="0">
                <a:solidFill>
                  <a:schemeClr val="tx1"/>
                </a:solidFill>
                <a:latin typeface="微軟正黑體" pitchFamily="34" charset="-120"/>
                <a:ea typeface="微軟正黑體" pitchFamily="34" charset="-120"/>
              </a:rPr>
              <a:t>共產</a:t>
            </a:r>
            <a:r>
              <a:rPr lang="zh-TW" altLang="en-US" sz="2800" dirty="0" smtClean="0">
                <a:solidFill>
                  <a:schemeClr val="tx1"/>
                </a:solidFill>
                <a:latin typeface="微軟正黑體" pitchFamily="34" charset="-120"/>
                <a:ea typeface="微軟正黑體" pitchFamily="34" charset="-120"/>
              </a:rPr>
              <a:t>國家的一個指令一個動作且語言學習能力最差</a:t>
            </a:r>
            <a:endParaRPr lang="en-US" altLang="zh-TW" sz="2800" dirty="0" smtClean="0">
              <a:solidFill>
                <a:schemeClr val="tx1"/>
              </a:solidFill>
              <a:latin typeface="微軟正黑體" pitchFamily="34" charset="-120"/>
              <a:ea typeface="微軟正黑體" pitchFamily="34" charset="-120"/>
            </a:endParaRPr>
          </a:p>
          <a:p>
            <a:pPr marL="0" indent="0">
              <a:buNone/>
            </a:pPr>
            <a:endParaRPr lang="en-US" altLang="zh-TW" dirty="0">
              <a:solidFill>
                <a:schemeClr val="tx1"/>
              </a:solidFill>
              <a:latin typeface="微軟正黑體" pitchFamily="34" charset="-120"/>
              <a:ea typeface="微軟正黑體" pitchFamily="34" charset="-120"/>
            </a:endParaRPr>
          </a:p>
          <a:p>
            <a:pPr marL="0" indent="0">
              <a:buNone/>
            </a:pPr>
            <a:endParaRPr lang="en-US" altLang="zh-TW" dirty="0" smtClean="0">
              <a:solidFill>
                <a:schemeClr val="tx1"/>
              </a:solidFill>
            </a:endParaRPr>
          </a:p>
        </p:txBody>
      </p:sp>
      <p:sp>
        <p:nvSpPr>
          <p:cNvPr id="2" name="標題 1"/>
          <p:cNvSpPr>
            <a:spLocks noGrp="1"/>
          </p:cNvSpPr>
          <p:nvPr>
            <p:ph type="title"/>
          </p:nvPr>
        </p:nvSpPr>
        <p:spPr/>
        <p:txBody>
          <a:bodyPr/>
          <a:lstStyle/>
          <a:p>
            <a:r>
              <a:rPr lang="zh-TW" altLang="en-US" sz="4000" dirty="0" smtClean="0">
                <a:latin typeface="微軟正黑體" pitchFamily="34" charset="-120"/>
                <a:ea typeface="微軟正黑體" pitchFamily="34" charset="-120"/>
              </a:rPr>
              <a:t>對外勞的刻板印象</a:t>
            </a:r>
            <a:endParaRPr lang="zh-TW" altLang="en-US" sz="4000" dirty="0">
              <a:latin typeface="微軟正黑體" pitchFamily="34" charset="-120"/>
              <a:ea typeface="微軟正黑體" pitchFamily="34" charset="-120"/>
            </a:endParaRPr>
          </a:p>
        </p:txBody>
      </p:sp>
    </p:spTree>
    <p:extLst>
      <p:ext uri="{BB962C8B-B14F-4D97-AF65-F5344CB8AC3E}">
        <p14:creationId xmlns:p14="http://schemas.microsoft.com/office/powerpoint/2010/main" val="4192197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80999" y="1556792"/>
            <a:ext cx="8407893" cy="4407408"/>
          </a:xfrm>
        </p:spPr>
        <p:txBody>
          <a:bodyPr>
            <a:normAutofit/>
          </a:bodyPr>
          <a:lstStyle/>
          <a:p>
            <a:pPr marL="457200" lvl="0" indent="-457200">
              <a:buFont typeface="Wingdings" pitchFamily="2" charset="2"/>
              <a:buChar char="ü"/>
            </a:pPr>
            <a:r>
              <a:rPr lang="zh-TW" altLang="en-US" sz="2800" dirty="0">
                <a:solidFill>
                  <a:schemeClr val="tx1"/>
                </a:solidFill>
                <a:latin typeface="微軟正黑體" pitchFamily="34" charset="-120"/>
                <a:ea typeface="微軟正黑體" pitchFamily="34" charset="-120"/>
              </a:rPr>
              <a:t>據統計，每十個家戶工作者就有三個曾經有被性騷擾、一個被強暴的經驗。</a:t>
            </a:r>
            <a:endParaRPr lang="en-US" altLang="zh-TW" sz="2800" dirty="0">
              <a:solidFill>
                <a:schemeClr val="tx1"/>
              </a:solidFill>
              <a:latin typeface="微軟正黑體" pitchFamily="34" charset="-120"/>
              <a:ea typeface="微軟正黑體" pitchFamily="34" charset="-120"/>
            </a:endParaRPr>
          </a:p>
          <a:p>
            <a:pPr marL="457200" lvl="0" indent="-457200">
              <a:buFont typeface="Wingdings" pitchFamily="2" charset="2"/>
              <a:buChar char="ü"/>
            </a:pPr>
            <a:r>
              <a:rPr lang="zh-TW" altLang="en-US" sz="2800" dirty="0" smtClean="0">
                <a:solidFill>
                  <a:schemeClr val="tx1"/>
                </a:solidFill>
                <a:latin typeface="微軟正黑體" pitchFamily="34" charset="-120"/>
                <a:ea typeface="微軟正黑體" pitchFamily="34" charset="-120"/>
              </a:rPr>
              <a:t>還有</a:t>
            </a:r>
            <a:r>
              <a:rPr lang="zh-TW" altLang="en-US" sz="2800" dirty="0">
                <a:solidFill>
                  <a:schemeClr val="tx1"/>
                </a:solidFill>
                <a:latin typeface="微軟正黑體" pitchFamily="34" charset="-120"/>
                <a:ea typeface="微軟正黑體" pitchFamily="34" charset="-120"/>
              </a:rPr>
              <a:t>精神壓力過大、無法睡好、孤單、想家、精神痛</a:t>
            </a:r>
            <a:r>
              <a:rPr lang="en-US" altLang="zh-TW" sz="2800" dirty="0">
                <a:solidFill>
                  <a:schemeClr val="tx1"/>
                </a:solidFill>
                <a:latin typeface="微軟正黑體" pitchFamily="34" charset="-120"/>
                <a:ea typeface="微軟正黑體" pitchFamily="34" charset="-120"/>
              </a:rPr>
              <a:t>…</a:t>
            </a:r>
            <a:r>
              <a:rPr lang="zh-TW" altLang="en-US" sz="2800" dirty="0">
                <a:solidFill>
                  <a:schemeClr val="tx1"/>
                </a:solidFill>
                <a:latin typeface="微軟正黑體" pitchFamily="34" charset="-120"/>
                <a:ea typeface="微軟正黑體" pitchFamily="34" charset="-120"/>
              </a:rPr>
              <a:t>等問題。</a:t>
            </a:r>
            <a:endParaRPr lang="en-US" altLang="zh-TW" sz="2800" dirty="0">
              <a:solidFill>
                <a:schemeClr val="tx1"/>
              </a:solidFill>
              <a:latin typeface="微軟正黑體" pitchFamily="34" charset="-120"/>
              <a:ea typeface="微軟正黑體" pitchFamily="34" charset="-120"/>
            </a:endParaRPr>
          </a:p>
          <a:p>
            <a:pPr marL="457200" indent="-457200">
              <a:buFont typeface="Wingdings" pitchFamily="2" charset="2"/>
              <a:buChar char="ü"/>
            </a:pPr>
            <a:r>
              <a:rPr lang="zh-TW" altLang="en-US" sz="2800" dirty="0" smtClean="0">
                <a:solidFill>
                  <a:schemeClr val="tx1"/>
                </a:solidFill>
                <a:latin typeface="微軟正黑體" pitchFamily="34" charset="-120"/>
                <a:ea typeface="微軟正黑體" pitchFamily="34" charset="-120"/>
              </a:rPr>
              <a:t>由於</a:t>
            </a:r>
            <a:r>
              <a:rPr lang="zh-TW" altLang="en-US" sz="2800" dirty="0">
                <a:solidFill>
                  <a:schemeClr val="tx1"/>
                </a:solidFill>
                <a:latin typeface="微軟正黑體" pitchFamily="34" charset="-120"/>
                <a:ea typeface="微軟正黑體" pitchFamily="34" charset="-120"/>
              </a:rPr>
              <a:t>菲傭會講英文，求救管道多，語言不通的印傭或越傭，情況可能更嚴重</a:t>
            </a:r>
            <a:r>
              <a:rPr lang="zh-TW" altLang="en-US" sz="2800" dirty="0" smtClean="0">
                <a:solidFill>
                  <a:schemeClr val="tx1"/>
                </a:solidFill>
                <a:latin typeface="微軟正黑體" pitchFamily="34" charset="-120"/>
                <a:ea typeface="微軟正黑體" pitchFamily="34" charset="-120"/>
              </a:rPr>
              <a:t>。</a:t>
            </a:r>
            <a:endParaRPr lang="zh-TW" altLang="en-US" sz="2800" dirty="0">
              <a:solidFill>
                <a:schemeClr val="tx1"/>
              </a:solidFill>
              <a:latin typeface="微軟正黑體" pitchFamily="34" charset="-120"/>
              <a:ea typeface="微軟正黑體" pitchFamily="34" charset="-120"/>
            </a:endParaRPr>
          </a:p>
        </p:txBody>
      </p:sp>
      <p:sp>
        <p:nvSpPr>
          <p:cNvPr id="2" name="標題 1"/>
          <p:cNvSpPr>
            <a:spLocks noGrp="1"/>
          </p:cNvSpPr>
          <p:nvPr>
            <p:ph type="title"/>
          </p:nvPr>
        </p:nvSpPr>
        <p:spPr/>
        <p:txBody>
          <a:bodyPr/>
          <a:lstStyle/>
          <a:p>
            <a:r>
              <a:rPr lang="zh-TW" altLang="en-US" sz="4000" dirty="0" smtClean="0">
                <a:latin typeface="微軟正黑體" pitchFamily="34" charset="-120"/>
                <a:ea typeface="微軟正黑體" pitchFamily="34" charset="-120"/>
              </a:rPr>
              <a:t>外勞來台遇到的問題</a:t>
            </a:r>
            <a:endParaRPr lang="zh-TW" altLang="en-US" sz="4000" dirty="0">
              <a:latin typeface="微軟正黑體" pitchFamily="34" charset="-120"/>
              <a:ea typeface="微軟正黑體" pitchFamily="34" charset="-12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4077072"/>
            <a:ext cx="1927603" cy="27191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874241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格線">
  <a:themeElements>
    <a:clrScheme name="格線">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格線">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格線">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735</TotalTime>
  <Words>603</Words>
  <Application>Microsoft Office PowerPoint</Application>
  <PresentationFormat>如螢幕大小 (4:3)</PresentationFormat>
  <Paragraphs>85</Paragraphs>
  <Slides>14</Slides>
  <Notes>0</Notes>
  <HiddenSlides>0</HiddenSlides>
  <MMClips>0</MMClips>
  <ScaleCrop>false</ScaleCrop>
  <HeadingPairs>
    <vt:vector size="4" baseType="variant">
      <vt:variant>
        <vt:lpstr>佈景主題</vt:lpstr>
      </vt:variant>
      <vt:variant>
        <vt:i4>1</vt:i4>
      </vt:variant>
      <vt:variant>
        <vt:lpstr>投影片標題</vt:lpstr>
      </vt:variant>
      <vt:variant>
        <vt:i4>14</vt:i4>
      </vt:variant>
    </vt:vector>
  </HeadingPairs>
  <TitlesOfParts>
    <vt:vector size="15" baseType="lpstr">
      <vt:lpstr>格線</vt:lpstr>
      <vt:lpstr>PowerPoint 簡報</vt:lpstr>
      <vt:lpstr>作者介紹</vt:lpstr>
      <vt:lpstr>投幣式投籃機</vt:lpstr>
      <vt:lpstr>影片分享</vt:lpstr>
      <vt:lpstr>奇異女孩的出現</vt:lpstr>
      <vt:lpstr>為何有這麼大的問題呢</vt:lpstr>
      <vt:lpstr>近年外籍勞工統計人數</vt:lpstr>
      <vt:lpstr>對外勞的刻板印象</vt:lpstr>
      <vt:lpstr>外勞來台遇到的問題</vt:lpstr>
      <vt:lpstr>外勞的辛酸</vt:lpstr>
      <vt:lpstr>造成的社會事件</vt:lpstr>
      <vt:lpstr>龐大「我族」 對落單的、流落他鄉的「異族」之冷漠</vt:lpstr>
      <vt:lpstr>反思</vt:lpstr>
      <vt:lpstr>寫作練習</vt:lpstr>
    </vt:vector>
  </TitlesOfParts>
  <Company>C.M.T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ruby</dc:creator>
  <cp:lastModifiedBy>ruby</cp:lastModifiedBy>
  <cp:revision>49</cp:revision>
  <dcterms:created xsi:type="dcterms:W3CDTF">2013-03-17T11:35:05Z</dcterms:created>
  <dcterms:modified xsi:type="dcterms:W3CDTF">2013-04-16T10:04:31Z</dcterms:modified>
</cp:coreProperties>
</file>