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8" r:id="rId3"/>
    <p:sldId id="257" r:id="rId4"/>
    <p:sldId id="259" r:id="rId5"/>
    <p:sldId id="261" r:id="rId6"/>
    <p:sldId id="260" r:id="rId7"/>
    <p:sldId id="262" r:id="rId8"/>
    <p:sldId id="263" r:id="rId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70" autoAdjust="0"/>
  </p:normalViewPr>
  <p:slideViewPr>
    <p:cSldViewPr>
      <p:cViewPr varScale="1">
        <p:scale>
          <a:sx n="109" d="100"/>
          <a:sy n="109" d="100"/>
        </p:scale>
        <p:origin x="-167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1"/>
      </p:bgRef>
    </p:bg>
    <p:spTree>
      <p:nvGrpSpPr>
        <p:cNvPr id="1" name=""/>
        <p:cNvGrpSpPr/>
        <p:nvPr/>
      </p:nvGrpSpPr>
      <p:grpSpPr>
        <a:xfrm>
          <a:off x="0" y="0"/>
          <a:ext cx="0" cy="0"/>
          <a:chOff x="0" y="0"/>
          <a:chExt cx="0" cy="0"/>
        </a:xfrm>
      </p:grpSpPr>
      <p:sp>
        <p:nvSpPr>
          <p:cNvPr id="8" name="標題 7"/>
          <p:cNvSpPr>
            <a:spLocks noGrp="1"/>
          </p:cNvSpPr>
          <p:nvPr>
            <p:ph type="ctrTitle"/>
          </p:nvPr>
        </p:nvSpPr>
        <p:spPr>
          <a:xfrm>
            <a:off x="2286000" y="3124200"/>
            <a:ext cx="6172200" cy="1894362"/>
          </a:xfrm>
        </p:spPr>
        <p:txBody>
          <a:bodyPr/>
          <a:lstStyle>
            <a:lvl1pPr>
              <a:defRPr b="1"/>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bwMode="auto">
          <a:xfrm rot="5400000">
            <a:off x="7764621" y="1174097"/>
            <a:ext cx="2286000" cy="381000"/>
          </a:xfrm>
        </p:spPr>
        <p:txBody>
          <a:bodyPr/>
          <a:lstStyle/>
          <a:p>
            <a:fld id="{1F074060-E33B-48FC-980D-A42AC1F77D73}" type="datetimeFigureOut">
              <a:rPr lang="zh-TW" altLang="en-US" smtClean="0"/>
              <a:t>2016/12/20</a:t>
            </a:fld>
            <a:endParaRPr lang="zh-TW" altLang="en-US"/>
          </a:p>
        </p:txBody>
      </p:sp>
      <p:sp>
        <p:nvSpPr>
          <p:cNvPr id="17" name="頁尾版面配置區 16"/>
          <p:cNvSpPr>
            <a:spLocks noGrp="1"/>
          </p:cNvSpPr>
          <p:nvPr>
            <p:ph type="ftr" sz="quarter" idx="11"/>
          </p:nvPr>
        </p:nvSpPr>
        <p:spPr bwMode="auto">
          <a:xfrm rot="5400000">
            <a:off x="7077269" y="4181669"/>
            <a:ext cx="3657600" cy="384048"/>
          </a:xfrm>
        </p:spPr>
        <p:txBody>
          <a:bodyPr/>
          <a:lstStyle/>
          <a:p>
            <a:endParaRPr lang="zh-TW" altLang="en-US"/>
          </a:p>
        </p:txBody>
      </p:sp>
      <p:sp>
        <p:nvSpPr>
          <p:cNvPr id="10" name="矩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矩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接點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接點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接點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接點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接點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接點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矩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橢圓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橢圓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橢圓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投影片編號版面配置區 28"/>
          <p:cNvSpPr>
            <a:spLocks noGrp="1"/>
          </p:cNvSpPr>
          <p:nvPr>
            <p:ph type="sldNum" sz="quarter" idx="12"/>
          </p:nvPr>
        </p:nvSpPr>
        <p:spPr bwMode="auto">
          <a:xfrm>
            <a:off x="1325544" y="4928702"/>
            <a:ext cx="609600" cy="517524"/>
          </a:xfrm>
        </p:spPr>
        <p:txBody>
          <a:bodyPr/>
          <a:lstStyle/>
          <a:p>
            <a:fld id="{355CEA48-58BD-4923-84EE-BF6CEEAB21FD}"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F074060-E33B-48FC-980D-A42AC1F77D73}" type="datetimeFigureOut">
              <a:rPr lang="zh-TW" altLang="en-US" smtClean="0"/>
              <a:t>2016/12/20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55CEA48-58BD-4923-84EE-BF6CEEAB21FD}"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16764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F074060-E33B-48FC-980D-A42AC1F77D73}" type="datetimeFigureOut">
              <a:rPr lang="zh-TW" altLang="en-US" smtClean="0"/>
              <a:t>2016/12/20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55CEA48-58BD-4923-84EE-BF6CEEAB21FD}"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8" name="內容版面配置區 7"/>
          <p:cNvSpPr>
            <a:spLocks noGrp="1"/>
          </p:cNvSpPr>
          <p:nvPr>
            <p:ph sz="quarter" idx="1"/>
          </p:nvPr>
        </p:nvSpPr>
        <p:spPr>
          <a:xfrm>
            <a:off x="457200" y="1600200"/>
            <a:ext cx="7467600" cy="487375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4"/>
          </p:nvPr>
        </p:nvSpPr>
        <p:spPr/>
        <p:txBody>
          <a:bodyPr rtlCol="0"/>
          <a:lstStyle/>
          <a:p>
            <a:fld id="{1F074060-E33B-48FC-980D-A42AC1F77D73}" type="datetimeFigureOut">
              <a:rPr lang="zh-TW" altLang="en-US" smtClean="0"/>
              <a:t>2016/12/20</a:t>
            </a:fld>
            <a:endParaRPr lang="zh-TW" altLang="en-US"/>
          </a:p>
        </p:txBody>
      </p:sp>
      <p:sp>
        <p:nvSpPr>
          <p:cNvPr id="9" name="投影片編號版面配置區 8"/>
          <p:cNvSpPr>
            <a:spLocks noGrp="1"/>
          </p:cNvSpPr>
          <p:nvPr>
            <p:ph type="sldNum" sz="quarter" idx="15"/>
          </p:nvPr>
        </p:nvSpPr>
        <p:spPr/>
        <p:txBody>
          <a:bodyPr rtlCol="0"/>
          <a:lstStyle/>
          <a:p>
            <a:fld id="{355CEA48-58BD-4923-84EE-BF6CEEAB21FD}" type="slidenum">
              <a:rPr lang="zh-TW" altLang="en-US" smtClean="0"/>
              <a:t>‹#›</a:t>
            </a:fld>
            <a:endParaRPr lang="zh-TW" altLang="en-US"/>
          </a:p>
        </p:txBody>
      </p:sp>
      <p:sp>
        <p:nvSpPr>
          <p:cNvPr id="10" name="頁尾版面配置區 9"/>
          <p:cNvSpPr>
            <a:spLocks noGrp="1"/>
          </p:cNvSpPr>
          <p:nvPr>
            <p:ph type="ftr" sz="quarter" idx="16"/>
          </p:nvPr>
        </p:nvSpPr>
        <p:spPr/>
        <p:txBody>
          <a:bodyPr rtlCol="0"/>
          <a:lstStyle/>
          <a:p>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286000" y="2895600"/>
            <a:ext cx="6172200" cy="2053590"/>
          </a:xfrm>
        </p:spPr>
        <p:txBody>
          <a:bodyPr/>
          <a:lstStyle>
            <a:lvl1pPr algn="l">
              <a:buNone/>
              <a:defRPr sz="3000" b="1" cap="small" baseline="0"/>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bwMode="auto">
          <a:xfrm rot="5400000">
            <a:off x="7763256" y="1170432"/>
            <a:ext cx="2286000" cy="381000"/>
          </a:xfrm>
        </p:spPr>
        <p:txBody>
          <a:bodyPr/>
          <a:lstStyle/>
          <a:p>
            <a:fld id="{1F074060-E33B-48FC-980D-A42AC1F77D73}" type="datetimeFigureOut">
              <a:rPr lang="zh-TW" altLang="en-US" smtClean="0"/>
              <a:t>2016/12/20</a:t>
            </a:fld>
            <a:endParaRPr lang="zh-TW" altLang="en-US"/>
          </a:p>
        </p:txBody>
      </p:sp>
      <p:sp>
        <p:nvSpPr>
          <p:cNvPr id="5" name="頁尾版面配置區 4"/>
          <p:cNvSpPr>
            <a:spLocks noGrp="1"/>
          </p:cNvSpPr>
          <p:nvPr>
            <p:ph type="ftr" sz="quarter" idx="11"/>
          </p:nvPr>
        </p:nvSpPr>
        <p:spPr bwMode="auto">
          <a:xfrm rot="5400000">
            <a:off x="7077456" y="4178808"/>
            <a:ext cx="3657600" cy="384048"/>
          </a:xfrm>
        </p:spPr>
        <p:txBody>
          <a:bodyPr/>
          <a:lstStyle/>
          <a:p>
            <a:endParaRPr lang="zh-TW" altLang="en-US"/>
          </a:p>
        </p:txBody>
      </p:sp>
      <p:sp>
        <p:nvSpPr>
          <p:cNvPr id="9" name="矩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接點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接點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接點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接點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接點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矩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橢圓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橢圓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橢圓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接點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投影片編號版面配置區 5"/>
          <p:cNvSpPr>
            <a:spLocks noGrp="1"/>
          </p:cNvSpPr>
          <p:nvPr>
            <p:ph type="sldNum" sz="quarter" idx="12"/>
          </p:nvPr>
        </p:nvSpPr>
        <p:spPr bwMode="auto">
          <a:xfrm>
            <a:off x="1340616" y="4928702"/>
            <a:ext cx="609600" cy="517524"/>
          </a:xfrm>
        </p:spPr>
        <p:txBody>
          <a:bodyPr/>
          <a:lstStyle/>
          <a:p>
            <a:fld id="{355CEA48-58BD-4923-84EE-BF6CEEAB21FD}" type="slidenum">
              <a:rPr lang="zh-TW" altLang="en-US" smtClean="0"/>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1F074060-E33B-48FC-980D-A42AC1F77D73}" type="datetimeFigureOut">
              <a:rPr lang="zh-TW" altLang="en-US" smtClean="0"/>
              <a:t>2016/12/20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55CEA48-58BD-4923-84EE-BF6CEEAB21FD}" type="slidenum">
              <a:rPr lang="zh-TW" altLang="en-US" smtClean="0"/>
              <a:t>‹#›</a:t>
            </a:fld>
            <a:endParaRPr lang="zh-TW" altLang="en-US"/>
          </a:p>
        </p:txBody>
      </p:sp>
      <p:sp>
        <p:nvSpPr>
          <p:cNvPr id="9" name="內容版面配置區 8"/>
          <p:cNvSpPr>
            <a:spLocks noGrp="1"/>
          </p:cNvSpPr>
          <p:nvPr>
            <p:ph sz="quarter" idx="1"/>
          </p:nvPr>
        </p:nvSpPr>
        <p:spPr>
          <a:xfrm>
            <a:off x="457200" y="1600200"/>
            <a:ext cx="3657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270248" y="1600200"/>
            <a:ext cx="3657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7543800" cy="1143000"/>
          </a:xfrm>
        </p:spPr>
        <p:txBody>
          <a:bodyPr anchor="b"/>
          <a:lstStyle>
            <a:lvl1pPr>
              <a:defRPr/>
            </a:lvl1pPr>
          </a:lstStyle>
          <a:p>
            <a:r>
              <a:rPr kumimoji="0" lang="zh-TW" altLang="en-US" smtClean="0"/>
              <a:t>按一下以編輯母片標題樣式</a:t>
            </a:r>
            <a:endParaRPr kumimoji="0" lang="en-US"/>
          </a:p>
        </p:txBody>
      </p:sp>
      <p:sp>
        <p:nvSpPr>
          <p:cNvPr id="7" name="日期版面配置區 6"/>
          <p:cNvSpPr>
            <a:spLocks noGrp="1"/>
          </p:cNvSpPr>
          <p:nvPr>
            <p:ph type="dt" sz="half" idx="10"/>
          </p:nvPr>
        </p:nvSpPr>
        <p:spPr/>
        <p:txBody>
          <a:bodyPr/>
          <a:lstStyle/>
          <a:p>
            <a:fld id="{1F074060-E33B-48FC-980D-A42AC1F77D73}" type="datetimeFigureOut">
              <a:rPr lang="zh-TW" altLang="en-US" smtClean="0"/>
              <a:t>2016/12/20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55CEA48-58BD-4923-84EE-BF6CEEAB21FD}" type="slidenum">
              <a:rPr lang="zh-TW" altLang="en-US" smtClean="0"/>
              <a:t>‹#›</a:t>
            </a:fld>
            <a:endParaRPr lang="zh-TW" altLang="en-US"/>
          </a:p>
        </p:txBody>
      </p:sp>
      <p:sp>
        <p:nvSpPr>
          <p:cNvPr id="11" name="內容版面配置區 10"/>
          <p:cNvSpPr>
            <a:spLocks noGrp="1"/>
          </p:cNvSpPr>
          <p:nvPr>
            <p:ph sz="quarter" idx="2"/>
          </p:nvPr>
        </p:nvSpPr>
        <p:spPr>
          <a:xfrm>
            <a:off x="457200" y="2362200"/>
            <a:ext cx="3657600" cy="3886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371975" y="2362200"/>
            <a:ext cx="3657600" cy="3886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2" name="文字版面配置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4" name="文字版面配置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6" name="日期版面配置區 5"/>
          <p:cNvSpPr>
            <a:spLocks noGrp="1"/>
          </p:cNvSpPr>
          <p:nvPr>
            <p:ph type="dt" sz="half" idx="10"/>
          </p:nvPr>
        </p:nvSpPr>
        <p:spPr/>
        <p:txBody>
          <a:bodyPr rtlCol="0"/>
          <a:lstStyle/>
          <a:p>
            <a:fld id="{1F074060-E33B-48FC-980D-A42AC1F77D73}" type="datetimeFigureOut">
              <a:rPr lang="zh-TW" altLang="en-US" smtClean="0"/>
              <a:t>2016/12/20</a:t>
            </a:fld>
            <a:endParaRPr lang="zh-TW" altLang="en-US"/>
          </a:p>
        </p:txBody>
      </p:sp>
      <p:sp>
        <p:nvSpPr>
          <p:cNvPr id="7" name="投影片編號版面配置區 6"/>
          <p:cNvSpPr>
            <a:spLocks noGrp="1"/>
          </p:cNvSpPr>
          <p:nvPr>
            <p:ph type="sldNum" sz="quarter" idx="11"/>
          </p:nvPr>
        </p:nvSpPr>
        <p:spPr/>
        <p:txBody>
          <a:bodyPr rtlCol="0"/>
          <a:lstStyle/>
          <a:p>
            <a:fld id="{355CEA48-58BD-4923-84EE-BF6CEEAB21FD}" type="slidenum">
              <a:rPr lang="zh-TW" altLang="en-US" smtClean="0"/>
              <a:t>‹#›</a:t>
            </a:fld>
            <a:endParaRPr lang="zh-TW" altLang="en-US"/>
          </a:p>
        </p:txBody>
      </p:sp>
      <p:sp>
        <p:nvSpPr>
          <p:cNvPr id="8" name="頁尾版面配置區 7"/>
          <p:cNvSpPr>
            <a:spLocks noGrp="1"/>
          </p:cNvSpPr>
          <p:nvPr>
            <p:ph type="ftr" sz="quarter" idx="12"/>
          </p:nvPr>
        </p:nvSpPr>
        <p:spPr/>
        <p:txBody>
          <a:bodyPr rtlCol="0"/>
          <a:lstStyle/>
          <a:p>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F074060-E33B-48FC-980D-A42AC1F77D73}" type="datetimeFigureOut">
              <a:rPr lang="zh-TW" altLang="en-US" smtClean="0"/>
              <a:t>2016/12/20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55CEA48-58BD-4923-84EE-BF6CEEAB21FD}"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標題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8" name="直線接點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接點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接點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矩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接點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橢圓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內容版面配置區 17"/>
          <p:cNvSpPr>
            <a:spLocks noGrp="1"/>
          </p:cNvSpPr>
          <p:nvPr>
            <p:ph sz="quarter" idx="1"/>
          </p:nvPr>
        </p:nvSpPr>
        <p:spPr>
          <a:xfrm>
            <a:off x="304800" y="274320"/>
            <a:ext cx="5638800" cy="6327648"/>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1" name="日期版面配置區 20"/>
          <p:cNvSpPr>
            <a:spLocks noGrp="1"/>
          </p:cNvSpPr>
          <p:nvPr>
            <p:ph type="dt" sz="half" idx="14"/>
          </p:nvPr>
        </p:nvSpPr>
        <p:spPr/>
        <p:txBody>
          <a:bodyPr rtlCol="0"/>
          <a:lstStyle/>
          <a:p>
            <a:fld id="{1F074060-E33B-48FC-980D-A42AC1F77D73}" type="datetimeFigureOut">
              <a:rPr lang="zh-TW" altLang="en-US" smtClean="0"/>
              <a:t>2016/12/20</a:t>
            </a:fld>
            <a:endParaRPr lang="zh-TW" altLang="en-US"/>
          </a:p>
        </p:txBody>
      </p:sp>
      <p:sp>
        <p:nvSpPr>
          <p:cNvPr id="22" name="投影片編號版面配置區 21"/>
          <p:cNvSpPr>
            <a:spLocks noGrp="1"/>
          </p:cNvSpPr>
          <p:nvPr>
            <p:ph type="sldNum" sz="quarter" idx="15"/>
          </p:nvPr>
        </p:nvSpPr>
        <p:spPr/>
        <p:txBody>
          <a:bodyPr rtlCol="0"/>
          <a:lstStyle/>
          <a:p>
            <a:fld id="{355CEA48-58BD-4923-84EE-BF6CEEAB21FD}" type="slidenum">
              <a:rPr lang="zh-TW" altLang="en-US" smtClean="0"/>
              <a:t>‹#›</a:t>
            </a:fld>
            <a:endParaRPr lang="zh-TW" altLang="en-US"/>
          </a:p>
        </p:txBody>
      </p:sp>
      <p:sp>
        <p:nvSpPr>
          <p:cNvPr id="23" name="頁尾版面配置區 22"/>
          <p:cNvSpPr>
            <a:spLocks noGrp="1"/>
          </p:cNvSpPr>
          <p:nvPr>
            <p:ph type="ftr" sz="quarter" idx="16"/>
          </p:nvPr>
        </p:nvSpPr>
        <p:spPr/>
        <p:txBody>
          <a:bodyPr rtlCol="0"/>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直線接點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橢圓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標題 1"/>
          <p:cNvSpPr>
            <a:spLocks noGrp="1"/>
          </p:cNvSpPr>
          <p:nvPr>
            <p:ph type="title"/>
          </p:nvPr>
        </p:nvSpPr>
        <p:spPr>
          <a:xfrm rot="5400000">
            <a:off x="3350133" y="3200400"/>
            <a:ext cx="6309360" cy="457200"/>
          </a:xfrm>
        </p:spPr>
        <p:txBody>
          <a:bodyPr anchor="b"/>
          <a:lstStyle>
            <a:lvl1pPr algn="l">
              <a:buNone/>
              <a:defRPr sz="2000" b="1"/>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10" name="直線接點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矩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接點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接點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接點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期版面配置區 16"/>
          <p:cNvSpPr>
            <a:spLocks noGrp="1"/>
          </p:cNvSpPr>
          <p:nvPr>
            <p:ph type="dt" sz="half" idx="10"/>
          </p:nvPr>
        </p:nvSpPr>
        <p:spPr/>
        <p:txBody>
          <a:bodyPr rtlCol="0"/>
          <a:lstStyle/>
          <a:p>
            <a:fld id="{1F074060-E33B-48FC-980D-A42AC1F77D73}" type="datetimeFigureOut">
              <a:rPr lang="zh-TW" altLang="en-US" smtClean="0"/>
              <a:t>2016/12/20</a:t>
            </a:fld>
            <a:endParaRPr lang="zh-TW" altLang="en-US"/>
          </a:p>
        </p:txBody>
      </p:sp>
      <p:sp>
        <p:nvSpPr>
          <p:cNvPr id="18" name="投影片編號版面配置區 17"/>
          <p:cNvSpPr>
            <a:spLocks noGrp="1"/>
          </p:cNvSpPr>
          <p:nvPr>
            <p:ph type="sldNum" sz="quarter" idx="11"/>
          </p:nvPr>
        </p:nvSpPr>
        <p:spPr/>
        <p:txBody>
          <a:bodyPr rtlCol="0"/>
          <a:lstStyle/>
          <a:p>
            <a:fld id="{355CEA48-58BD-4923-84EE-BF6CEEAB21FD}" type="slidenum">
              <a:rPr lang="zh-TW" altLang="en-US" smtClean="0"/>
              <a:t>‹#›</a:t>
            </a:fld>
            <a:endParaRPr lang="zh-TW" altLang="en-US"/>
          </a:p>
        </p:txBody>
      </p:sp>
      <p:sp>
        <p:nvSpPr>
          <p:cNvPr id="21" name="頁尾版面配置區 20"/>
          <p:cNvSpPr>
            <a:spLocks noGrp="1"/>
          </p:cNvSpPr>
          <p:nvPr>
            <p:ph type="ftr" sz="quarter" idx="12"/>
          </p:nvPr>
        </p:nvSpPr>
        <p:spPr/>
        <p:txBody>
          <a:bodyPr rtlCol="0"/>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接點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標題版面配置區 21"/>
          <p:cNvSpPr>
            <a:spLocks noGrp="1"/>
          </p:cNvSpPr>
          <p:nvPr>
            <p:ph type="title"/>
          </p:nvPr>
        </p:nvSpPr>
        <p:spPr>
          <a:xfrm>
            <a:off x="457200" y="274638"/>
            <a:ext cx="7467600" cy="1143000"/>
          </a:xfrm>
          <a:prstGeom prst="rect">
            <a:avLst/>
          </a:prstGeom>
        </p:spPr>
        <p:txBody>
          <a:bodyPr vert="horz" anchor="b">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F074060-E33B-48FC-980D-A42AC1F77D73}" type="datetimeFigureOut">
              <a:rPr lang="zh-TW" altLang="en-US" smtClean="0"/>
              <a:t>2016/12/20</a:t>
            </a:fld>
            <a:endParaRPr lang="zh-TW" altLang="en-US"/>
          </a:p>
        </p:txBody>
      </p:sp>
      <p:sp>
        <p:nvSpPr>
          <p:cNvPr id="3" name="頁尾版面配置區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zh-TW" altLang="en-US"/>
          </a:p>
        </p:txBody>
      </p:sp>
      <p:sp>
        <p:nvSpPr>
          <p:cNvPr id="7" name="直線接點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接點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接點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橢圓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投影片編號版面配置區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55CEA48-58BD-4923-84EE-BF6CEEAB21FD}"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332656"/>
            <a:ext cx="7772400" cy="3240360"/>
          </a:xfrm>
        </p:spPr>
        <p:txBody>
          <a:bodyPr>
            <a:normAutofit/>
          </a:bodyPr>
          <a:lstStyle/>
          <a:p>
            <a:pPr algn="ctr"/>
            <a:r>
              <a:rPr lang="zh-TW" altLang="en-US" sz="5000" dirty="0" smtClean="0">
                <a:latin typeface="微軟正黑體" panose="020B0604030504040204" pitchFamily="34" charset="-120"/>
                <a:ea typeface="微軟正黑體" panose="020B0604030504040204" pitchFamily="34" charset="-120"/>
              </a:rPr>
              <a:t>設計美學</a:t>
            </a:r>
            <a:r>
              <a:rPr lang="en-US" altLang="zh-TW" sz="5000" dirty="0" smtClean="0">
                <a:latin typeface="微軟正黑體" panose="020B0604030504040204" pitchFamily="34" charset="-120"/>
                <a:ea typeface="微軟正黑體" panose="020B0604030504040204" pitchFamily="34" charset="-120"/>
              </a:rPr>
              <a:t/>
            </a:r>
            <a:br>
              <a:rPr lang="en-US" altLang="zh-TW" sz="5000" dirty="0" smtClean="0">
                <a:latin typeface="微軟正黑體" panose="020B0604030504040204" pitchFamily="34" charset="-120"/>
                <a:ea typeface="微軟正黑體" panose="020B0604030504040204" pitchFamily="34" charset="-120"/>
              </a:rPr>
            </a:br>
            <a:r>
              <a:rPr lang="zh-TW" altLang="en-US" sz="4500" dirty="0" smtClean="0">
                <a:latin typeface="微軟正黑體" panose="020B0604030504040204" pitchFamily="34" charset="-120"/>
                <a:ea typeface="微軟正黑體" panose="020B0604030504040204" pitchFamily="34" charset="-120"/>
              </a:rPr>
              <a:t>期末報告</a:t>
            </a:r>
            <a:r>
              <a:rPr lang="en-US" altLang="zh-TW" sz="5000" dirty="0" smtClean="0">
                <a:latin typeface="微軟正黑體" panose="020B0604030504040204" pitchFamily="34" charset="-120"/>
                <a:ea typeface="微軟正黑體" panose="020B0604030504040204" pitchFamily="34" charset="-120"/>
              </a:rPr>
              <a:t/>
            </a:r>
            <a:br>
              <a:rPr lang="en-US" altLang="zh-TW" sz="5000" dirty="0" smtClean="0">
                <a:latin typeface="微軟正黑體" panose="020B0604030504040204" pitchFamily="34" charset="-120"/>
                <a:ea typeface="微軟正黑體" panose="020B0604030504040204" pitchFamily="34" charset="-120"/>
              </a:rPr>
            </a:br>
            <a:r>
              <a:rPr lang="zh-TW" altLang="en-US" dirty="0" smtClean="0">
                <a:latin typeface="微軟正黑體" panose="020B0604030504040204" pitchFamily="34" charset="-120"/>
                <a:ea typeface="微軟正黑體" panose="020B0604030504040204" pitchFamily="34" charset="-120"/>
              </a:rPr>
              <a:t>臺南孔廟</a:t>
            </a:r>
            <a:endParaRPr lang="zh-TW" altLang="en-US" dirty="0">
              <a:latin typeface="微軟正黑體" panose="020B0604030504040204" pitchFamily="34" charset="-120"/>
              <a:ea typeface="微軟正黑體" panose="020B0604030504040204" pitchFamily="34" charset="-120"/>
            </a:endParaRPr>
          </a:p>
        </p:txBody>
      </p:sp>
      <p:sp>
        <p:nvSpPr>
          <p:cNvPr id="3" name="副標題 2"/>
          <p:cNvSpPr>
            <a:spLocks noGrp="1"/>
          </p:cNvSpPr>
          <p:nvPr>
            <p:ph type="subTitle" idx="1"/>
          </p:nvPr>
        </p:nvSpPr>
        <p:spPr>
          <a:xfrm>
            <a:off x="1475656" y="4077072"/>
            <a:ext cx="6172200" cy="2232248"/>
          </a:xfrm>
        </p:spPr>
        <p:txBody>
          <a:bodyPr>
            <a:normAutofit/>
          </a:bodyPr>
          <a:lstStyle/>
          <a:p>
            <a:pPr algn="ctr"/>
            <a:r>
              <a:rPr lang="zh-TW" altLang="en-US" dirty="0" smtClean="0"/>
              <a:t>組員</a:t>
            </a:r>
            <a:endParaRPr lang="en-US" altLang="zh-TW" dirty="0" smtClean="0"/>
          </a:p>
          <a:p>
            <a:pPr algn="ctr"/>
            <a:r>
              <a:rPr lang="zh-TW" altLang="en-US" dirty="0" smtClean="0"/>
              <a:t>徐鈺侖</a:t>
            </a:r>
            <a:endParaRPr lang="en-US" altLang="zh-TW" dirty="0" smtClean="0"/>
          </a:p>
          <a:p>
            <a:pPr algn="ctr"/>
            <a:r>
              <a:rPr lang="zh-TW" altLang="en-US" dirty="0"/>
              <a:t>吳倖</a:t>
            </a:r>
            <a:r>
              <a:rPr lang="zh-TW" altLang="en-US" dirty="0" smtClean="0"/>
              <a:t>禎</a:t>
            </a:r>
            <a:endParaRPr lang="en-US" altLang="zh-TW" dirty="0" smtClean="0"/>
          </a:p>
          <a:p>
            <a:pPr algn="ctr"/>
            <a:r>
              <a:rPr lang="zh-TW" altLang="en-US" dirty="0" smtClean="0"/>
              <a:t>李念儒</a:t>
            </a:r>
            <a:endParaRPr lang="en-US" altLang="zh-TW" dirty="0" smtClean="0"/>
          </a:p>
          <a:p>
            <a:pPr algn="ctr"/>
            <a:r>
              <a:rPr lang="zh-TW" altLang="en-US" dirty="0"/>
              <a:t>陳申</a:t>
            </a:r>
            <a:r>
              <a:rPr lang="zh-TW" altLang="en-US" dirty="0" smtClean="0"/>
              <a:t>宸</a:t>
            </a:r>
            <a:endParaRPr lang="en-US" altLang="zh-TW" dirty="0" smtClean="0"/>
          </a:p>
          <a:p>
            <a:pPr algn="ctr"/>
            <a:r>
              <a:rPr lang="zh-TW" altLang="en-US" dirty="0"/>
              <a:t>羅子婷</a:t>
            </a:r>
          </a:p>
        </p:txBody>
      </p:sp>
    </p:spTree>
    <p:extLst>
      <p:ext uri="{BB962C8B-B14F-4D97-AF65-F5344CB8AC3E}">
        <p14:creationId xmlns:p14="http://schemas.microsoft.com/office/powerpoint/2010/main" val="2048392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0"/>
            <a:ext cx="7467600" cy="1143000"/>
          </a:xfrm>
        </p:spPr>
        <p:txBody>
          <a:bodyPr>
            <a:normAutofit/>
          </a:bodyPr>
          <a:lstStyle/>
          <a:p>
            <a:pPr algn="ctr"/>
            <a:r>
              <a:rPr lang="zh-TW" altLang="en-US" sz="4500" dirty="0" smtClean="0">
                <a:latin typeface="微軟正黑體" panose="020B0604030504040204" pitchFamily="34" charset="-120"/>
                <a:ea typeface="微軟正黑體" panose="020B0604030504040204" pitchFamily="34" charset="-120"/>
              </a:rPr>
              <a:t>建築結構</a:t>
            </a:r>
            <a:endParaRPr lang="zh-TW" altLang="en-US" sz="4500"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sz="quarter" idx="1"/>
          </p:nvPr>
        </p:nvSpPr>
        <p:spPr>
          <a:xfrm>
            <a:off x="683568" y="1556792"/>
            <a:ext cx="7467600" cy="4873752"/>
          </a:xfrm>
        </p:spPr>
        <p:txBody>
          <a:bodyPr>
            <a:normAutofit/>
          </a:bodyPr>
          <a:lstStyle/>
          <a:p>
            <a:pPr marL="0" indent="0">
              <a:buNone/>
            </a:pPr>
            <a:r>
              <a:rPr lang="zh-TW" altLang="en-US" sz="1500" b="1" dirty="0">
                <a:latin typeface="微軟正黑體" panose="020B0604030504040204" pitchFamily="34" charset="-120"/>
                <a:ea typeface="微軟正黑體" panose="020B0604030504040204" pitchFamily="34" charset="-120"/>
              </a:rPr>
              <a:t>明代建築</a:t>
            </a:r>
            <a:r>
              <a:rPr lang="zh-TW" altLang="en-US" sz="1500" dirty="0">
                <a:latin typeface="微軟正黑體" panose="020B0604030504040204" pitchFamily="34" charset="-120"/>
                <a:ea typeface="微軟正黑體" panose="020B0604030504040204" pitchFamily="34" charset="-120"/>
              </a:rPr>
              <a:t>上承宋代營造法式的傳統，下啟清代官修的工程作法。明初的建築風格，與宋代、元代相近，古樸雄渾，明代中期的建築風格嚴謹，而晚明的建築風格趨向</a:t>
            </a:r>
            <a:r>
              <a:rPr lang="zh-TW" altLang="en-US" sz="1500" dirty="0" smtClean="0">
                <a:latin typeface="微軟正黑體" panose="020B0604030504040204" pitchFamily="34" charset="-120"/>
                <a:ea typeface="微軟正黑體" panose="020B0604030504040204" pitchFamily="34" charset="-120"/>
              </a:rPr>
              <a:t>繁瑣。</a:t>
            </a:r>
            <a:endParaRPr lang="en-US" altLang="zh-TW" sz="1500" dirty="0" smtClean="0">
              <a:latin typeface="微軟正黑體" panose="020B0604030504040204" pitchFamily="34" charset="-120"/>
              <a:ea typeface="微軟正黑體" panose="020B0604030504040204" pitchFamily="34" charset="-120"/>
            </a:endParaRPr>
          </a:p>
          <a:p>
            <a:endParaRPr lang="en-US" altLang="zh-TW" sz="2000" dirty="0">
              <a:latin typeface="微軟正黑體" panose="020B0604030504040204" pitchFamily="34" charset="-120"/>
              <a:ea typeface="微軟正黑體" panose="020B0604030504040204" pitchFamily="34" charset="-120"/>
            </a:endParaRPr>
          </a:p>
          <a:p>
            <a:pPr marL="0" indent="0">
              <a:buNone/>
            </a:pPr>
            <a:r>
              <a:rPr lang="zh-TW" altLang="en-US" sz="2000" dirty="0" smtClean="0">
                <a:latin typeface="微軟正黑體" panose="020B0604030504040204" pitchFamily="34" charset="-120"/>
                <a:ea typeface="微軟正黑體" panose="020B0604030504040204" pitchFamily="34" charset="-120"/>
              </a:rPr>
              <a:t>臺</a:t>
            </a:r>
            <a:r>
              <a:rPr lang="zh-TW" altLang="en-US" sz="2000" dirty="0">
                <a:latin typeface="微軟正黑體" panose="020B0604030504040204" pitchFamily="34" charset="-120"/>
                <a:ea typeface="微軟正黑體" panose="020B0604030504040204" pitchFamily="34" charset="-120"/>
              </a:rPr>
              <a:t>南孔廟是格局為標準的</a:t>
            </a:r>
            <a:r>
              <a:rPr lang="zh-TW" altLang="en-US" sz="2000" b="1" dirty="0">
                <a:latin typeface="微軟正黑體" panose="020B0604030504040204" pitchFamily="34" charset="-120"/>
                <a:ea typeface="微軟正黑體" panose="020B0604030504040204" pitchFamily="34" charset="-120"/>
              </a:rPr>
              <a:t>左學右廟，前殿後閣</a:t>
            </a:r>
            <a:r>
              <a:rPr lang="zh-TW" altLang="en-US" sz="2000" dirty="0">
                <a:latin typeface="微軟正黑體" panose="020B0604030504040204" pitchFamily="34" charset="-120"/>
                <a:ea typeface="微軟正黑體" panose="020B0604030504040204" pitchFamily="34" charset="-120"/>
              </a:rPr>
              <a:t>的三合院，有三進兩廂，也是全臺唯一有泮宮石坊的文廟。右廟的第一進為</a:t>
            </a:r>
            <a:r>
              <a:rPr lang="zh-TW" altLang="en-US" sz="2000" dirty="0">
                <a:solidFill>
                  <a:srgbClr val="FF0000"/>
                </a:solidFill>
                <a:latin typeface="微軟正黑體" panose="020B0604030504040204" pitchFamily="34" charset="-120"/>
                <a:ea typeface="微軟正黑體" panose="020B0604030504040204" pitchFamily="34" charset="-120"/>
              </a:rPr>
              <a:t>大成門</a:t>
            </a:r>
            <a:r>
              <a:rPr lang="zh-TW" altLang="en-US" sz="2000" dirty="0">
                <a:latin typeface="微軟正黑體" panose="020B0604030504040204" pitchFamily="34" charset="-120"/>
                <a:ea typeface="微軟正黑體" panose="020B0604030504040204" pitchFamily="34" charset="-120"/>
              </a:rPr>
              <a:t>，清朝時左右設有名宦祠與鄉賢祠，第二進是</a:t>
            </a:r>
            <a:r>
              <a:rPr lang="zh-TW" altLang="en-US" sz="2000" dirty="0">
                <a:solidFill>
                  <a:srgbClr val="FF0000"/>
                </a:solidFill>
                <a:latin typeface="微軟正黑體" panose="020B0604030504040204" pitchFamily="34" charset="-120"/>
                <a:ea typeface="微軟正黑體" panose="020B0604030504040204" pitchFamily="34" charset="-120"/>
              </a:rPr>
              <a:t>大成殿</a:t>
            </a:r>
            <a:r>
              <a:rPr lang="zh-TW" altLang="en-US" sz="2000" dirty="0">
                <a:latin typeface="微軟正黑體" panose="020B0604030504040204" pitchFamily="34" charset="-120"/>
                <a:ea typeface="微軟正黑體" panose="020B0604030504040204" pitchFamily="34" charset="-120"/>
              </a:rPr>
              <a:t>，供奉孔子牌位。第三進是</a:t>
            </a:r>
            <a:r>
              <a:rPr lang="zh-TW" altLang="en-US" sz="2000" dirty="0">
                <a:solidFill>
                  <a:srgbClr val="FF0000"/>
                </a:solidFill>
                <a:latin typeface="微軟正黑體" panose="020B0604030504040204" pitchFamily="34" charset="-120"/>
                <a:ea typeface="微軟正黑體" panose="020B0604030504040204" pitchFamily="34" charset="-120"/>
              </a:rPr>
              <a:t>崇聖祠</a:t>
            </a:r>
            <a:r>
              <a:rPr lang="zh-TW" altLang="en-US" sz="2000" dirty="0">
                <a:latin typeface="微軟正黑體" panose="020B0604030504040204" pitchFamily="34" charset="-120"/>
                <a:ea typeface="微軟正黑體" panose="020B0604030504040204" pitchFamily="34" charset="-120"/>
              </a:rPr>
              <a:t>。左學為明倫堂和</a:t>
            </a:r>
            <a:r>
              <a:rPr lang="zh-TW" altLang="en-US" sz="2000" dirty="0">
                <a:solidFill>
                  <a:srgbClr val="FF0000"/>
                </a:solidFill>
                <a:latin typeface="微軟正黑體" panose="020B0604030504040204" pitchFamily="34" charset="-120"/>
                <a:ea typeface="微軟正黑體" panose="020B0604030504040204" pitchFamily="34" charset="-120"/>
              </a:rPr>
              <a:t>文昌閣</a:t>
            </a:r>
            <a:r>
              <a:rPr lang="zh-TW" altLang="en-US" sz="2000" dirty="0">
                <a:latin typeface="微軟正黑體" panose="020B0604030504040204" pitchFamily="34" charset="-120"/>
                <a:ea typeface="微軟正黑體" panose="020B0604030504040204" pitchFamily="34" charset="-120"/>
              </a:rPr>
              <a:t>，堂前原有兩廊，分列六藝齋、後建教官廨舍及齋廚，東邊建朱子祠，朱子祠在</a:t>
            </a:r>
            <a:r>
              <a:rPr lang="zh-TW" altLang="en-US" sz="2000" dirty="0">
                <a:solidFill>
                  <a:srgbClr val="FF0000"/>
                </a:solidFill>
                <a:latin typeface="微軟正黑體" panose="020B0604030504040204" pitchFamily="34" charset="-120"/>
                <a:ea typeface="微軟正黑體" panose="020B0604030504040204" pitchFamily="34" charset="-120"/>
              </a:rPr>
              <a:t>日治時期</a:t>
            </a:r>
            <a:r>
              <a:rPr lang="zh-TW" altLang="en-US" sz="2000" dirty="0">
                <a:latin typeface="微軟正黑體" panose="020B0604030504040204" pitchFamily="34" charset="-120"/>
                <a:ea typeface="微軟正黑體" panose="020B0604030504040204" pitchFamily="34" charset="-120"/>
              </a:rPr>
              <a:t>毀壞。</a:t>
            </a:r>
            <a:endParaRPr lang="zh-TW" altLang="en-US"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89145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0"/>
            <a:ext cx="7467600" cy="1143000"/>
          </a:xfrm>
        </p:spPr>
        <p:txBody>
          <a:bodyPr>
            <a:normAutofit/>
          </a:bodyPr>
          <a:lstStyle/>
          <a:p>
            <a:pPr algn="ctr"/>
            <a:r>
              <a:rPr lang="zh-TW" altLang="en-US" sz="4500" dirty="0" smtClean="0">
                <a:latin typeface="微軟正黑體" panose="020B0604030504040204" pitchFamily="34" charset="-120"/>
                <a:ea typeface="微軟正黑體" panose="020B0604030504040204" pitchFamily="34" charset="-120"/>
              </a:rPr>
              <a:t>全台首學</a:t>
            </a:r>
            <a:endParaRPr lang="zh-TW" altLang="en-US" sz="4500"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sz="quarter" idx="1"/>
          </p:nvPr>
        </p:nvSpPr>
        <p:spPr>
          <a:xfrm>
            <a:off x="5292080" y="1984248"/>
            <a:ext cx="2632720" cy="4873752"/>
          </a:xfrm>
        </p:spPr>
        <p:txBody>
          <a:bodyPr/>
          <a:lstStyle/>
          <a:p>
            <a:pPr marL="0" indent="0">
              <a:buNone/>
            </a:pPr>
            <a:r>
              <a:rPr lang="zh-TW" altLang="en-US" sz="1500" dirty="0">
                <a:latin typeface="微軟正黑體" panose="020B0604030504040204" pitchFamily="34" charset="-120"/>
                <a:ea typeface="微軟正黑體" panose="020B0604030504040204" pitchFamily="34" charset="-120"/>
              </a:rPr>
              <a:t>臺南孔子廟，是台灣本島</a:t>
            </a:r>
            <a:r>
              <a:rPr lang="zh-TW" altLang="en-US" sz="1500" dirty="0">
                <a:solidFill>
                  <a:srgbClr val="FF0000"/>
                </a:solidFill>
                <a:latin typeface="微軟正黑體" panose="020B0604030504040204" pitchFamily="34" charset="-120"/>
                <a:ea typeface="微軟正黑體" panose="020B0604030504040204" pitchFamily="34" charset="-120"/>
              </a:rPr>
              <a:t>最早成立的孔廟</a:t>
            </a:r>
            <a:r>
              <a:rPr lang="zh-TW" altLang="en-US" sz="1500" dirty="0">
                <a:latin typeface="微軟正黑體" panose="020B0604030504040204" pitchFamily="34" charset="-120"/>
                <a:ea typeface="微軟正黑體" panose="020B0604030504040204" pitchFamily="34" charset="-120"/>
              </a:rPr>
              <a:t>，位於臺南市中</a:t>
            </a:r>
            <a:r>
              <a:rPr lang="zh-TW" altLang="en-US" sz="1500" dirty="0" smtClean="0">
                <a:latin typeface="微軟正黑體" panose="020B0604030504040204" pitchFamily="34" charset="-120"/>
                <a:ea typeface="微軟正黑體" panose="020B0604030504040204" pitchFamily="34" charset="-120"/>
              </a:rPr>
              <a:t>西區，</a:t>
            </a:r>
            <a:r>
              <a:rPr lang="zh-TW" altLang="en-US" sz="1500" dirty="0">
                <a:latin typeface="微軟正黑體" panose="020B0604030504040204" pitchFamily="34" charset="-120"/>
                <a:ea typeface="微軟正黑體" panose="020B0604030504040204" pitchFamily="34" charset="-120"/>
              </a:rPr>
              <a:t>建於</a:t>
            </a:r>
            <a:r>
              <a:rPr lang="zh-TW" altLang="en-US" sz="1500" dirty="0">
                <a:solidFill>
                  <a:srgbClr val="FF0000"/>
                </a:solidFill>
                <a:latin typeface="微軟正黑體" panose="020B0604030504040204" pitchFamily="34" charset="-120"/>
                <a:ea typeface="微軟正黑體" panose="020B0604030504040204" pitchFamily="34" charset="-120"/>
              </a:rPr>
              <a:t>明鄭永曆十九年</a:t>
            </a:r>
            <a:r>
              <a:rPr lang="zh-TW" altLang="en-US" sz="1500" dirty="0">
                <a:latin typeface="微軟正黑體" panose="020B0604030504040204" pitchFamily="34" charset="-120"/>
                <a:ea typeface="微軟正黑體" panose="020B0604030504040204" pitchFamily="34" charset="-120"/>
              </a:rPr>
              <a:t>（西元</a:t>
            </a:r>
            <a:r>
              <a:rPr lang="en-US" altLang="zh-TW" sz="1500" dirty="0">
                <a:latin typeface="微軟正黑體" panose="020B0604030504040204" pitchFamily="34" charset="-120"/>
                <a:ea typeface="微軟正黑體" panose="020B0604030504040204" pitchFamily="34" charset="-120"/>
              </a:rPr>
              <a:t>1665</a:t>
            </a:r>
            <a:r>
              <a:rPr lang="zh-TW" altLang="en-US" sz="1500" dirty="0">
                <a:latin typeface="微軟正黑體" panose="020B0604030504040204" pitchFamily="34" charset="-120"/>
                <a:ea typeface="微軟正黑體" panose="020B0604030504040204" pitchFamily="34" charset="-120"/>
              </a:rPr>
              <a:t>年），是臺灣最早的文廟。清領初期一度是全臺童生入學之所，因此稱全臺首學</a:t>
            </a:r>
            <a:r>
              <a:rPr lang="zh-TW" altLang="en-US" sz="1500" dirty="0" smtClean="0">
                <a:latin typeface="微軟正黑體" panose="020B0604030504040204" pitchFamily="34" charset="-120"/>
                <a:ea typeface="微軟正黑體" panose="020B0604030504040204" pitchFamily="34" charset="-120"/>
              </a:rPr>
              <a:t>。</a:t>
            </a:r>
            <a:endParaRPr lang="en-US" altLang="zh-TW" sz="1500" dirty="0" smtClean="0">
              <a:latin typeface="微軟正黑體" panose="020B0604030504040204" pitchFamily="34" charset="-120"/>
              <a:ea typeface="微軟正黑體" panose="020B0604030504040204" pitchFamily="34" charset="-120"/>
            </a:endParaRPr>
          </a:p>
          <a:p>
            <a:pPr marL="0" indent="0">
              <a:buNone/>
            </a:pPr>
            <a:endParaRPr lang="zh-TW" altLang="en-US" sz="1500" dirty="0">
              <a:latin typeface="微軟正黑體" panose="020B0604030504040204" pitchFamily="34" charset="-120"/>
              <a:ea typeface="微軟正黑體" panose="020B0604030504040204" pitchFamily="34" charset="-120"/>
            </a:endParaRPr>
          </a:p>
          <a:p>
            <a:pPr marL="0" indent="0">
              <a:buNone/>
            </a:pPr>
            <a:r>
              <a:rPr lang="zh-TW" altLang="en-US" sz="1500" dirty="0">
                <a:latin typeface="微軟正黑體" panose="020B0604030504040204" pitchFamily="34" charset="-120"/>
                <a:ea typeface="微軟正黑體" panose="020B0604030504040204" pitchFamily="34" charset="-120"/>
              </a:rPr>
              <a:t>臺南孔廟建築莊嚴宏偉，氣氛肅穆，格局完整，廟旁蒼鬱的古樹，越發引人思古之幽情。於民國七十二年（</a:t>
            </a:r>
            <a:r>
              <a:rPr lang="en-US" altLang="zh-TW" sz="1500" dirty="0">
                <a:latin typeface="微軟正黑體" panose="020B0604030504040204" pitchFamily="34" charset="-120"/>
                <a:ea typeface="微軟正黑體" panose="020B0604030504040204" pitchFamily="34" charset="-120"/>
              </a:rPr>
              <a:t>1983</a:t>
            </a:r>
            <a:r>
              <a:rPr lang="zh-TW" altLang="en-US" sz="1500" dirty="0">
                <a:latin typeface="微軟正黑體" panose="020B0604030504040204" pitchFamily="34" charset="-120"/>
                <a:ea typeface="微軟正黑體" panose="020B0604030504040204" pitchFamily="34" charset="-120"/>
              </a:rPr>
              <a:t>年）</a:t>
            </a:r>
            <a:r>
              <a:rPr lang="en-US" altLang="zh-TW" sz="1500" dirty="0">
                <a:latin typeface="微軟正黑體" panose="020B0604030504040204" pitchFamily="34" charset="-120"/>
                <a:ea typeface="微軟正黑體" panose="020B0604030504040204" pitchFamily="34" charset="-120"/>
              </a:rPr>
              <a:t>12</a:t>
            </a:r>
            <a:r>
              <a:rPr lang="zh-TW" altLang="en-US" sz="1500" dirty="0">
                <a:latin typeface="微軟正黑體" panose="020B0604030504040204" pitchFamily="34" charset="-120"/>
                <a:ea typeface="微軟正黑體" panose="020B0604030504040204" pitchFamily="34" charset="-120"/>
              </a:rPr>
              <a:t>月</a:t>
            </a:r>
            <a:r>
              <a:rPr lang="en-US" altLang="zh-TW" sz="1500" dirty="0">
                <a:latin typeface="微軟正黑體" panose="020B0604030504040204" pitchFamily="34" charset="-120"/>
                <a:ea typeface="微軟正黑體" panose="020B0604030504040204" pitchFamily="34" charset="-120"/>
              </a:rPr>
              <a:t>28</a:t>
            </a:r>
            <a:r>
              <a:rPr lang="zh-TW" altLang="en-US" sz="1500" dirty="0">
                <a:latin typeface="微軟正黑體" panose="020B0604030504040204" pitchFamily="34" charset="-120"/>
                <a:ea typeface="微軟正黑體" panose="020B0604030504040204" pitchFamily="34" charset="-120"/>
              </a:rPr>
              <a:t>日，公告為祠廟類國家</a:t>
            </a:r>
            <a:r>
              <a:rPr lang="zh-TW" altLang="en-US" sz="1500" dirty="0">
                <a:solidFill>
                  <a:srgbClr val="FF0000"/>
                </a:solidFill>
                <a:latin typeface="微軟正黑體" panose="020B0604030504040204" pitchFamily="34" charset="-120"/>
                <a:ea typeface="微軟正黑體" panose="020B0604030504040204" pitchFamily="34" charset="-120"/>
              </a:rPr>
              <a:t>一級</a:t>
            </a:r>
            <a:r>
              <a:rPr lang="zh-TW" altLang="en-US" sz="1500" dirty="0" smtClean="0">
                <a:solidFill>
                  <a:srgbClr val="FF0000"/>
                </a:solidFill>
                <a:latin typeface="微軟正黑體" panose="020B0604030504040204" pitchFamily="34" charset="-120"/>
                <a:ea typeface="微軟正黑體" panose="020B0604030504040204" pitchFamily="34" charset="-120"/>
              </a:rPr>
              <a:t>古蹟</a:t>
            </a:r>
            <a:r>
              <a:rPr lang="zh-TW" altLang="en-US" sz="1500" dirty="0" smtClean="0">
                <a:latin typeface="微軟正黑體" panose="020B0604030504040204" pitchFamily="34" charset="-120"/>
                <a:ea typeface="微軟正黑體" panose="020B0604030504040204" pitchFamily="34" charset="-120"/>
              </a:rPr>
              <a:t>，</a:t>
            </a:r>
            <a:r>
              <a:rPr lang="zh-TW" altLang="en-US" sz="1500" dirty="0">
                <a:latin typeface="微軟正黑體" panose="020B0604030504040204" pitchFamily="34" charset="-120"/>
                <a:ea typeface="微軟正黑體" panose="020B0604030504040204" pitchFamily="34" charset="-120"/>
              </a:rPr>
              <a:t>現為國定古蹟。</a:t>
            </a:r>
          </a:p>
          <a:p>
            <a:endParaRPr lang="zh-TW" altLang="en-US" dirty="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1988840"/>
            <a:ext cx="3901440" cy="3816424"/>
          </a:xfrm>
          <a:prstGeom prst="rect">
            <a:avLst/>
          </a:prstGeom>
        </p:spPr>
      </p:pic>
    </p:spTree>
    <p:extLst>
      <p:ext uri="{BB962C8B-B14F-4D97-AF65-F5344CB8AC3E}">
        <p14:creationId xmlns:p14="http://schemas.microsoft.com/office/powerpoint/2010/main" val="1021019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9592" y="-609"/>
            <a:ext cx="7467600" cy="1143000"/>
          </a:xfrm>
        </p:spPr>
        <p:txBody>
          <a:bodyPr>
            <a:normAutofit/>
          </a:bodyPr>
          <a:lstStyle/>
          <a:p>
            <a:pPr algn="ctr"/>
            <a:r>
              <a:rPr lang="zh-TW" altLang="en-US" sz="4500" dirty="0" smtClean="0">
                <a:latin typeface="微軟正黑體" panose="020B0604030504040204" pitchFamily="34" charset="-120"/>
                <a:ea typeface="微軟正黑體" panose="020B0604030504040204" pitchFamily="34" charset="-120"/>
              </a:rPr>
              <a:t>大成坊</a:t>
            </a:r>
            <a:endParaRPr lang="zh-TW" altLang="en-US" sz="4500"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sz="quarter" idx="1"/>
          </p:nvPr>
        </p:nvSpPr>
        <p:spPr>
          <a:xfrm>
            <a:off x="4788024" y="1988840"/>
            <a:ext cx="3960440" cy="3672407"/>
          </a:xfrm>
        </p:spPr>
        <p:txBody>
          <a:bodyPr>
            <a:normAutofit/>
          </a:bodyPr>
          <a:lstStyle/>
          <a:p>
            <a:pPr marL="0" indent="0">
              <a:buNone/>
            </a:pPr>
            <a:r>
              <a:rPr lang="zh-TW" altLang="en-US" sz="1500" dirty="0">
                <a:latin typeface="微軟正黑體" panose="020B0604030504040204" pitchFamily="34" charset="-120"/>
                <a:ea typeface="微軟正黑體" panose="020B0604030504040204" pitchFamily="34" charset="-120"/>
              </a:rPr>
              <a:t>大成坊有東、西兩座，外貌幾乎一致，下方是雙十字型承重牆，牆頂用燕尾收頭，再以木構造支撐</a:t>
            </a:r>
            <a:r>
              <a:rPr lang="zh-TW" altLang="en-US" sz="1500" dirty="0" smtClean="0">
                <a:solidFill>
                  <a:srgbClr val="FF0000"/>
                </a:solidFill>
                <a:latin typeface="微軟正黑體" panose="020B0604030504040204" pitchFamily="34" charset="-120"/>
                <a:ea typeface="微軟正黑體" panose="020B0604030504040204" pitchFamily="34" charset="-120"/>
              </a:rPr>
              <a:t>懸</a:t>
            </a:r>
            <a:r>
              <a:rPr lang="zh-TW" altLang="en-US" sz="1500" dirty="0">
                <a:solidFill>
                  <a:srgbClr val="FF0000"/>
                </a:solidFill>
                <a:latin typeface="微軟正黑體" panose="020B0604030504040204" pitchFamily="34" charset="-120"/>
                <a:ea typeface="微軟正黑體" panose="020B0604030504040204" pitchFamily="34" charset="-120"/>
              </a:rPr>
              <a:t>山式</a:t>
            </a:r>
            <a:r>
              <a:rPr lang="zh-TW" altLang="en-US" sz="1500" dirty="0" smtClean="0">
                <a:latin typeface="微軟正黑體" panose="020B0604030504040204" pitchFamily="34" charset="-120"/>
                <a:ea typeface="微軟正黑體" panose="020B0604030504040204" pitchFamily="34" charset="-120"/>
              </a:rPr>
              <a:t>燕</a:t>
            </a:r>
            <a:r>
              <a:rPr lang="zh-TW" altLang="en-US" sz="1500" dirty="0">
                <a:latin typeface="微軟正黑體" panose="020B0604030504040204" pitchFamily="34" charset="-120"/>
                <a:ea typeface="微軟正黑體" panose="020B0604030504040204" pitchFamily="34" charset="-120"/>
              </a:rPr>
              <a:t>尾屋頂。東大成坊是臺南孔廟的主入口，始建於清康熙五十四年（</a:t>
            </a:r>
            <a:r>
              <a:rPr lang="en-US" altLang="zh-TW" sz="1500" dirty="0">
                <a:latin typeface="微軟正黑體" panose="020B0604030504040204" pitchFamily="34" charset="-120"/>
                <a:ea typeface="微軟正黑體" panose="020B0604030504040204" pitchFamily="34" charset="-120"/>
              </a:rPr>
              <a:t>1715</a:t>
            </a:r>
            <a:r>
              <a:rPr lang="zh-TW" altLang="en-US" sz="1500" dirty="0">
                <a:latin typeface="微軟正黑體" panose="020B0604030504040204" pitchFamily="34" charset="-120"/>
                <a:ea typeface="微軟正黑體" panose="020B0604030504040204" pitchFamily="34" charset="-120"/>
              </a:rPr>
              <a:t>年</a:t>
            </a:r>
            <a:r>
              <a:rPr lang="zh-TW" altLang="en-US" sz="1500" dirty="0" smtClean="0">
                <a:latin typeface="微軟正黑體" panose="020B0604030504040204" pitchFamily="34" charset="-120"/>
                <a:ea typeface="微軟正黑體" panose="020B0604030504040204" pitchFamily="34" charset="-120"/>
              </a:rPr>
              <a:t>），</a:t>
            </a:r>
            <a:r>
              <a:rPr lang="zh-TW" altLang="en-US" sz="1500" dirty="0">
                <a:latin typeface="微軟正黑體" panose="020B0604030504040204" pitchFamily="34" charset="-120"/>
                <a:ea typeface="微軟正黑體" panose="020B0604030504040204" pitchFamily="34" charset="-120"/>
              </a:rPr>
              <a:t>外側掛有「</a:t>
            </a:r>
            <a:r>
              <a:rPr lang="zh-TW" altLang="en-US" sz="1500" b="1" dirty="0">
                <a:latin typeface="微軟正黑體" panose="020B0604030504040204" pitchFamily="34" charset="-120"/>
                <a:ea typeface="微軟正黑體" panose="020B0604030504040204" pitchFamily="34" charset="-120"/>
              </a:rPr>
              <a:t>全臺首學</a:t>
            </a:r>
            <a:r>
              <a:rPr lang="zh-TW" altLang="en-US" sz="1500" dirty="0">
                <a:latin typeface="微軟正黑體" panose="020B0604030504040204" pitchFamily="34" charset="-120"/>
                <a:ea typeface="微軟正黑體" panose="020B0604030504040204" pitchFamily="34" charset="-120"/>
              </a:rPr>
              <a:t>」的金字橫匾，原件可能是日治時期大正六年（</a:t>
            </a:r>
            <a:r>
              <a:rPr lang="en-US" altLang="zh-TW" sz="1500" dirty="0">
                <a:latin typeface="微軟正黑體" panose="020B0604030504040204" pitchFamily="34" charset="-120"/>
                <a:ea typeface="微軟正黑體" panose="020B0604030504040204" pitchFamily="34" charset="-120"/>
              </a:rPr>
              <a:t>1917</a:t>
            </a:r>
            <a:r>
              <a:rPr lang="zh-TW" altLang="en-US" sz="1500" dirty="0">
                <a:latin typeface="微軟正黑體" panose="020B0604030504040204" pitchFamily="34" charset="-120"/>
                <a:ea typeface="微軟正黑體" panose="020B0604030504040204" pitchFamily="34" charset="-120"/>
              </a:rPr>
              <a:t>年）整修時所書，現懸者為複製品</a:t>
            </a:r>
            <a:r>
              <a:rPr lang="zh-TW" altLang="en-US" sz="1500" dirty="0" smtClean="0">
                <a:latin typeface="微軟正黑體" panose="020B0604030504040204" pitchFamily="34" charset="-120"/>
                <a:ea typeface="微軟正黑體" panose="020B0604030504040204" pitchFamily="34" charset="-120"/>
              </a:rPr>
              <a:t>。</a:t>
            </a:r>
            <a:endParaRPr lang="en-US" altLang="zh-TW" sz="1500" dirty="0" smtClean="0">
              <a:latin typeface="微軟正黑體" panose="020B0604030504040204" pitchFamily="34" charset="-120"/>
              <a:ea typeface="微軟正黑體" panose="020B0604030504040204" pitchFamily="34" charset="-120"/>
            </a:endParaRPr>
          </a:p>
          <a:p>
            <a:pPr marL="0" indent="0">
              <a:buNone/>
            </a:pPr>
            <a:r>
              <a:rPr lang="zh-TW" altLang="en-US" sz="1500" dirty="0" smtClean="0">
                <a:latin typeface="微軟正黑體" panose="020B0604030504040204" pitchFamily="34" charset="-120"/>
                <a:ea typeface="微軟正黑體" panose="020B0604030504040204" pitchFamily="34" charset="-120"/>
              </a:rPr>
              <a:t>此</a:t>
            </a:r>
            <a:r>
              <a:rPr lang="zh-TW" altLang="en-US" sz="1500" dirty="0">
                <a:latin typeface="微軟正黑體" panose="020B0604030504040204" pitchFamily="34" charset="-120"/>
                <a:ea typeface="微軟正黑體" panose="020B0604030504040204" pitchFamily="34" charset="-120"/>
              </a:rPr>
              <a:t>外在東大成坊外北側立有一塊下馬碑，以</a:t>
            </a:r>
            <a:r>
              <a:rPr lang="zh-TW" altLang="en-US" sz="1500" dirty="0">
                <a:solidFill>
                  <a:srgbClr val="FF0000"/>
                </a:solidFill>
                <a:latin typeface="微軟正黑體" panose="020B0604030504040204" pitchFamily="34" charset="-120"/>
                <a:ea typeface="微軟正黑體" panose="020B0604030504040204" pitchFamily="34" charset="-120"/>
              </a:rPr>
              <a:t>滿、漢</a:t>
            </a:r>
            <a:r>
              <a:rPr lang="zh-TW" altLang="en-US" sz="1500" dirty="0">
                <a:latin typeface="微軟正黑體" panose="020B0604030504040204" pitchFamily="34" charset="-120"/>
                <a:ea typeface="微軟正黑體" panose="020B0604030504040204" pitchFamily="34" charset="-120"/>
              </a:rPr>
              <a:t>文並刻「文武官員軍民人等至此下馬」十二字，可能為清康熙二十六年（</a:t>
            </a:r>
            <a:r>
              <a:rPr lang="en-US" altLang="zh-TW" sz="1500" dirty="0">
                <a:latin typeface="微軟正黑體" panose="020B0604030504040204" pitchFamily="34" charset="-120"/>
                <a:ea typeface="微軟正黑體" panose="020B0604030504040204" pitchFamily="34" charset="-120"/>
              </a:rPr>
              <a:t>1687</a:t>
            </a:r>
            <a:r>
              <a:rPr lang="zh-TW" altLang="en-US" sz="1500" dirty="0">
                <a:latin typeface="微軟正黑體" panose="020B0604030504040204" pitchFamily="34" charset="-120"/>
                <a:ea typeface="微軟正黑體" panose="020B0604030504040204" pitchFamily="34" charset="-120"/>
              </a:rPr>
              <a:t>年）所</a:t>
            </a:r>
            <a:r>
              <a:rPr lang="zh-TW" altLang="en-US" sz="1500" dirty="0" smtClean="0">
                <a:latin typeface="微軟正黑體" panose="020B0604030504040204" pitchFamily="34" charset="-120"/>
                <a:ea typeface="微軟正黑體" panose="020B0604030504040204" pitchFamily="34" charset="-120"/>
              </a:rPr>
              <a:t>立。</a:t>
            </a:r>
            <a:r>
              <a:rPr lang="zh-TW" altLang="en-US" sz="1500" dirty="0">
                <a:latin typeface="微軟正黑體" panose="020B0604030504040204" pitchFamily="34" charset="-120"/>
                <a:ea typeface="微軟正黑體" panose="020B0604030504040204" pitchFamily="34" charset="-120"/>
              </a:rPr>
              <a:t>西大成坊則建於清乾隆十四年（</a:t>
            </a:r>
            <a:r>
              <a:rPr lang="en-US" altLang="zh-TW" sz="1500" dirty="0">
                <a:latin typeface="微軟正黑體" panose="020B0604030504040204" pitchFamily="34" charset="-120"/>
                <a:ea typeface="微軟正黑體" panose="020B0604030504040204" pitchFamily="34" charset="-120"/>
              </a:rPr>
              <a:t>1749</a:t>
            </a:r>
            <a:r>
              <a:rPr lang="zh-TW" altLang="en-US" sz="1500" dirty="0">
                <a:latin typeface="微軟正黑體" panose="020B0604030504040204" pitchFamily="34" charset="-120"/>
                <a:ea typeface="微軟正黑體" panose="020B0604030504040204" pitchFamily="34" charset="-120"/>
              </a:rPr>
              <a:t>年</a:t>
            </a:r>
            <a:r>
              <a:rPr lang="zh-TW" altLang="en-US" sz="1500" dirty="0" smtClean="0">
                <a:latin typeface="微軟正黑體" panose="020B0604030504040204" pitchFamily="34" charset="-120"/>
                <a:ea typeface="微軟正黑體" panose="020B0604030504040204" pitchFamily="34" charset="-120"/>
              </a:rPr>
              <a:t>），</a:t>
            </a:r>
            <a:r>
              <a:rPr lang="zh-TW" altLang="en-US" sz="1500" dirty="0">
                <a:latin typeface="微軟正黑體" panose="020B0604030504040204" pitchFamily="34" charset="-120"/>
                <a:ea typeface="微軟正黑體" panose="020B0604030504040204" pitchFamily="34" charset="-120"/>
              </a:rPr>
              <a:t>在戰後因緊鄰忠義國小而一直封閉，直到</a:t>
            </a:r>
            <a:r>
              <a:rPr lang="en-US" altLang="zh-TW" sz="1500" dirty="0">
                <a:latin typeface="微軟正黑體" panose="020B0604030504040204" pitchFamily="34" charset="-120"/>
                <a:ea typeface="微軟正黑體" panose="020B0604030504040204" pitchFamily="34" charset="-120"/>
              </a:rPr>
              <a:t>2003</a:t>
            </a:r>
            <a:r>
              <a:rPr lang="zh-TW" altLang="en-US" sz="1500" dirty="0">
                <a:latin typeface="微軟正黑體" panose="020B0604030504040204" pitchFamily="34" charset="-120"/>
                <a:ea typeface="微軟正黑體" panose="020B0604030504040204" pitchFamily="34" charset="-120"/>
              </a:rPr>
              <a:t>年底忠義國小整修拆除友愛樓，而後鋪設景觀步道後才在</a:t>
            </a:r>
            <a:r>
              <a:rPr lang="en-US" altLang="zh-TW" sz="1500" dirty="0">
                <a:latin typeface="微軟正黑體" panose="020B0604030504040204" pitchFamily="34" charset="-120"/>
                <a:ea typeface="微軟正黑體" panose="020B0604030504040204" pitchFamily="34" charset="-120"/>
              </a:rPr>
              <a:t>2004</a:t>
            </a:r>
            <a:r>
              <a:rPr lang="zh-TW" altLang="en-US" sz="1500" dirty="0">
                <a:latin typeface="微軟正黑體" panose="020B0604030504040204" pitchFamily="34" charset="-120"/>
                <a:ea typeface="微軟正黑體" panose="020B0604030504040204" pitchFamily="34" charset="-120"/>
              </a:rPr>
              <a:t>年時重新開啟</a:t>
            </a:r>
            <a:r>
              <a:rPr lang="zh-TW" altLang="en-US" sz="1500" dirty="0" smtClean="0">
                <a:latin typeface="微軟正黑體" panose="020B0604030504040204" pitchFamily="34" charset="-120"/>
                <a:ea typeface="微軟正黑體" panose="020B0604030504040204" pitchFamily="34" charset="-120"/>
              </a:rPr>
              <a:t>。</a:t>
            </a:r>
            <a:endParaRPr lang="zh-TW" altLang="en-US" sz="1500" dirty="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2051002"/>
            <a:ext cx="3899925" cy="3610245"/>
          </a:xfrm>
          <a:prstGeom prst="rect">
            <a:avLst/>
          </a:prstGeom>
        </p:spPr>
      </p:pic>
    </p:spTree>
    <p:extLst>
      <p:ext uri="{BB962C8B-B14F-4D97-AF65-F5344CB8AC3E}">
        <p14:creationId xmlns:p14="http://schemas.microsoft.com/office/powerpoint/2010/main" val="3207143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0"/>
            <a:ext cx="7467600" cy="1143000"/>
          </a:xfrm>
        </p:spPr>
        <p:txBody>
          <a:bodyPr>
            <a:normAutofit/>
          </a:bodyPr>
          <a:lstStyle/>
          <a:p>
            <a:pPr algn="ctr"/>
            <a:r>
              <a:rPr lang="zh-TW" altLang="en-US" sz="4500" dirty="0">
                <a:latin typeface="微軟正黑體" panose="020B0604030504040204" pitchFamily="34" charset="-120"/>
                <a:ea typeface="微軟正黑體" panose="020B0604030504040204" pitchFamily="34" charset="-120"/>
              </a:rPr>
              <a:t>明鄭建築風格</a:t>
            </a:r>
          </a:p>
        </p:txBody>
      </p:sp>
      <p:pic>
        <p:nvPicPr>
          <p:cNvPr id="4" name="內容版面配置區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941917" y="1600200"/>
            <a:ext cx="6498166" cy="4873625"/>
          </a:xfrm>
        </p:spPr>
      </p:pic>
    </p:spTree>
    <p:extLst>
      <p:ext uri="{BB962C8B-B14F-4D97-AF65-F5344CB8AC3E}">
        <p14:creationId xmlns:p14="http://schemas.microsoft.com/office/powerpoint/2010/main" val="1696464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600" y="0"/>
            <a:ext cx="7467600" cy="1143000"/>
          </a:xfrm>
        </p:spPr>
        <p:txBody>
          <a:bodyPr>
            <a:normAutofit/>
          </a:bodyPr>
          <a:lstStyle/>
          <a:p>
            <a:pPr algn="ctr"/>
            <a:r>
              <a:rPr lang="zh-TW" altLang="en-US" sz="4500" dirty="0" smtClean="0"/>
              <a:t>鄉賢祠、名宦祠</a:t>
            </a:r>
            <a:endParaRPr lang="zh-TW" altLang="en-US" sz="4500" dirty="0"/>
          </a:p>
        </p:txBody>
      </p:sp>
      <p:pic>
        <p:nvPicPr>
          <p:cNvPr id="4" name="內容版面配置區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51520" y="1628800"/>
            <a:ext cx="5088565" cy="3816424"/>
          </a:xfrm>
        </p:spPr>
      </p:pic>
      <p:sp>
        <p:nvSpPr>
          <p:cNvPr id="5" name="矩形 4"/>
          <p:cNvSpPr/>
          <p:nvPr/>
        </p:nvSpPr>
        <p:spPr>
          <a:xfrm>
            <a:off x="5436096" y="1556792"/>
            <a:ext cx="2880320" cy="4493538"/>
          </a:xfrm>
          <a:prstGeom prst="rect">
            <a:avLst/>
          </a:prstGeom>
        </p:spPr>
        <p:txBody>
          <a:bodyPr wrap="square">
            <a:spAutoFit/>
          </a:bodyPr>
          <a:lstStyle/>
          <a:p>
            <a:r>
              <a:rPr lang="zh-TW" altLang="en-US" sz="1500" dirty="0" smtClean="0">
                <a:latin typeface="微軟正黑體" panose="020B0604030504040204" pitchFamily="34" charset="-120"/>
                <a:ea typeface="微軟正黑體" panose="020B0604030504040204" pitchFamily="34" charset="-120"/>
              </a:rPr>
              <a:t>鄉賢祠即祭祀鄉賢的場所。</a:t>
            </a:r>
            <a:endParaRPr lang="en-US" altLang="zh-TW" sz="1500" dirty="0" smtClean="0">
              <a:latin typeface="微軟正黑體" panose="020B0604030504040204" pitchFamily="34" charset="-120"/>
              <a:ea typeface="微軟正黑體" panose="020B0604030504040204" pitchFamily="34" charset="-120"/>
            </a:endParaRPr>
          </a:p>
          <a:p>
            <a:r>
              <a:rPr lang="zh-TW" altLang="en-US" sz="1500" dirty="0" smtClean="0">
                <a:latin typeface="微軟正黑體" panose="020B0604030504040204" pitchFamily="34" charset="-120"/>
                <a:ea typeface="微軟正黑體" panose="020B0604030504040204" pitchFamily="34" charset="-120"/>
              </a:rPr>
              <a:t>鄉賢，即出生在當地、學識或品行受人尊敬的人。據傳說，在周朝時已經在祠堂中</a:t>
            </a:r>
            <a:r>
              <a:rPr lang="zh-TW" altLang="en-US" sz="1500" dirty="0" smtClean="0">
                <a:solidFill>
                  <a:srgbClr val="FF0000"/>
                </a:solidFill>
                <a:latin typeface="微軟正黑體" panose="020B0604030504040204" pitchFamily="34" charset="-120"/>
                <a:ea typeface="微軟正黑體" panose="020B0604030504040204" pitchFamily="34" charset="-120"/>
              </a:rPr>
              <a:t>祭祀鄉賢</a:t>
            </a:r>
            <a:r>
              <a:rPr lang="zh-TW" altLang="en-US" sz="1500" dirty="0" smtClean="0">
                <a:latin typeface="微軟正黑體" panose="020B0604030504040204" pitchFamily="34" charset="-120"/>
                <a:ea typeface="微軟正黑體" panose="020B0604030504040204" pitchFamily="34" charset="-120"/>
              </a:rPr>
              <a:t>的行為。宋代元代之後，鄉賢祠漸漸與孔廟官學結合，成為廟學建築群的一部分。</a:t>
            </a:r>
            <a:endParaRPr lang="en-US" altLang="zh-TW" sz="1500" dirty="0" smtClean="0">
              <a:latin typeface="微軟正黑體" panose="020B0604030504040204" pitchFamily="34" charset="-120"/>
              <a:ea typeface="微軟正黑體" panose="020B0604030504040204" pitchFamily="34" charset="-120"/>
            </a:endParaRPr>
          </a:p>
          <a:p>
            <a:endParaRPr lang="en-US" altLang="zh-TW" sz="1500" dirty="0" smtClean="0">
              <a:latin typeface="微軟正黑體" panose="020B0604030504040204" pitchFamily="34" charset="-120"/>
              <a:ea typeface="微軟正黑體" panose="020B0604030504040204" pitchFamily="34" charset="-120"/>
            </a:endParaRPr>
          </a:p>
          <a:p>
            <a:r>
              <a:rPr lang="zh-TW" altLang="en-US" sz="1500" dirty="0" smtClean="0">
                <a:latin typeface="微軟正黑體" panose="020B0604030504040204" pitchFamily="34" charset="-120"/>
                <a:ea typeface="微軟正黑體" panose="020B0604030504040204" pitchFamily="34" charset="-120"/>
              </a:rPr>
              <a:t>明朝中期之後，祭祀鄉賢的制度得到進一步的完善。在一些地方，這一傳統至今仍延續著。</a:t>
            </a:r>
            <a:endParaRPr lang="en-US" altLang="zh-TW" sz="1500" dirty="0" smtClean="0">
              <a:latin typeface="微軟正黑體" panose="020B0604030504040204" pitchFamily="34" charset="-120"/>
              <a:ea typeface="微軟正黑體" panose="020B0604030504040204" pitchFamily="34" charset="-120"/>
            </a:endParaRPr>
          </a:p>
          <a:p>
            <a:r>
              <a:rPr lang="zh-TW" altLang="en-US" sz="1500" dirty="0" smtClean="0">
                <a:latin typeface="微軟正黑體" panose="020B0604030504040204" pitchFamily="34" charset="-120"/>
                <a:ea typeface="微軟正黑體" panose="020B0604030504040204" pitchFamily="34" charset="-120"/>
              </a:rPr>
              <a:t>例如在台灣新竹市，當地一位已故中學校長因推動教育發展，經政府審核通過，入祀鄉賢祠。</a:t>
            </a:r>
            <a:endParaRPr lang="en-US" altLang="zh-TW" sz="1500" dirty="0" smtClean="0">
              <a:latin typeface="微軟正黑體" panose="020B0604030504040204" pitchFamily="34" charset="-120"/>
              <a:ea typeface="微軟正黑體" panose="020B0604030504040204" pitchFamily="34" charset="-120"/>
            </a:endParaRPr>
          </a:p>
          <a:p>
            <a:endParaRPr lang="en-US" altLang="zh-TW" sz="1500" dirty="0">
              <a:latin typeface="微軟正黑體" panose="020B0604030504040204" pitchFamily="34" charset="-120"/>
              <a:ea typeface="微軟正黑體" panose="020B0604030504040204" pitchFamily="34" charset="-120"/>
            </a:endParaRPr>
          </a:p>
          <a:p>
            <a:r>
              <a:rPr lang="zh-TW" altLang="en-US" sz="1500" dirty="0" smtClean="0">
                <a:latin typeface="微軟正黑體" panose="020B0604030504040204" pitchFamily="34" charset="-120"/>
                <a:ea typeface="微軟正黑體" panose="020B0604030504040204" pitchFamily="34" charset="-120"/>
              </a:rPr>
              <a:t>後因節孝祠被廢，</a:t>
            </a:r>
            <a:r>
              <a:rPr lang="zh-TW" altLang="en-US" sz="1500" dirty="0" smtClean="0">
                <a:latin typeface="微軟正黑體" panose="020B0604030504040204" pitchFamily="34" charset="-120"/>
                <a:ea typeface="微軟正黑體" panose="020B0604030504040204" pitchFamily="34" charset="-120"/>
              </a:rPr>
              <a:t>神位移至孔子廟大成門東側之鄉賢祠，鄉賢祠則與名宦祠合而為一</a:t>
            </a:r>
            <a:r>
              <a:rPr lang="zh-TW" altLang="en-US" sz="1600" dirty="0" smtClean="0"/>
              <a:t>。</a:t>
            </a:r>
            <a:endParaRPr lang="zh-TW" altLang="en-US" sz="1500" dirty="0" smtClean="0">
              <a:latin typeface="微軟正黑體" panose="020B0604030504040204" pitchFamily="34" charset="-120"/>
              <a:ea typeface="微軟正黑體" panose="020B0604030504040204" pitchFamily="34" charset="-120"/>
            </a:endParaRPr>
          </a:p>
          <a:p>
            <a:endParaRPr lang="zh-TW" altLang="en-US" sz="15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83916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9592" y="0"/>
            <a:ext cx="7467600" cy="1143000"/>
          </a:xfrm>
        </p:spPr>
        <p:txBody>
          <a:bodyPr>
            <a:normAutofit/>
          </a:bodyPr>
          <a:lstStyle/>
          <a:p>
            <a:pPr algn="ctr"/>
            <a:r>
              <a:rPr lang="zh-TW" altLang="en-US" sz="4500" dirty="0" smtClean="0"/>
              <a:t>孝子祠、</a:t>
            </a:r>
            <a:r>
              <a:rPr lang="zh-TW" altLang="en-US" sz="4500" dirty="0"/>
              <a:t>節孝祠</a:t>
            </a:r>
          </a:p>
        </p:txBody>
      </p:sp>
      <p:pic>
        <p:nvPicPr>
          <p:cNvPr id="4" name="內容版面配置區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79512" y="1628800"/>
            <a:ext cx="5088565" cy="3816424"/>
          </a:xfrm>
        </p:spPr>
      </p:pic>
      <p:sp>
        <p:nvSpPr>
          <p:cNvPr id="5" name="矩形 4"/>
          <p:cNvSpPr/>
          <p:nvPr/>
        </p:nvSpPr>
        <p:spPr>
          <a:xfrm>
            <a:off x="5364088" y="1628800"/>
            <a:ext cx="3131840" cy="2877711"/>
          </a:xfrm>
          <a:prstGeom prst="rect">
            <a:avLst/>
          </a:prstGeom>
        </p:spPr>
        <p:txBody>
          <a:bodyPr wrap="square">
            <a:spAutoFit/>
          </a:bodyPr>
          <a:lstStyle/>
          <a:p>
            <a:r>
              <a:rPr lang="zh-TW" altLang="en-US" sz="1500" dirty="0" smtClean="0">
                <a:latin typeface="微軟正黑體" panose="020B0604030504040204" pitchFamily="34" charset="-120"/>
                <a:ea typeface="微軟正黑體" panose="020B0604030504040204" pitchFamily="34" charset="-120"/>
              </a:rPr>
              <a:t>奉祀節孝婦女與孝子之祠堂。台南市孔子廟原來並無此兩祠之設置。至於何時所建，說法不一。</a:t>
            </a:r>
            <a:endParaRPr lang="en-US" altLang="zh-TW" sz="1500" dirty="0" smtClean="0">
              <a:latin typeface="微軟正黑體" panose="020B0604030504040204" pitchFamily="34" charset="-120"/>
              <a:ea typeface="微軟正黑體" panose="020B0604030504040204" pitchFamily="34" charset="-120"/>
            </a:endParaRPr>
          </a:p>
          <a:p>
            <a:endParaRPr lang="en-US" altLang="zh-TW" sz="1500" dirty="0" smtClean="0">
              <a:latin typeface="微軟正黑體" panose="020B0604030504040204" pitchFamily="34" charset="-120"/>
              <a:ea typeface="微軟正黑體" panose="020B0604030504040204" pitchFamily="34" charset="-120"/>
            </a:endParaRPr>
          </a:p>
          <a:p>
            <a:r>
              <a:rPr lang="zh-TW" altLang="en-US" sz="1500" dirty="0" smtClean="0">
                <a:latin typeface="微軟正黑體" panose="020B0604030504040204" pitchFamily="34" charset="-120"/>
                <a:ea typeface="微軟正黑體" panose="020B0604030504040204" pitchFamily="34" charset="-120"/>
              </a:rPr>
              <a:t>一說根據</a:t>
            </a:r>
            <a:r>
              <a:rPr lang="en-US" altLang="zh-TW" sz="1500" dirty="0" smtClean="0">
                <a:latin typeface="微軟正黑體" panose="020B0604030504040204" pitchFamily="34" charset="-120"/>
                <a:ea typeface="微軟正黑體" panose="020B0604030504040204" pitchFamily="34" charset="-120"/>
              </a:rPr>
              <a:t>《</a:t>
            </a:r>
            <a:r>
              <a:rPr lang="zh-TW" altLang="en-US" sz="1500" dirty="0" smtClean="0">
                <a:latin typeface="微軟正黑體" panose="020B0604030504040204" pitchFamily="34" charset="-120"/>
                <a:ea typeface="微軟正黑體" panose="020B0604030504040204" pitchFamily="34" charset="-120"/>
              </a:rPr>
              <a:t>安平縣雜記</a:t>
            </a:r>
            <a:r>
              <a:rPr lang="en-US" altLang="zh-TW" sz="1500" dirty="0" smtClean="0">
                <a:latin typeface="微軟正黑體" panose="020B0604030504040204" pitchFamily="34" charset="-120"/>
                <a:ea typeface="微軟正黑體" panose="020B0604030504040204" pitchFamily="34" charset="-120"/>
              </a:rPr>
              <a:t>》</a:t>
            </a:r>
            <a:r>
              <a:rPr lang="zh-TW" altLang="en-US" sz="1500" dirty="0" smtClean="0">
                <a:latin typeface="微軟正黑體" panose="020B0604030504040204" pitchFamily="34" charset="-120"/>
                <a:ea typeface="微軟正黑體" panose="020B0604030504040204" pitchFamily="34" charset="-120"/>
              </a:rPr>
              <a:t>所載，為清光緒十四年（一八八八年），另一說根據</a:t>
            </a:r>
            <a:r>
              <a:rPr lang="en-US" altLang="zh-TW" sz="1500" dirty="0" smtClean="0">
                <a:latin typeface="微軟正黑體" panose="020B0604030504040204" pitchFamily="34" charset="-120"/>
                <a:ea typeface="微軟正黑體" panose="020B0604030504040204" pitchFamily="34" charset="-120"/>
              </a:rPr>
              <a:t>《</a:t>
            </a:r>
            <a:r>
              <a:rPr lang="zh-TW" altLang="en-US" sz="1500" dirty="0" smtClean="0">
                <a:latin typeface="微軟正黑體" panose="020B0604030504040204" pitchFamily="34" charset="-120"/>
                <a:ea typeface="微軟正黑體" panose="020B0604030504040204" pitchFamily="34" charset="-120"/>
              </a:rPr>
              <a:t>台南聖廟考</a:t>
            </a:r>
            <a:r>
              <a:rPr lang="en-US" altLang="zh-TW" sz="1500" dirty="0" smtClean="0">
                <a:latin typeface="微軟正黑體" panose="020B0604030504040204" pitchFamily="34" charset="-120"/>
                <a:ea typeface="微軟正黑體" panose="020B0604030504040204" pitchFamily="34" charset="-120"/>
              </a:rPr>
              <a:t>》</a:t>
            </a:r>
            <a:r>
              <a:rPr lang="zh-TW" altLang="en-US" sz="1500" dirty="0" smtClean="0">
                <a:latin typeface="微軟正黑體" panose="020B0604030504040204" pitchFamily="34" charset="-120"/>
                <a:ea typeface="微軟正黑體" panose="020B0604030504040204" pitchFamily="34" charset="-120"/>
              </a:rPr>
              <a:t>附圖，當為日治時期，其因乃是原來位於鎮北坊之烈女節婦祠與東安坊縣學內的節孝祠被廢，神位移至孔子廟大成門東側之鄉賢祠，</a:t>
            </a:r>
            <a:r>
              <a:rPr lang="zh-TW" altLang="en-US" sz="1500" dirty="0">
                <a:latin typeface="微軟正黑體" panose="020B0604030504040204" pitchFamily="34" charset="-120"/>
                <a:ea typeface="微軟正黑體" panose="020B0604030504040204" pitchFamily="34" charset="-120"/>
              </a:rPr>
              <a:t>原有鄉賢祠則與名宦祠合而為一</a:t>
            </a:r>
            <a:r>
              <a:rPr lang="zh-TW" altLang="en-US" sz="1600" dirty="0"/>
              <a:t>。</a:t>
            </a:r>
            <a:endParaRPr lang="zh-TW" altLang="en-US" sz="15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20176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500" dirty="0" smtClean="0">
                <a:latin typeface="微軟正黑體" panose="020B0604030504040204" pitchFamily="34" charset="-120"/>
                <a:ea typeface="微軟正黑體" panose="020B0604030504040204" pitchFamily="34" charset="-120"/>
              </a:rPr>
              <a:t>兩組組員合照</a:t>
            </a:r>
            <a:endParaRPr lang="zh-TW" altLang="en-US" sz="4500" dirty="0">
              <a:latin typeface="微軟正黑體" panose="020B0604030504040204" pitchFamily="34" charset="-120"/>
              <a:ea typeface="微軟正黑體" panose="020B0604030504040204" pitchFamily="34" charset="-120"/>
            </a:endParaRPr>
          </a:p>
        </p:txBody>
      </p:sp>
      <p:pic>
        <p:nvPicPr>
          <p:cNvPr id="4" name="內容版面配置區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1936750"/>
            <a:ext cx="7467600" cy="4200525"/>
          </a:xfrm>
        </p:spPr>
      </p:pic>
    </p:spTree>
    <p:extLst>
      <p:ext uri="{BB962C8B-B14F-4D97-AF65-F5344CB8AC3E}">
        <p14:creationId xmlns:p14="http://schemas.microsoft.com/office/powerpoint/2010/main" val="27214248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壁窗">
  <a:themeElements>
    <a:clrScheme name="壁窗">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壁窗">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壁窗">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43</TotalTime>
  <Words>780</Words>
  <Application>Microsoft Office PowerPoint</Application>
  <PresentationFormat>如螢幕大小 (4:3)</PresentationFormat>
  <Paragraphs>32</Paragraphs>
  <Slides>8</Slides>
  <Notes>0</Notes>
  <HiddenSlides>0</HiddenSlides>
  <MMClips>0</MMClips>
  <ScaleCrop>false</ScaleCrop>
  <HeadingPairs>
    <vt:vector size="4" baseType="variant">
      <vt:variant>
        <vt:lpstr>佈景主題</vt:lpstr>
      </vt:variant>
      <vt:variant>
        <vt:i4>1</vt:i4>
      </vt:variant>
      <vt:variant>
        <vt:lpstr>投影片標題</vt:lpstr>
      </vt:variant>
      <vt:variant>
        <vt:i4>8</vt:i4>
      </vt:variant>
    </vt:vector>
  </HeadingPairs>
  <TitlesOfParts>
    <vt:vector size="9" baseType="lpstr">
      <vt:lpstr>壁窗</vt:lpstr>
      <vt:lpstr>設計美學 期末報告 臺南孔廟</vt:lpstr>
      <vt:lpstr>建築結構</vt:lpstr>
      <vt:lpstr>全台首學</vt:lpstr>
      <vt:lpstr>大成坊</vt:lpstr>
      <vt:lpstr>明鄭建築風格</vt:lpstr>
      <vt:lpstr>鄉賢祠、名宦祠</vt:lpstr>
      <vt:lpstr>孝子祠、節孝祠</vt:lpstr>
      <vt:lpstr>兩組組員合照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期末報告 臺南孔廟</dc:title>
  <dc:creator>user</dc:creator>
  <cp:lastModifiedBy>user</cp:lastModifiedBy>
  <cp:revision>7</cp:revision>
  <dcterms:created xsi:type="dcterms:W3CDTF">2016-12-20T07:57:42Z</dcterms:created>
  <dcterms:modified xsi:type="dcterms:W3CDTF">2016-12-20T08:41:30Z</dcterms:modified>
</cp:coreProperties>
</file>