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8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288" r:id="rId49"/>
    <p:sldId id="289" r:id="rId50"/>
    <p:sldId id="290" r:id="rId51"/>
    <p:sldId id="291" r:id="rId52"/>
    <p:sldId id="292" r:id="rId53"/>
    <p:sldId id="293" r:id="rId54"/>
    <p:sldId id="294" r:id="rId55"/>
    <p:sldId id="295" r:id="rId56"/>
    <p:sldId id="296" r:id="rId57"/>
    <p:sldId id="298" r:id="rId58"/>
    <p:sldId id="297" r:id="rId59"/>
    <p:sldId id="299" r:id="rId60"/>
    <p:sldId id="300" r:id="rId61"/>
    <p:sldId id="301" r:id="rId62"/>
    <p:sldId id="302" r:id="rId63"/>
    <p:sldId id="303" r:id="rId64"/>
    <p:sldId id="304" r:id="rId6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altLang="zh-TW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altLang="zh-TW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42BDD6A-9808-4105-952B-5DC8158D0837}" type="datetimeFigureOut">
              <a:rPr lang="zh-TW" altLang="en-US" smtClean="0"/>
              <a:t>2014/4/22</a:t>
            </a:fld>
            <a:endParaRPr lang="zh-TW" alt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8E08912-AA6C-47E6-AC30-87737C1FA4A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ea typeface="標楷體" pitchFamily="65" charset="-120"/>
              </a:rPr>
              <a:t>會展初階認證之會展英文</a:t>
            </a:r>
            <a:br>
              <a:rPr lang="zh-TW" altLang="en-US" b="1" dirty="0" smtClean="0">
                <a:ea typeface="標楷體" pitchFamily="65" charset="-120"/>
              </a:rPr>
            </a:br>
            <a:r>
              <a:rPr lang="zh-TW" altLang="en-US" b="1" dirty="0" smtClean="0">
                <a:ea typeface="標楷體" pitchFamily="65" charset="-120"/>
              </a:rPr>
              <a:t/>
            </a:r>
            <a:br>
              <a:rPr lang="zh-TW" altLang="en-US" b="1" dirty="0" smtClean="0">
                <a:ea typeface="標楷體" pitchFamily="65" charset="-120"/>
              </a:rPr>
            </a:b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99</a:t>
            </a:r>
            <a:r>
              <a:rPr lang="zh-TW" altLang="en-US" b="1" dirty="0" smtClean="0">
                <a:ea typeface="標楷體" pitchFamily="65" charset="-120"/>
              </a:rPr>
              <a:t>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~102</a:t>
            </a:r>
            <a:r>
              <a:rPr lang="zh-TW" altLang="en-US" b="1" dirty="0" smtClean="0">
                <a:ea typeface="標楷體" pitchFamily="65" charset="-120"/>
              </a:rPr>
              <a:t>年歷屆試題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製作者：曾鈴雅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)8.Which is the best lighting for a presenter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who is going to be using a power point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presentation?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"/>
            <a:ext cx="8186766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(A)Have the light source directly above the   screen or monitor that shows the slides.</a:t>
            </a:r>
          </a:p>
          <a:p>
            <a:pPr>
              <a:buNone/>
            </a:pPr>
            <a:r>
              <a:rPr lang="en-US" altLang="zh-TW" dirty="0" smtClean="0"/>
              <a:t>(B)Darken the entire room so that slides show up well.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(C)Darken the </a:t>
            </a:r>
            <a:r>
              <a:rPr lang="en-US" altLang="zh-TW" dirty="0" err="1" smtClean="0">
                <a:solidFill>
                  <a:srgbClr val="FF0000"/>
                </a:solidFill>
              </a:rPr>
              <a:t>dront</a:t>
            </a:r>
            <a:r>
              <a:rPr lang="en-US" altLang="zh-TW" dirty="0" smtClean="0">
                <a:solidFill>
                  <a:srgbClr val="FF0000"/>
                </a:solidFill>
              </a:rPr>
              <a:t> of the room where the </a:t>
            </a:r>
            <a:r>
              <a:rPr lang="en-US" altLang="zh-TW" dirty="0" err="1" smtClean="0">
                <a:solidFill>
                  <a:srgbClr val="FF0000"/>
                </a:solidFill>
              </a:rPr>
              <a:t>screenis,but</a:t>
            </a:r>
            <a:r>
              <a:rPr lang="en-US" altLang="zh-TW" dirty="0" smtClean="0">
                <a:solidFill>
                  <a:srgbClr val="FF0000"/>
                </a:solidFill>
              </a:rPr>
              <a:t> provide a light to show the speaker’s face.</a:t>
            </a:r>
          </a:p>
          <a:p>
            <a:pPr>
              <a:buNone/>
            </a:pPr>
            <a:r>
              <a:rPr lang="en-US" altLang="zh-TW" dirty="0" smtClean="0"/>
              <a:t>(D)Keep the lights on so the audience can see the speaker.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)9.A plenary session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00043"/>
            <a:ext cx="8258204" cy="562559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 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(A)is attended by all conference participants</a:t>
            </a:r>
          </a:p>
          <a:p>
            <a:pPr>
              <a:buNone/>
            </a:pPr>
            <a:r>
              <a:rPr lang="en-US" altLang="zh-TW" dirty="0" smtClean="0"/>
              <a:t>(B)is attended only by the organizing committee</a:t>
            </a:r>
          </a:p>
          <a:p>
            <a:pPr>
              <a:buNone/>
            </a:pPr>
            <a:r>
              <a:rPr lang="en-US" altLang="zh-TW" dirty="0" smtClean="0"/>
              <a:t>(C)is organized by the hotel staff</a:t>
            </a:r>
          </a:p>
          <a:p>
            <a:pPr>
              <a:buNone/>
            </a:pPr>
            <a:r>
              <a:rPr lang="en-US" altLang="zh-TW" dirty="0" smtClean="0"/>
              <a:t>(D)is attended only by those who are interested in the topic of the session.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)10.Video conference transmissions require a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lot more _____than pure audio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transmissions but are based on the same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standards, making it easy to integrate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</a:t>
            </a:r>
            <a:r>
              <a:rPr lang="en-US" altLang="zh-TW" sz="3200" dirty="0" err="1" smtClean="0"/>
              <a:t>Vedio</a:t>
            </a:r>
            <a:r>
              <a:rPr lang="en-US" altLang="zh-TW" sz="3200" dirty="0" smtClean="0"/>
              <a:t>-over-IP into existing networks.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65008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(A)Bandwidth</a:t>
            </a:r>
          </a:p>
          <a:p>
            <a:pPr>
              <a:buNone/>
            </a:pPr>
            <a:r>
              <a:rPr lang="en-US" altLang="zh-TW" dirty="0" smtClean="0"/>
              <a:t>(B)Bank Loan</a:t>
            </a:r>
          </a:p>
          <a:p>
            <a:pPr>
              <a:buNone/>
            </a:pPr>
            <a:r>
              <a:rPr lang="en-US" altLang="zh-TW" dirty="0" smtClean="0"/>
              <a:t>(C)Band Beat</a:t>
            </a:r>
          </a:p>
          <a:p>
            <a:pPr>
              <a:buNone/>
            </a:pPr>
            <a:r>
              <a:rPr lang="en-US" altLang="zh-TW" dirty="0" smtClean="0"/>
              <a:t>(D)bandit’s Wit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)11.The notice of the meeting should include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many items.  Which one is not correct?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(A)The purpose of the meeting</a:t>
            </a:r>
          </a:p>
          <a:p>
            <a:pPr>
              <a:buNone/>
            </a:pPr>
            <a:r>
              <a:rPr lang="en-US" altLang="zh-TW" dirty="0" smtClean="0"/>
              <a:t>(B)The topics to be covered</a:t>
            </a:r>
          </a:p>
          <a:p>
            <a:pPr>
              <a:buNone/>
            </a:pPr>
            <a:r>
              <a:rPr lang="en-US" altLang="zh-TW" dirty="0" smtClean="0"/>
              <a:t>(C)The date, time and place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(D)A list of performers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)12.</a:t>
            </a:r>
            <a:r>
              <a:rPr lang="zh-TW" altLang="en-US" sz="3200" dirty="0" smtClean="0"/>
              <a:t>下列那一項展覽不適合進行獎勵旅遊</a:t>
            </a:r>
            <a:r>
              <a:rPr lang="zh-TW" altLang="en-US" sz="3200" dirty="0" smtClean="0"/>
              <a:t>之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行銷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(A)EIBTM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(B)COMPUTEX</a:t>
            </a:r>
          </a:p>
          <a:p>
            <a:pPr>
              <a:buNone/>
            </a:pPr>
            <a:r>
              <a:rPr lang="en-US" altLang="zh-TW" dirty="0" smtClean="0"/>
              <a:t>(C)IMEX</a:t>
            </a:r>
          </a:p>
          <a:p>
            <a:pPr>
              <a:buNone/>
            </a:pPr>
            <a:r>
              <a:rPr lang="en-US" altLang="zh-TW" dirty="0" smtClean="0"/>
              <a:t>(D)IT&amp;CMA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)13.</a:t>
            </a:r>
            <a:r>
              <a:rPr lang="zh-TW" altLang="en-US" sz="3200" dirty="0" smtClean="0"/>
              <a:t>下列那一項旅遊展覽為目前世界最大</a:t>
            </a:r>
            <a:r>
              <a:rPr lang="zh-TW" altLang="en-US" sz="3200" dirty="0" smtClean="0"/>
              <a:t>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模</a:t>
            </a:r>
            <a:r>
              <a:rPr lang="zh-TW" altLang="en-US" sz="3200" dirty="0" smtClean="0"/>
              <a:t>之旅展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(A)ITB</a:t>
            </a:r>
          </a:p>
          <a:p>
            <a:pPr>
              <a:buNone/>
            </a:pPr>
            <a:r>
              <a:rPr lang="en-US" altLang="zh-TW" dirty="0" smtClean="0"/>
              <a:t>(B)IMEX</a:t>
            </a:r>
          </a:p>
          <a:p>
            <a:pPr>
              <a:buNone/>
            </a:pPr>
            <a:r>
              <a:rPr lang="en-US" altLang="zh-TW" dirty="0" smtClean="0"/>
              <a:t>(C)ITF</a:t>
            </a:r>
          </a:p>
          <a:p>
            <a:pPr>
              <a:buNone/>
            </a:pPr>
            <a:r>
              <a:rPr lang="en-US" altLang="zh-TW" dirty="0" smtClean="0"/>
              <a:t>(D)AIME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28860" y="2875002"/>
            <a:ext cx="450059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年試題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)1.</a:t>
            </a:r>
            <a:r>
              <a:rPr lang="zh-TW" altLang="en-US" sz="3200" dirty="0" smtClean="0"/>
              <a:t>大會主辦單位為了讓與會者或參展者</a:t>
            </a:r>
            <a:r>
              <a:rPr lang="zh-TW" altLang="en-US" sz="3200" dirty="0" smtClean="0"/>
              <a:t>拿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到</a:t>
            </a:r>
            <a:r>
              <a:rPr lang="zh-TW" altLang="en-US" sz="3200" dirty="0" smtClean="0"/>
              <a:t>完整的會展資料，會在報到時發給一</a:t>
            </a:r>
            <a:br>
              <a:rPr lang="zh-TW" altLang="en-US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個</a:t>
            </a:r>
            <a:r>
              <a:rPr lang="zh-TW" altLang="en-US" sz="3200" dirty="0" smtClean="0"/>
              <a:t>大會資料袋，一般英文用法，我們</a:t>
            </a:r>
            <a:r>
              <a:rPr lang="zh-TW" altLang="en-US" sz="3200" dirty="0" smtClean="0"/>
              <a:t>稱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為</a:t>
            </a:r>
            <a:r>
              <a:rPr lang="en-US" altLang="zh-TW" sz="3200" dirty="0" smtClean="0"/>
              <a:t>________</a:t>
            </a:r>
            <a:r>
              <a:rPr lang="zh-TW" altLang="en-US" sz="3200" dirty="0" smtClean="0"/>
              <a:t>，下列何者不對？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14290"/>
            <a:ext cx="8258204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(A)Information Kit</a:t>
            </a:r>
          </a:p>
          <a:p>
            <a:pPr>
              <a:buNone/>
            </a:pPr>
            <a:r>
              <a:rPr lang="en-US" altLang="zh-TW" dirty="0" smtClean="0"/>
              <a:t>(B)Information Bag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(C)Information Clipping </a:t>
            </a:r>
          </a:p>
          <a:p>
            <a:pPr>
              <a:buNone/>
            </a:pPr>
            <a:r>
              <a:rPr lang="en-US" altLang="zh-TW" dirty="0" smtClean="0"/>
              <a:t>(D)Information Packet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)2.</a:t>
            </a:r>
            <a:r>
              <a:rPr lang="zh-TW" altLang="en-US" sz="3200" dirty="0" smtClean="0"/>
              <a:t>各個產業經常會發行專業刊物來推廣</a:t>
            </a:r>
            <a:r>
              <a:rPr lang="zh-TW" altLang="en-US" sz="3200" dirty="0" smtClean="0"/>
              <a:t>產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         </a:t>
            </a:r>
            <a:r>
              <a:rPr lang="zh-TW" altLang="en-US" sz="3200" dirty="0" smtClean="0"/>
              <a:t>品</a:t>
            </a:r>
            <a:r>
              <a:rPr lang="zh-TW" altLang="en-US" sz="3200" dirty="0" smtClean="0"/>
              <a:t>及相關服務，此種專業刊物的英文通</a:t>
            </a:r>
            <a:br>
              <a:rPr lang="zh-TW" altLang="en-US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常</a:t>
            </a:r>
            <a:r>
              <a:rPr lang="zh-TW" altLang="en-US" sz="3200" dirty="0" smtClean="0"/>
              <a:t>在會展業稱為？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0"/>
            <a:ext cx="8258204" cy="6125635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(A)Trade Journal</a:t>
            </a:r>
          </a:p>
          <a:p>
            <a:pPr>
              <a:buNone/>
            </a:pPr>
            <a:r>
              <a:rPr lang="en-US" altLang="zh-TW" dirty="0" smtClean="0"/>
              <a:t>(B)Travel Magazine</a:t>
            </a:r>
          </a:p>
          <a:p>
            <a:pPr>
              <a:buNone/>
            </a:pPr>
            <a:r>
              <a:rPr lang="en-US" altLang="zh-TW" dirty="0" smtClean="0"/>
              <a:t>(C)Information Magazine</a:t>
            </a:r>
          </a:p>
          <a:p>
            <a:pPr>
              <a:buNone/>
            </a:pPr>
            <a:r>
              <a:rPr lang="en-US" altLang="zh-TW" dirty="0" smtClean="0"/>
              <a:t>(D)Profession in Travel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)3.</a:t>
            </a:r>
            <a:r>
              <a:rPr lang="zh-TW" altLang="en-US" sz="3200" dirty="0" smtClean="0"/>
              <a:t>下列何者與搭建一個展覽攤位所需的</a:t>
            </a:r>
            <a:r>
              <a:rPr lang="zh-TW" altLang="en-US" sz="3200" dirty="0" smtClean="0"/>
              <a:t>項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目</a:t>
            </a:r>
            <a:r>
              <a:rPr lang="zh-TW" altLang="en-US" sz="3200" dirty="0" smtClean="0"/>
              <a:t>無關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(A)Shell Scheme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(B)Standard Razor</a:t>
            </a:r>
          </a:p>
          <a:p>
            <a:pPr>
              <a:buNone/>
            </a:pPr>
            <a:r>
              <a:rPr lang="en-US" altLang="zh-TW" dirty="0" smtClean="0"/>
              <a:t>(C)Loading Dock</a:t>
            </a:r>
          </a:p>
          <a:p>
            <a:pPr>
              <a:buNone/>
            </a:pPr>
            <a:r>
              <a:rPr lang="en-US" altLang="zh-TW" dirty="0" smtClean="0"/>
              <a:t>(D)Booth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57488" y="2875002"/>
            <a:ext cx="369887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99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年試題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)4.Simultaneous Interpretation (SI)</a:t>
            </a:r>
            <a:r>
              <a:rPr lang="zh-TW" altLang="en-US" sz="3200" dirty="0" smtClean="0"/>
              <a:t> 指的是：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5625592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大會論文收集作業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舞台燈光音響的安排和配置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zh-TW" altLang="en-US" dirty="0" smtClean="0">
                <a:solidFill>
                  <a:srgbClr val="FF0000"/>
                </a:solidFill>
              </a:rPr>
              <a:t>同步翻譯</a:t>
            </a:r>
            <a:r>
              <a:rPr lang="zh-TW" altLang="en-US" dirty="0" smtClean="0">
                <a:solidFill>
                  <a:srgbClr val="FF0000"/>
                </a:solidFill>
              </a:rPr>
              <a:t>安排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議程規劃安排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)5.</a:t>
            </a:r>
            <a:r>
              <a:rPr lang="zh-TW" altLang="en-US" sz="3200" dirty="0" smtClean="0"/>
              <a:t>以下何種執照</a:t>
            </a:r>
            <a:r>
              <a:rPr lang="zh-TW" altLang="en-US" sz="3200" dirty="0" smtClean="0"/>
              <a:t>為 </a:t>
            </a:r>
            <a:r>
              <a:rPr lang="en-US" altLang="zh-TW" sz="3200" dirty="0" smtClean="0"/>
              <a:t>MPI (Meeting 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</a:t>
            </a:r>
            <a:r>
              <a:rPr lang="en-US" altLang="zh-TW" sz="3200" dirty="0" err="1" smtClean="0"/>
              <a:t>Prodessionals</a:t>
            </a:r>
            <a:r>
              <a:rPr lang="en-US" altLang="zh-TW" sz="3200" dirty="0" smtClean="0"/>
              <a:t> International)</a:t>
            </a:r>
            <a:r>
              <a:rPr lang="zh-TW" altLang="en-US" sz="3200" dirty="0" smtClean="0"/>
              <a:t>提供</a:t>
            </a:r>
            <a:r>
              <a:rPr lang="zh-TW" altLang="en-US" sz="3200" dirty="0" smtClean="0"/>
              <a:t>的會議</a:t>
            </a:r>
            <a:br>
              <a:rPr lang="zh-TW" altLang="en-US" sz="3200" dirty="0" smtClean="0"/>
            </a:br>
            <a:r>
              <a:rPr lang="zh-TW" altLang="en-US" sz="3200" dirty="0" smtClean="0"/>
              <a:t>           專業</a:t>
            </a:r>
            <a:r>
              <a:rPr lang="zh-TW" altLang="en-US" sz="3200" dirty="0" smtClean="0"/>
              <a:t>人認證：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0"/>
            <a:ext cx="8186766" cy="6125635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(A)APA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(B)CMP</a:t>
            </a:r>
          </a:p>
          <a:p>
            <a:pPr>
              <a:buNone/>
            </a:pPr>
            <a:r>
              <a:rPr lang="en-US" altLang="zh-TW" dirty="0" smtClean="0"/>
              <a:t>(C)CEM</a:t>
            </a:r>
          </a:p>
          <a:p>
            <a:pPr>
              <a:buNone/>
            </a:pPr>
            <a:r>
              <a:rPr lang="en-US" altLang="zh-TW" dirty="0" smtClean="0"/>
              <a:t>(D)API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)6.ICCA</a:t>
            </a:r>
            <a:r>
              <a:rPr lang="zh-TW" altLang="en-US" sz="3200" dirty="0" smtClean="0"/>
              <a:t>為何組織之縮寫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00043"/>
            <a:ext cx="8258204" cy="562559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 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(A)International Congress and Convention Association</a:t>
            </a:r>
          </a:p>
          <a:p>
            <a:pPr>
              <a:buNone/>
            </a:pPr>
            <a:r>
              <a:rPr lang="en-US" altLang="zh-TW" dirty="0" smtClean="0"/>
              <a:t>(B)Intergovernmental Congress and Convention Association</a:t>
            </a:r>
          </a:p>
          <a:p>
            <a:pPr>
              <a:buNone/>
            </a:pPr>
            <a:r>
              <a:rPr lang="en-US" altLang="zh-TW" dirty="0" smtClean="0"/>
              <a:t>(C)Intercontinental Congress and Convention Association</a:t>
            </a:r>
          </a:p>
          <a:p>
            <a:pPr>
              <a:buNone/>
            </a:pPr>
            <a:r>
              <a:rPr lang="en-US" altLang="zh-TW" dirty="0" smtClean="0"/>
              <a:t>(D)Independent Congress and Convention Association.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)7.Evenyone who chairs a meeting should be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familiar with basic concepts of _______.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(A)Parliamentary Rules</a:t>
            </a:r>
          </a:p>
          <a:p>
            <a:pPr>
              <a:buNone/>
            </a:pPr>
            <a:r>
              <a:rPr lang="en-US" altLang="zh-TW" dirty="0" smtClean="0"/>
              <a:t>(B)Conference Bylaws</a:t>
            </a:r>
          </a:p>
          <a:p>
            <a:pPr>
              <a:buNone/>
            </a:pPr>
            <a:r>
              <a:rPr lang="en-US" altLang="zh-TW" dirty="0" smtClean="0"/>
              <a:t>(C)Jefferson’s Rules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</a:t>
            </a:r>
            <a:r>
              <a:rPr lang="en-US" altLang="zh-TW" dirty="0" smtClean="0">
                <a:solidFill>
                  <a:srgbClr val="FF0000"/>
                </a:solidFill>
              </a:rPr>
              <a:t>R</a:t>
            </a:r>
            <a:r>
              <a:rPr lang="en-US" altLang="zh-TW" dirty="0" smtClean="0">
                <a:solidFill>
                  <a:srgbClr val="FF0000"/>
                </a:solidFill>
              </a:rPr>
              <a:t>obert’s Rules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)8.Which of the following  activities is not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necessary for a PCO to be able to do?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(A)Painting</a:t>
            </a:r>
          </a:p>
          <a:p>
            <a:pPr>
              <a:buNone/>
            </a:pPr>
            <a:r>
              <a:rPr lang="en-US" altLang="zh-TW" dirty="0" smtClean="0"/>
              <a:t>(B)Planning </a:t>
            </a:r>
          </a:p>
          <a:p>
            <a:pPr>
              <a:buNone/>
            </a:pPr>
            <a:r>
              <a:rPr lang="en-US" altLang="zh-TW" dirty="0" smtClean="0"/>
              <a:t>(C)Negotiating</a:t>
            </a:r>
          </a:p>
          <a:p>
            <a:pPr>
              <a:buNone/>
            </a:pPr>
            <a:r>
              <a:rPr lang="en-US" altLang="zh-TW" dirty="0" smtClean="0"/>
              <a:t>(D)Promoting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)9.Choose the incorrect answer.  A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definition </a:t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of successful incentive travel is: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(A)A trip is used as a motivational tool to enhance productivity or achieve business objectives.</a:t>
            </a:r>
          </a:p>
          <a:p>
            <a:pPr>
              <a:buNone/>
            </a:pPr>
            <a:r>
              <a:rPr lang="en-US" altLang="zh-TW" dirty="0" smtClean="0"/>
              <a:t>(B)Participants earn the reward of a trip based on a specific level of achievement set forth by management.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(C)Friends of the management are rewarded with a trip.</a:t>
            </a:r>
          </a:p>
          <a:p>
            <a:pPr>
              <a:buNone/>
            </a:pPr>
            <a:r>
              <a:rPr lang="en-US" altLang="zh-TW" dirty="0" smtClean="0"/>
              <a:t>(D)The incentive travel program is designed to recognize earners for their achievements.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)10.</a:t>
            </a:r>
            <a:r>
              <a:rPr lang="zh-TW" altLang="en-US" sz="3200" dirty="0" smtClean="0"/>
              <a:t>“</a:t>
            </a:r>
            <a:r>
              <a:rPr lang="en-US" altLang="zh-TW" sz="3200" dirty="0" smtClean="0"/>
              <a:t>Peak season” means the time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of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year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571481"/>
            <a:ext cx="8258204" cy="555415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(A)when</a:t>
            </a:r>
            <a:r>
              <a:rPr lang="zh-TW" altLang="en-US" dirty="0" smtClean="0"/>
              <a:t> </a:t>
            </a:r>
            <a:r>
              <a:rPr lang="en-US" altLang="zh-TW" dirty="0" smtClean="0"/>
              <a:t>prices</a:t>
            </a:r>
            <a:r>
              <a:rPr lang="zh-TW" altLang="en-US" dirty="0" smtClean="0"/>
              <a:t> </a:t>
            </a:r>
            <a:r>
              <a:rPr lang="en-US" altLang="zh-TW" dirty="0" smtClean="0"/>
              <a:t>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lowest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(B)when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prices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are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the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highest</a:t>
            </a:r>
          </a:p>
          <a:p>
            <a:pPr>
              <a:buNone/>
            </a:pPr>
            <a:r>
              <a:rPr lang="en-US" altLang="zh-TW" dirty="0" smtClean="0"/>
              <a:t>(C)when</a:t>
            </a:r>
            <a:r>
              <a:rPr lang="zh-TW" altLang="en-US" dirty="0" smtClean="0"/>
              <a:t> </a:t>
            </a:r>
            <a:r>
              <a:rPr lang="en-US" altLang="zh-TW" dirty="0" smtClean="0"/>
              <a:t>it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best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visit</a:t>
            </a:r>
            <a:r>
              <a:rPr lang="zh-TW" altLang="en-US" dirty="0" smtClean="0"/>
              <a:t>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country</a:t>
            </a:r>
          </a:p>
          <a:p>
            <a:pPr>
              <a:buNone/>
            </a:pPr>
            <a:r>
              <a:rPr lang="en-US" altLang="zh-TW" dirty="0" smtClean="0"/>
              <a:t>(D)when</a:t>
            </a:r>
            <a:r>
              <a:rPr lang="zh-TW" altLang="en-US" dirty="0" smtClean="0"/>
              <a:t> </a:t>
            </a:r>
            <a:r>
              <a:rPr lang="en-US" altLang="zh-TW" dirty="0" smtClean="0"/>
              <a:t>it</a:t>
            </a:r>
            <a:r>
              <a:rPr lang="zh-TW" altLang="en-US" dirty="0" smtClean="0"/>
              <a:t>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eaiest</a:t>
            </a:r>
            <a:r>
              <a:rPr lang="zh-TW" altLang="en-US" dirty="0" smtClean="0"/>
              <a:t>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find</a:t>
            </a:r>
            <a:r>
              <a:rPr lang="zh-TW" altLang="en-US" dirty="0" smtClean="0"/>
              <a:t> </a:t>
            </a:r>
            <a:r>
              <a:rPr lang="en-US" altLang="zh-TW" dirty="0" smtClean="0"/>
              <a:t>hotel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accomodation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)11.</a:t>
            </a:r>
            <a:r>
              <a:rPr lang="zh-TW" altLang="en-US" sz="3200" dirty="0" smtClean="0"/>
              <a:t>旅遊業者參與獎勵旅遊事務收穫中，</a:t>
            </a:r>
            <a:r>
              <a:rPr lang="zh-TW" altLang="en-US" sz="3200" dirty="0" smtClean="0"/>
              <a:t>下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列</a:t>
            </a:r>
            <a:r>
              <a:rPr lang="zh-TW" altLang="en-US" sz="3200" dirty="0" smtClean="0"/>
              <a:t>何者為非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7"/>
            <a:ext cx="8186766" cy="5839907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(A)Revenue</a:t>
            </a:r>
          </a:p>
          <a:p>
            <a:pPr>
              <a:buNone/>
            </a:pPr>
            <a:r>
              <a:rPr lang="en-US" altLang="zh-TW" dirty="0" smtClean="0"/>
              <a:t>(B)Reputation</a:t>
            </a:r>
          </a:p>
          <a:p>
            <a:pPr>
              <a:buNone/>
            </a:pPr>
            <a:r>
              <a:rPr lang="en-US" altLang="zh-TW" dirty="0" smtClean="0"/>
              <a:t>(C)Responsiveness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(D)Return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)12.</a:t>
            </a:r>
            <a:r>
              <a:rPr lang="zh-TW" altLang="en-US" sz="3200" dirty="0" smtClean="0"/>
              <a:t>組織藉由對過往高成就者的感念與</a:t>
            </a:r>
            <a:r>
              <a:rPr lang="zh-TW" altLang="en-US" sz="3200" dirty="0" smtClean="0"/>
              <a:t>回憶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可以</a:t>
            </a:r>
            <a:r>
              <a:rPr lang="zh-TW" altLang="en-US" sz="3200" dirty="0" smtClean="0"/>
              <a:t>達到強化成員和組織間的團結</a:t>
            </a:r>
            <a:br>
              <a:rPr lang="zh-TW" altLang="en-US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力</a:t>
            </a:r>
            <a:r>
              <a:rPr lang="zh-TW" altLang="en-US" sz="3200" dirty="0" smtClean="0"/>
              <a:t>，此為 </a:t>
            </a:r>
            <a:r>
              <a:rPr lang="en-US" altLang="zh-TW" sz="3200" dirty="0" smtClean="0"/>
              <a:t>6R </a:t>
            </a:r>
            <a:r>
              <a:rPr lang="zh-TW" altLang="en-US" sz="3200" dirty="0" smtClean="0"/>
              <a:t>中何者的範疇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"/>
            <a:ext cx="8258204" cy="612563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(A)Record</a:t>
            </a:r>
            <a:r>
              <a:rPr lang="zh-TW" altLang="en-US" dirty="0" smtClean="0">
                <a:solidFill>
                  <a:srgbClr val="FF0000"/>
                </a:solidFill>
              </a:rPr>
              <a:t>對高成就者的</a:t>
            </a:r>
            <a:r>
              <a:rPr lang="zh-TW" altLang="en-US" dirty="0" smtClean="0">
                <a:solidFill>
                  <a:srgbClr val="FF0000"/>
                </a:solidFill>
              </a:rPr>
              <a:t>回憶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(B)Respect</a:t>
            </a:r>
            <a:r>
              <a:rPr lang="zh-TW" altLang="en-US" dirty="0" smtClean="0"/>
              <a:t>對高成就的敬意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(C)Reward</a:t>
            </a:r>
            <a:r>
              <a:rPr lang="zh-TW" altLang="en-US" dirty="0" smtClean="0"/>
              <a:t>對高成就的</a:t>
            </a:r>
            <a:r>
              <a:rPr lang="zh-TW" altLang="en-US" dirty="0" smtClean="0"/>
              <a:t>回饋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altLang="zh-TW" dirty="0" err="1" smtClean="0"/>
              <a:t>Recongnition</a:t>
            </a:r>
            <a:r>
              <a:rPr lang="zh-TW" altLang="en-US" dirty="0" smtClean="0"/>
              <a:t>對高成就者的成就認可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)13.</a:t>
            </a:r>
            <a:r>
              <a:rPr lang="zh-TW" altLang="en-US" sz="3200" dirty="0" smtClean="0"/>
              <a:t>“</a:t>
            </a:r>
            <a:r>
              <a:rPr lang="en-US" altLang="zh-TW" sz="3200" dirty="0" smtClean="0"/>
              <a:t>Incentive”</a:t>
            </a:r>
            <a:r>
              <a:rPr lang="zh-TW" altLang="en-US" sz="3200" dirty="0" smtClean="0"/>
              <a:t>除了</a:t>
            </a:r>
            <a:r>
              <a:rPr lang="zh-TW" altLang="en-US" sz="3200" dirty="0" smtClean="0"/>
              <a:t>鼓勵與激勵的意義外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 更</a:t>
            </a:r>
            <a:r>
              <a:rPr lang="zh-TW" altLang="en-US" sz="3200" dirty="0" smtClean="0"/>
              <a:t>具有何</a:t>
            </a:r>
            <a:r>
              <a:rPr lang="zh-TW" altLang="en-US" sz="3200" dirty="0" smtClean="0"/>
              <a:t>功能</a:t>
            </a:r>
            <a:r>
              <a:rPr lang="zh-TW" altLang="en-US" sz="3200" dirty="0" smtClean="0"/>
              <a:t>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zh-TW" altLang="en-US" dirty="0" smtClean="0">
                <a:solidFill>
                  <a:srgbClr val="FF0000"/>
                </a:solidFill>
              </a:rPr>
              <a:t>引發動機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權力分派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財務控</a:t>
            </a:r>
            <a:r>
              <a:rPr lang="zh-TW" altLang="en-US" dirty="0" smtClean="0"/>
              <a:t>管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產品研發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75166"/>
            <a:ext cx="8258204" cy="2082263"/>
          </a:xfrm>
        </p:spPr>
        <p:txBody>
          <a:bodyPr/>
          <a:lstStyle/>
          <a:p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(</a:t>
            </a:r>
            <a:r>
              <a:rPr lang="zh-TW" altLang="en-US" sz="3200" dirty="0" smtClean="0"/>
              <a:t>   </a:t>
            </a:r>
            <a:r>
              <a:rPr lang="en-US" altLang="zh-TW" sz="3200" dirty="0" smtClean="0"/>
              <a:t>)1.</a:t>
            </a:r>
            <a:r>
              <a:rPr lang="zh-TW" altLang="en-US" sz="3200" dirty="0" smtClean="0"/>
              <a:t>會議餐飲會根據不同場合作適當的安排，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        請問哪一項不是大會的需求？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714356"/>
            <a:ext cx="8258204" cy="5411278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</a:t>
            </a:r>
            <a:r>
              <a:rPr lang="en-US" altLang="zh-TW" dirty="0" smtClean="0"/>
              <a:t>A)Coffee break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(B)Wedding banquet</a:t>
            </a:r>
          </a:p>
          <a:p>
            <a:pPr>
              <a:buNone/>
            </a:pPr>
            <a:r>
              <a:rPr lang="en-US" altLang="zh-TW" dirty="0" smtClean="0"/>
              <a:t>(C)President’s dinner</a:t>
            </a:r>
          </a:p>
          <a:p>
            <a:pPr>
              <a:buNone/>
            </a:pPr>
            <a:r>
              <a:rPr lang="en-US" altLang="zh-TW" dirty="0" smtClean="0"/>
              <a:t>(D)Welcome reception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)14.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2011 </a:t>
            </a:r>
            <a:r>
              <a:rPr lang="zh-TW" altLang="en-US" sz="3200" dirty="0" smtClean="0"/>
              <a:t>年 </a:t>
            </a:r>
            <a:r>
              <a:rPr lang="en-US" altLang="zh-TW" sz="3200" dirty="0" smtClean="0"/>
              <a:t>11 </a:t>
            </a:r>
            <a:r>
              <a:rPr lang="zh-TW" altLang="en-US" sz="3200" dirty="0" smtClean="0"/>
              <a:t>月 </a:t>
            </a:r>
            <a:r>
              <a:rPr lang="en-US" altLang="zh-TW" sz="3200" dirty="0" smtClean="0"/>
              <a:t>3-5 </a:t>
            </a:r>
            <a:r>
              <a:rPr lang="zh-TW" altLang="en-US" sz="3200" dirty="0" smtClean="0"/>
              <a:t>日舉辦的「台灣</a:t>
            </a:r>
            <a:r>
              <a:rPr lang="zh-TW" altLang="en-US" sz="3200" dirty="0" smtClean="0"/>
              <a:t>國際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會</a:t>
            </a:r>
            <a:r>
              <a:rPr lang="zh-TW" altLang="en-US" sz="3200" dirty="0" smtClean="0"/>
              <a:t>展產業展」係為 </a:t>
            </a:r>
            <a:r>
              <a:rPr lang="en-US" altLang="zh-TW" sz="3200" dirty="0" smtClean="0"/>
              <a:t>B2B </a:t>
            </a:r>
            <a:r>
              <a:rPr lang="zh-TW" altLang="en-US" sz="3200" dirty="0" smtClean="0"/>
              <a:t>之專業展，</a:t>
            </a:r>
            <a:br>
              <a:rPr lang="zh-TW" altLang="en-US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吸引</a:t>
            </a:r>
            <a:r>
              <a:rPr lang="zh-TW" altLang="en-US" sz="3200" dirty="0" smtClean="0"/>
              <a:t>來自企業、協會及公部門之</a:t>
            </a:r>
            <a:r>
              <a:rPr lang="zh-TW" altLang="en-US" sz="3200" dirty="0" smtClean="0"/>
              <a:t>買主 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參與</a:t>
            </a:r>
            <a:r>
              <a:rPr lang="zh-TW" altLang="en-US" sz="3200" dirty="0" smtClean="0"/>
              <a:t>，其英文簡稱為：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0"/>
            <a:ext cx="8186766" cy="612563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(A)EXCO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TAIWAN</a:t>
            </a:r>
          </a:p>
          <a:p>
            <a:pPr>
              <a:buNone/>
            </a:pPr>
            <a:r>
              <a:rPr lang="en-US" altLang="zh-TW" dirty="0" smtClean="0"/>
              <a:t>(B)CHAIN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TAIWAN</a:t>
            </a:r>
          </a:p>
          <a:p>
            <a:pPr>
              <a:buNone/>
            </a:pPr>
            <a:r>
              <a:rPr lang="en-US" altLang="zh-TW" dirty="0" smtClean="0"/>
              <a:t>(C)MEET</a:t>
            </a:r>
            <a:r>
              <a:rPr lang="zh-TW" altLang="en-US" dirty="0" smtClean="0"/>
              <a:t> </a:t>
            </a:r>
            <a:r>
              <a:rPr lang="en-US" altLang="zh-TW" dirty="0" smtClean="0"/>
              <a:t>TAIWAN</a:t>
            </a:r>
          </a:p>
          <a:p>
            <a:pPr>
              <a:buNone/>
            </a:pPr>
            <a:r>
              <a:rPr lang="en-US" altLang="zh-TW" dirty="0" smtClean="0"/>
              <a:t>(D)COME</a:t>
            </a:r>
            <a:r>
              <a:rPr lang="zh-TW" altLang="en-US" dirty="0" smtClean="0"/>
              <a:t> </a:t>
            </a:r>
            <a:r>
              <a:rPr lang="en-US" altLang="zh-TW" dirty="0" smtClean="0"/>
              <a:t>TAIWAN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)15.Farwest Show</a:t>
            </a:r>
            <a:r>
              <a:rPr lang="zh-TW" altLang="en-US" sz="3200" dirty="0" smtClean="0"/>
              <a:t>有</a:t>
            </a:r>
            <a:r>
              <a:rPr lang="zh-TW" altLang="en-US" sz="3200" dirty="0" smtClean="0"/>
              <a:t>一個極不常見的舉措</a:t>
            </a:r>
            <a:r>
              <a:rPr lang="zh-TW" altLang="en-US" sz="3200" dirty="0" smtClean="0"/>
              <a:t>：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在</a:t>
            </a:r>
            <a:r>
              <a:rPr lang="zh-TW" altLang="en-US" sz="3200" dirty="0" smtClean="0"/>
              <a:t>網站上</a:t>
            </a:r>
            <a:r>
              <a:rPr lang="zh-TW" altLang="en-US" sz="3200" dirty="0" smtClean="0"/>
              <a:t>張貼「</a:t>
            </a:r>
            <a:r>
              <a:rPr lang="en-US" altLang="zh-TW" sz="3200" dirty="0" smtClean="0"/>
              <a:t>Waiting List Application </a:t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</a:t>
            </a:r>
            <a:r>
              <a:rPr lang="en-US" altLang="zh-TW" sz="3200" dirty="0" smtClean="0"/>
              <a:t>Dorm(</a:t>
            </a:r>
            <a:r>
              <a:rPr lang="zh-TW" altLang="en-US" sz="3200" dirty="0" smtClean="0"/>
              <a:t>參展後補登記表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」。這個舉措</a:t>
            </a:r>
            <a:r>
              <a:rPr lang="zh-TW" altLang="en-US" sz="3200" dirty="0" smtClean="0"/>
              <a:t>的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背後</a:t>
            </a:r>
            <a:r>
              <a:rPr lang="zh-TW" altLang="en-US" sz="3200" dirty="0" smtClean="0"/>
              <a:t>，它的行銷人最</a:t>
            </a:r>
            <a:r>
              <a:rPr lang="zh-TW" altLang="en-US" sz="3200" dirty="0" smtClean="0"/>
              <a:t>可能</a:t>
            </a:r>
            <a:r>
              <a:rPr lang="zh-TW" altLang="en-US" sz="3200" dirty="0" smtClean="0"/>
              <a:t>想要傳達的</a:t>
            </a:r>
            <a:r>
              <a:rPr lang="zh-TW" altLang="en-US" sz="3200" dirty="0" smtClean="0"/>
              <a:t>訊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息</a:t>
            </a:r>
            <a:r>
              <a:rPr lang="zh-TW" altLang="en-US" sz="3200" dirty="0" smtClean="0"/>
              <a:t>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14291"/>
            <a:ext cx="8186766" cy="591134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zh-TW" altLang="en-US" dirty="0" smtClean="0">
                <a:solidFill>
                  <a:srgbClr val="FF0000"/>
                </a:solidFill>
              </a:rPr>
              <a:t>本展極為熱門，想要參展要快報名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今年</a:t>
            </a:r>
            <a:r>
              <a:rPr lang="zh-TW" altLang="en-US" dirty="0" smtClean="0"/>
              <a:t>機會</a:t>
            </a:r>
            <a:r>
              <a:rPr lang="zh-TW" altLang="en-US" dirty="0" smtClean="0"/>
              <a:t>不多，明年請先</a:t>
            </a:r>
            <a:r>
              <a:rPr lang="zh-TW" altLang="en-US" dirty="0" smtClean="0"/>
              <a:t>預約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我是市場龍頭，誰都別想挑戰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因為</a:t>
            </a:r>
            <a:r>
              <a:rPr lang="zh-TW" altLang="en-US" dirty="0" smtClean="0"/>
              <a:t>僧多粥少</a:t>
            </a:r>
            <a:r>
              <a:rPr lang="zh-TW" altLang="en-US" dirty="0" smtClean="0"/>
              <a:t>，漲價在所難免。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)16.</a:t>
            </a:r>
            <a:r>
              <a:rPr lang="zh-TW" altLang="en-US" sz="3200" dirty="0" smtClean="0"/>
              <a:t>下列那一項獎勵旅遊之展覽定期於</a:t>
            </a:r>
            <a:r>
              <a:rPr lang="zh-TW" altLang="en-US" sz="3200" dirty="0" smtClean="0"/>
              <a:t>德國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舉辦</a:t>
            </a:r>
            <a:r>
              <a:rPr lang="en-US" altLang="zh-TW" sz="3200" dirty="0" smtClean="0"/>
              <a:t>? </a:t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"/>
            <a:ext cx="8186766" cy="612563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(A)IT&amp;CMA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(B)IMEX</a:t>
            </a:r>
          </a:p>
          <a:p>
            <a:pPr>
              <a:buNone/>
            </a:pPr>
            <a:r>
              <a:rPr lang="en-US" altLang="zh-TW" dirty="0" smtClean="0"/>
              <a:t>(C)EIBTM</a:t>
            </a:r>
          </a:p>
          <a:p>
            <a:pPr>
              <a:buNone/>
            </a:pPr>
            <a:r>
              <a:rPr lang="en-US" altLang="zh-TW" dirty="0" smtClean="0"/>
              <a:t>(D)ICCA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5300" y="2875002"/>
            <a:ext cx="3993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年試題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)1.</a:t>
            </a:r>
            <a:r>
              <a:rPr lang="en-US" sz="3200" dirty="0" smtClean="0"/>
              <a:t> On-site registration</a:t>
            </a:r>
            <a:r>
              <a:rPr lang="zh-TW" altLang="en-US" sz="3200" dirty="0" smtClean="0"/>
              <a:t>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562559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zh-TW" altLang="en-US" dirty="0" smtClean="0">
                <a:solidFill>
                  <a:srgbClr val="FF0000"/>
                </a:solidFill>
              </a:rPr>
              <a:t>現場報名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事前報名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事後</a:t>
            </a:r>
            <a:r>
              <a:rPr lang="zh-TW" altLang="en-US" dirty="0" smtClean="0"/>
              <a:t>報名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事前優惠報名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)2.</a:t>
            </a:r>
            <a:r>
              <a:rPr lang="zh-TW" altLang="en-US" sz="3200" dirty="0" smtClean="0"/>
              <a:t>國際會議多半會規畫</a:t>
            </a:r>
            <a:r>
              <a:rPr lang="en-US" sz="3200" dirty="0" smtClean="0"/>
              <a:t>”poster session”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此</a:t>
            </a:r>
            <a:r>
              <a:rPr lang="zh-TW" altLang="en-US" sz="3200" dirty="0" smtClean="0"/>
              <a:t>處所說的</a:t>
            </a:r>
            <a:r>
              <a:rPr lang="en-US" sz="3200" dirty="0" smtClean="0"/>
              <a:t>poster</a:t>
            </a:r>
            <a:r>
              <a:rPr lang="zh-TW" altLang="en-US" sz="3200" dirty="0" smtClean="0"/>
              <a:t>指的是：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郵政服務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宣傳</a:t>
            </a:r>
            <a:r>
              <a:rPr lang="zh-TW" altLang="en-US" dirty="0" smtClean="0"/>
              <a:t>海報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zh-TW" altLang="en-US" dirty="0" smtClean="0">
                <a:solidFill>
                  <a:srgbClr val="FF0000"/>
                </a:solidFill>
              </a:rPr>
              <a:t>論文海報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學術通知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 )3.</a:t>
            </a:r>
            <a:r>
              <a:rPr lang="en-US" sz="3200" dirty="0" smtClean="0"/>
              <a:t> We would like to check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</a:t>
            </a:r>
            <a:r>
              <a:rPr lang="en-US" sz="3200" dirty="0" err="1" smtClean="0"/>
              <a:t>the”ConferenceAgenda”for</a:t>
            </a:r>
            <a:r>
              <a:rPr lang="en-US" sz="3200" dirty="0" smtClean="0"/>
              <a:t> </a:t>
            </a:r>
            <a:r>
              <a:rPr lang="en-US" sz="3200" dirty="0" smtClean="0"/>
              <a:t>a better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understanding </a:t>
            </a:r>
            <a:r>
              <a:rPr lang="en-US" sz="3200" dirty="0" smtClean="0"/>
              <a:t>of the time-limit of each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speaker</a:t>
            </a:r>
            <a:r>
              <a:rPr lang="en-US" sz="3200" dirty="0" smtClean="0"/>
              <a:t>. What </a:t>
            </a:r>
            <a:r>
              <a:rPr lang="en-US" sz="3200" dirty="0" err="1" smtClean="0"/>
              <a:t>does”Ageda”mean</a:t>
            </a:r>
            <a:r>
              <a:rPr lang="en-US" sz="3200" dirty="0" smtClean="0"/>
              <a:t>?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0"/>
            <a:ext cx="8258204" cy="6125635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 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論文摘要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論文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大會紀錄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</a:t>
            </a:r>
            <a:r>
              <a:rPr lang="zh-TW" altLang="en-US" dirty="0" smtClean="0">
                <a:solidFill>
                  <a:srgbClr val="FF0000"/>
                </a:solidFill>
              </a:rPr>
              <a:t>大會議程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  )4.</a:t>
            </a:r>
            <a:r>
              <a:rPr lang="en-US" sz="3200" dirty="0" smtClean="0"/>
              <a:t> ”</a:t>
            </a:r>
            <a:r>
              <a:rPr lang="en-US" sz="3200" dirty="0" err="1" smtClean="0"/>
              <a:t>motion”,”resolution”and”election</a:t>
            </a:r>
            <a:r>
              <a:rPr lang="en-US" sz="3200" dirty="0" smtClean="0"/>
              <a:t>”,</a:t>
            </a:r>
            <a:r>
              <a:rPr lang="zh-TW" altLang="en-US" sz="3200" dirty="0" smtClean="0"/>
              <a:t>三</a:t>
            </a:r>
            <a:r>
              <a:rPr lang="zh-TW" altLang="en-US" sz="3200" dirty="0" smtClean="0"/>
              <a:t>者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在</a:t>
            </a:r>
            <a:r>
              <a:rPr lang="zh-TW" altLang="en-US" sz="3200" dirty="0" smtClean="0"/>
              <a:t>議事規則中，相當重要，一本題</a:t>
            </a:r>
            <a:r>
              <a:rPr lang="zh-TW" altLang="en-US" sz="3200" dirty="0" smtClean="0"/>
              <a:t>順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序</a:t>
            </a:r>
            <a:r>
              <a:rPr lang="zh-TW" altLang="en-US" sz="3200" dirty="0" smtClean="0"/>
              <a:t>，其解釋是：</a:t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選擇、提案、決議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決議、選舉、提案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決議、提案、選舉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</a:t>
            </a:r>
            <a:r>
              <a:rPr lang="zh-TW" altLang="en-US" dirty="0" smtClean="0">
                <a:solidFill>
                  <a:srgbClr val="FF0000"/>
                </a:solidFill>
              </a:rPr>
              <a:t>提案、決議、選舉</a:t>
            </a: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)5.</a:t>
            </a:r>
            <a:r>
              <a:rPr lang="en-US" sz="3200" dirty="0" smtClean="0"/>
              <a:t> Business attire</a:t>
            </a:r>
            <a:r>
              <a:rPr lang="zh-TW" altLang="en-US" sz="3200" dirty="0" smtClean="0"/>
              <a:t>的意思是：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562559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做生意時穿的衣服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zh-TW" altLang="en-US" dirty="0" smtClean="0">
                <a:solidFill>
                  <a:srgbClr val="FF0000"/>
                </a:solidFill>
              </a:rPr>
              <a:t>商務型服裝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休閒服裝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休閒套裝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)6.</a:t>
            </a:r>
            <a:r>
              <a:rPr lang="zh-TW" altLang="en-US" sz="3200" dirty="0" smtClean="0"/>
              <a:t>藉助科技的運用，可以降低會議的</a:t>
            </a:r>
            <a:r>
              <a:rPr lang="zh-TW" altLang="en-US" sz="3200" dirty="0" smtClean="0"/>
              <a:t>費用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支出</a:t>
            </a:r>
            <a:r>
              <a:rPr lang="zh-TW" altLang="en-US" sz="3200" dirty="0" smtClean="0"/>
              <a:t>，下列何者不是科技應用的項目</a:t>
            </a:r>
            <a:r>
              <a:rPr lang="en-US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proceeding in disk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conference website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light torch as gift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paper session in monitor</a:t>
            </a: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75166"/>
            <a:ext cx="8258204" cy="1796511"/>
          </a:xfrm>
        </p:spPr>
        <p:txBody>
          <a:bodyPr/>
          <a:lstStyle/>
          <a:p>
            <a:pPr algn="l"/>
            <a:r>
              <a:rPr lang="en-US" altLang="zh-TW" sz="3200" dirty="0" smtClean="0"/>
              <a:t>(   )2.</a:t>
            </a:r>
            <a:r>
              <a:rPr lang="zh-TW" altLang="en-US" sz="3200" dirty="0" smtClean="0"/>
              <a:t>「</a:t>
            </a:r>
            <a:r>
              <a:rPr lang="en-US" altLang="zh-TW" sz="3200" dirty="0" err="1" smtClean="0"/>
              <a:t>Canapes</a:t>
            </a:r>
            <a:r>
              <a:rPr lang="zh-TW" altLang="en-US" sz="3200" dirty="0" smtClean="0"/>
              <a:t>」</a:t>
            </a:r>
            <a:r>
              <a:rPr lang="zh-TW" altLang="en-US" sz="3200" dirty="0" smtClean="0"/>
              <a:t>指的</a:t>
            </a:r>
            <a:r>
              <a:rPr lang="zh-TW" altLang="en-US" sz="3200" dirty="0" smtClean="0"/>
              <a:t>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3984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zh-TW" altLang="en-US" dirty="0" smtClean="0">
                <a:solidFill>
                  <a:srgbClr val="FF0000"/>
                </a:solidFill>
              </a:rPr>
              <a:t>宴會小點心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主菜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開胃菜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甜點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)7.</a:t>
            </a:r>
            <a:r>
              <a:rPr lang="zh-TW" altLang="en-US" sz="3200" dirty="0" smtClean="0"/>
              <a:t>展覽主辦單位設計「</a:t>
            </a:r>
            <a:r>
              <a:rPr lang="en-US" sz="3200" dirty="0" smtClean="0"/>
              <a:t>early bird</a:t>
            </a:r>
            <a:r>
              <a:rPr lang="zh-TW" altLang="en-US" sz="3200" dirty="0" smtClean="0"/>
              <a:t>」機制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其</a:t>
            </a:r>
            <a:r>
              <a:rPr lang="zh-TW" altLang="en-US" sz="3200" dirty="0" smtClean="0"/>
              <a:t>目的為：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限制報名時間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會員</a:t>
            </a:r>
            <a:r>
              <a:rPr lang="zh-TW" altLang="en-US" dirty="0" smtClean="0"/>
              <a:t>價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早餐</a:t>
            </a:r>
            <a:r>
              <a:rPr lang="zh-TW" altLang="en-US" dirty="0" smtClean="0"/>
              <a:t>會報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</a:t>
            </a:r>
            <a:r>
              <a:rPr lang="zh-TW" altLang="en-US" dirty="0" smtClean="0">
                <a:solidFill>
                  <a:srgbClr val="FF0000"/>
                </a:solidFill>
              </a:rPr>
              <a:t>提早報名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zh-TW" altLang="en-US" dirty="0" smtClean="0">
                <a:solidFill>
                  <a:srgbClr val="FF0000"/>
                </a:solidFill>
              </a:rPr>
              <a:t>繳款，給予優惠鼓勵機制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)8.</a:t>
            </a:r>
            <a:r>
              <a:rPr lang="zh-TW" altLang="en-US" sz="3200" dirty="0" smtClean="0"/>
              <a:t>下列何種會議規模最大</a:t>
            </a:r>
            <a:r>
              <a:rPr lang="en-US" sz="3200" dirty="0" smtClean="0"/>
              <a:t>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562559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 marL="514350" indent="-514350">
              <a:buNone/>
            </a:pPr>
            <a:r>
              <a:rPr lang="en-US" dirty="0" smtClean="0"/>
              <a:t>(A)Forum</a:t>
            </a:r>
          </a:p>
          <a:p>
            <a:pPr marL="514350" indent="-51435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en-US" dirty="0" smtClean="0">
                <a:solidFill>
                  <a:srgbClr val="FF0000"/>
                </a:solidFill>
              </a:rPr>
              <a:t> convention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seminar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workshop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)9.</a:t>
            </a:r>
            <a:r>
              <a:rPr lang="en-US" sz="3200" dirty="0" smtClean="0"/>
              <a:t> Brunch is</a:t>
            </a:r>
            <a:r>
              <a:rPr lang="zh-TW" altLang="en-US" sz="3200" dirty="0" smtClean="0"/>
              <a:t>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71481"/>
            <a:ext cx="8186766" cy="555415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a meal eaten between noon and 2 p.m.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a meal eaten between 6 a.m. and 8 a.m.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a meal eaten between10 a.m. and 11.30 a.m.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a meal eaten after 5 p.m.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 )10.</a:t>
            </a:r>
            <a:r>
              <a:rPr lang="en-US" sz="3200" dirty="0" smtClean="0"/>
              <a:t> Which of the following meals would be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the </a:t>
            </a:r>
            <a:r>
              <a:rPr lang="en-US" sz="3200" dirty="0" smtClean="0"/>
              <a:t>best if you wanted delegates to have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a </a:t>
            </a:r>
            <a:r>
              <a:rPr lang="en-US" sz="3200" dirty="0" smtClean="0"/>
              <a:t>quick lunch?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A sit-down meal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A buffet meal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A box lunch(</a:t>
            </a:r>
            <a:r>
              <a:rPr lang="en-US" dirty="0" err="1" smtClean="0">
                <a:solidFill>
                  <a:srgbClr val="FF0000"/>
                </a:solidFill>
              </a:rPr>
              <a:t>bien</a:t>
            </a:r>
            <a:r>
              <a:rPr lang="en-US" dirty="0" smtClean="0">
                <a:solidFill>
                  <a:srgbClr val="FF0000"/>
                </a:solidFill>
              </a:rPr>
              <a:t>-dang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A </a:t>
            </a:r>
            <a:r>
              <a:rPr lang="en-US" dirty="0" err="1" smtClean="0"/>
              <a:t>luch</a:t>
            </a:r>
            <a:r>
              <a:rPr lang="en-US" dirty="0" smtClean="0"/>
              <a:t> tray</a:t>
            </a: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)11.</a:t>
            </a:r>
            <a:r>
              <a:rPr lang="en-US" sz="3200" dirty="0" smtClean="0"/>
              <a:t> Choose the correct </a:t>
            </a:r>
            <a:r>
              <a:rPr lang="en-US" sz="3200" dirty="0" err="1" smtClean="0"/>
              <a:t>answer.What</a:t>
            </a:r>
            <a:r>
              <a:rPr lang="en-US" sz="3200" dirty="0" smtClean="0"/>
              <a:t> is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another </a:t>
            </a:r>
            <a:r>
              <a:rPr lang="en-US" sz="3200" dirty="0" smtClean="0"/>
              <a:t>term for an </a:t>
            </a:r>
            <a:r>
              <a:rPr lang="en-US" sz="3200" dirty="0" err="1" smtClean="0"/>
              <a:t>exhibit”stand</a:t>
            </a:r>
            <a:r>
              <a:rPr lang="en-US" sz="3200" dirty="0" smtClean="0"/>
              <a:t>”?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A space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A hall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A booth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A place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 )12.</a:t>
            </a:r>
            <a:r>
              <a:rPr lang="en-US" sz="3200" dirty="0" smtClean="0"/>
              <a:t> Choose the correct </a:t>
            </a:r>
            <a:r>
              <a:rPr lang="en-US" sz="3200" dirty="0" err="1" smtClean="0"/>
              <a:t>word.When</a:t>
            </a:r>
            <a:r>
              <a:rPr lang="en-US" sz="3200" dirty="0" smtClean="0"/>
              <a:t> using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interpretation </a:t>
            </a:r>
            <a:r>
              <a:rPr lang="en-US" sz="3200" dirty="0" err="1" smtClean="0"/>
              <a:t>services,meeting</a:t>
            </a:r>
            <a:r>
              <a:rPr lang="en-US" sz="3200" dirty="0" smtClean="0"/>
              <a:t> planners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must </a:t>
            </a:r>
            <a:r>
              <a:rPr lang="en-US" sz="3200" dirty="0" smtClean="0"/>
              <a:t>ensure that proper equipment is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 available </a:t>
            </a:r>
            <a:r>
              <a:rPr lang="en-US" sz="3200" dirty="0" smtClean="0"/>
              <a:t>and: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345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nonfunctional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function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functioning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functionally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)13.</a:t>
            </a:r>
            <a:r>
              <a:rPr lang="zh-TW" altLang="en-US" sz="3200" dirty="0" smtClean="0"/>
              <a:t>世界著名的會展行業協會</a:t>
            </a:r>
            <a:r>
              <a:rPr lang="en-US" altLang="zh-TW" sz="3200" dirty="0" smtClean="0"/>
              <a:t>-</a:t>
            </a:r>
            <a:r>
              <a:rPr lang="zh-TW" altLang="en-US" sz="3200" dirty="0" smtClean="0"/>
              <a:t>國際會議</a:t>
            </a:r>
            <a:r>
              <a:rPr lang="zh-TW" altLang="en-US" sz="3200" dirty="0" smtClean="0"/>
              <a:t>協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 </a:t>
            </a:r>
            <a:r>
              <a:rPr lang="zh-TW" altLang="en-US" sz="3200" dirty="0" smtClean="0"/>
              <a:t>會</a:t>
            </a:r>
            <a:r>
              <a:rPr lang="zh-TW" altLang="en-US" sz="3200" dirty="0" smtClean="0"/>
              <a:t>英文簡稱為：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(A)UFI</a:t>
            </a:r>
          </a:p>
          <a:p>
            <a:pPr>
              <a:buNone/>
            </a:pPr>
            <a:r>
              <a:rPr lang="en-US" altLang="zh-TW" dirty="0" smtClean="0"/>
              <a:t>(B)IAEM</a:t>
            </a:r>
          </a:p>
          <a:p>
            <a:pPr>
              <a:buNone/>
            </a:pPr>
            <a:r>
              <a:rPr lang="en-US" altLang="zh-TW" dirty="0" smtClean="0"/>
              <a:t>(C)AUMA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(D)ICCA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 )14.</a:t>
            </a:r>
            <a:r>
              <a:rPr lang="zh-TW" altLang="en-US" sz="3200" dirty="0" smtClean="0"/>
              <a:t>穆斯林因為伊斯蘭教之規範，每年</a:t>
            </a:r>
            <a:r>
              <a:rPr lang="zh-TW" altLang="en-US" sz="3200" dirty="0" smtClean="0"/>
              <a:t>伊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斯</a:t>
            </a:r>
            <a:r>
              <a:rPr lang="zh-TW" altLang="en-US" sz="3200" dirty="0" smtClean="0"/>
              <a:t>蘭教九月整月晝間不食，這個月</a:t>
            </a:r>
            <a:r>
              <a:rPr lang="zh-TW" altLang="en-US" sz="3200" dirty="0" smtClean="0"/>
              <a:t>稱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為</a:t>
            </a:r>
            <a:r>
              <a:rPr lang="zh-TW" altLang="en-US" sz="3200" dirty="0" smtClean="0"/>
              <a:t>齋戒月，其名稱為： </a:t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357166"/>
            <a:ext cx="8186766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(A)Diet Month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(B)Ramadan</a:t>
            </a: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altLang="zh-TW" dirty="0" err="1" smtClean="0"/>
              <a:t>Idul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Ftri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(D)Ascension Month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43174" y="2875002"/>
            <a:ext cx="3993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年試題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)1.Audiovisual(A/V)</a:t>
            </a:r>
            <a:r>
              <a:rPr lang="zh-TW" altLang="en-US" sz="3200" dirty="0" smtClean="0"/>
              <a:t>指的是：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71481"/>
            <a:ext cx="8186766" cy="555415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餐飲的安排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zh-TW" altLang="en-US" dirty="0" smtClean="0">
                <a:solidFill>
                  <a:srgbClr val="FF0000"/>
                </a:solidFill>
              </a:rPr>
              <a:t>視聽音響的安排和配置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同步翻譯規劃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議程規劃安排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</a:t>
            </a:r>
            <a:r>
              <a:rPr lang="en-US" altLang="zh-TW" sz="3200" dirty="0" smtClean="0"/>
              <a:t>)3.</a:t>
            </a:r>
            <a:r>
              <a:rPr lang="zh-TW" altLang="en-US" sz="3200" dirty="0" smtClean="0"/>
              <a:t>下列何種刊物無法供讀者查詢國際</a:t>
            </a:r>
            <a:r>
              <a:rPr lang="zh-TW" altLang="en-US" sz="3200" dirty="0" smtClean="0"/>
              <a:t>展覽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檔期</a:t>
            </a:r>
            <a:r>
              <a:rPr lang="zh-TW" altLang="en-US" sz="3200" dirty="0" smtClean="0"/>
              <a:t>？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583990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A)The </a:t>
            </a:r>
            <a:r>
              <a:rPr lang="en-US" altLang="zh-TW" dirty="0" smtClean="0">
                <a:solidFill>
                  <a:srgbClr val="FF0000"/>
                </a:solidFill>
              </a:rPr>
              <a:t>Directory of Business to Business Catalogs</a:t>
            </a:r>
          </a:p>
          <a:p>
            <a:pPr>
              <a:buNone/>
            </a:pPr>
            <a:r>
              <a:rPr lang="en-US" altLang="zh-TW" dirty="0" smtClean="0"/>
              <a:t>(B)M+A International Tradeshow Directory</a:t>
            </a: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altLang="zh-TW" dirty="0" smtClean="0"/>
              <a:t> </a:t>
            </a:r>
            <a:r>
              <a:rPr lang="en-US" altLang="zh-TW" dirty="0" smtClean="0"/>
              <a:t>Tradeshow Week Data Book</a:t>
            </a: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altLang="zh-TW" dirty="0" err="1" smtClean="0"/>
              <a:t>AUMA_Trade</a:t>
            </a:r>
            <a:r>
              <a:rPr lang="en-US" altLang="zh-TW" dirty="0" smtClean="0"/>
              <a:t> Fair Guide Worldwide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)2.</a:t>
            </a:r>
            <a:r>
              <a:rPr lang="zh-TW" altLang="en-US" sz="3200" dirty="0" smtClean="0"/>
              <a:t>要爭取國際性會展活動來台舉辦，是</a:t>
            </a:r>
            <a:r>
              <a:rPr lang="zh-TW" altLang="en-US" sz="3200" dirty="0" smtClean="0"/>
              <a:t>我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國</a:t>
            </a:r>
            <a:r>
              <a:rPr lang="zh-TW" altLang="en-US" sz="3200" dirty="0" smtClean="0"/>
              <a:t>推廣國際會展中極為重要的工作，</a:t>
            </a:r>
            <a:r>
              <a:rPr lang="zh-TW" altLang="en-US" sz="3200" dirty="0" smtClean="0"/>
              <a:t>此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種</a:t>
            </a:r>
            <a:r>
              <a:rPr lang="zh-TW" altLang="en-US" sz="3200" dirty="0" smtClean="0"/>
              <a:t>爭取作業稱之為： </a:t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285727"/>
            <a:ext cx="8329642" cy="5839907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International </a:t>
            </a:r>
            <a:r>
              <a:rPr lang="en-US" dirty="0" smtClean="0"/>
              <a:t>Seminar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en-US" dirty="0" smtClean="0">
                <a:solidFill>
                  <a:srgbClr val="FF0000"/>
                </a:solidFill>
              </a:rPr>
              <a:t> International Bidding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International marketing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International Touring</a:t>
            </a: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)3.</a:t>
            </a:r>
            <a:r>
              <a:rPr lang="zh-TW" altLang="en-US" sz="3200" dirty="0" smtClean="0"/>
              <a:t>大會主辦單位為了讓與會者或參展者</a:t>
            </a:r>
            <a:r>
              <a:rPr lang="zh-TW" altLang="en-US" sz="3200" dirty="0" smtClean="0"/>
              <a:t>拿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</a:t>
            </a:r>
            <a:r>
              <a:rPr lang="zh-TW" altLang="en-US" sz="3200" dirty="0" smtClean="0"/>
              <a:t>到</a:t>
            </a:r>
            <a:r>
              <a:rPr lang="zh-TW" altLang="en-US" sz="3200" dirty="0" smtClean="0"/>
              <a:t>完整的會展資料，會在報到時發給</a:t>
            </a:r>
            <a:r>
              <a:rPr lang="zh-TW" altLang="en-US" sz="3200" dirty="0" smtClean="0"/>
              <a:t>一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</a:t>
            </a:r>
            <a:r>
              <a:rPr lang="zh-TW" altLang="en-US" sz="3200" dirty="0" smtClean="0"/>
              <a:t>個</a:t>
            </a:r>
            <a:r>
              <a:rPr lang="zh-TW" altLang="en-US" sz="3200" dirty="0" smtClean="0"/>
              <a:t>大會</a:t>
            </a:r>
            <a:r>
              <a:rPr lang="zh-TW" altLang="en-US" sz="3200" dirty="0" smtClean="0"/>
              <a:t>資料袋</a:t>
            </a:r>
            <a:r>
              <a:rPr lang="zh-TW" altLang="en-US" sz="3200" dirty="0" smtClean="0"/>
              <a:t>，一般英文用法，我們</a:t>
            </a:r>
            <a:r>
              <a:rPr lang="zh-TW" altLang="en-US" sz="3200" dirty="0" smtClean="0"/>
              <a:t>稱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</a:t>
            </a:r>
            <a:r>
              <a:rPr lang="zh-TW" altLang="en-US" sz="3200" dirty="0" smtClean="0"/>
              <a:t>為</a:t>
            </a:r>
            <a:r>
              <a:rPr lang="en-US" altLang="zh-TW" sz="3200" dirty="0" smtClean="0"/>
              <a:t>____________</a:t>
            </a:r>
            <a:r>
              <a:rPr lang="zh-TW" altLang="en-US" sz="3200" dirty="0" smtClean="0"/>
              <a:t>；下列何者不對？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14289"/>
            <a:ext cx="8258204" cy="5911345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Information Kit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Information Bag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Information Clipping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Information Packet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)4.</a:t>
            </a:r>
            <a:r>
              <a:rPr lang="zh-TW" altLang="en-US" sz="3200" dirty="0" smtClean="0"/>
              <a:t>專業會議顧問公司，我們通常用哪個</a:t>
            </a:r>
            <a:r>
              <a:rPr lang="zh-TW" altLang="en-US" sz="3200" dirty="0" smtClean="0"/>
              <a:t>英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文</a:t>
            </a:r>
            <a:r>
              <a:rPr lang="zh-TW" altLang="en-US" sz="3200" dirty="0" smtClean="0"/>
              <a:t>縮寫名詞形容：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357165"/>
            <a:ext cx="8258204" cy="5768469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rgbClr val="FF0000"/>
                </a:solidFill>
              </a:rPr>
              <a:t> PCO</a:t>
            </a:r>
            <a:r>
              <a:rPr lang="zh-TW" altLang="en-US" dirty="0" smtClean="0">
                <a:solidFill>
                  <a:srgbClr val="FF0000"/>
                </a:solidFill>
              </a:rPr>
              <a:t>，</a:t>
            </a:r>
            <a:r>
              <a:rPr lang="en-US" dirty="0" smtClean="0">
                <a:solidFill>
                  <a:srgbClr val="FF0000"/>
                </a:solidFill>
              </a:rPr>
              <a:t>Professional Conference Organizer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CVB</a:t>
            </a:r>
            <a:r>
              <a:rPr lang="zh-TW" altLang="en-US" dirty="0" smtClean="0"/>
              <a:t>，</a:t>
            </a:r>
            <a:r>
              <a:rPr lang="en-US" dirty="0" smtClean="0"/>
              <a:t>Convention &amp; Visitors Bureau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FMC</a:t>
            </a:r>
            <a:r>
              <a:rPr lang="zh-TW" altLang="en-US" dirty="0" smtClean="0"/>
              <a:t>，</a:t>
            </a:r>
            <a:r>
              <a:rPr lang="en-US" dirty="0" smtClean="0"/>
              <a:t>Facility Management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NTO</a:t>
            </a:r>
            <a:r>
              <a:rPr lang="zh-TW" altLang="en-US" dirty="0" smtClean="0"/>
              <a:t>，</a:t>
            </a:r>
            <a:r>
              <a:rPr lang="en-US" dirty="0" smtClean="0"/>
              <a:t>National Tourism Organization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)5.</a:t>
            </a:r>
            <a:r>
              <a:rPr lang="zh-TW" altLang="en-US" sz="3200" dirty="0" smtClean="0"/>
              <a:t>國際會議通常會安排各種餐宴活動來</a:t>
            </a:r>
            <a:r>
              <a:rPr lang="zh-TW" altLang="en-US" sz="3200" dirty="0" smtClean="0"/>
              <a:t>連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繫</a:t>
            </a:r>
            <a:r>
              <a:rPr lang="zh-TW" altLang="en-US" sz="3200" dirty="0" smtClean="0"/>
              <a:t>交流感情，下咧哪一項不是一般</a:t>
            </a:r>
            <a:r>
              <a:rPr lang="zh-TW" altLang="en-US" sz="3200" dirty="0" smtClean="0"/>
              <a:t>國際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會議</a:t>
            </a:r>
            <a:r>
              <a:rPr lang="zh-TW" altLang="en-US" sz="3200" dirty="0" smtClean="0"/>
              <a:t>會安排的餐宴？ </a:t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gala dinner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executive committee dinner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family reunion dinner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Welcome dinner</a:t>
            </a: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)6.</a:t>
            </a:r>
            <a:r>
              <a:rPr lang="zh-TW" altLang="en-US" sz="3200" dirty="0" smtClean="0"/>
              <a:t>藉助各種高科技，可以提昇籌辦會議</a:t>
            </a:r>
            <a:r>
              <a:rPr lang="zh-TW" altLang="en-US" sz="3200" dirty="0" smtClean="0"/>
              <a:t>的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效率</a:t>
            </a:r>
            <a:r>
              <a:rPr lang="zh-TW" altLang="en-US" sz="3200" dirty="0" smtClean="0"/>
              <a:t>與成果，請提出下列何者不是會</a:t>
            </a:r>
            <a:r>
              <a:rPr lang="zh-TW" altLang="en-US" sz="3200" dirty="0" smtClean="0"/>
              <a:t>展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科技</a:t>
            </a:r>
            <a:r>
              <a:rPr lang="zh-TW" altLang="en-US" sz="3200" dirty="0" smtClean="0"/>
              <a:t>應用的範圍？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marL="514350" indent="-514350">
              <a:buAutoNum type="alphaUcParenBoth"/>
            </a:pPr>
            <a:r>
              <a:rPr lang="en-US" dirty="0" smtClean="0"/>
              <a:t>video conferencing</a:t>
            </a:r>
          </a:p>
          <a:p>
            <a:pPr marL="514350" indent="-51435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en-US" dirty="0" smtClean="0">
                <a:solidFill>
                  <a:srgbClr val="FF0000"/>
                </a:solidFill>
              </a:rPr>
              <a:t> saving account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on-line registration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RFID Name badge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)7.</a:t>
            </a:r>
            <a:r>
              <a:rPr lang="zh-TW" altLang="en-US" sz="3200" dirty="0" smtClean="0"/>
              <a:t>一般在 </a:t>
            </a:r>
            <a:r>
              <a:rPr lang="en-US" altLang="zh-TW" sz="3200" dirty="0" smtClean="0"/>
              <a:t>conference program book</a:t>
            </a:r>
            <a:r>
              <a:rPr lang="zh-TW" altLang="en-US" sz="3200" dirty="0" smtClean="0"/>
              <a:t>中，</a:t>
            </a:r>
            <a:r>
              <a:rPr lang="zh-TW" altLang="en-US" sz="3200" dirty="0" smtClean="0"/>
              <a:t>會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放置</a:t>
            </a:r>
            <a:r>
              <a:rPr lang="zh-TW" altLang="en-US" sz="3200" dirty="0" smtClean="0"/>
              <a:t>許多資料，請問下列何者不應</a:t>
            </a:r>
            <a:r>
              <a:rPr lang="zh-TW" altLang="en-US" sz="3200" dirty="0" smtClean="0"/>
              <a:t>放在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其內</a:t>
            </a:r>
            <a:r>
              <a:rPr lang="zh-TW" altLang="en-US" sz="3200" dirty="0" smtClean="0"/>
              <a:t>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"/>
            <a:ext cx="8258204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dress code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en-US" dirty="0" smtClean="0">
                <a:solidFill>
                  <a:srgbClr val="FF0000"/>
                </a:solidFill>
              </a:rPr>
              <a:t> insurance profile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conference agenda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social program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)8.</a:t>
            </a:r>
            <a:r>
              <a:rPr lang="en-US" sz="3200" dirty="0" smtClean="0"/>
              <a:t> Typical objectives of an exhibition are as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follows</a:t>
            </a:r>
            <a:r>
              <a:rPr lang="zh-TW" altLang="en-US" sz="3200" dirty="0" smtClean="0"/>
              <a:t>，</a:t>
            </a:r>
            <a:r>
              <a:rPr lang="en-US" sz="3200" dirty="0" smtClean="0"/>
              <a:t>which is not true?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357167"/>
            <a:ext cx="8258204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Introduce new products or services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Open new markets or territories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Increase a Celebrity’s income and fame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Enhance the company image or brand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)9.</a:t>
            </a:r>
            <a:r>
              <a:rPr lang="en-US" sz="3200" dirty="0" smtClean="0"/>
              <a:t> Video conference transmissions require a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lot </a:t>
            </a:r>
            <a:r>
              <a:rPr lang="en-US" sz="3200" dirty="0" smtClean="0"/>
              <a:t>more­­________ than pure audio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transmissions </a:t>
            </a:r>
            <a:r>
              <a:rPr lang="en-US" sz="3200" dirty="0" smtClean="0"/>
              <a:t>but are based on the same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standards</a:t>
            </a:r>
            <a:r>
              <a:rPr lang="zh-TW" altLang="en-US" sz="3200" dirty="0" smtClean="0"/>
              <a:t>，</a:t>
            </a:r>
            <a:r>
              <a:rPr lang="en-US" sz="3200" dirty="0" smtClean="0"/>
              <a:t>making it easy to integrate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Video-over-IP </a:t>
            </a:r>
            <a:r>
              <a:rPr lang="en-US" sz="3200" dirty="0" smtClean="0"/>
              <a:t>into existing networks.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"/>
            <a:ext cx="8186766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en-US" dirty="0" smtClean="0">
                <a:solidFill>
                  <a:srgbClr val="FF0000"/>
                </a:solidFill>
              </a:rPr>
              <a:t> bandwidth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bank loan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band beat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bandit’s wit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    )10.</a:t>
            </a:r>
            <a:r>
              <a:rPr lang="en-US" sz="3200" dirty="0" smtClean="0"/>
              <a:t> John</a:t>
            </a:r>
            <a:r>
              <a:rPr lang="zh-TW" altLang="en-US" sz="3200" dirty="0" smtClean="0"/>
              <a:t>，</a:t>
            </a:r>
            <a:r>
              <a:rPr lang="en-US" sz="3200" dirty="0" smtClean="0"/>
              <a:t>why are you wearing a T-shirt and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jean </a:t>
            </a:r>
            <a:r>
              <a:rPr lang="en-US" sz="3200" dirty="0" smtClean="0"/>
              <a:t>tonight</a:t>
            </a:r>
            <a:r>
              <a:rPr lang="zh-TW" altLang="en-US" sz="3200" dirty="0" smtClean="0"/>
              <a:t>？</a:t>
            </a:r>
            <a:r>
              <a:rPr lang="en-US" sz="3200" dirty="0" smtClean="0"/>
              <a:t>We’re supposed to attend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the </a:t>
            </a:r>
            <a:r>
              <a:rPr lang="en-US" sz="3200" dirty="0" smtClean="0"/>
              <a:t>opening ceremony. You should take a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look </a:t>
            </a:r>
            <a:r>
              <a:rPr lang="en-US" sz="3200" dirty="0" smtClean="0"/>
              <a:t>at the ________ in the </a:t>
            </a:r>
            <a:r>
              <a:rPr lang="en-US" sz="3200" dirty="0" smtClean="0"/>
              <a:t>program 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book</a:t>
            </a:r>
            <a:r>
              <a:rPr lang="en-US" sz="3200" dirty="0" smtClean="0"/>
              <a:t>.</a:t>
            </a:r>
            <a:r>
              <a:rPr lang="zh-TW" altLang="en-US" sz="3200" dirty="0" smtClean="0"/>
              <a:t/>
            </a:r>
            <a:br>
              <a:rPr lang="zh-TW" altLang="en-US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1"/>
            <a:ext cx="8186766" cy="6125634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Formal code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Moss code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en-US" dirty="0" smtClean="0">
                <a:solidFill>
                  <a:srgbClr val="FF0000"/>
                </a:solidFill>
              </a:rPr>
              <a:t> Dress code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Make-up code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)11.</a:t>
            </a:r>
            <a:r>
              <a:rPr lang="en-US" sz="3200" dirty="0" smtClean="0"/>
              <a:t> Which of the following activities would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smtClean="0"/>
              <a:t>            not </a:t>
            </a:r>
            <a:r>
              <a:rPr lang="en-US" sz="3200" dirty="0" smtClean="0"/>
              <a:t>be necessary for a conference</a:t>
            </a:r>
            <a:r>
              <a:rPr lang="zh-TW" altLang="en-US" sz="3200" dirty="0" smtClean="0"/>
              <a:t>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 Post-conference tour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en-US" dirty="0" smtClean="0"/>
              <a:t> Gala dinner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Breakout sessions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</a:t>
            </a:r>
            <a:r>
              <a:rPr lang="en-US" dirty="0" smtClean="0">
                <a:solidFill>
                  <a:srgbClr val="FF0000"/>
                </a:solidFill>
              </a:rPr>
              <a:t> Selection of a </a:t>
            </a:r>
            <a:r>
              <a:rPr lang="en-US" dirty="0" err="1" smtClean="0">
                <a:solidFill>
                  <a:srgbClr val="FF0000"/>
                </a:solidFill>
              </a:rPr>
              <a:t>Iimousine</a:t>
            </a:r>
            <a:endParaRPr lang="zh-TW" alt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  )4.</a:t>
            </a:r>
            <a:r>
              <a:rPr lang="zh-TW" altLang="en-US" sz="3200" dirty="0" smtClean="0"/>
              <a:t>就會議規模言，下列何種型態會議</a:t>
            </a:r>
            <a:r>
              <a:rPr lang="zh-TW" altLang="en-US" sz="3200" dirty="0" smtClean="0"/>
              <a:t>規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</a:t>
            </a:r>
            <a:r>
              <a:rPr lang="zh-TW" altLang="en-US" sz="3200" dirty="0" smtClean="0"/>
              <a:t>模最小</a:t>
            </a:r>
            <a:r>
              <a:rPr lang="zh-TW" altLang="en-US" sz="3200" dirty="0" smtClean="0"/>
              <a:t>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A,D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(A)workshop</a:t>
            </a:r>
          </a:p>
          <a:p>
            <a:pPr>
              <a:buNone/>
            </a:pPr>
            <a:r>
              <a:rPr lang="en-US" altLang="zh-TW" dirty="0" smtClean="0"/>
              <a:t>(B)forum</a:t>
            </a:r>
          </a:p>
          <a:p>
            <a:pPr>
              <a:buNone/>
            </a:pPr>
            <a:r>
              <a:rPr lang="en-US" altLang="zh-TW" dirty="0" smtClean="0"/>
              <a:t>(C)symposium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(D)seminar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 </a:t>
            </a:r>
            <a:r>
              <a:rPr lang="en-US" altLang="zh-TW" sz="3200" dirty="0" smtClean="0"/>
              <a:t>)12.</a:t>
            </a:r>
            <a:r>
              <a:rPr lang="en-US" sz="3200" dirty="0" smtClean="0"/>
              <a:t> A lapel microphone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5625592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 marL="514350" indent="-514350">
              <a:buNone/>
            </a:pPr>
            <a:r>
              <a:rPr lang="en-US" altLang="zh-TW" dirty="0" smtClean="0"/>
              <a:t>(A)</a:t>
            </a:r>
            <a:r>
              <a:rPr lang="en-US" dirty="0" smtClean="0"/>
              <a:t>is </a:t>
            </a:r>
            <a:r>
              <a:rPr lang="en-US" dirty="0" smtClean="0"/>
              <a:t>held in the </a:t>
            </a:r>
            <a:r>
              <a:rPr lang="en-US" dirty="0" smtClean="0"/>
              <a:t>hand</a:t>
            </a:r>
          </a:p>
          <a:p>
            <a:pPr marL="514350" indent="-51435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en-US" dirty="0" smtClean="0">
                <a:solidFill>
                  <a:srgbClr val="FF0000"/>
                </a:solidFill>
              </a:rPr>
              <a:t> is pinned to the speaker’s clothing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en-US" dirty="0" smtClean="0"/>
              <a:t> fits into a stand on the </a:t>
            </a:r>
            <a:r>
              <a:rPr lang="en-US" dirty="0" smtClean="0"/>
              <a:t>podium</a:t>
            </a: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en-US" dirty="0" smtClean="0"/>
              <a:t> fits around the speakers head, with the microphone positioned near the speaker’s mouth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)13.</a:t>
            </a:r>
            <a:r>
              <a:rPr lang="en-US" sz="3200" dirty="0" smtClean="0"/>
              <a:t> Choose the incorrect answer. Green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</a:t>
            </a:r>
            <a:r>
              <a:rPr lang="en-US" sz="3200" dirty="0" smtClean="0"/>
              <a:t>meetings</a:t>
            </a:r>
            <a:r>
              <a:rPr lang="en-US" sz="3200" dirty="0" smtClean="0"/>
              <a:t>________ to continue to enjoy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</a:t>
            </a:r>
            <a:r>
              <a:rPr lang="en-US" sz="3200" dirty="0" smtClean="0"/>
              <a:t>the </a:t>
            </a:r>
            <a:r>
              <a:rPr lang="en-US" sz="3200" dirty="0" smtClean="0"/>
              <a:t>quality of life we treasure we all need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</a:t>
            </a:r>
            <a:r>
              <a:rPr lang="en-US" sz="3200" dirty="0" smtClean="0"/>
              <a:t>to </a:t>
            </a:r>
            <a:r>
              <a:rPr lang="en-US" sz="3200" dirty="0" smtClean="0"/>
              <a:t>work and live in a more sustainable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   </a:t>
            </a:r>
            <a:r>
              <a:rPr lang="en-US" sz="3200" dirty="0" smtClean="0"/>
              <a:t>manner</a:t>
            </a:r>
            <a:r>
              <a:rPr lang="en-US" sz="3200" dirty="0" smtClean="0"/>
              <a:t>. To do this should</a:t>
            </a:r>
            <a:r>
              <a:rPr lang="zh-TW" altLang="en-US" sz="3200" dirty="0" smtClean="0"/>
              <a:t>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14289"/>
            <a:ext cx="8258204" cy="5911345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</a:t>
            </a:r>
            <a:r>
              <a:rPr lang="en-US" altLang="zh-TW" dirty="0" smtClean="0"/>
              <a:t>A) reduce the use of resources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</a:t>
            </a:r>
            <a:r>
              <a:rPr lang="en-US" altLang="zh-TW" dirty="0" smtClean="0"/>
              <a:t>B) reduce the amount of waste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</a:t>
            </a:r>
            <a:r>
              <a:rPr lang="en-US" altLang="zh-TW" dirty="0" smtClean="0"/>
              <a:t>C) recycle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D) use bottled water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)14.</a:t>
            </a:r>
            <a:r>
              <a:rPr lang="zh-TW" altLang="en-US" sz="3200" dirty="0" smtClean="0"/>
              <a:t>台灣</a:t>
            </a:r>
            <a:r>
              <a:rPr lang="zh-TW" altLang="en-US" sz="3200" dirty="0" smtClean="0"/>
              <a:t>成為</a:t>
            </a:r>
            <a:r>
              <a:rPr lang="en-US" altLang="zh-TW" sz="3200" dirty="0" smtClean="0"/>
              <a:t>Incentive Destination</a:t>
            </a:r>
            <a:r>
              <a:rPr lang="zh-TW" altLang="en-US" sz="3200" dirty="0" smtClean="0"/>
              <a:t>的建議</a:t>
            </a:r>
            <a:r>
              <a:rPr lang="zh-TW" altLang="en-US" sz="3200" dirty="0" smtClean="0"/>
              <a:t>，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</a:t>
            </a:r>
            <a:r>
              <a:rPr lang="zh-TW" altLang="en-US" sz="3200" dirty="0" smtClean="0"/>
              <a:t>在</a:t>
            </a:r>
            <a:r>
              <a:rPr lang="zh-TW" altLang="en-US" sz="3200" dirty="0" smtClean="0"/>
              <a:t>認知上要有何種概念：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357167"/>
            <a:ext cx="8186766" cy="5768468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本土化</a:t>
            </a:r>
            <a:r>
              <a:rPr lang="en-US" altLang="zh-TW" dirty="0" smtClean="0"/>
              <a:t>Localization</a:t>
            </a: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全球化</a:t>
            </a:r>
            <a:r>
              <a:rPr lang="en-US" altLang="zh-TW" dirty="0" smtClean="0"/>
              <a:t>Globalization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</a:t>
            </a:r>
            <a:r>
              <a:rPr lang="zh-TW" altLang="en-US" dirty="0" smtClean="0">
                <a:solidFill>
                  <a:srgbClr val="FF0000"/>
                </a:solidFill>
              </a:rPr>
              <a:t>在地文化、全球</a:t>
            </a:r>
            <a:r>
              <a:rPr lang="zh-TW" altLang="en-US" dirty="0" smtClean="0">
                <a:solidFill>
                  <a:srgbClr val="FF0000"/>
                </a:solidFill>
              </a:rPr>
              <a:t>思維</a:t>
            </a:r>
            <a:r>
              <a:rPr lang="en-US" altLang="zh-TW" dirty="0" err="1" smtClean="0">
                <a:solidFill>
                  <a:srgbClr val="FF0000"/>
                </a:solidFill>
              </a:rPr>
              <a:t>Glocalization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以上皆非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)15.The technical rehearsal in an event is: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500043"/>
            <a:ext cx="8186766" cy="5625592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(A)Case by case </a:t>
            </a:r>
          </a:p>
          <a:p>
            <a:pPr>
              <a:buNone/>
            </a:pPr>
            <a:r>
              <a:rPr lang="en-US" altLang="zh-TW" dirty="0" smtClean="0"/>
              <a:t>(B)Usually Unnecessary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(C)A good practice</a:t>
            </a:r>
          </a:p>
          <a:p>
            <a:pPr>
              <a:buNone/>
            </a:pPr>
            <a:r>
              <a:rPr lang="en-US" altLang="zh-TW" dirty="0" smtClean="0"/>
              <a:t>(D)Optional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 )16.</a:t>
            </a:r>
            <a:r>
              <a:rPr lang="zh-TW" altLang="en-US" sz="3200" dirty="0" smtClean="0"/>
              <a:t>下列那一項展覽不適合進行獎勵</a:t>
            </a:r>
            <a:r>
              <a:rPr lang="zh-TW" altLang="en-US" sz="3200" dirty="0" smtClean="0"/>
              <a:t>旅遊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    </a:t>
            </a:r>
            <a:r>
              <a:rPr lang="zh-TW" altLang="en-US" sz="3200" dirty="0" smtClean="0"/>
              <a:t>之</a:t>
            </a:r>
            <a:r>
              <a:rPr lang="zh-TW" altLang="en-US" sz="3200" dirty="0" smtClean="0"/>
              <a:t>行銷？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285729"/>
            <a:ext cx="8186766" cy="5839906"/>
          </a:xfrm>
        </p:spPr>
        <p:txBody>
          <a:bodyPr/>
          <a:lstStyle/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</a:t>
            </a:r>
            <a:r>
              <a:rPr lang="zh-TW" altLang="en-US" dirty="0" smtClean="0"/>
              <a:t>德國</a:t>
            </a:r>
            <a:r>
              <a:rPr lang="en-US" altLang="zh-TW" dirty="0" smtClean="0"/>
              <a:t>IMEX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</a:t>
            </a:r>
            <a:r>
              <a:rPr lang="zh-TW" altLang="en-US" dirty="0" smtClean="0">
                <a:solidFill>
                  <a:srgbClr val="FF0000"/>
                </a:solidFill>
              </a:rPr>
              <a:t>台北</a:t>
            </a:r>
            <a:r>
              <a:rPr lang="en-US" altLang="zh-TW" dirty="0" smtClean="0">
                <a:solidFill>
                  <a:srgbClr val="FF0000"/>
                </a:solidFill>
              </a:rPr>
              <a:t>COMPUTEX</a:t>
            </a:r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台北</a:t>
            </a:r>
            <a:r>
              <a:rPr lang="en-US" altLang="zh-TW" dirty="0" smtClean="0"/>
              <a:t>ITF</a:t>
            </a:r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亞洲</a:t>
            </a:r>
            <a:r>
              <a:rPr lang="en-US" altLang="zh-TW" dirty="0" smtClean="0"/>
              <a:t>IT&amp;CMA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)5.We have a project </a:t>
            </a:r>
            <a:r>
              <a:rPr lang="zh-TW" altLang="en-US" sz="3200" dirty="0" smtClean="0"/>
              <a:t>“</a:t>
            </a:r>
            <a:r>
              <a:rPr lang="en-US" altLang="zh-TW" sz="3200" dirty="0" smtClean="0"/>
              <a:t>kickoff meeting”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this  </a:t>
            </a:r>
            <a:r>
              <a:rPr lang="zh-TW" altLang="en-US" sz="3200" dirty="0" smtClean="0"/>
              <a:t>   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</a:t>
            </a:r>
            <a:r>
              <a:rPr lang="en-US" altLang="zh-TW" sz="3200" dirty="0" smtClean="0"/>
              <a:t>morning.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K</a:t>
            </a:r>
            <a:r>
              <a:rPr lang="en-US" altLang="zh-TW" sz="3200" dirty="0" smtClean="0"/>
              <a:t>ickoff</a:t>
            </a:r>
            <a:r>
              <a:rPr lang="zh-TW" altLang="en-US" sz="3200" dirty="0" smtClean="0"/>
              <a:t>的</a:t>
            </a:r>
            <a:r>
              <a:rPr lang="zh-TW" altLang="en-US" sz="3200" dirty="0" smtClean="0"/>
              <a:t>意思是指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583990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A</a:t>
            </a: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(A)</a:t>
            </a:r>
            <a:r>
              <a:rPr lang="zh-TW" altLang="en-US" dirty="0" smtClean="0">
                <a:solidFill>
                  <a:srgbClr val="FF0000"/>
                </a:solidFill>
              </a:rPr>
              <a:t>啟動會議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dirty="0" smtClean="0"/>
              <a:t>(B)</a:t>
            </a:r>
            <a:r>
              <a:rPr lang="zh-TW" altLang="en-US" dirty="0" smtClean="0"/>
              <a:t>閉門</a:t>
            </a:r>
            <a:r>
              <a:rPr lang="zh-TW" altLang="en-US" dirty="0" smtClean="0"/>
              <a:t>會議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(C)</a:t>
            </a:r>
            <a:r>
              <a:rPr lang="zh-TW" altLang="en-US" dirty="0" smtClean="0"/>
              <a:t>會議</a:t>
            </a:r>
            <a:r>
              <a:rPr lang="zh-TW" altLang="en-US" dirty="0" smtClean="0"/>
              <a:t>開始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(D)</a:t>
            </a:r>
            <a:r>
              <a:rPr lang="zh-TW" altLang="en-US" dirty="0" smtClean="0"/>
              <a:t>會議結束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58162" cy="1071562"/>
          </a:xfrm>
        </p:spPr>
        <p:txBody>
          <a:bodyPr/>
          <a:lstStyle/>
          <a:p>
            <a:pPr algn="l"/>
            <a:r>
              <a:rPr lang="en-US" altLang="zh-TW" sz="3200" dirty="0" smtClean="0"/>
              <a:t>(</a:t>
            </a:r>
            <a:r>
              <a:rPr lang="zh-TW" altLang="en-US" sz="3200" dirty="0" smtClean="0"/>
              <a:t>    </a:t>
            </a:r>
            <a:r>
              <a:rPr lang="en-US" altLang="zh-TW" sz="3200" dirty="0" smtClean="0"/>
              <a:t>)6.</a:t>
            </a:r>
            <a:r>
              <a:rPr lang="zh-TW" altLang="en-US" sz="3200" dirty="0" smtClean="0"/>
              <a:t>近幾年來，有些專家用英文縮寫 </a:t>
            </a:r>
            <a:r>
              <a:rPr lang="en-US" altLang="zh-TW" sz="3200" dirty="0" smtClean="0"/>
              <a:t>MICE </a:t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來</a:t>
            </a:r>
            <a:r>
              <a:rPr lang="zh-TW" altLang="en-US" sz="3200" dirty="0" smtClean="0"/>
              <a:t>說明會展產業的包含範圍，而</a:t>
            </a:r>
            <a:r>
              <a:rPr lang="zh-TW" altLang="en-US" sz="3200" dirty="0" smtClean="0"/>
              <a:t>其中“</a:t>
            </a:r>
            <a:r>
              <a:rPr lang="en-US" altLang="zh-TW" sz="3200" dirty="0" smtClean="0"/>
              <a:t>I”</a:t>
            </a:r>
            <a:br>
              <a:rPr lang="en-US" altLang="zh-TW" sz="3200" dirty="0" smtClean="0"/>
            </a:br>
            <a:r>
              <a:rPr lang="zh-TW" altLang="en-US" sz="3200" dirty="0" smtClean="0"/>
              <a:t> </a:t>
            </a:r>
            <a:r>
              <a:rPr lang="zh-TW" altLang="en-US" sz="3200" dirty="0" smtClean="0"/>
              <a:t>         所</a:t>
            </a:r>
            <a:r>
              <a:rPr lang="zh-TW" altLang="en-US" sz="3200" dirty="0" smtClean="0"/>
              <a:t>指的是</a:t>
            </a:r>
            <a:r>
              <a:rPr lang="en-US" altLang="zh-TW" sz="3200" dirty="0" smtClean="0"/>
              <a:t>: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357166"/>
            <a:ext cx="8258204" cy="6125634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C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(A)Interactive Travel</a:t>
            </a:r>
          </a:p>
          <a:p>
            <a:pPr>
              <a:buNone/>
            </a:pPr>
            <a:r>
              <a:rPr lang="en-US" altLang="zh-TW" dirty="0" smtClean="0"/>
              <a:t>(B)Informative Travel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(C)Incentive Travel</a:t>
            </a:r>
          </a:p>
          <a:p>
            <a:pPr>
              <a:buNone/>
            </a:pPr>
            <a:r>
              <a:rPr lang="en-US" altLang="zh-TW" dirty="0" smtClean="0"/>
              <a:t>(D)Interesting Travel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 dirty="0" smtClean="0"/>
              <a:t>(    )7.</a:t>
            </a:r>
            <a:r>
              <a:rPr lang="zh-TW" altLang="en-US" sz="3200" dirty="0" smtClean="0"/>
              <a:t>為了方便會展客人與會參展，我們會</a:t>
            </a:r>
            <a:r>
              <a:rPr lang="zh-TW" altLang="en-US" sz="3200" dirty="0" smtClean="0"/>
              <a:t>安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en-US" altLang="zh-TW" sz="3200" dirty="0" smtClean="0"/>
              <a:t> </a:t>
            </a:r>
            <a:r>
              <a:rPr lang="en-US" altLang="zh-TW" sz="3200" dirty="0" smtClean="0"/>
              <a:t>         </a:t>
            </a:r>
            <a:r>
              <a:rPr lang="zh-TW" altLang="en-US" sz="3200" dirty="0" smtClean="0"/>
              <a:t>排</a:t>
            </a:r>
            <a:r>
              <a:rPr lang="zh-TW" altLang="en-US" sz="3200" dirty="0" smtClean="0"/>
              <a:t>接駁巴士，接駁巴士指的</a:t>
            </a:r>
            <a:r>
              <a:rPr lang="zh-TW" altLang="en-US" sz="3200" dirty="0" smtClean="0"/>
              <a:t>是：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9"/>
            <a:ext cx="8258204" cy="583990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B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(A)Tour Bus</a:t>
            </a:r>
          </a:p>
          <a:p>
            <a:pPr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(B)Shuttle Bus</a:t>
            </a:r>
          </a:p>
          <a:p>
            <a:pPr>
              <a:buNone/>
            </a:pPr>
            <a:r>
              <a:rPr lang="en-US" altLang="zh-TW" dirty="0" smtClean="0"/>
              <a:t>(C)Scenic Bus</a:t>
            </a:r>
          </a:p>
          <a:p>
            <a:pPr>
              <a:buNone/>
            </a:pPr>
            <a:r>
              <a:rPr lang="en-US" altLang="zh-TW" dirty="0" smtClean="0"/>
              <a:t>(D)Limousine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235</TotalTime>
  <Words>2108</Words>
  <Application>Microsoft Office PowerPoint</Application>
  <PresentationFormat>如螢幕大小 (4:3)</PresentationFormat>
  <Paragraphs>477</Paragraphs>
  <Slides>64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64</vt:i4>
      </vt:variant>
    </vt:vector>
  </HeadingPairs>
  <TitlesOfParts>
    <vt:vector size="65" baseType="lpstr">
      <vt:lpstr>佈景主題1</vt:lpstr>
      <vt:lpstr>會展初階認證之會展英文  99年~102年歷屆試題</vt:lpstr>
      <vt:lpstr>投影片 2</vt:lpstr>
      <vt:lpstr> (   )1.會議餐飲會根據不同場合作適當的安排，           請問哪一項不是大會的需求？ </vt:lpstr>
      <vt:lpstr>(   )2.「Canapes」指的是：</vt:lpstr>
      <vt:lpstr>(   )3.下列何種刊物無法供讀者查詢國際展覽          檔期？ </vt:lpstr>
      <vt:lpstr>(       )4.就會議規模言，下列何種型態會議規               模最小？</vt:lpstr>
      <vt:lpstr>(    )5.We have a project “kickoff meeting” this                morning. Kickoff的意思是指</vt:lpstr>
      <vt:lpstr>(    )6.近幾年來，有些專家用英文縮寫 MICE            來說明會展產業的包含範圍，而其中“I”           所指的是:</vt:lpstr>
      <vt:lpstr>(    )7.為了方便會展客人與會參展，我們會安           排接駁巴士，接駁巴士指的是：</vt:lpstr>
      <vt:lpstr>(    )8.Which is the best lighting for a presenter            who is going to be using a power point            presentation?</vt:lpstr>
      <vt:lpstr>(    )9.A plenary session</vt:lpstr>
      <vt:lpstr>(    )10.Video conference transmissions require a              lot more _____than pure audio              transmissions but are based on the same              standards, making it easy to integrate              Vedio-over-IP into existing networks.</vt:lpstr>
      <vt:lpstr>(    )11.The notice of the meeting should include              many items.  Which one is not correct?</vt:lpstr>
      <vt:lpstr>(    )12.下列那一項展覽不適合進行獎勵旅遊之              行銷?</vt:lpstr>
      <vt:lpstr>(    )13.下列那一項旅遊展覽為目前世界最大規              模之旅展?</vt:lpstr>
      <vt:lpstr>投影片 16</vt:lpstr>
      <vt:lpstr>(    )1.大會主辦單位為了讓與會者或參展者拿           到完整的會展資料，會在報到時發給一           個大會資料袋，一般英文用法，我們稱           為________，下列何者不對？ </vt:lpstr>
      <vt:lpstr>(    )2.各個產業經常會發行專業刊物來推廣產            品及相關服務，此種專業刊物的英文通           常在會展業稱為？</vt:lpstr>
      <vt:lpstr>(    )3.下列何者與搭建一個展覽攤位所需的項           目無關?</vt:lpstr>
      <vt:lpstr>(    )4.Simultaneous Interpretation (SI) 指的是：</vt:lpstr>
      <vt:lpstr>(    )5.以下何種執照為 MPI (Meeting              Prodessionals International)提供的會議            專業人認證： </vt:lpstr>
      <vt:lpstr>(    )6.ICCA為何組織之縮寫?</vt:lpstr>
      <vt:lpstr>(    )7.Evenyone who chairs a meeting should be            familiar with basic concepts of _______.</vt:lpstr>
      <vt:lpstr>(    )8.Which of the following  activities is not            necessary for a PCO to be able to do?</vt:lpstr>
      <vt:lpstr>(    )9.Choose the incorrect answer.  A definition            of successful incentive travel is:</vt:lpstr>
      <vt:lpstr>(    )10.“Peak season” means the time of year</vt:lpstr>
      <vt:lpstr>(    )11.旅遊業者參與獎勵旅遊事務收穫中，下              列何者為非?</vt:lpstr>
      <vt:lpstr>(    )12.組織藉由對過往高成就者的感念與回憶             可以達到強化成員和組織間的團結             力，此為 6R 中何者的範疇?</vt:lpstr>
      <vt:lpstr>(    )13.“Incentive”除了鼓勵與激勵的意義外，               更具有何功能？</vt:lpstr>
      <vt:lpstr>(    )14. 2011 年 11 月 3-5 日舉辦的「台灣國際              會展產業展」係為 B2B 之專業展，              吸引來自企業、協會及公部門之買主                參與，其英文簡稱為：</vt:lpstr>
      <vt:lpstr>(    )15.Farwest Show有一個極不常見的舉措：             在網站上張貼「Waiting List Application              Dorm(參展後補登記表)」。這個舉措的             背後，它的行銷人最可能想要傳達的訊             息是：</vt:lpstr>
      <vt:lpstr>(    )16.下列那一項獎勵旅遊之展覽定期於德國             舉辦?  </vt:lpstr>
      <vt:lpstr>投影片 33</vt:lpstr>
      <vt:lpstr>(     )1. On-site registration是：</vt:lpstr>
      <vt:lpstr>(    )2.國際會議多半會規畫”poster session”，           此處所說的poster指的是：</vt:lpstr>
      <vt:lpstr>(     )3. We would like to check              the”ConferenceAgenda”for a better              understanding of the time-limit of each              speaker. What does”Ageda”mean? </vt:lpstr>
      <vt:lpstr>(      )4. ”motion”,”resolution”and”election”,三者              在議事規則中，相當重要，一本題順              序，其解釋是： </vt:lpstr>
      <vt:lpstr>(    )5. Business attire的意思是：</vt:lpstr>
      <vt:lpstr>(    )6.藉助科技的運用，可以降低會議的費用           支出，下列何者不是科技應用的項目?</vt:lpstr>
      <vt:lpstr>(    )7.展覽主辦單位設計「early bird」機制，           其目的為：</vt:lpstr>
      <vt:lpstr>(     )8.下列何種會議規模最大?</vt:lpstr>
      <vt:lpstr>(     )9. Brunch is：</vt:lpstr>
      <vt:lpstr>(     )10. Which of the following meals would be                the best if you wanted delegates to have                a quick lunch? </vt:lpstr>
      <vt:lpstr>(     )11. Choose the correct answer.What is                another term for an exhibit”stand”?</vt:lpstr>
      <vt:lpstr>(     )12. Choose the correct word.When using                interpretation services,meeting planners                must ensure that proper equipment is                available and: </vt:lpstr>
      <vt:lpstr>(     )13.世界著名的會展行業協會-國際會議協               會英文簡稱為：</vt:lpstr>
      <vt:lpstr>(     )14.穆斯林因為伊斯蘭教之規範，每年伊              斯蘭教九月整月晝間不食，這個月稱              為齋戒月，其名稱為：  </vt:lpstr>
      <vt:lpstr>投影片 48</vt:lpstr>
      <vt:lpstr>(    )1.Audiovisual(A/V)指的是：</vt:lpstr>
      <vt:lpstr>(    )2.要爭取國際性會展活動來台舉辦，是我           國推廣國際會展中極為重要的工作，此            種爭取作業稱之為：  </vt:lpstr>
      <vt:lpstr>(    )3.大會主辦單位為了讓與會者或參展者拿            到完整的會展資料，會在報到時發給一            個大會資料袋，一般英文用法，我們稱            為____________；下列何者不對？ </vt:lpstr>
      <vt:lpstr>(    )4.專業會議顧問公司，我們通常用哪個英            文縮寫名詞形容：</vt:lpstr>
      <vt:lpstr>(    )5.國際會議通常會安排各種餐宴活動來連           繫交流感情，下咧哪一項不是一般國際           會議會安排的餐宴？  </vt:lpstr>
      <vt:lpstr>(    )6.藉助各種高科技，可以提昇籌辦會議的           效率與成果，請提出下列何者不是會展           科技應用的範圍？</vt:lpstr>
      <vt:lpstr>(    )7.一般在 conference program book中，會           放置許多資料，請問下列何者不應放在           其內？</vt:lpstr>
      <vt:lpstr>(    )8. Typical objectives of an exhibition are as             follows，which is not true? </vt:lpstr>
      <vt:lpstr>(    )9. Video conference transmissions require a             lot more­­________ than pure audio             transmissions but are based on the same             standards，making it easy to integrate             Video-over-IP into existing networks.</vt:lpstr>
      <vt:lpstr>(    )10. John，why are you wearing a T-shirt and               jean tonight？We’re supposed to attend               the opening ceremony. You should take a               look at the ________ in the program                book. </vt:lpstr>
      <vt:lpstr>(    )11. Which of the following activities would               not be necessary for a conference？</vt:lpstr>
      <vt:lpstr>(     )12. A lapel microphone</vt:lpstr>
      <vt:lpstr>(    )13. Choose the incorrect answer. Green               meetings________ to continue to enjoy               the quality of life we treasure we all need               to work and live in a more sustainable               manner. To do this should：</vt:lpstr>
      <vt:lpstr>(    )14.台灣成為Incentive Destination的建議，             在認知上要有何種概念：</vt:lpstr>
      <vt:lpstr>(     )15.The technical rehearsal in an event is: </vt:lpstr>
      <vt:lpstr>(     )16.下列那一項展覽不適合進行獎勵旅遊               之行銷？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會展初階認證之會展英文  96年~99年歷屆試題</dc:title>
  <dc:creator>100-12-22</dc:creator>
  <cp:lastModifiedBy>100-12-22</cp:lastModifiedBy>
  <cp:revision>27</cp:revision>
  <dcterms:created xsi:type="dcterms:W3CDTF">2014-04-22T12:33:16Z</dcterms:created>
  <dcterms:modified xsi:type="dcterms:W3CDTF">2014-04-22T16:28:40Z</dcterms:modified>
</cp:coreProperties>
</file>