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7" r:id="rId4"/>
    <p:sldId id="278" r:id="rId5"/>
    <p:sldId id="284" r:id="rId6"/>
    <p:sldId id="282" r:id="rId7"/>
    <p:sldId id="280" r:id="rId8"/>
    <p:sldId id="283" r:id="rId9"/>
    <p:sldId id="279" r:id="rId10"/>
  </p:sldIdLst>
  <p:sldSz cx="12192000" cy="68580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824" autoAdjust="0"/>
  </p:normalViewPr>
  <p:slideViewPr>
    <p:cSldViewPr snapToGrid="0">
      <p:cViewPr varScale="1">
        <p:scale>
          <a:sx n="110" d="100"/>
          <a:sy n="110" d="100"/>
        </p:scale>
        <p:origin x="5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A9266F-87D9-4E44-841D-1EDE7BD9FD83}" type="doc">
      <dgm:prSet loTypeId="urn:microsoft.com/office/officeart/2005/8/layout/bProcess3" loCatId="process" qsTypeId="urn:microsoft.com/office/officeart/2005/8/quickstyle/simple1#1" qsCatId="simple" csTypeId="urn:microsoft.com/office/officeart/2005/8/colors/accent5_2" csCatId="accent5" phldr="1"/>
      <dgm:spPr/>
    </dgm:pt>
    <dgm:pt modelId="{92E54CBC-E8EA-40C5-8B82-561F04059B29}">
      <dgm:prSet phldrT="[文字]"/>
      <dgm:spPr/>
      <dgm:t>
        <a:bodyPr/>
        <a:lstStyle/>
        <a:p>
          <a:r>
            <a:rPr lang="zh-TW" altLang="en-US" b="0" i="0" dirty="0" smtClean="0">
              <a:latin typeface="KaiTi" panose="02010609060101010101" pitchFamily="49" charset="-122"/>
              <a:ea typeface="KaiTi" panose="02010609060101010101" pitchFamily="49" charset="-122"/>
            </a:rPr>
            <a:t>講者簡介及記錄片緣起</a:t>
          </a:r>
          <a:endParaRPr lang="zh-TW" altLang="en-US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147A0CFA-5CC2-4C17-A3B7-94C09C98D326}" type="parTrans" cxnId="{ACAD6B04-924A-436D-ABBC-4C4866F9AB08}">
      <dgm:prSet/>
      <dgm:spPr/>
      <dgm:t>
        <a:bodyPr/>
        <a:lstStyle/>
        <a:p>
          <a:endParaRPr lang="zh-TW" altLang="en-US"/>
        </a:p>
      </dgm:t>
    </dgm:pt>
    <dgm:pt modelId="{B4B883DE-F1FF-4D7F-8A36-F72C88DA9197}" type="sibTrans" cxnId="{ACAD6B04-924A-436D-ABBC-4C4866F9AB08}">
      <dgm:prSet/>
      <dgm:spPr/>
      <dgm:t>
        <a:bodyPr/>
        <a:lstStyle/>
        <a:p>
          <a:endParaRPr lang="zh-TW" altLang="en-US"/>
        </a:p>
      </dgm:t>
    </dgm:pt>
    <dgm:pt modelId="{081D227C-515F-4DDC-9CF4-01DE032DF1B5}">
      <dgm:prSet phldrT="[文字]"/>
      <dgm:spPr/>
      <dgm:t>
        <a:bodyPr/>
        <a:lstStyle/>
        <a:p>
          <a:r>
            <a:rPr lang="zh-TW" altLang="en-US" b="0" i="0" dirty="0" smtClean="0">
              <a:latin typeface="KaiTi" panose="02010609060101010101" pitchFamily="49" charset="-122"/>
              <a:ea typeface="KaiTi" panose="02010609060101010101" pitchFamily="49" charset="-122"/>
            </a:rPr>
            <a:t>脈絡及議題</a:t>
          </a:r>
          <a:endParaRPr lang="zh-TW" altLang="en-US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88DB0C8B-928D-4F79-85B4-B11DCE172D8A}" type="parTrans" cxnId="{60834BE9-CA74-44A9-BD85-5A614F5248D0}">
      <dgm:prSet/>
      <dgm:spPr/>
      <dgm:t>
        <a:bodyPr/>
        <a:lstStyle/>
        <a:p>
          <a:endParaRPr lang="zh-TW" altLang="en-US"/>
        </a:p>
      </dgm:t>
    </dgm:pt>
    <dgm:pt modelId="{32C02286-8CE5-46E5-8853-48FE25D3D320}" type="sibTrans" cxnId="{60834BE9-CA74-44A9-BD85-5A614F5248D0}">
      <dgm:prSet/>
      <dgm:spPr/>
      <dgm:t>
        <a:bodyPr/>
        <a:lstStyle/>
        <a:p>
          <a:endParaRPr lang="zh-TW" altLang="en-US"/>
        </a:p>
      </dgm:t>
    </dgm:pt>
    <dgm:pt modelId="{4F2B1D30-3BCA-49AE-BFB0-FE02C90A3C3F}">
      <dgm:prSet phldrT="[文字]"/>
      <dgm:spPr/>
      <dgm:t>
        <a:bodyPr/>
        <a:lstStyle/>
        <a:p>
          <a:r>
            <a:rPr lang="zh-TW" altLang="en-US" b="0" i="0" dirty="0" smtClean="0">
              <a:latin typeface="KaiTi" panose="02010609060101010101" pitchFamily="49" charset="-122"/>
              <a:ea typeface="KaiTi" panose="02010609060101010101" pitchFamily="49" charset="-122"/>
            </a:rPr>
            <a:t>簡報技巧</a:t>
          </a:r>
          <a:endParaRPr lang="zh-TW" altLang="en-US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F38DDEA7-55E3-4B71-A5B9-4A41C309ED7E}" type="parTrans" cxnId="{957D60A4-F947-4C1A-9271-149A39ADC927}">
      <dgm:prSet/>
      <dgm:spPr/>
      <dgm:t>
        <a:bodyPr/>
        <a:lstStyle/>
        <a:p>
          <a:endParaRPr lang="zh-TW" altLang="en-US"/>
        </a:p>
      </dgm:t>
    </dgm:pt>
    <dgm:pt modelId="{14B1A3E3-0B9B-46D8-BDCE-5AEE8CFC905D}" type="sibTrans" cxnId="{957D60A4-F947-4C1A-9271-149A39ADC927}">
      <dgm:prSet/>
      <dgm:spPr/>
      <dgm:t>
        <a:bodyPr/>
        <a:lstStyle/>
        <a:p>
          <a:endParaRPr lang="zh-TW" altLang="en-US"/>
        </a:p>
      </dgm:t>
    </dgm:pt>
    <dgm:pt modelId="{57B37704-C674-45BF-B97E-689E67649DA3}">
      <dgm:prSet/>
      <dgm:spPr/>
      <dgm:t>
        <a:bodyPr/>
        <a:lstStyle/>
        <a:p>
          <a:r>
            <a:rPr lang="zh-TW" altLang="en-US" b="0" i="0" dirty="0" smtClean="0">
              <a:latin typeface="KaiTi" panose="02010609060101010101" pitchFamily="49" charset="-122"/>
              <a:ea typeface="KaiTi" panose="02010609060101010101" pitchFamily="49" charset="-122"/>
            </a:rPr>
            <a:t>心得</a:t>
          </a:r>
          <a:endParaRPr lang="en-US" altLang="zh-TW" dirty="0" smtClean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293D1D24-8558-4624-B5D4-1F3CED541822}" type="parTrans" cxnId="{41106398-A3CB-473E-B813-2B5346669BE8}">
      <dgm:prSet/>
      <dgm:spPr/>
      <dgm:t>
        <a:bodyPr/>
        <a:lstStyle/>
        <a:p>
          <a:endParaRPr lang="zh-TW" altLang="en-US"/>
        </a:p>
      </dgm:t>
    </dgm:pt>
    <dgm:pt modelId="{55FAE14A-9399-40E7-AF7B-0944F3AA868E}" type="sibTrans" cxnId="{41106398-A3CB-473E-B813-2B5346669BE8}">
      <dgm:prSet/>
      <dgm:spPr/>
      <dgm:t>
        <a:bodyPr/>
        <a:lstStyle/>
        <a:p>
          <a:endParaRPr lang="zh-TW" altLang="en-US"/>
        </a:p>
      </dgm:t>
    </dgm:pt>
    <dgm:pt modelId="{0AAF7524-D5BA-464C-B59C-FE7FE1DD3A10}" type="pres">
      <dgm:prSet presAssocID="{ADA9266F-87D9-4E44-841D-1EDE7BD9FD83}" presName="Name0" presStyleCnt="0">
        <dgm:presLayoutVars>
          <dgm:dir/>
          <dgm:resizeHandles val="exact"/>
        </dgm:presLayoutVars>
      </dgm:prSet>
      <dgm:spPr/>
    </dgm:pt>
    <dgm:pt modelId="{6BF72F51-86D5-4497-BEC1-8D7620273C81}" type="pres">
      <dgm:prSet presAssocID="{92E54CBC-E8EA-40C5-8B82-561F04059B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696507-7886-4725-AF7D-862B73AB3E4A}" type="pres">
      <dgm:prSet presAssocID="{B4B883DE-F1FF-4D7F-8A36-F72C88DA9197}" presName="sibTrans" presStyleLbl="sibTrans1D1" presStyleIdx="0" presStyleCnt="3"/>
      <dgm:spPr/>
      <dgm:t>
        <a:bodyPr/>
        <a:lstStyle/>
        <a:p>
          <a:endParaRPr lang="zh-TW" altLang="en-US"/>
        </a:p>
      </dgm:t>
    </dgm:pt>
    <dgm:pt modelId="{AB97CC2F-3D66-45D7-B377-2D29E9E0C1BA}" type="pres">
      <dgm:prSet presAssocID="{B4B883DE-F1FF-4D7F-8A36-F72C88DA9197}" presName="connectorText" presStyleLbl="sibTrans1D1" presStyleIdx="0" presStyleCnt="3"/>
      <dgm:spPr/>
      <dgm:t>
        <a:bodyPr/>
        <a:lstStyle/>
        <a:p>
          <a:endParaRPr lang="zh-TW" altLang="en-US"/>
        </a:p>
      </dgm:t>
    </dgm:pt>
    <dgm:pt modelId="{3B38B1EA-2902-4004-9294-3D60EBF33931}" type="pres">
      <dgm:prSet presAssocID="{081D227C-515F-4DDC-9CF4-01DE032DF1B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26F04F-5D0B-4462-B5BE-0FD651A3D286}" type="pres">
      <dgm:prSet presAssocID="{32C02286-8CE5-46E5-8853-48FE25D3D320}" presName="sibTrans" presStyleLbl="sibTrans1D1" presStyleIdx="1" presStyleCnt="3"/>
      <dgm:spPr/>
      <dgm:t>
        <a:bodyPr/>
        <a:lstStyle/>
        <a:p>
          <a:endParaRPr lang="zh-TW" altLang="en-US"/>
        </a:p>
      </dgm:t>
    </dgm:pt>
    <dgm:pt modelId="{A6E2A8B8-CD38-4C26-9FA6-D3EBD2CB1657}" type="pres">
      <dgm:prSet presAssocID="{32C02286-8CE5-46E5-8853-48FE25D3D320}" presName="connectorText" presStyleLbl="sibTrans1D1" presStyleIdx="1" presStyleCnt="3"/>
      <dgm:spPr/>
      <dgm:t>
        <a:bodyPr/>
        <a:lstStyle/>
        <a:p>
          <a:endParaRPr lang="zh-TW" altLang="en-US"/>
        </a:p>
      </dgm:t>
    </dgm:pt>
    <dgm:pt modelId="{E241A26C-FF0E-4276-B3D1-2ECCB9FBC1B1}" type="pres">
      <dgm:prSet presAssocID="{4F2B1D30-3BCA-49AE-BFB0-FE02C90A3C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005B8D-F873-4463-B464-FA90DB534F7F}" type="pres">
      <dgm:prSet presAssocID="{14B1A3E3-0B9B-46D8-BDCE-5AEE8CFC905D}" presName="sibTrans" presStyleLbl="sibTrans1D1" presStyleIdx="2" presStyleCnt="3"/>
      <dgm:spPr/>
      <dgm:t>
        <a:bodyPr/>
        <a:lstStyle/>
        <a:p>
          <a:endParaRPr lang="zh-TW" altLang="en-US"/>
        </a:p>
      </dgm:t>
    </dgm:pt>
    <dgm:pt modelId="{82739C28-6AE6-4BA6-B07F-56CA9F4E46D5}" type="pres">
      <dgm:prSet presAssocID="{14B1A3E3-0B9B-46D8-BDCE-5AEE8CFC905D}" presName="connectorText" presStyleLbl="sibTrans1D1" presStyleIdx="2" presStyleCnt="3"/>
      <dgm:spPr/>
      <dgm:t>
        <a:bodyPr/>
        <a:lstStyle/>
        <a:p>
          <a:endParaRPr lang="zh-TW" altLang="en-US"/>
        </a:p>
      </dgm:t>
    </dgm:pt>
    <dgm:pt modelId="{6BD68814-D710-417A-9F0E-E84303D6E89F}" type="pres">
      <dgm:prSet presAssocID="{57B37704-C674-45BF-B97E-689E67649DA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07EE61C-1F5E-4E09-AE81-CFE44FE398B2}" type="presOf" srcId="{92E54CBC-E8EA-40C5-8B82-561F04059B29}" destId="{6BF72F51-86D5-4497-BEC1-8D7620273C81}" srcOrd="0" destOrd="0" presId="urn:microsoft.com/office/officeart/2005/8/layout/bProcess3"/>
    <dgm:cxn modelId="{40E97271-D6EB-4CAC-B630-31D614CE443F}" type="presOf" srcId="{B4B883DE-F1FF-4D7F-8A36-F72C88DA9197}" destId="{CB696507-7886-4725-AF7D-862B73AB3E4A}" srcOrd="0" destOrd="0" presId="urn:microsoft.com/office/officeart/2005/8/layout/bProcess3"/>
    <dgm:cxn modelId="{F501286A-EC7A-41A6-815E-514B6C6206B1}" type="presOf" srcId="{32C02286-8CE5-46E5-8853-48FE25D3D320}" destId="{9226F04F-5D0B-4462-B5BE-0FD651A3D286}" srcOrd="0" destOrd="0" presId="urn:microsoft.com/office/officeart/2005/8/layout/bProcess3"/>
    <dgm:cxn modelId="{181088E9-3353-4972-89FF-B7FFE7EED993}" type="presOf" srcId="{32C02286-8CE5-46E5-8853-48FE25D3D320}" destId="{A6E2A8B8-CD38-4C26-9FA6-D3EBD2CB1657}" srcOrd="1" destOrd="0" presId="urn:microsoft.com/office/officeart/2005/8/layout/bProcess3"/>
    <dgm:cxn modelId="{7BEAD17F-3E36-4353-8AF0-C6F0EA668343}" type="presOf" srcId="{081D227C-515F-4DDC-9CF4-01DE032DF1B5}" destId="{3B38B1EA-2902-4004-9294-3D60EBF33931}" srcOrd="0" destOrd="0" presId="urn:microsoft.com/office/officeart/2005/8/layout/bProcess3"/>
    <dgm:cxn modelId="{ACAD6B04-924A-436D-ABBC-4C4866F9AB08}" srcId="{ADA9266F-87D9-4E44-841D-1EDE7BD9FD83}" destId="{92E54CBC-E8EA-40C5-8B82-561F04059B29}" srcOrd="0" destOrd="0" parTransId="{147A0CFA-5CC2-4C17-A3B7-94C09C98D326}" sibTransId="{B4B883DE-F1FF-4D7F-8A36-F72C88DA9197}"/>
    <dgm:cxn modelId="{60834BE9-CA74-44A9-BD85-5A614F5248D0}" srcId="{ADA9266F-87D9-4E44-841D-1EDE7BD9FD83}" destId="{081D227C-515F-4DDC-9CF4-01DE032DF1B5}" srcOrd="1" destOrd="0" parTransId="{88DB0C8B-928D-4F79-85B4-B11DCE172D8A}" sibTransId="{32C02286-8CE5-46E5-8853-48FE25D3D320}"/>
    <dgm:cxn modelId="{957D60A4-F947-4C1A-9271-149A39ADC927}" srcId="{ADA9266F-87D9-4E44-841D-1EDE7BD9FD83}" destId="{4F2B1D30-3BCA-49AE-BFB0-FE02C90A3C3F}" srcOrd="2" destOrd="0" parTransId="{F38DDEA7-55E3-4B71-A5B9-4A41C309ED7E}" sibTransId="{14B1A3E3-0B9B-46D8-BDCE-5AEE8CFC905D}"/>
    <dgm:cxn modelId="{41106398-A3CB-473E-B813-2B5346669BE8}" srcId="{ADA9266F-87D9-4E44-841D-1EDE7BD9FD83}" destId="{57B37704-C674-45BF-B97E-689E67649DA3}" srcOrd="3" destOrd="0" parTransId="{293D1D24-8558-4624-B5D4-1F3CED541822}" sibTransId="{55FAE14A-9399-40E7-AF7B-0944F3AA868E}"/>
    <dgm:cxn modelId="{95BC3229-DFD9-4D65-99E7-3E396F29B7AC}" type="presOf" srcId="{14B1A3E3-0B9B-46D8-BDCE-5AEE8CFC905D}" destId="{82739C28-6AE6-4BA6-B07F-56CA9F4E46D5}" srcOrd="1" destOrd="0" presId="urn:microsoft.com/office/officeart/2005/8/layout/bProcess3"/>
    <dgm:cxn modelId="{CC5EC9AC-7842-47D2-9FE8-2100D098B68C}" type="presOf" srcId="{14B1A3E3-0B9B-46D8-BDCE-5AEE8CFC905D}" destId="{C2005B8D-F873-4463-B464-FA90DB534F7F}" srcOrd="0" destOrd="0" presId="urn:microsoft.com/office/officeart/2005/8/layout/bProcess3"/>
    <dgm:cxn modelId="{E8677AD0-5EDB-40B8-B49E-7F5BA9D8232E}" type="presOf" srcId="{B4B883DE-F1FF-4D7F-8A36-F72C88DA9197}" destId="{AB97CC2F-3D66-45D7-B377-2D29E9E0C1BA}" srcOrd="1" destOrd="0" presId="urn:microsoft.com/office/officeart/2005/8/layout/bProcess3"/>
    <dgm:cxn modelId="{74677A10-5233-4AC9-8B6A-98ABF46CE24D}" type="presOf" srcId="{57B37704-C674-45BF-B97E-689E67649DA3}" destId="{6BD68814-D710-417A-9F0E-E84303D6E89F}" srcOrd="0" destOrd="0" presId="urn:microsoft.com/office/officeart/2005/8/layout/bProcess3"/>
    <dgm:cxn modelId="{A936EF63-3325-45FA-A5B4-72E262122F20}" type="presOf" srcId="{ADA9266F-87D9-4E44-841D-1EDE7BD9FD83}" destId="{0AAF7524-D5BA-464C-B59C-FE7FE1DD3A10}" srcOrd="0" destOrd="0" presId="urn:microsoft.com/office/officeart/2005/8/layout/bProcess3"/>
    <dgm:cxn modelId="{59AB7886-8DC8-4521-BC45-DE1395C2C235}" type="presOf" srcId="{4F2B1D30-3BCA-49AE-BFB0-FE02C90A3C3F}" destId="{E241A26C-FF0E-4276-B3D1-2ECCB9FBC1B1}" srcOrd="0" destOrd="0" presId="urn:microsoft.com/office/officeart/2005/8/layout/bProcess3"/>
    <dgm:cxn modelId="{08F31C4A-68CC-4CBE-BAEA-8A6D6E60BA8C}" type="presParOf" srcId="{0AAF7524-D5BA-464C-B59C-FE7FE1DD3A10}" destId="{6BF72F51-86D5-4497-BEC1-8D7620273C81}" srcOrd="0" destOrd="0" presId="urn:microsoft.com/office/officeart/2005/8/layout/bProcess3"/>
    <dgm:cxn modelId="{F9E09677-AAF1-4257-8004-EBAA42521692}" type="presParOf" srcId="{0AAF7524-D5BA-464C-B59C-FE7FE1DD3A10}" destId="{CB696507-7886-4725-AF7D-862B73AB3E4A}" srcOrd="1" destOrd="0" presId="urn:microsoft.com/office/officeart/2005/8/layout/bProcess3"/>
    <dgm:cxn modelId="{A83876CD-2BA1-4D01-814D-67D0E7AE39BC}" type="presParOf" srcId="{CB696507-7886-4725-AF7D-862B73AB3E4A}" destId="{AB97CC2F-3D66-45D7-B377-2D29E9E0C1BA}" srcOrd="0" destOrd="0" presId="urn:microsoft.com/office/officeart/2005/8/layout/bProcess3"/>
    <dgm:cxn modelId="{CDC4FB82-2F22-49A8-B4C4-9DBBDFB9C6ED}" type="presParOf" srcId="{0AAF7524-D5BA-464C-B59C-FE7FE1DD3A10}" destId="{3B38B1EA-2902-4004-9294-3D60EBF33931}" srcOrd="2" destOrd="0" presId="urn:microsoft.com/office/officeart/2005/8/layout/bProcess3"/>
    <dgm:cxn modelId="{AB0FE092-BF22-4B72-A52F-D5E7770DE1B0}" type="presParOf" srcId="{0AAF7524-D5BA-464C-B59C-FE7FE1DD3A10}" destId="{9226F04F-5D0B-4462-B5BE-0FD651A3D286}" srcOrd="3" destOrd="0" presId="urn:microsoft.com/office/officeart/2005/8/layout/bProcess3"/>
    <dgm:cxn modelId="{0A0A0BBB-5E5A-4D0E-98D1-00AF711B1202}" type="presParOf" srcId="{9226F04F-5D0B-4462-B5BE-0FD651A3D286}" destId="{A6E2A8B8-CD38-4C26-9FA6-D3EBD2CB1657}" srcOrd="0" destOrd="0" presId="urn:microsoft.com/office/officeart/2005/8/layout/bProcess3"/>
    <dgm:cxn modelId="{F2A3C7DF-1041-4458-BD94-E08EDE60D7EC}" type="presParOf" srcId="{0AAF7524-D5BA-464C-B59C-FE7FE1DD3A10}" destId="{E241A26C-FF0E-4276-B3D1-2ECCB9FBC1B1}" srcOrd="4" destOrd="0" presId="urn:microsoft.com/office/officeart/2005/8/layout/bProcess3"/>
    <dgm:cxn modelId="{EC4D8354-EFD8-4C60-AEF9-9D1732151532}" type="presParOf" srcId="{0AAF7524-D5BA-464C-B59C-FE7FE1DD3A10}" destId="{C2005B8D-F873-4463-B464-FA90DB534F7F}" srcOrd="5" destOrd="0" presId="urn:microsoft.com/office/officeart/2005/8/layout/bProcess3"/>
    <dgm:cxn modelId="{C0E3FB24-1DFF-414B-A000-8CF0CF95ABD1}" type="presParOf" srcId="{C2005B8D-F873-4463-B464-FA90DB534F7F}" destId="{82739C28-6AE6-4BA6-B07F-56CA9F4E46D5}" srcOrd="0" destOrd="0" presId="urn:microsoft.com/office/officeart/2005/8/layout/bProcess3"/>
    <dgm:cxn modelId="{4A2F9BC7-9EAA-4C38-8181-4D65CF4256CC}" type="presParOf" srcId="{0AAF7524-D5BA-464C-B59C-FE7FE1DD3A10}" destId="{6BD68814-D710-417A-9F0E-E84303D6E89F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96507-7886-4725-AF7D-862B73AB3E4A}">
      <dsp:nvSpPr>
        <dsp:cNvPr id="0" name=""/>
        <dsp:cNvSpPr/>
      </dsp:nvSpPr>
      <dsp:spPr>
        <a:xfrm>
          <a:off x="1950019" y="827858"/>
          <a:ext cx="4178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7899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147757" y="871336"/>
        <a:ext cx="22424" cy="4484"/>
      </dsp:txXfrm>
    </dsp:sp>
    <dsp:sp modelId="{6BF72F51-86D5-4497-BEC1-8D7620273C81}">
      <dsp:nvSpPr>
        <dsp:cNvPr id="0" name=""/>
        <dsp:cNvSpPr/>
      </dsp:nvSpPr>
      <dsp:spPr>
        <a:xfrm>
          <a:off x="1820" y="288578"/>
          <a:ext cx="1949999" cy="11699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0" i="0" kern="1200" dirty="0" smtClean="0">
              <a:latin typeface="KaiTi" panose="02010609060101010101" pitchFamily="49" charset="-122"/>
              <a:ea typeface="KaiTi" panose="02010609060101010101" pitchFamily="49" charset="-122"/>
            </a:rPr>
            <a:t>講者簡介及記錄片緣起</a:t>
          </a:r>
          <a:endParaRPr lang="zh-TW" altLang="en-US" sz="25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1820" y="288578"/>
        <a:ext cx="1949999" cy="1169999"/>
      </dsp:txXfrm>
    </dsp:sp>
    <dsp:sp modelId="{9226F04F-5D0B-4462-B5BE-0FD651A3D286}">
      <dsp:nvSpPr>
        <dsp:cNvPr id="0" name=""/>
        <dsp:cNvSpPr/>
      </dsp:nvSpPr>
      <dsp:spPr>
        <a:xfrm>
          <a:off x="4348518" y="827858"/>
          <a:ext cx="4178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7899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546256" y="871336"/>
        <a:ext cx="22424" cy="4484"/>
      </dsp:txXfrm>
    </dsp:sp>
    <dsp:sp modelId="{3B38B1EA-2902-4004-9294-3D60EBF33931}">
      <dsp:nvSpPr>
        <dsp:cNvPr id="0" name=""/>
        <dsp:cNvSpPr/>
      </dsp:nvSpPr>
      <dsp:spPr>
        <a:xfrm>
          <a:off x="2400319" y="288578"/>
          <a:ext cx="1949999" cy="11699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0" i="0" kern="1200" dirty="0" smtClean="0">
              <a:latin typeface="KaiTi" panose="02010609060101010101" pitchFamily="49" charset="-122"/>
              <a:ea typeface="KaiTi" panose="02010609060101010101" pitchFamily="49" charset="-122"/>
            </a:rPr>
            <a:t>脈絡及議題</a:t>
          </a:r>
          <a:endParaRPr lang="zh-TW" altLang="en-US" sz="25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2400319" y="288578"/>
        <a:ext cx="1949999" cy="1169999"/>
      </dsp:txXfrm>
    </dsp:sp>
    <dsp:sp modelId="{C2005B8D-F873-4463-B464-FA90DB534F7F}">
      <dsp:nvSpPr>
        <dsp:cNvPr id="0" name=""/>
        <dsp:cNvSpPr/>
      </dsp:nvSpPr>
      <dsp:spPr>
        <a:xfrm>
          <a:off x="6747017" y="827858"/>
          <a:ext cx="4178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7899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944754" y="871336"/>
        <a:ext cx="22424" cy="4484"/>
      </dsp:txXfrm>
    </dsp:sp>
    <dsp:sp modelId="{E241A26C-FF0E-4276-B3D1-2ECCB9FBC1B1}">
      <dsp:nvSpPr>
        <dsp:cNvPr id="0" name=""/>
        <dsp:cNvSpPr/>
      </dsp:nvSpPr>
      <dsp:spPr>
        <a:xfrm>
          <a:off x="4798818" y="288578"/>
          <a:ext cx="1949999" cy="11699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0" i="0" kern="1200" dirty="0" smtClean="0">
              <a:latin typeface="KaiTi" panose="02010609060101010101" pitchFamily="49" charset="-122"/>
              <a:ea typeface="KaiTi" panose="02010609060101010101" pitchFamily="49" charset="-122"/>
            </a:rPr>
            <a:t>簡報技巧</a:t>
          </a:r>
          <a:endParaRPr lang="zh-TW" altLang="en-US" sz="25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4798818" y="288578"/>
        <a:ext cx="1949999" cy="1169999"/>
      </dsp:txXfrm>
    </dsp:sp>
    <dsp:sp modelId="{6BD68814-D710-417A-9F0E-E84303D6E89F}">
      <dsp:nvSpPr>
        <dsp:cNvPr id="0" name=""/>
        <dsp:cNvSpPr/>
      </dsp:nvSpPr>
      <dsp:spPr>
        <a:xfrm>
          <a:off x="7197317" y="288578"/>
          <a:ext cx="1949999" cy="11699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0" i="0" kern="1200" dirty="0" smtClean="0">
              <a:latin typeface="KaiTi" panose="02010609060101010101" pitchFamily="49" charset="-122"/>
              <a:ea typeface="KaiTi" panose="02010609060101010101" pitchFamily="49" charset="-122"/>
            </a:rPr>
            <a:t>心得</a:t>
          </a:r>
          <a:endParaRPr lang="en-US" altLang="zh-TW" sz="2500" kern="1200" dirty="0" smtClean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7197317" y="288578"/>
        <a:ext cx="1949999" cy="1169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70B1A24-BA26-4D46-BB09-4219280D212E}" type="datetimeFigureOut">
              <a:rPr lang="zh-TW" altLang="en-US"/>
              <a:pPr>
                <a:defRPr/>
              </a:pPr>
              <a:t>2015/11/11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F908B17-AE30-43C9-9AEB-734140DF32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865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908B17-AE30-43C9-9AEB-734140DF3264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11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964E-75AA-4C57-A5D0-501AB3E91FF4}" type="datetimeFigureOut">
              <a:rPr lang="zh-TW" altLang="en-US"/>
              <a:pPr>
                <a:defRPr/>
              </a:pPr>
              <a:t>2015/11/11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646A-E064-4B5B-B827-6AA91E8383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1E018-7910-4CB4-873F-F6E66870D69A}" type="datetimeFigureOut">
              <a:rPr lang="zh-TW" altLang="en-US"/>
              <a:pPr>
                <a:defRPr/>
              </a:pPr>
              <a:t>2015/11/11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7C1F6-1952-42CE-B889-C0CF13BF62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81C20-A76F-432D-B094-9978D5FB490F}" type="datetimeFigureOut">
              <a:rPr lang="zh-TW" altLang="en-US"/>
              <a:pPr>
                <a:defRPr/>
              </a:pPr>
              <a:t>2015/11/11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F9051-29F5-4512-82B3-CE3F26DA55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24DE-8B66-4570-BA0B-538603E47255}" type="datetimeFigureOut">
              <a:rPr lang="zh-TW" altLang="en-US"/>
              <a:pPr>
                <a:defRPr/>
              </a:pPr>
              <a:t>2015/11/11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F96D5-6784-4567-BE97-65DC00B230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B0FCA-78E3-4AC7-BE44-79A1C9DB1F56}" type="datetimeFigureOut">
              <a:rPr lang="zh-TW" altLang="en-US"/>
              <a:pPr>
                <a:defRPr/>
              </a:pPr>
              <a:t>2015/11/11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5661-1B33-4ECB-B96D-75A63F68FF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FC9-CF39-43D4-BEF7-9BC67BB7C713}" type="datetimeFigureOut">
              <a:rPr lang="zh-TW" altLang="en-US"/>
              <a:pPr>
                <a:defRPr/>
              </a:pPr>
              <a:t>2015/11/11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39A30-FC91-477E-83B1-991CFFCD74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8C829-F43A-4804-882E-F2C92AC47D29}" type="datetimeFigureOut">
              <a:rPr lang="zh-TW" altLang="en-US"/>
              <a:pPr>
                <a:defRPr/>
              </a:pPr>
              <a:t>2015/11/11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13C31-C9EE-4C63-9DCA-9FD2E4FAEB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3D9D3-84A1-4764-AC95-89A4DC49FA42}" type="datetimeFigureOut">
              <a:rPr lang="zh-TW" altLang="en-US"/>
              <a:pPr>
                <a:defRPr/>
              </a:pPr>
              <a:t>2015/11/11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224A4-0B6A-4342-AFE6-16C71A2E6E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C5814-7E86-46CA-BE8E-D3A0705CC2D7}" type="datetimeFigureOut">
              <a:rPr lang="zh-TW" altLang="en-US"/>
              <a:pPr>
                <a:defRPr/>
              </a:pPr>
              <a:t>2015/11/11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C967D-45DC-48B2-98D5-34EFFDDB12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99A69-ABBD-4E76-82BA-DD8A30E01B22}" type="datetimeFigureOut">
              <a:rPr lang="zh-TW" altLang="en-US"/>
              <a:pPr>
                <a:defRPr/>
              </a:pPr>
              <a:t>2015/11/11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F30B2-8814-4A3E-86F8-6E3F125B2C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B755-CDF3-43E5-A8A3-F538E1716C2A}" type="datetimeFigureOut">
              <a:rPr lang="zh-TW" altLang="en-US"/>
              <a:pPr>
                <a:defRPr/>
              </a:pPr>
              <a:t>2015/11/11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B4914-3D86-4C09-A697-EB024FD7D1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0FB0FD6-DB14-4745-A64C-D4267EE60B54}" type="datetimeFigureOut">
              <a:rPr lang="zh-TW" altLang="en-US"/>
              <a:pPr>
                <a:defRPr/>
              </a:pPr>
              <a:t>2015/11/11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115F88-0AF2-44D8-9C3E-3000341033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群組 48"/>
          <p:cNvGrpSpPr>
            <a:grpSpLocks/>
          </p:cNvGrpSpPr>
          <p:nvPr/>
        </p:nvGrpSpPr>
        <p:grpSpPr bwMode="auto">
          <a:xfrm>
            <a:off x="0" y="487363"/>
            <a:ext cx="12192000" cy="850900"/>
            <a:chOff x="0" y="486685"/>
            <a:chExt cx="12192000" cy="85225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" name="矩形 5"/>
            <p:cNvSpPr/>
            <p:nvPr/>
          </p:nvSpPr>
          <p:spPr>
            <a:xfrm>
              <a:off x="0" y="486685"/>
              <a:ext cx="12192000" cy="8522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4" name="標題 1"/>
            <p:cNvSpPr txBox="1">
              <a:spLocks/>
            </p:cNvSpPr>
            <p:nvPr/>
          </p:nvSpPr>
          <p:spPr>
            <a:xfrm>
              <a:off x="4148137" y="615403"/>
              <a:ext cx="3851275" cy="677353"/>
            </a:xfrm>
            <a:prstGeom prst="rect">
              <a:avLst/>
            </a:prstGeom>
            <a:grpFill/>
          </p:spPr>
          <p:txBody>
            <a:bodyPr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007943" fontAlgn="auto">
                <a:spcBef>
                  <a:spcPts val="1102"/>
                </a:spcBef>
                <a:spcAft>
                  <a:spcPts val="0"/>
                </a:spcAft>
                <a:tabLst>
                  <a:tab pos="723671" algn="l"/>
                  <a:tab pos="1447342" algn="l"/>
                  <a:tab pos="2171013" algn="l"/>
                  <a:tab pos="2894683" algn="l"/>
                  <a:tab pos="3618353" algn="l"/>
                  <a:tab pos="4342025" algn="l"/>
                  <a:tab pos="5065695" algn="l"/>
                </a:tabLst>
                <a:defRPr/>
              </a:pPr>
              <a:r>
                <a:rPr kumimoji="0" lang="zh-TW" altLang="en-US" sz="4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電影與文學</a:t>
              </a:r>
              <a:r>
                <a:rPr kumimoji="0" lang="en-US" altLang="zh-TW" sz="4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kumimoji="0" lang="en-US" altLang="zh-TW" sz="4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B</a:t>
              </a:r>
              <a:r>
                <a:rPr kumimoji="0" lang="en-US" altLang="zh-TW" sz="4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</p:txBody>
        </p:sp>
      </p:grpSp>
      <p:grpSp>
        <p:nvGrpSpPr>
          <p:cNvPr id="14340" name="群組 26"/>
          <p:cNvGrpSpPr>
            <a:grpSpLocks/>
          </p:cNvGrpSpPr>
          <p:nvPr/>
        </p:nvGrpSpPr>
        <p:grpSpPr bwMode="auto">
          <a:xfrm rot="5400000">
            <a:off x="6664325" y="4154488"/>
            <a:ext cx="2716213" cy="46037"/>
            <a:chOff x="674025" y="4138300"/>
            <a:chExt cx="6570153" cy="45719"/>
          </a:xfrm>
          <a:solidFill>
            <a:schemeClr val="accent1">
              <a:lumMod val="75000"/>
            </a:schemeClr>
          </a:solidFill>
        </p:grpSpPr>
        <p:sp>
          <p:nvSpPr>
            <p:cNvPr id="28" name="矩形 27"/>
            <p:cNvSpPr/>
            <p:nvPr/>
          </p:nvSpPr>
          <p:spPr>
            <a:xfrm>
              <a:off x="674024" y="4138300"/>
              <a:ext cx="241148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3312070" y="4138300"/>
              <a:ext cx="15359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692223" y="4138300"/>
              <a:ext cx="15359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4072379" y="4138300"/>
              <a:ext cx="15359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4452533" y="4138300"/>
              <a:ext cx="15359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4832689" y="4138300"/>
              <a:ext cx="241148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grpSp>
        <p:nvGrpSpPr>
          <p:cNvPr id="14341" name="群組 33"/>
          <p:cNvGrpSpPr>
            <a:grpSpLocks/>
          </p:cNvGrpSpPr>
          <p:nvPr/>
        </p:nvGrpSpPr>
        <p:grpSpPr bwMode="auto">
          <a:xfrm rot="5400000" flipV="1">
            <a:off x="1892300" y="4135438"/>
            <a:ext cx="2716213" cy="84137"/>
            <a:chOff x="674025" y="4138300"/>
            <a:chExt cx="6570153" cy="45719"/>
          </a:xfrm>
          <a:solidFill>
            <a:schemeClr val="accent1">
              <a:lumMod val="75000"/>
            </a:schemeClr>
          </a:solidFill>
        </p:grpSpPr>
        <p:sp>
          <p:nvSpPr>
            <p:cNvPr id="35" name="矩形 34"/>
            <p:cNvSpPr/>
            <p:nvPr/>
          </p:nvSpPr>
          <p:spPr>
            <a:xfrm>
              <a:off x="674024" y="4138300"/>
              <a:ext cx="241148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3312070" y="4138300"/>
              <a:ext cx="15359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3692223" y="4138300"/>
              <a:ext cx="15359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4072379" y="4138300"/>
              <a:ext cx="15359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4452533" y="4138300"/>
              <a:ext cx="15359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4832689" y="4138300"/>
              <a:ext cx="241148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grpSp>
        <p:nvGrpSpPr>
          <p:cNvPr id="14342" name="群組 47"/>
          <p:cNvGrpSpPr>
            <a:grpSpLocks/>
          </p:cNvGrpSpPr>
          <p:nvPr/>
        </p:nvGrpSpPr>
        <p:grpSpPr bwMode="auto">
          <a:xfrm>
            <a:off x="60325" y="2146300"/>
            <a:ext cx="12071350" cy="4090988"/>
            <a:chOff x="60864" y="1874035"/>
            <a:chExt cx="12070272" cy="409101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1" name="矩形 20"/>
            <p:cNvSpPr/>
            <p:nvPr/>
          </p:nvSpPr>
          <p:spPr>
            <a:xfrm>
              <a:off x="60864" y="1874035"/>
              <a:ext cx="2552472" cy="4091019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7" name="標題 1"/>
            <p:cNvSpPr txBox="1">
              <a:spLocks/>
            </p:cNvSpPr>
            <p:nvPr/>
          </p:nvSpPr>
          <p:spPr>
            <a:xfrm>
              <a:off x="452942" y="3580611"/>
              <a:ext cx="1768317" cy="677867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1007943" fontAlgn="auto">
                <a:spcBef>
                  <a:spcPts val="1102"/>
                </a:spcBef>
                <a:spcAft>
                  <a:spcPts val="0"/>
                </a:spcAft>
                <a:tabLst>
                  <a:tab pos="723671" algn="l"/>
                  <a:tab pos="1447342" algn="l"/>
                  <a:tab pos="2171013" algn="l"/>
                  <a:tab pos="2894683" algn="l"/>
                  <a:tab pos="3618353" algn="l"/>
                  <a:tab pos="4342025" algn="l"/>
                  <a:tab pos="5065695" algn="l"/>
                </a:tabLst>
                <a:defRPr/>
              </a:pPr>
              <a:r>
                <a:rPr kumimoji="0" lang="zh-TW" altLang="en-US" sz="4000" dirty="0" smtClean="0">
                  <a:latin typeface="KaiTi" panose="02010609060101010101" pitchFamily="49" charset="-122"/>
                  <a:ea typeface="KaiTi" panose="02010609060101010101" pitchFamily="49" charset="-122"/>
                </a:rPr>
                <a:t>第一組</a:t>
              </a:r>
              <a:endParaRPr kumimoji="0" lang="en-US" altLang="zh-TW" sz="4000" dirty="0">
                <a:latin typeface="KaiTi" panose="02010609060101010101" pitchFamily="49" charset="-122"/>
                <a:ea typeface="KaiTi" panose="02010609060101010101" pitchFamily="49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624662" y="1874035"/>
              <a:ext cx="3506474" cy="4091019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cxnSp>
          <p:nvCxnSpPr>
            <p:cNvPr id="42" name="直線接點 41"/>
            <p:cNvCxnSpPr/>
            <p:nvPr/>
          </p:nvCxnSpPr>
          <p:spPr>
            <a:xfrm>
              <a:off x="68801" y="1874035"/>
              <a:ext cx="12062335" cy="0"/>
            </a:xfrm>
            <a:prstGeom prst="line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>
              <a:off x="68801" y="5965054"/>
              <a:ext cx="12062335" cy="0"/>
            </a:xfrm>
            <a:prstGeom prst="line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10" y="2283172"/>
            <a:ext cx="2712440" cy="3695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文字方塊 6"/>
          <p:cNvSpPr txBox="1"/>
          <p:nvPr/>
        </p:nvSpPr>
        <p:spPr>
          <a:xfrm>
            <a:off x="3437417" y="2608113"/>
            <a:ext cx="1200329" cy="30451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0" lang="zh-TW" altLang="en-US" sz="4800" b="1" dirty="0" smtClean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穹</a:t>
            </a:r>
            <a:r>
              <a:rPr kumimoji="0" lang="zh-TW" altLang="en-US" sz="2000" b="1" dirty="0" smtClean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kumimoji="0" lang="zh-TW" altLang="en-US" sz="4800" b="1" dirty="0" smtClean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頂</a:t>
            </a:r>
            <a:r>
              <a:rPr kumimoji="0" lang="zh-TW" altLang="en-US" sz="2000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kumimoji="0" lang="zh-TW" altLang="en-US" sz="4800" b="1" dirty="0" smtClean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之</a:t>
            </a:r>
            <a:r>
              <a:rPr kumimoji="0" lang="zh-TW" altLang="en-US" sz="2000" b="1" dirty="0" smtClean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kumimoji="0" lang="zh-TW" altLang="en-US" sz="4800" b="1" dirty="0" smtClean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下</a:t>
            </a:r>
            <a:endParaRPr kumimoji="0" lang="zh-TW" altLang="en-US" sz="4800" b="1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745926" y="3683962"/>
            <a:ext cx="3385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光電三乙 </a:t>
            </a:r>
            <a:r>
              <a:rPr lang="en-US" altLang="zh-TW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4A2L0064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 黃日冠</a:t>
            </a:r>
            <a:endParaRPr lang="en-US" altLang="zh-TW" sz="20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應英延修 </a:t>
            </a:r>
            <a:r>
              <a:rPr lang="en-US" altLang="zh-TW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4A0C0904 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吳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學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諭</a:t>
            </a:r>
            <a:endParaRPr lang="en-US" altLang="zh-TW" sz="20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商設二甲 </a:t>
            </a:r>
            <a:r>
              <a:rPr lang="en-US" altLang="zh-TW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4A3J2062 </a:t>
            </a:r>
            <a:r>
              <a:rPr lang="zh-TW" altLang="en-US" sz="2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 甄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寶婷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87363"/>
            <a:ext cx="12192000" cy="850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902944" y="574675"/>
            <a:ext cx="3851275" cy="6762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07943" fontAlgn="auto">
              <a:spcBef>
                <a:spcPts val="1102"/>
              </a:spcBef>
              <a:spcAft>
                <a:spcPts val="0"/>
              </a:spcAft>
              <a:tabLst>
                <a:tab pos="723671" algn="l"/>
                <a:tab pos="1447342" algn="l"/>
                <a:tab pos="2171013" algn="l"/>
                <a:tab pos="2894683" algn="l"/>
                <a:tab pos="3618353" algn="l"/>
                <a:tab pos="4342025" algn="l"/>
                <a:tab pos="5065695" algn="l"/>
              </a:tabLst>
              <a:defRPr/>
            </a:pPr>
            <a:r>
              <a:rPr kumimoji="0" lang="zh-TW" altLang="en-US" sz="4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目錄</a:t>
            </a:r>
            <a:endParaRPr kumimoji="0" lang="en-US" altLang="zh-TW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5363" name="圖片 8"/>
          <p:cNvPicPr>
            <a:picLocks noChangeAspect="1"/>
          </p:cNvPicPr>
          <p:nvPr/>
        </p:nvPicPr>
        <p:blipFill>
          <a:blip r:embed="rId2"/>
          <a:srcRect l="18745" t="28699" r="52515" b="32951"/>
          <a:stretch>
            <a:fillRect/>
          </a:stretch>
        </p:blipFill>
        <p:spPr bwMode="auto">
          <a:xfrm>
            <a:off x="9593263" y="2365375"/>
            <a:ext cx="22733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510836195"/>
              </p:ext>
            </p:extLst>
          </p:nvPr>
        </p:nvGraphicFramePr>
        <p:xfrm>
          <a:off x="325789" y="3108959"/>
          <a:ext cx="9149137" cy="1747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24528"/>
            <a:ext cx="12192000" cy="850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4865298" y="2553657"/>
            <a:ext cx="732670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 </a:t>
            </a:r>
            <a:endParaRPr lang="zh-TW" altLang="zh-TW" b="1" dirty="0"/>
          </a:p>
          <a:p>
            <a:r>
              <a:rPr lang="zh-TW" altLang="zh-TW" b="1" dirty="0"/>
              <a:t>柴靜</a:t>
            </a:r>
            <a:r>
              <a:rPr lang="zh-TW" altLang="zh-TW" b="1" dirty="0" smtClean="0"/>
              <a:t>，</a:t>
            </a:r>
            <a:r>
              <a:rPr lang="zh-TW" altLang="en-US" b="1" dirty="0"/>
              <a:t>生於</a:t>
            </a:r>
            <a:r>
              <a:rPr lang="en-US" altLang="zh-TW" b="1" dirty="0"/>
              <a:t>1976</a:t>
            </a:r>
            <a:r>
              <a:rPr lang="zh-TW" altLang="en-US" b="1" dirty="0"/>
              <a:t>年</a:t>
            </a:r>
            <a:r>
              <a:rPr lang="en-US" altLang="zh-TW" b="1" dirty="0"/>
              <a:t>7</a:t>
            </a:r>
            <a:r>
              <a:rPr lang="zh-TW" altLang="en-US" b="1" dirty="0"/>
              <a:t>月</a:t>
            </a:r>
            <a:r>
              <a:rPr lang="en-US" altLang="zh-TW" b="1" dirty="0"/>
              <a:t>17</a:t>
            </a:r>
            <a:r>
              <a:rPr lang="zh-TW" altLang="en-US" b="1" dirty="0" smtClean="0"/>
              <a:t>日，</a:t>
            </a:r>
            <a:r>
              <a:rPr lang="zh-TW" altLang="zh-TW" b="1" dirty="0" smtClean="0"/>
              <a:t>著名</a:t>
            </a:r>
            <a:r>
              <a:rPr lang="zh-TW" altLang="zh-TW" b="1" dirty="0"/>
              <a:t>傳媒人，前央視主持人，記者</a:t>
            </a:r>
            <a:r>
              <a:rPr lang="zh-TW" altLang="zh-TW" b="1" dirty="0" smtClean="0"/>
              <a:t>。</a:t>
            </a:r>
            <a:endParaRPr lang="en-US" altLang="zh-TW" b="1" dirty="0" smtClean="0"/>
          </a:p>
          <a:p>
            <a:endParaRPr lang="en-US" altLang="zh-TW" b="1" dirty="0"/>
          </a:p>
          <a:p>
            <a:r>
              <a:rPr lang="zh-TW" altLang="zh-TW" b="1" dirty="0" smtClean="0"/>
              <a:t>北京大學</a:t>
            </a:r>
            <a:r>
              <a:rPr lang="zh-TW" altLang="zh-TW" b="1" dirty="0"/>
              <a:t>藝術碩士，曾長期製作污染治理報道如《山西：斷臂治污》《事故的背後》《塵肺病人維權調查》等，獲選</a:t>
            </a:r>
            <a:r>
              <a:rPr lang="en-US" altLang="zh-TW" b="1" dirty="0"/>
              <a:t>2007</a:t>
            </a:r>
            <a:r>
              <a:rPr lang="zh-TW" altLang="zh-TW" b="1" dirty="0"/>
              <a:t>「綠色中國年度人物」，中國環境文化促進會理事</a:t>
            </a:r>
            <a:r>
              <a:rPr lang="zh-TW" altLang="zh-TW" b="1" dirty="0" smtClean="0"/>
              <a:t>。</a:t>
            </a:r>
            <a:endParaRPr lang="en-US" altLang="zh-TW" b="1" dirty="0" smtClean="0"/>
          </a:p>
          <a:p>
            <a:endParaRPr lang="en-US" altLang="zh-TW" b="1" dirty="0"/>
          </a:p>
          <a:p>
            <a:r>
              <a:rPr lang="en-US" altLang="zh-TW" b="1" dirty="0" smtClean="0"/>
              <a:t>2014</a:t>
            </a:r>
            <a:r>
              <a:rPr lang="zh-TW" altLang="zh-TW" b="1" dirty="0"/>
              <a:t>年初從央視辭職，</a:t>
            </a:r>
            <a:r>
              <a:rPr lang="en-US" altLang="zh-TW" b="1" dirty="0"/>
              <a:t>2015</a:t>
            </a:r>
            <a:r>
              <a:rPr lang="zh-TW" altLang="zh-TW" b="1" dirty="0"/>
              <a:t>年初推出空氣污染深度調查《穹頂之下》。</a:t>
            </a:r>
          </a:p>
          <a:p>
            <a:r>
              <a:rPr lang="en-US" altLang="zh-TW" sz="1100" dirty="0"/>
              <a:t> </a:t>
            </a:r>
            <a:endParaRPr lang="zh-TW" altLang="zh-TW" sz="1100" dirty="0"/>
          </a:p>
          <a:p>
            <a:endParaRPr lang="zh-TW" altLang="en-US" sz="11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56" y="1802919"/>
            <a:ext cx="3686273" cy="4425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字方塊 3"/>
          <p:cNvSpPr txBox="1"/>
          <p:nvPr/>
        </p:nvSpPr>
        <p:spPr>
          <a:xfrm>
            <a:off x="4579229" y="460867"/>
            <a:ext cx="271732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作者簡介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98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7805" y="2346142"/>
            <a:ext cx="74877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 </a:t>
            </a:r>
            <a:endParaRPr lang="zh-TW" altLang="zh-TW" sz="1400" dirty="0"/>
          </a:p>
          <a:p>
            <a:r>
              <a:rPr lang="zh-TW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TW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穹</a:t>
            </a:r>
            <a:r>
              <a:rPr lang="zh-TW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頂之下》的名字源自一本科幻小說被改編拍攝成的電視劇。柴靜取才於小說，比喻大氣污染覆蓋中國大陸，如劇集中出現了一個透明力場，包圍著小鎮一樣，把記錄片名為《穹頂之下》</a:t>
            </a:r>
            <a:r>
              <a:rPr lang="zh-TW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2015</a:t>
            </a:r>
            <a:r>
              <a:rPr lang="zh-TW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28</a:t>
            </a:r>
            <a:r>
              <a:rPr lang="zh-TW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日，前央視主播柴靜自費拍攝的紀錄片《穹頂之下》在網路上播出，幾天內獲得大約兩億點擊率。然而，一星期後，中國政府全面禁播這部紀錄片，現在只能在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YouTube</a:t>
            </a:r>
            <a:r>
              <a:rPr lang="zh-TW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才能搜尋得到影片。</a:t>
            </a:r>
          </a:p>
          <a:p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zh-TW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在紀錄片</a:t>
            </a:r>
            <a:r>
              <a:rPr lang="zh-TW" altLang="zh-TW" dirty="0" smtClean="0">
                <a:latin typeface="KaiTi" panose="02010609060101010101" pitchFamily="49" charset="-122"/>
                <a:ea typeface="KaiTi" panose="02010609060101010101" pitchFamily="49" charset="-122"/>
              </a:rPr>
              <a:t>中，</a:t>
            </a:r>
            <a:r>
              <a:rPr lang="zh-TW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主要透過親身採訪，針對空氣汙染當中的細懸浮粒子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 PM25 </a:t>
            </a:r>
            <a:r>
              <a:rPr lang="zh-TW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進行調查說明與分析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最後以自己來示範，喚醒中國人民環境保護的意識和以「保護自己和愛的人」呼籲中國人民正視空氣污染的嚴重性。</a:t>
            </a:r>
          </a:p>
          <a:p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 </a:t>
            </a:r>
            <a:endParaRPr lang="zh-TW" altLang="zh-TW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1400" dirty="0"/>
              <a:t> </a:t>
            </a:r>
            <a:endParaRPr lang="zh-TW" altLang="zh-TW" sz="1400" dirty="0"/>
          </a:p>
          <a:p>
            <a:endParaRPr lang="zh-TW" altLang="en-US" sz="1400" dirty="0"/>
          </a:p>
        </p:txBody>
      </p:sp>
      <p:sp>
        <p:nvSpPr>
          <p:cNvPr id="3" name="矩形 2"/>
          <p:cNvSpPr/>
          <p:nvPr/>
        </p:nvSpPr>
        <p:spPr>
          <a:xfrm>
            <a:off x="0" y="424528"/>
            <a:ext cx="12192000" cy="850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278703" y="486747"/>
            <a:ext cx="31472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記錄片緣起</a:t>
            </a:r>
          </a:p>
          <a:p>
            <a:endParaRPr lang="zh-TW" altLang="en-US" dirty="0"/>
          </a:p>
        </p:txBody>
      </p:sp>
      <p:pic>
        <p:nvPicPr>
          <p:cNvPr id="6" name="圖片 6"/>
          <p:cNvPicPr>
            <a:picLocks noChangeAspect="1"/>
          </p:cNvPicPr>
          <p:nvPr/>
        </p:nvPicPr>
        <p:blipFill>
          <a:blip r:embed="rId2"/>
          <a:srcRect l="17310" t="43810" r="51616" b="33968"/>
          <a:stretch>
            <a:fillRect/>
          </a:stretch>
        </p:blipFill>
        <p:spPr bwMode="auto">
          <a:xfrm>
            <a:off x="7703388" y="1962939"/>
            <a:ext cx="4323301" cy="463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 flipV="1">
            <a:off x="0" y="1843996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599197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98649"/>
            <a:ext cx="12192000" cy="8509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505994" y="466600"/>
            <a:ext cx="76804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脈絡及</a:t>
            </a:r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議題 </a:t>
            </a:r>
            <a:r>
              <a:rPr lang="en-US" altLang="zh-TW" sz="40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/ </a:t>
            </a:r>
            <a:r>
              <a:rPr lang="zh-TW" altLang="en-US" sz="40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簡報技巧 </a:t>
            </a:r>
            <a:r>
              <a:rPr lang="en-US" altLang="zh-TW" sz="40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(1)</a:t>
            </a:r>
            <a:r>
              <a:rPr lang="zh-TW" altLang="en-US" sz="40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zh-TW" alt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/>
            <a:endParaRPr lang="zh-TW" alt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123502" y="2689663"/>
            <a:ext cx="545764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5400" dirty="0">
                <a:solidFill>
                  <a:srgbClr val="000000"/>
                </a:solidFill>
                <a:latin typeface="Economica"/>
              </a:rPr>
              <a:t>架構</a:t>
            </a:r>
            <a:endParaRPr lang="zh-TW" altLang="en-US" sz="54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zh-TW" sz="2000" dirty="0">
                <a:solidFill>
                  <a:srgbClr val="000000"/>
                </a:solidFill>
                <a:latin typeface="Economica"/>
              </a:rPr>
              <a:t>What/ Why/ When/ Where/ How</a:t>
            </a:r>
            <a:endParaRPr lang="en-US" altLang="zh-TW" sz="20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2400" dirty="0">
                <a:solidFill>
                  <a:srgbClr val="000000"/>
                </a:solidFill>
                <a:latin typeface="Economica"/>
              </a:rPr>
              <a:t>柴靜運用</a:t>
            </a:r>
            <a:r>
              <a:rPr lang="en-US" altLang="zh-TW" sz="2400" b="1" dirty="0">
                <a:solidFill>
                  <a:srgbClr val="FF0000"/>
                </a:solidFill>
                <a:latin typeface="Economica"/>
              </a:rPr>
              <a:t>"</a:t>
            </a:r>
            <a:r>
              <a:rPr lang="zh-TW" altLang="en-US" sz="2400" b="1" dirty="0">
                <a:solidFill>
                  <a:srgbClr val="FF0000"/>
                </a:solidFill>
                <a:latin typeface="Economica"/>
              </a:rPr>
              <a:t>人事時地</a:t>
            </a:r>
            <a:r>
              <a:rPr lang="zh-TW" altLang="en-US" sz="2400" b="1" dirty="0" smtClean="0">
                <a:solidFill>
                  <a:srgbClr val="FF0000"/>
                </a:solidFill>
                <a:latin typeface="Economica"/>
              </a:rPr>
              <a:t>物</a:t>
            </a:r>
            <a:r>
              <a:rPr lang="en-US" altLang="zh-TW" sz="2400" b="1" dirty="0" smtClean="0">
                <a:solidFill>
                  <a:srgbClr val="FF0000"/>
                </a:solidFill>
                <a:latin typeface="Economica"/>
              </a:rPr>
              <a:t>“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>
                <a:solidFill>
                  <a:srgbClr val="000000"/>
                </a:solidFill>
                <a:latin typeface="Economica"/>
              </a:rPr>
              <a:t>來</a:t>
            </a:r>
            <a:r>
              <a:rPr lang="zh-TW" altLang="en-US" sz="2400" dirty="0">
                <a:solidFill>
                  <a:srgbClr val="000000"/>
                </a:solidFill>
                <a:latin typeface="Economica"/>
              </a:rPr>
              <a:t>解析一個概念</a:t>
            </a:r>
            <a:endParaRPr lang="zh-TW" altLang="en-US" sz="2400" dirty="0"/>
          </a:p>
          <a:p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 flipV="1">
            <a:off x="3298166" y="1855057"/>
            <a:ext cx="1745411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5400000" flipV="1">
            <a:off x="7574660" y="5040509"/>
            <a:ext cx="1393557" cy="4730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6553241" y="5760939"/>
            <a:ext cx="1745411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 rot="5400000" flipV="1">
            <a:off x="2577737" y="2525786"/>
            <a:ext cx="1393557" cy="4730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98649"/>
            <a:ext cx="12192000" cy="8509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3722717" y="1785170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>
                <a:solidFill>
                  <a:srgbClr val="000000"/>
                </a:solidFill>
                <a:latin typeface="+mn-ea"/>
                <a:ea typeface="+mn-ea"/>
              </a:rPr>
              <a:t>利用</a:t>
            </a:r>
            <a:r>
              <a:rPr lang="en-US" altLang="zh-TW" sz="4800" dirty="0">
                <a:solidFill>
                  <a:srgbClr val="000000"/>
                </a:solidFill>
                <a:latin typeface="+mn-ea"/>
                <a:ea typeface="+mn-ea"/>
              </a:rPr>
              <a:t>5w</a:t>
            </a:r>
            <a:r>
              <a:rPr lang="zh-TW" altLang="en-US" sz="4800" dirty="0">
                <a:solidFill>
                  <a:srgbClr val="000000"/>
                </a:solidFill>
                <a:latin typeface="+mn-ea"/>
                <a:ea typeface="+mn-ea"/>
              </a:rPr>
              <a:t>來建立架構</a:t>
            </a:r>
            <a:endParaRPr lang="zh-TW" altLang="en-US" sz="4800" dirty="0">
              <a:latin typeface="+mn-ea"/>
              <a:ea typeface="+mn-ea"/>
            </a:endParaRPr>
          </a:p>
          <a:p>
            <a:pPr algn="ctr"/>
            <a:r>
              <a:rPr lang="en-US" altLang="zh-TW" dirty="0">
                <a:solidFill>
                  <a:srgbClr val="000000"/>
                </a:solidFill>
                <a:latin typeface="Economica"/>
              </a:rPr>
              <a:t>What/ Why/ When/ Where/ How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4399469" y="3230138"/>
            <a:ext cx="77033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800" b="1" dirty="0">
                <a:solidFill>
                  <a:srgbClr val="000000"/>
                </a:solidFill>
                <a:latin typeface="Open Sans"/>
              </a:rPr>
              <a:t>什麼是霧霾</a:t>
            </a:r>
            <a:r>
              <a:rPr lang="zh-TW" altLang="en-US" b="1" dirty="0">
                <a:solidFill>
                  <a:srgbClr val="000000"/>
                </a:solidFill>
                <a:latin typeface="Open Sans"/>
              </a:rPr>
              <a:t/>
            </a:r>
            <a:br>
              <a:rPr lang="zh-TW" altLang="en-US" b="1" dirty="0">
                <a:solidFill>
                  <a:srgbClr val="000000"/>
                </a:solidFill>
                <a:latin typeface="Open Sans"/>
              </a:rPr>
            </a:br>
            <a:r>
              <a:rPr lang="en-US" altLang="zh-TW" dirty="0">
                <a:solidFill>
                  <a:srgbClr val="000000"/>
                </a:solidFill>
                <a:latin typeface="Open Sans"/>
              </a:rPr>
              <a:t>(What is- </a:t>
            </a:r>
            <a:r>
              <a:rPr lang="zh-TW" altLang="en-US" dirty="0">
                <a:solidFill>
                  <a:srgbClr val="000000"/>
                </a:solidFill>
                <a:latin typeface="Open Sans"/>
              </a:rPr>
              <a:t>解析現象的本質：成份、數據、影響</a:t>
            </a:r>
            <a:r>
              <a:rPr lang="en-US" altLang="zh-TW" dirty="0" smtClean="0">
                <a:solidFill>
                  <a:srgbClr val="000000"/>
                </a:solidFill>
                <a:latin typeface="Open Sans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zh-TW" dirty="0">
              <a:solidFill>
                <a:srgbClr val="000000"/>
              </a:solidFill>
              <a:latin typeface="Open San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800" b="1" dirty="0">
                <a:solidFill>
                  <a:srgbClr val="000000"/>
                </a:solidFill>
                <a:latin typeface="Open Sans"/>
              </a:rPr>
              <a:t>他是怎麼來的</a:t>
            </a:r>
            <a:r>
              <a:rPr lang="zh-TW" altLang="en-US" dirty="0">
                <a:solidFill>
                  <a:srgbClr val="000000"/>
                </a:solidFill>
                <a:latin typeface="Open Sans"/>
              </a:rPr>
              <a:t/>
            </a:r>
            <a:br>
              <a:rPr lang="zh-TW" altLang="en-US" dirty="0">
                <a:solidFill>
                  <a:srgbClr val="000000"/>
                </a:solidFill>
                <a:latin typeface="Open Sans"/>
              </a:rPr>
            </a:br>
            <a:r>
              <a:rPr lang="en-US" altLang="zh-TW" dirty="0">
                <a:solidFill>
                  <a:srgbClr val="000000"/>
                </a:solidFill>
                <a:latin typeface="Open Sans"/>
              </a:rPr>
              <a:t>(Where/ When/ Why- </a:t>
            </a:r>
            <a:r>
              <a:rPr lang="zh-TW" altLang="en-US" dirty="0">
                <a:solidFill>
                  <a:srgbClr val="000000"/>
                </a:solidFill>
                <a:latin typeface="Open Sans"/>
              </a:rPr>
              <a:t>解析現象的背景：</a:t>
            </a:r>
            <a:br>
              <a:rPr lang="zh-TW" altLang="en-US" dirty="0">
                <a:solidFill>
                  <a:srgbClr val="000000"/>
                </a:solidFill>
                <a:latin typeface="Open Sans"/>
              </a:rPr>
            </a:br>
            <a:r>
              <a:rPr lang="zh-TW" altLang="en-US" dirty="0">
                <a:solidFill>
                  <a:srgbClr val="000000"/>
                </a:solidFill>
                <a:latin typeface="Open Sans"/>
              </a:rPr>
              <a:t>從何地、從何時、成因</a:t>
            </a:r>
            <a:r>
              <a:rPr lang="en-US" altLang="zh-TW" dirty="0" smtClean="0">
                <a:solidFill>
                  <a:srgbClr val="000000"/>
                </a:solidFill>
                <a:latin typeface="Open Sans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zh-TW" dirty="0">
              <a:solidFill>
                <a:srgbClr val="000000"/>
              </a:solidFill>
              <a:latin typeface="Open Sans"/>
            </a:endParaRP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zh-TW" altLang="en-US" sz="2800" b="1" dirty="0">
                <a:solidFill>
                  <a:srgbClr val="000000"/>
                </a:solidFill>
                <a:latin typeface="Open Sans"/>
              </a:rPr>
              <a:t>我們怎麼辦</a:t>
            </a:r>
            <a:r>
              <a:rPr lang="zh-TW" altLang="en-US" b="1" dirty="0">
                <a:solidFill>
                  <a:srgbClr val="000000"/>
                </a:solidFill>
                <a:latin typeface="Open Sans"/>
              </a:rPr>
              <a:t/>
            </a:r>
            <a:br>
              <a:rPr lang="zh-TW" altLang="en-US" b="1" dirty="0">
                <a:solidFill>
                  <a:srgbClr val="000000"/>
                </a:solidFill>
                <a:latin typeface="Open Sans"/>
              </a:rPr>
            </a:br>
            <a:r>
              <a:rPr lang="en-US" altLang="zh-TW" dirty="0">
                <a:solidFill>
                  <a:srgbClr val="000000"/>
                </a:solidFill>
                <a:latin typeface="Open Sans"/>
              </a:rPr>
              <a:t>(How- </a:t>
            </a:r>
            <a:r>
              <a:rPr lang="zh-TW" altLang="en-US" dirty="0">
                <a:solidFill>
                  <a:srgbClr val="000000"/>
                </a:solidFill>
                <a:latin typeface="Open Sans"/>
              </a:rPr>
              <a:t>解析應對的方案：不出門、自我防護</a:t>
            </a:r>
            <a:r>
              <a:rPr lang="en-US" altLang="zh-TW" dirty="0">
                <a:solidFill>
                  <a:srgbClr val="000000"/>
                </a:solidFill>
                <a:latin typeface="Open Sans"/>
              </a:rPr>
              <a:t>)</a:t>
            </a:r>
            <a:endParaRPr lang="zh-TW" altLang="en-US" b="1" i="0" u="none" strike="noStrike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5" name="圖片 6"/>
          <p:cNvPicPr>
            <a:picLocks noChangeAspect="1"/>
          </p:cNvPicPr>
          <p:nvPr/>
        </p:nvPicPr>
        <p:blipFill>
          <a:blip r:embed="rId3"/>
          <a:srcRect l="21799" t="27809" r="48204" b="32825"/>
          <a:stretch>
            <a:fillRect/>
          </a:stretch>
        </p:blipFill>
        <p:spPr bwMode="auto">
          <a:xfrm>
            <a:off x="1382742" y="1933726"/>
            <a:ext cx="23399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817433" y="449330"/>
            <a:ext cx="76804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脈絡及</a:t>
            </a:r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議題 </a:t>
            </a:r>
            <a:r>
              <a:rPr lang="en-US" altLang="zh-TW" sz="40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/ </a:t>
            </a:r>
            <a:r>
              <a:rPr lang="zh-TW" altLang="en-US" sz="40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簡報技巧 </a:t>
            </a:r>
            <a:r>
              <a:rPr lang="en-US" altLang="zh-TW" sz="40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(2)</a:t>
            </a:r>
            <a:r>
              <a:rPr lang="zh-TW" altLang="en-US" sz="40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zh-TW" alt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/>
            <a:endParaRPr lang="zh-TW" alt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59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98649"/>
            <a:ext cx="12192000" cy="8509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505994" y="466600"/>
            <a:ext cx="76804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脈絡及</a:t>
            </a:r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議題 </a:t>
            </a:r>
            <a:r>
              <a:rPr lang="en-US" altLang="zh-TW" sz="40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/ </a:t>
            </a:r>
            <a:r>
              <a:rPr lang="zh-TW" altLang="en-US" sz="40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簡報技巧 </a:t>
            </a:r>
            <a:r>
              <a:rPr lang="en-US" altLang="zh-TW" sz="40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(3)</a:t>
            </a:r>
            <a:r>
              <a:rPr lang="zh-TW" altLang="en-US" sz="40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zh-TW" alt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/>
            <a:endParaRPr lang="zh-TW" alt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154516" y="2913949"/>
            <a:ext cx="545764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/>
              <a:t>數 據 與 故 事</a:t>
            </a:r>
            <a:endParaRPr lang="zh-TW" altLang="en-US" sz="4000" dirty="0"/>
          </a:p>
          <a:p>
            <a:r>
              <a:rPr lang="zh-TW" altLang="en-US" dirty="0" smtClean="0"/>
              <a:t>            主觀</a:t>
            </a:r>
            <a:r>
              <a:rPr lang="zh-TW" altLang="en-US" dirty="0"/>
              <a:t>感受比實際數劇更容易挑起感情</a:t>
            </a:r>
            <a:endParaRPr lang="zh-TW" altLang="en-US" dirty="0"/>
          </a:p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 smtClean="0"/>
              <a:t>                    </a:t>
            </a:r>
            <a:r>
              <a:rPr lang="zh-TW" altLang="en-US" sz="2000" dirty="0" smtClean="0"/>
              <a:t>柴</a:t>
            </a:r>
            <a:r>
              <a:rPr lang="zh-TW" altLang="en-US" sz="2000" dirty="0"/>
              <a:t>靜</a:t>
            </a:r>
            <a:r>
              <a:rPr lang="zh-TW" altLang="en-US" sz="2000" dirty="0" smtClean="0"/>
              <a:t>運用</a:t>
            </a:r>
            <a:r>
              <a:rPr lang="en-US" altLang="zh-TW" sz="2400" b="1" dirty="0" smtClean="0">
                <a:solidFill>
                  <a:srgbClr val="FF0000"/>
                </a:solidFill>
                <a:latin typeface="Economica"/>
              </a:rPr>
              <a:t>"</a:t>
            </a:r>
            <a:r>
              <a:rPr lang="zh-TW" altLang="en-US" sz="2400" b="1" dirty="0">
                <a:solidFill>
                  <a:srgbClr val="FF0000"/>
                </a:solidFill>
                <a:latin typeface="Economica"/>
              </a:rPr>
              <a:t>自身</a:t>
            </a:r>
            <a:r>
              <a:rPr lang="zh-TW" altLang="en-US" sz="2400" b="1" dirty="0">
                <a:solidFill>
                  <a:srgbClr val="FF0000"/>
                </a:solidFill>
                <a:latin typeface="Economica"/>
              </a:rPr>
              <a:t>感受</a:t>
            </a:r>
            <a:r>
              <a:rPr lang="en-US" altLang="zh-TW" sz="2400" b="1" dirty="0">
                <a:solidFill>
                  <a:srgbClr val="FF0000"/>
                </a:solidFill>
                <a:latin typeface="Economica"/>
              </a:rPr>
              <a:t>“</a:t>
            </a:r>
          </a:p>
          <a:p>
            <a:r>
              <a:rPr lang="en-US" altLang="zh-TW" sz="2000" dirty="0" smtClean="0"/>
              <a:t>	         </a:t>
            </a:r>
            <a:r>
              <a:rPr lang="zh-TW" altLang="en-US" sz="2000" dirty="0" smtClean="0"/>
              <a:t>來</a:t>
            </a:r>
            <a:r>
              <a:rPr lang="zh-TW" altLang="en-US" sz="2000" dirty="0"/>
              <a:t>帶動觀眾感情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 flipV="1">
            <a:off x="3298166" y="1855057"/>
            <a:ext cx="1745411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5400000" flipV="1">
            <a:off x="7790322" y="5375685"/>
            <a:ext cx="1393557" cy="4730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6741689" y="6050395"/>
            <a:ext cx="1745411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 rot="5400000" flipV="1">
            <a:off x="2577737" y="2525786"/>
            <a:ext cx="1393557" cy="4730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98649"/>
            <a:ext cx="12192000" cy="8509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817433" y="449330"/>
            <a:ext cx="76804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脈絡及</a:t>
            </a:r>
            <a:r>
              <a:rPr lang="zh-TW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議題 </a:t>
            </a:r>
            <a:r>
              <a:rPr lang="en-US" altLang="zh-TW" sz="40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/ </a:t>
            </a:r>
            <a:r>
              <a:rPr lang="zh-TW" altLang="en-US" sz="40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簡報技巧 </a:t>
            </a:r>
            <a:r>
              <a:rPr lang="en-US" altLang="zh-TW" sz="40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(4)</a:t>
            </a:r>
            <a:r>
              <a:rPr lang="zh-TW" altLang="en-US" sz="40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zh-TW" alt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/>
            <a:endParaRPr lang="zh-TW" alt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381555" y="3481176"/>
            <a:ext cx="7645879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b="1" dirty="0" smtClean="0">
                <a:solidFill>
                  <a:srgbClr val="000000"/>
                </a:solidFill>
                <a:latin typeface="Open Sans"/>
              </a:rPr>
              <a:t>數據</a:t>
            </a:r>
            <a:r>
              <a:rPr lang="en-US" altLang="zh-TW" sz="2400" b="1" dirty="0" smtClean="0">
                <a:solidFill>
                  <a:srgbClr val="000000"/>
                </a:solidFill>
                <a:latin typeface="Open Sans"/>
              </a:rPr>
              <a:t>/</a:t>
            </a:r>
            <a:r>
              <a:rPr lang="zh-TW" altLang="en-US" sz="2400" b="1" dirty="0" smtClean="0">
                <a:solidFill>
                  <a:srgbClr val="000000"/>
                </a:solidFill>
                <a:latin typeface="Open Sans"/>
              </a:rPr>
              <a:t>照片</a:t>
            </a:r>
            <a:r>
              <a:rPr lang="zh-TW" altLang="en-US" dirty="0" smtClean="0">
                <a:solidFill>
                  <a:srgbClr val="000000"/>
                </a:solidFill>
                <a:latin typeface="Open Sans"/>
              </a:rPr>
              <a:t/>
            </a:r>
            <a:br>
              <a:rPr lang="zh-TW" altLang="en-US" dirty="0" smtClean="0">
                <a:solidFill>
                  <a:srgbClr val="000000"/>
                </a:solidFill>
                <a:latin typeface="Open Sans"/>
              </a:rPr>
            </a:br>
            <a:r>
              <a:rPr lang="zh-TW" altLang="en-US" dirty="0" smtClean="0">
                <a:solidFill>
                  <a:srgbClr val="000000"/>
                </a:solidFill>
                <a:latin typeface="Open Sans"/>
              </a:rPr>
              <a:t>代表理性的，不可撼動的數字</a:t>
            </a:r>
            <a:r>
              <a:rPr lang="en-US" altLang="zh-TW" dirty="0" smtClean="0">
                <a:solidFill>
                  <a:srgbClr val="000000"/>
                </a:solidFill>
                <a:latin typeface="Open Sans"/>
              </a:rPr>
              <a:t>/</a:t>
            </a:r>
            <a:r>
              <a:rPr lang="zh-TW" altLang="en-US" dirty="0" smtClean="0">
                <a:solidFill>
                  <a:srgbClr val="000000"/>
                </a:solidFill>
                <a:latin typeface="Open Sans"/>
              </a:rPr>
              <a:t>代表感性的照片、經驗</a:t>
            </a:r>
            <a:endParaRPr lang="en-US" altLang="zh-TW" dirty="0" smtClean="0">
              <a:solidFill>
                <a:srgbClr val="000000"/>
              </a:solidFill>
              <a:latin typeface="Open San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zh-TW" altLang="en-US" dirty="0" smtClean="0">
              <a:solidFill>
                <a:srgbClr val="000000"/>
              </a:solidFill>
              <a:latin typeface="Open Sans"/>
            </a:endParaRP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zh-TW" altLang="en-US" sz="2400" b="1" dirty="0" smtClean="0">
                <a:solidFill>
                  <a:srgbClr val="000000"/>
                </a:solidFill>
                <a:latin typeface="Open Sans"/>
              </a:rPr>
              <a:t>論述</a:t>
            </a:r>
            <a:r>
              <a:rPr lang="en-US" altLang="zh-TW" sz="2400" b="1" dirty="0">
                <a:solidFill>
                  <a:srgbClr val="000000"/>
                </a:solidFill>
                <a:latin typeface="Open Sans"/>
              </a:rPr>
              <a:t>/</a:t>
            </a:r>
            <a:r>
              <a:rPr lang="zh-TW" altLang="en-US" sz="2400" b="1" dirty="0">
                <a:solidFill>
                  <a:srgbClr val="000000"/>
                </a:solidFill>
                <a:latin typeface="Open Sans"/>
              </a:rPr>
              <a:t>動畫</a:t>
            </a:r>
            <a:r>
              <a:rPr lang="zh-TW" altLang="en-US" dirty="0">
                <a:solidFill>
                  <a:srgbClr val="000000"/>
                </a:solidFill>
                <a:latin typeface="Open Sans"/>
              </a:rPr>
              <a:t/>
            </a:r>
            <a:br>
              <a:rPr lang="zh-TW" altLang="en-US" dirty="0">
                <a:solidFill>
                  <a:srgbClr val="000000"/>
                </a:solidFill>
                <a:latin typeface="Open Sans"/>
              </a:rPr>
            </a:br>
            <a:r>
              <a:rPr lang="zh-TW" altLang="en-US" dirty="0">
                <a:solidFill>
                  <a:srgbClr val="000000"/>
                </a:solidFill>
                <a:latin typeface="Open Sans"/>
              </a:rPr>
              <a:t>代表理性的旁白，中立的敘述</a:t>
            </a:r>
            <a:r>
              <a:rPr lang="en-US" altLang="zh-TW" dirty="0">
                <a:solidFill>
                  <a:srgbClr val="000000"/>
                </a:solidFill>
                <a:latin typeface="Open Sans"/>
              </a:rPr>
              <a:t>/</a:t>
            </a:r>
            <a:r>
              <a:rPr lang="zh-TW" altLang="en-US" dirty="0">
                <a:solidFill>
                  <a:srgbClr val="000000"/>
                </a:solidFill>
                <a:latin typeface="Open Sans"/>
              </a:rPr>
              <a:t>代表感性的簡短動畫、非專業的解讀</a:t>
            </a:r>
          </a:p>
          <a:p>
            <a:r>
              <a:rPr lang="zh-TW" altLang="en-US" sz="2400" b="1" dirty="0">
                <a:solidFill>
                  <a:srgbClr val="000000"/>
                </a:solidFill>
                <a:latin typeface="Open Sans"/>
              </a:rPr>
              <a:t>事件</a:t>
            </a:r>
            <a:r>
              <a:rPr lang="en-US" altLang="zh-TW" sz="2400" b="1" dirty="0">
                <a:solidFill>
                  <a:srgbClr val="000000"/>
                </a:solidFill>
                <a:latin typeface="Open Sans"/>
              </a:rPr>
              <a:t>/</a:t>
            </a:r>
            <a:r>
              <a:rPr lang="zh-TW" altLang="en-US" sz="2400" b="1" dirty="0">
                <a:solidFill>
                  <a:srgbClr val="000000"/>
                </a:solidFill>
                <a:latin typeface="Open Sans"/>
              </a:rPr>
              <a:t>故事</a:t>
            </a:r>
            <a:r>
              <a:rPr lang="zh-TW" altLang="en-US" dirty="0">
                <a:solidFill>
                  <a:srgbClr val="000000"/>
                </a:solidFill>
                <a:latin typeface="Open Sans"/>
              </a:rPr>
              <a:t/>
            </a:r>
            <a:br>
              <a:rPr lang="zh-TW" altLang="en-US" dirty="0">
                <a:solidFill>
                  <a:srgbClr val="000000"/>
                </a:solidFill>
                <a:latin typeface="Open Sans"/>
              </a:rPr>
            </a:br>
            <a:r>
              <a:rPr lang="zh-TW" altLang="en-US" dirty="0">
                <a:solidFill>
                  <a:srgbClr val="000000"/>
                </a:solidFill>
                <a:latin typeface="Open Sans"/>
              </a:rPr>
              <a:t>代表理性的實際事實，報導、簡報</a:t>
            </a:r>
            <a:r>
              <a:rPr lang="en-US" altLang="zh-TW" dirty="0">
                <a:solidFill>
                  <a:srgbClr val="000000"/>
                </a:solidFill>
                <a:latin typeface="Open Sans"/>
              </a:rPr>
              <a:t>/</a:t>
            </a:r>
            <a:r>
              <a:rPr lang="zh-TW" altLang="en-US" dirty="0">
                <a:solidFill>
                  <a:srgbClr val="000000"/>
                </a:solidFill>
                <a:latin typeface="Open Sans"/>
              </a:rPr>
              <a:t>代表感性的自身經歷，參雜主觀感受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476445" y="168174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理性</a:t>
            </a:r>
            <a:r>
              <a:rPr lang="en-US" altLang="zh-TW" sz="4400" dirty="0" smtClean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VS</a:t>
            </a:r>
            <a:r>
              <a:rPr lang="zh-TW" altLang="en-US" sz="4400" dirty="0" smtClean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感性</a:t>
            </a:r>
            <a:r>
              <a:rPr lang="zh-TW" altLang="en-US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/>
            </a:r>
            <a:br>
              <a:rPr lang="zh-TW" altLang="en-US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28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煽動性的情感經驗與觀眾感受</a:t>
            </a:r>
            <a:endParaRPr lang="zh-TW" alt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0" name="圖片 6"/>
          <p:cNvPicPr>
            <a:picLocks noChangeAspect="1"/>
          </p:cNvPicPr>
          <p:nvPr/>
        </p:nvPicPr>
        <p:blipFill>
          <a:blip r:embed="rId3"/>
          <a:srcRect l="23953" t="27556" r="50539" b="33206"/>
          <a:stretch>
            <a:fillRect/>
          </a:stretch>
        </p:blipFill>
        <p:spPr bwMode="auto">
          <a:xfrm>
            <a:off x="996526" y="1746535"/>
            <a:ext cx="19526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88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-4718" y="233299"/>
            <a:ext cx="12192000" cy="8509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4043946" y="1299643"/>
            <a:ext cx="8143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播放</a:t>
            </a:r>
            <a:r>
              <a:rPr lang="zh-TW" altLang="zh-TW" sz="1400" dirty="0"/>
              <a:t>在家鄉山西和小女孩王慧卿的對話：</a:t>
            </a:r>
          </a:p>
          <a:p>
            <a:r>
              <a:rPr lang="zh-TW" altLang="zh-TW" sz="1400" dirty="0"/>
              <a:t>「妳見過真正的星星嗎？」</a:t>
            </a:r>
          </a:p>
          <a:p>
            <a:r>
              <a:rPr lang="zh-TW" altLang="zh-TW" sz="1400" dirty="0"/>
              <a:t>「沒有？」</a:t>
            </a:r>
          </a:p>
          <a:p>
            <a:r>
              <a:rPr lang="zh-TW" altLang="zh-TW" sz="1400" dirty="0"/>
              <a:t>「妳見過藍顏色的天嗎？」</a:t>
            </a:r>
          </a:p>
          <a:p>
            <a:r>
              <a:rPr lang="zh-TW" altLang="zh-TW" sz="1400" dirty="0"/>
              <a:t>「見過一點點？」</a:t>
            </a:r>
          </a:p>
          <a:p>
            <a:r>
              <a:rPr lang="zh-TW" altLang="zh-TW" sz="1400" dirty="0"/>
              <a:t>「見過白雲嗎？」</a:t>
            </a:r>
          </a:p>
          <a:p>
            <a:r>
              <a:rPr lang="zh-TW" altLang="zh-TW" sz="1400" dirty="0"/>
              <a:t>「沒有。」</a:t>
            </a:r>
          </a:p>
          <a:p>
            <a:endParaRPr lang="zh-TW" altLang="zh-TW" sz="1400" dirty="0"/>
          </a:p>
          <a:p>
            <a:r>
              <a:rPr lang="zh-TW" altLang="zh-TW" sz="1400" dirty="0"/>
              <a:t>這一短短的一段對話，讓我感慨一個</a:t>
            </a:r>
            <a:r>
              <a:rPr lang="en-US" altLang="zh-TW" sz="1400" dirty="0"/>
              <a:t>6</a:t>
            </a:r>
            <a:r>
              <a:rPr lang="zh-TW" altLang="zh-TW" sz="1400" dirty="0"/>
              <a:t>歲的小女孩從小就失去看到大自然美麗的權力， 一個連星星、藍天和白雲都難以看見的童年又有什麼意義呢</a:t>
            </a:r>
            <a:r>
              <a:rPr lang="zh-TW" altLang="zh-TW" sz="1400" dirty="0" smtClean="0"/>
              <a:t>？</a:t>
            </a:r>
            <a:endParaRPr lang="zh-TW" altLang="zh-TW" sz="1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17333" y="1299643"/>
            <a:ext cx="37266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1400" dirty="0"/>
          </a:p>
          <a:p>
            <a:r>
              <a:rPr lang="zh-TW" altLang="en-US" sz="1400" dirty="0"/>
              <a:t>柴鏡提到，我們人應該在春夏秋冬的時候，去感覺春天隨風吹來的花香，秋天的暖陽、冬天的細雪、夏天清新的小雨</a:t>
            </a:r>
            <a:r>
              <a:rPr lang="zh-TW" altLang="en-US" sz="1400" dirty="0" smtClean="0"/>
              <a:t>。</a:t>
            </a:r>
            <a:endParaRPr lang="en-US" altLang="zh-TW" sz="1400" dirty="0" smtClean="0"/>
          </a:p>
          <a:p>
            <a:endParaRPr lang="zh-TW" altLang="en-US" sz="1400" dirty="0"/>
          </a:p>
          <a:p>
            <a:r>
              <a:rPr lang="zh-TW" altLang="en-US" sz="1400" dirty="0"/>
              <a:t>那是人與自然應該有的互動，那事生物本能與自然的互動。</a:t>
            </a:r>
          </a:p>
          <a:p>
            <a:r>
              <a:rPr lang="zh-TW" altLang="en-US" sz="1400" dirty="0"/>
              <a:t>而我們文化與科技日漸發展，這些簡單的事又離我們多遠了呢？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" y="3942272"/>
            <a:ext cx="4032218" cy="2639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728" y="3935060"/>
            <a:ext cx="4085239" cy="2639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67" y="3935060"/>
            <a:ext cx="4074544" cy="264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文字方塊 9"/>
          <p:cNvSpPr txBox="1"/>
          <p:nvPr/>
        </p:nvSpPr>
        <p:spPr>
          <a:xfrm>
            <a:off x="463984" y="3565728"/>
            <a:ext cx="343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四季，屬於我們的大自然</a:t>
            </a:r>
            <a:endParaRPr lang="zh-TW" altLang="en-US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592355" y="3565728"/>
            <a:ext cx="339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我只看過稍微藍一點的天空</a:t>
            </a:r>
            <a:endParaRPr lang="zh-TW" altLang="en-US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8598292" y="3565728"/>
            <a:ext cx="316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環保和經濟真的無法並重嗎</a:t>
            </a:r>
            <a:r>
              <a:rPr lang="en-US" altLang="zh-TW" b="1" dirty="0" smtClean="0"/>
              <a:t>?</a:t>
            </a:r>
            <a:endParaRPr lang="zh-TW" altLang="en-US" b="1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060301" y="279062"/>
            <a:ext cx="76804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40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心得</a:t>
            </a:r>
            <a:endParaRPr lang="zh-TW" altLang="en-US" sz="4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8707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333</Words>
  <Application>Microsoft Office PowerPoint</Application>
  <PresentationFormat>寬螢幕</PresentationFormat>
  <Paragraphs>72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9" baseType="lpstr">
      <vt:lpstr>Economica</vt:lpstr>
      <vt:lpstr>KaiTi</vt:lpstr>
      <vt:lpstr>Open Sans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abc</dc:creator>
  <cp:lastModifiedBy>abc</cp:lastModifiedBy>
  <cp:revision>88</cp:revision>
  <dcterms:created xsi:type="dcterms:W3CDTF">2015-10-26T09:34:49Z</dcterms:created>
  <dcterms:modified xsi:type="dcterms:W3CDTF">2015-11-11T11:53:45Z</dcterms:modified>
</cp:coreProperties>
</file>