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3"/>
  </p:notesMasterIdLst>
  <p:sldIdLst>
    <p:sldId id="257" r:id="rId3"/>
    <p:sldId id="269" r:id="rId4"/>
    <p:sldId id="270" r:id="rId5"/>
    <p:sldId id="271" r:id="rId6"/>
    <p:sldId id="272" r:id="rId7"/>
    <p:sldId id="274" r:id="rId8"/>
    <p:sldId id="322" r:id="rId9"/>
    <p:sldId id="325" r:id="rId10"/>
    <p:sldId id="324" r:id="rId11"/>
    <p:sldId id="275" r:id="rId12"/>
    <p:sldId id="316" r:id="rId13"/>
    <p:sldId id="277" r:id="rId14"/>
    <p:sldId id="279" r:id="rId15"/>
    <p:sldId id="281" r:id="rId16"/>
    <p:sldId id="282" r:id="rId17"/>
    <p:sldId id="284" r:id="rId18"/>
    <p:sldId id="328" r:id="rId19"/>
    <p:sldId id="327" r:id="rId20"/>
    <p:sldId id="326" r:id="rId21"/>
    <p:sldId id="288" r:id="rId22"/>
    <p:sldId id="289" r:id="rId23"/>
    <p:sldId id="317" r:id="rId24"/>
    <p:sldId id="293" r:id="rId25"/>
    <p:sldId id="294" r:id="rId26"/>
    <p:sldId id="295" r:id="rId27"/>
    <p:sldId id="299" r:id="rId28"/>
    <p:sldId id="329" r:id="rId29"/>
    <p:sldId id="297" r:id="rId30"/>
    <p:sldId id="300" r:id="rId31"/>
    <p:sldId id="330" r:id="rId32"/>
    <p:sldId id="302" r:id="rId33"/>
    <p:sldId id="303" r:id="rId34"/>
    <p:sldId id="304" r:id="rId35"/>
    <p:sldId id="306" r:id="rId36"/>
    <p:sldId id="333" r:id="rId37"/>
    <p:sldId id="334" r:id="rId38"/>
    <p:sldId id="331" r:id="rId39"/>
    <p:sldId id="308" r:id="rId40"/>
    <p:sldId id="313" r:id="rId41"/>
    <p:sldId id="315" r:id="rId4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C3A87F"/>
    <a:srgbClr val="FF9900"/>
    <a:srgbClr val="9B5400"/>
    <a:srgbClr val="8A9611"/>
    <a:srgbClr val="5184A4"/>
    <a:srgbClr val="DB4F03"/>
    <a:srgbClr val="00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5C1228E-8B8C-40E3-9890-EEF64087FD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1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D568082B-E1D4-47A7-B9E7-822E4A39C9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594B9B84-C4E4-4117-8FF5-61C3D99DFE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44DF-4AD1-4A33-A3B2-E5FF9CE4306D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/31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7C2D-BFAD-4139-85AD-4AB0836991A5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/31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C6DA3B31-0F48-40C1-9046-E96EB19A75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BFF297B8-D11E-4F8B-9E2D-DFD697DF4A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7A34D2F6-5B58-4292-ABD3-ABE8FE210F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2770F7C8-8873-446B-90E5-7D7992C164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AC6428D8-21B9-42EC-8F53-1332C6129C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4B01365D-5960-4633-A629-C74CE504D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08CA963A-E2D9-4E57-A09A-CC147CB7B4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93D04B5A-BA8A-4FB1-A347-3B2222BBF4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A2016A82-1F57-4981-A991-AEF79B6B52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A6E78977-A4E3-4E42-9C1E-8F405787B4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4BD39753-9D89-41F6-BC97-D398D49E19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B9626AD6-17BE-4638-879B-ED04AC3948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386D1F80-62F9-4782-A536-185527997E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53722399-B016-4A95-9FDB-2A95C03CA7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2EE0F28F-7075-4956-8CD5-58DB661E45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E691752B-57FC-4CB1-93AE-EEE04B9733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5DFFF61B-A5AC-4F55-A685-58AAAFE2C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B4F3BC14-9D50-4AF4-9D94-2183774BA8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4-</a:t>
            </a:r>
            <a:fld id="{F97D73A2-904D-409D-87C0-6B75BAC0AB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10325"/>
            <a:ext cx="54895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0325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altLang="zh-TW"/>
              <a:t>4-</a:t>
            </a:r>
            <a:fld id="{AA35F072-E188-4FB0-B5CD-0B5FFDFA80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DB4F03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defRPr kumimoji="1" sz="2600" b="1">
          <a:solidFill>
            <a:srgbClr val="9B5400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600" b="1">
          <a:solidFill>
            <a:schemeClr val="tx1"/>
          </a:solidFill>
          <a:latin typeface="+mn-lt"/>
          <a:ea typeface="+mn-ea"/>
        </a:defRPr>
      </a:lvl2pPr>
      <a:lvl3pPr marL="11430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2600" b="1">
          <a:solidFill>
            <a:schemeClr val="tx1"/>
          </a:solidFill>
          <a:latin typeface="+mn-lt"/>
          <a:ea typeface="+mn-ea"/>
        </a:defRPr>
      </a:lvl3pPr>
      <a:lvl4pPr marL="16002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2600" b="1">
          <a:solidFill>
            <a:schemeClr val="tx1"/>
          </a:solidFill>
          <a:latin typeface="+mn-lt"/>
          <a:ea typeface="+mn-ea"/>
        </a:defRPr>
      </a:lvl4pPr>
      <a:lvl5pPr marL="20574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5pPr>
      <a:lvl6pPr marL="25146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6pPr>
      <a:lvl7pPr marL="29718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7pPr>
      <a:lvl8pPr marL="34290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8pPr>
      <a:lvl9pPr marL="38862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2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6445250"/>
            <a:ext cx="5973763" cy="41275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868988" y="6445250"/>
            <a:ext cx="3275012" cy="412750"/>
          </a:xfrm>
          <a:prstGeom prst="rect">
            <a:avLst/>
          </a:prstGeom>
          <a:solidFill>
            <a:srgbClr val="DB4F0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2055" name="Picture 7" descr="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7475"/>
            <a:ext cx="54895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67475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4-</a:t>
            </a:r>
            <a:fld id="{B5A8836F-5811-4F88-9324-2FC4A5D927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4"/>
        </a:buBlip>
        <a:defRPr kumimoji="1"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defRPr kumimoji="1" sz="2400" b="1">
          <a:solidFill>
            <a:srgbClr val="5184A4"/>
          </a:solidFill>
          <a:latin typeface="+mn-lt"/>
          <a:ea typeface="+mn-ea"/>
        </a:defRPr>
      </a:lvl2pPr>
      <a:lvl3pPr marL="11430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kumimoji="1" sz="2400" b="1">
          <a:solidFill>
            <a:srgbClr val="DB4F03"/>
          </a:solidFill>
          <a:latin typeface="+mn-lt"/>
          <a:ea typeface="+mn-ea"/>
        </a:defRPr>
      </a:lvl3pPr>
      <a:lvl4pPr marL="16002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defRPr kumimoji="1" sz="2400" b="1">
          <a:solidFill>
            <a:srgbClr val="8A9611"/>
          </a:solidFill>
          <a:latin typeface="+mn-lt"/>
          <a:ea typeface="+mn-ea"/>
        </a:defRPr>
      </a:lvl4pPr>
      <a:lvl5pPr marL="2057400" indent="-228600" algn="just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5pPr>
      <a:lvl6pPr marL="25146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6pPr>
      <a:lvl7pPr marL="29718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7pPr>
      <a:lvl8pPr marL="34290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8pPr>
      <a:lvl9pPr marL="3886200" indent="-228600" algn="just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8"/>
        </a:buBlip>
        <a:defRPr kumimoji="1" sz="2400" b="1">
          <a:solidFill>
            <a:srgbClr val="9B54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7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版面配置區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  <a:endParaRPr lang="zh-TW" altLang="en-US">
              <a:cs typeface="Arial" charset="0"/>
            </a:endParaRPr>
          </a:p>
        </p:txBody>
      </p:sp>
      <p:sp>
        <p:nvSpPr>
          <p:cNvPr id="40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943357E4-7A73-42E7-9BF9-353164CEDA7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第四章</a:t>
            </a:r>
            <a:r>
              <a:rPr lang="en-US" altLang="zh-TW" dirty="0" smtClean="0"/>
              <a:t>--</a:t>
            </a:r>
            <a:r>
              <a:rPr lang="zh-TW" altLang="en-US" dirty="0" smtClean="0"/>
              <a:t>機率</a:t>
            </a:r>
          </a:p>
        </p:txBody>
      </p:sp>
      <p:sp>
        <p:nvSpPr>
          <p:cNvPr id="41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85336" y="1557997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hlinkClick r:id="rId2" action="ppaction://hlinksldjump"/>
              </a:rPr>
              <a:t>4.1  </a:t>
            </a:r>
            <a:r>
              <a:rPr lang="zh-TW" altLang="en-US" dirty="0" smtClean="0">
                <a:solidFill>
                  <a:schemeClr val="tx1"/>
                </a:solidFill>
                <a:hlinkClick r:id="rId2" action="ppaction://hlinksldjump"/>
              </a:rPr>
              <a:t>導論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hlinkClick r:id="rId3" action="ppaction://hlinksldjump"/>
              </a:rPr>
              <a:t>4.2  </a:t>
            </a:r>
            <a:r>
              <a:rPr lang="zh-TW" altLang="en-US" dirty="0" smtClean="0">
                <a:solidFill>
                  <a:schemeClr val="tx1"/>
                </a:solidFill>
                <a:hlinkClick r:id="rId3" action="ppaction://hlinksldjump"/>
              </a:rPr>
              <a:t>隨機試驗、樣本空間與事件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hlinkClick r:id="rId4" action="ppaction://hlinksldjump"/>
              </a:rPr>
              <a:t>4.3  </a:t>
            </a:r>
            <a:r>
              <a:rPr lang="zh-TW" altLang="en-US" dirty="0" smtClean="0">
                <a:solidFill>
                  <a:schemeClr val="tx1"/>
                </a:solidFill>
                <a:hlinkClick r:id="rId4" action="ppaction://hlinksldjump"/>
              </a:rPr>
              <a:t>機率測度的方法 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hlinkClick r:id="rId5" action="ppaction://hlinksldjump"/>
              </a:rPr>
              <a:t>4.4  </a:t>
            </a:r>
            <a:r>
              <a:rPr lang="zh-TW" altLang="en-US" dirty="0" smtClean="0">
                <a:solidFill>
                  <a:schemeClr val="tx1"/>
                </a:solidFill>
                <a:hlinkClick r:id="rId5" action="ppaction://hlinksldjump"/>
              </a:rPr>
              <a:t>機率的性質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hlinkClick r:id="rId6" action="ppaction://hlinksldjump"/>
              </a:rPr>
              <a:t>4.5  </a:t>
            </a:r>
            <a:r>
              <a:rPr lang="zh-TW" altLang="en-US" dirty="0" smtClean="0">
                <a:solidFill>
                  <a:schemeClr val="tx1"/>
                </a:solidFill>
                <a:hlinkClick r:id="rId6" action="ppaction://hlinksldjump"/>
              </a:rPr>
              <a:t>條件機率與獨立事件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hlinkClick r:id="rId7" action="ppaction://hlinksldjump"/>
              </a:rPr>
              <a:t>4.6  </a:t>
            </a:r>
            <a:r>
              <a:rPr lang="zh-TW" altLang="en-US" dirty="0" smtClean="0">
                <a:solidFill>
                  <a:schemeClr val="tx1"/>
                </a:solidFill>
                <a:hlinkClick r:id="rId7" action="ppaction://hlinksldjump"/>
              </a:rPr>
              <a:t>貝氏定理     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418513"/>
            <a:ext cx="8229600" cy="1930791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</a:rPr>
              <a:t>4.2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en-US" altLang="zh-TW" sz="2400" dirty="0" smtClean="0"/>
              <a:t>2009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WHO</a:t>
            </a:r>
            <a:r>
              <a:rPr lang="zh-TW" altLang="en-US" sz="2400" dirty="0" smtClean="0"/>
              <a:t>向全世界發出</a:t>
            </a:r>
            <a:r>
              <a:rPr lang="en-US" altLang="zh-TW" sz="2400" dirty="0" smtClean="0"/>
              <a:t>H1N1</a:t>
            </a:r>
            <a:r>
              <a:rPr lang="zh-TW" altLang="en-US" sz="2400" dirty="0" smtClean="0"/>
              <a:t>的警告，衛生單位為因應可能的大流行，特增聘</a:t>
            </a:r>
            <a:r>
              <a:rPr lang="en-US" altLang="zh-TW" sz="2400" dirty="0" smtClean="0"/>
              <a:t>20</a:t>
            </a:r>
            <a:r>
              <a:rPr lang="zh-TW" altLang="en-US" sz="2400" dirty="0" smtClean="0"/>
              <a:t>位醫師來協助預防與醫療工作。這些醫師的職級分別為總醫師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位，住院醫師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位與</a:t>
            </a:r>
            <a:r>
              <a:rPr lang="en-US" altLang="zh-TW" sz="2400" dirty="0" smtClean="0"/>
              <a:t>12</a:t>
            </a:r>
            <a:r>
              <a:rPr lang="zh-TW" altLang="en-US" sz="2400" dirty="0" smtClean="0"/>
              <a:t>位見習醫師。將此</a:t>
            </a:r>
            <a:r>
              <a:rPr lang="en-US" altLang="zh-TW" sz="2400" dirty="0" smtClean="0"/>
              <a:t>20</a:t>
            </a:r>
            <a:r>
              <a:rPr lang="zh-TW" altLang="en-US" sz="2400" dirty="0" smtClean="0"/>
              <a:t>位醫師分派給</a:t>
            </a:r>
            <a:r>
              <a:rPr lang="en-US" altLang="zh-TW" sz="2400" dirty="0" smtClean="0"/>
              <a:t>20</a:t>
            </a:r>
            <a:r>
              <a:rPr lang="zh-TW" altLang="en-US" sz="2400" dirty="0" smtClean="0"/>
              <a:t>個急需協助的縣市，以進行相關防疫工作，共有幾種分派方式？</a:t>
            </a:r>
          </a:p>
        </p:txBody>
      </p:sp>
      <p:sp>
        <p:nvSpPr>
          <p:cNvPr id="1126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112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40C01509-1818-4CEA-A093-9EF2BC8F2BA7}" type="slidenum">
              <a:rPr lang="en-US" altLang="zh-TW"/>
              <a:pPr/>
              <a:t>10</a:t>
            </a:fld>
            <a:endParaRPr lang="en-US" altLang="zh-TW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201225" y="2433198"/>
          <a:ext cx="38211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3" imgW="2031840" imgH="393480" progId="Equation.DSMT4">
                  <p:embed/>
                </p:oleObj>
              </mc:Choice>
              <mc:Fallback>
                <p:oleObj name="Equation" r:id="rId3" imgW="203184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225" y="2433198"/>
                        <a:ext cx="38211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2043" y="2520463"/>
            <a:ext cx="8211452" cy="64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82600" marR="0" lvl="0" indent="-482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解：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B540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482600" marR="0" lvl="0" indent="-482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B540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482600" marR="0" lvl="0" indent="-482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437" y="3512088"/>
            <a:ext cx="8229600" cy="1467876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120000"/>
              </a:lnSpc>
              <a:spcBef>
                <a:spcPct val="20000"/>
              </a:spcBef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例題 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4.3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目前台灣地區盛行的大樂透，乃從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號到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49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號任選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個號碼，若所下注的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個號碼與</a:t>
            </a:r>
            <a:r>
              <a:rPr lang="zh-TW" altLang="en-US" sz="2400" b="1" kern="0" dirty="0" smtClean="0">
                <a:solidFill>
                  <a:srgbClr val="9B5400"/>
                </a:solidFill>
                <a:latin typeface="+mj-ea"/>
                <a:ea typeface="+mj-ea"/>
              </a:rPr>
              <a:t>大樂透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開出的號碼完全相同即中頭彩。試問簽注</a:t>
            </a:r>
            <a:r>
              <a:rPr lang="zh-TW" altLang="en-US" sz="2400" b="1" kern="0" dirty="0" smtClean="0">
                <a:solidFill>
                  <a:srgbClr val="9B5400"/>
                </a:solidFill>
                <a:latin typeface="+mj-ea"/>
                <a:ea typeface="+mj-ea"/>
              </a:rPr>
              <a:t>大樂透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共有幾種可能的號碼組合？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8172" y="5190979"/>
            <a:ext cx="8211452" cy="64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82600" marR="0" lvl="0" indent="-482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解：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B540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482600" marR="0" lvl="0" indent="-482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B540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482600" marR="0" lvl="0" indent="-4826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327371" y="5064711"/>
          <a:ext cx="3678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5" imgW="1955520" imgH="457200" progId="Equation.DSMT4">
                  <p:embed/>
                </p:oleObj>
              </mc:Choice>
              <mc:Fallback>
                <p:oleObj name="Equation" r:id="rId5" imgW="195552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371" y="5064711"/>
                        <a:ext cx="367823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事件</a:t>
            </a:r>
            <a:r>
              <a:rPr lang="en-US" altLang="zh-TW" dirty="0" smtClean="0"/>
              <a:t>(Event)</a:t>
            </a:r>
            <a:endParaRPr lang="zh-TW" altLang="en-US" dirty="0" smtClean="0"/>
          </a:p>
        </p:txBody>
      </p:sp>
      <p:sp>
        <p:nvSpPr>
          <p:cNvPr id="1331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4   </a:t>
            </a:r>
            <a:r>
              <a:rPr lang="zh-TW" altLang="en-US" dirty="0"/>
              <a:t>機率</a:t>
            </a:r>
          </a:p>
        </p:txBody>
      </p:sp>
      <p:sp>
        <p:nvSpPr>
          <p:cNvPr id="133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39D4D16B-AB25-42BD-B838-5FD89A099EF9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411382" y="1356018"/>
            <a:ext cx="8213725" cy="4376583"/>
          </a:xfrm>
          <a:prstGeom prst="rect">
            <a:avLst/>
          </a:prstGeom>
          <a:noFill/>
          <a:ln w="12700">
            <a:solidFill>
              <a:srgbClr val="DB4F03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125" indent="-365125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事件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(event)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乃樣本空間的部分集合（子集）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；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 marL="365125" indent="-365125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每一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樣本點皆為樣本空間的子集，故亦皆為事件，稱為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簡單事件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(simple event)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；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 marL="365125" indent="-365125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含有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兩個以上樣本點的事件，稱為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複合事件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(compound event)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 marL="365125" indent="-365125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空集合</a:t>
            </a:r>
            <a:r>
              <a:rPr lang="en-US" altLang="zh-TW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</a:t>
            </a:r>
            <a:r>
              <a:rPr lang="el-GR" altLang="zh-TW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sym typeface="Symbol"/>
              </a:rPr>
              <a:t></a:t>
            </a:r>
            <a:r>
              <a:rPr lang="en-US" altLang="zh-TW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sym typeface="Symbol"/>
              </a:rPr>
              <a:t>)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sym typeface="Symbol"/>
              </a:rPr>
              <a:t>所代表的事件不包括任何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樣本點，稱為不可能事件。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 marL="365125" indent="-365125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sym typeface="Symbol"/>
              </a:rPr>
              <a:t>事件</a:t>
            </a:r>
            <a:r>
              <a:rPr lang="en-US" altLang="zh-TW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sym typeface="Symbol"/>
              </a:rPr>
              <a:t>S</a:t>
            </a:r>
            <a:r>
              <a:rPr lang="el-GR" altLang="zh-TW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sym typeface="Symbol"/>
              </a:rPr>
              <a:t>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sym typeface="Symbol"/>
              </a:rPr>
              <a:t>包括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樣本空間中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sym typeface="Symbol"/>
              </a:rPr>
              <a:t>所有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樣本點，必然會發生，一般稱為必然事件。</a:t>
            </a:r>
            <a:endParaRPr lang="zh-TW" altLang="en-US" sz="2400" b="1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471267" y="390379"/>
            <a:ext cx="8229600" cy="2606039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dirty="0" smtClean="0">
                <a:solidFill>
                  <a:srgbClr val="006699"/>
                </a:solidFill>
              </a:rPr>
              <a:t>例題 </a:t>
            </a:r>
            <a:r>
              <a:rPr lang="en-US" altLang="zh-TW" dirty="0" smtClean="0">
                <a:solidFill>
                  <a:srgbClr val="006699"/>
                </a:solidFill>
              </a:rPr>
              <a:t>4.4</a:t>
            </a:r>
            <a:r>
              <a:rPr lang="zh-TW" altLang="en-US" dirty="0" smtClean="0">
                <a:solidFill>
                  <a:srgbClr val="006699"/>
                </a:solidFill>
              </a:rPr>
              <a:t>：</a:t>
            </a:r>
            <a:r>
              <a:rPr lang="zh-TW" altLang="en-US" dirty="0" smtClean="0"/>
              <a:t>擲一硬幣兩次，其樣本空間為</a:t>
            </a:r>
            <a:r>
              <a:rPr lang="en-US" altLang="zh-TW" dirty="0" smtClean="0"/>
              <a:t>{</a:t>
            </a:r>
            <a:r>
              <a:rPr lang="en-US" altLang="zh-TW" i="1" dirty="0" smtClean="0"/>
              <a:t>HH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HT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TH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TT</a:t>
            </a:r>
            <a:r>
              <a:rPr lang="en-US" altLang="zh-TW" dirty="0" smtClean="0"/>
              <a:t>}</a:t>
            </a:r>
            <a:r>
              <a:rPr lang="zh-TW" altLang="en-US" dirty="0" smtClean="0"/>
              <a:t>，若分別以</a:t>
            </a:r>
            <a:r>
              <a:rPr lang="en-US" altLang="zh-TW" i="1" dirty="0" smtClean="0"/>
              <a:t>e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e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e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e</a:t>
            </a:r>
            <a:r>
              <a:rPr lang="en-US" altLang="zh-TW" baseline="-25000" dirty="0" smtClean="0"/>
              <a:t>4</a:t>
            </a:r>
            <a:r>
              <a:rPr lang="zh-TW" altLang="en-US" dirty="0" smtClean="0"/>
              <a:t>表示</a:t>
            </a:r>
            <a:r>
              <a:rPr lang="en-US" altLang="zh-TW" i="1" dirty="0" smtClean="0"/>
              <a:t>HH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HT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TH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TT</a:t>
            </a:r>
            <a:r>
              <a:rPr lang="zh-TW" altLang="en-US" dirty="0" smtClean="0"/>
              <a:t>，則</a:t>
            </a:r>
            <a:r>
              <a:rPr lang="en-US" altLang="zh-TW" i="1" dirty="0" smtClean="0"/>
              <a:t>S</a:t>
            </a:r>
            <a:r>
              <a:rPr lang="zh-TW" altLang="en-US" dirty="0" smtClean="0"/>
              <a:t>亦可寫成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zh-TW" altLang="en-US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dirty="0" smtClean="0"/>
              <a:t>上式</a:t>
            </a:r>
            <a:r>
              <a:rPr lang="en-US" altLang="zh-TW" dirty="0" smtClean="0"/>
              <a:t>S</a:t>
            </a:r>
            <a:r>
              <a:rPr lang="zh-TW" altLang="en-US" dirty="0" smtClean="0"/>
              <a:t>中的各元素之排列順序並不重要，我們所關心的只是這些元素（樣本點）所組成的集合。</a:t>
            </a:r>
            <a:endParaRPr lang="en-US" altLang="zh-TW" dirty="0" smtClean="0"/>
          </a:p>
        </p:txBody>
      </p:sp>
      <p:sp>
        <p:nvSpPr>
          <p:cNvPr id="1433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4   </a:t>
            </a:r>
            <a:r>
              <a:rPr lang="zh-TW" altLang="en-US" dirty="0"/>
              <a:t>機率</a:t>
            </a:r>
          </a:p>
        </p:txBody>
      </p:sp>
      <p:sp>
        <p:nvSpPr>
          <p:cNvPr id="143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4C91489E-51C0-4063-AAA6-75B80BAD5B57}" type="slidenum">
              <a:rPr lang="en-US" altLang="zh-TW"/>
              <a:pPr/>
              <a:t>12</a:t>
            </a:fld>
            <a:endParaRPr lang="en-US" altLang="zh-TW"/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1505" y="1388232"/>
            <a:ext cx="26955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71268" y="3355872"/>
            <a:ext cx="8236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400" b="1" dirty="0" smtClean="0">
                <a:latin typeface="+mn-lt"/>
                <a:ea typeface="+mn-ea"/>
              </a:rPr>
              <a:t>由於</a:t>
            </a:r>
            <a:r>
              <a:rPr lang="en-US" altLang="zh-TW" sz="2400" b="1" dirty="0" smtClean="0">
                <a:latin typeface="+mn-lt"/>
                <a:ea typeface="+mn-ea"/>
              </a:rPr>
              <a:t>{</a:t>
            </a:r>
            <a:r>
              <a:rPr lang="en-US" altLang="zh-TW" sz="2400" b="1" i="1" dirty="0" smtClean="0">
                <a:latin typeface="+mn-lt"/>
                <a:ea typeface="+mn-ea"/>
              </a:rPr>
              <a:t>e</a:t>
            </a:r>
            <a:r>
              <a:rPr lang="en-US" altLang="zh-TW" sz="2400" b="1" baseline="-25000" dirty="0" smtClean="0">
                <a:latin typeface="+mn-lt"/>
                <a:ea typeface="+mn-ea"/>
              </a:rPr>
              <a:t>1</a:t>
            </a:r>
            <a:r>
              <a:rPr lang="en-US" altLang="zh-TW" sz="2400" b="1" dirty="0" smtClean="0">
                <a:latin typeface="+mn-lt"/>
                <a:ea typeface="+mn-ea"/>
              </a:rPr>
              <a:t>}, {</a:t>
            </a:r>
            <a:r>
              <a:rPr lang="en-US" altLang="zh-TW" sz="2400" b="1" i="1" dirty="0" smtClean="0">
                <a:latin typeface="+mn-lt"/>
                <a:ea typeface="+mn-ea"/>
              </a:rPr>
              <a:t>e</a:t>
            </a:r>
            <a:r>
              <a:rPr lang="en-US" altLang="zh-TW" sz="2400" b="1" baseline="-25000" dirty="0" smtClean="0">
                <a:latin typeface="+mn-lt"/>
                <a:ea typeface="+mn-ea"/>
              </a:rPr>
              <a:t>2</a:t>
            </a:r>
            <a:r>
              <a:rPr lang="en-US" altLang="zh-TW" sz="2400" b="1" dirty="0" smtClean="0">
                <a:latin typeface="+mn-lt"/>
                <a:ea typeface="+mn-ea"/>
              </a:rPr>
              <a:t>}, {</a:t>
            </a:r>
            <a:r>
              <a:rPr lang="en-US" altLang="zh-TW" sz="2400" b="1" i="1" dirty="0" smtClean="0">
                <a:latin typeface="+mn-lt"/>
                <a:ea typeface="+mn-ea"/>
              </a:rPr>
              <a:t>e</a:t>
            </a:r>
            <a:r>
              <a:rPr lang="en-US" altLang="zh-TW" sz="2400" b="1" baseline="-25000" dirty="0" smtClean="0">
                <a:latin typeface="+mn-lt"/>
                <a:ea typeface="+mn-ea"/>
              </a:rPr>
              <a:t>3</a:t>
            </a:r>
            <a:r>
              <a:rPr lang="en-US" altLang="zh-TW" sz="2400" b="1" dirty="0" smtClean="0">
                <a:latin typeface="+mn-lt"/>
                <a:ea typeface="+mn-ea"/>
              </a:rPr>
              <a:t>}, {e</a:t>
            </a:r>
            <a:r>
              <a:rPr lang="en-US" altLang="zh-TW" sz="2400" b="1" baseline="-25000" dirty="0" smtClean="0">
                <a:latin typeface="+mn-lt"/>
                <a:ea typeface="+mn-ea"/>
              </a:rPr>
              <a:t>4</a:t>
            </a:r>
            <a:r>
              <a:rPr lang="en-US" altLang="zh-TW" sz="2400" b="1" dirty="0" smtClean="0">
                <a:latin typeface="+mn-lt"/>
                <a:ea typeface="+mn-ea"/>
              </a:rPr>
              <a:t>}</a:t>
            </a:r>
            <a:r>
              <a:rPr lang="zh-TW" altLang="en-US" sz="2400" b="1" dirty="0" smtClean="0">
                <a:latin typeface="+mn-lt"/>
                <a:ea typeface="+mn-ea"/>
              </a:rPr>
              <a:t>皆為</a:t>
            </a:r>
            <a:r>
              <a:rPr lang="en-US" altLang="zh-TW" sz="2400" b="1" i="1" dirty="0" smtClean="0">
                <a:latin typeface="+mn-lt"/>
                <a:ea typeface="+mn-ea"/>
              </a:rPr>
              <a:t>S</a:t>
            </a:r>
            <a:r>
              <a:rPr lang="zh-TW" altLang="en-US" sz="2400" b="1" dirty="0" smtClean="0">
                <a:latin typeface="+mn-lt"/>
                <a:ea typeface="+mn-ea"/>
              </a:rPr>
              <a:t>的子集，且只包含一個樣本點，故皆為簡單事件。</a:t>
            </a:r>
            <a:endParaRPr lang="en-US" altLang="zh-TW" sz="2400" b="1" dirty="0" smtClean="0">
              <a:latin typeface="+mn-lt"/>
              <a:ea typeface="+mn-ea"/>
            </a:endParaRPr>
          </a:p>
          <a:p>
            <a:pPr marL="365125" indent="-365125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400" b="1" dirty="0" smtClean="0">
                <a:latin typeface="+mn-lt"/>
                <a:ea typeface="+mn-ea"/>
              </a:rPr>
              <a:t>假如出現一個正面之事件為</a:t>
            </a:r>
            <a:r>
              <a:rPr lang="en-US" altLang="zh-TW" sz="2400" b="1" dirty="0" smtClean="0">
                <a:latin typeface="+mn-lt"/>
                <a:ea typeface="+mn-ea"/>
              </a:rPr>
              <a:t>E</a:t>
            </a:r>
            <a:r>
              <a:rPr lang="zh-TW" altLang="en-US" sz="2400" b="1" dirty="0" smtClean="0">
                <a:latin typeface="+mn-lt"/>
                <a:ea typeface="+mn-ea"/>
              </a:rPr>
              <a:t>，則事件</a:t>
            </a:r>
            <a:r>
              <a:rPr lang="en-US" altLang="zh-TW" sz="2400" b="1" dirty="0" smtClean="0">
                <a:latin typeface="+mn-lt"/>
                <a:ea typeface="+mn-ea"/>
              </a:rPr>
              <a:t>E</a:t>
            </a:r>
            <a:r>
              <a:rPr lang="zh-TW" altLang="en-US" sz="2400" b="1" dirty="0" smtClean="0">
                <a:latin typeface="+mn-lt"/>
                <a:ea typeface="+mn-ea"/>
              </a:rPr>
              <a:t>包含二個樣本點</a:t>
            </a:r>
            <a:r>
              <a:rPr lang="en-US" altLang="zh-TW" sz="2400" b="1" dirty="0" smtClean="0">
                <a:latin typeface="+mn-lt"/>
                <a:ea typeface="+mn-ea"/>
              </a:rPr>
              <a:t>e2</a:t>
            </a:r>
            <a:r>
              <a:rPr lang="zh-TW" altLang="en-US" sz="2400" b="1" dirty="0" smtClean="0">
                <a:latin typeface="+mn-lt"/>
                <a:ea typeface="+mn-ea"/>
              </a:rPr>
              <a:t>與</a:t>
            </a:r>
            <a:r>
              <a:rPr lang="en-US" altLang="zh-TW" sz="2400" b="1" dirty="0" smtClean="0">
                <a:latin typeface="+mn-lt"/>
                <a:ea typeface="+mn-ea"/>
              </a:rPr>
              <a:t>e3</a:t>
            </a:r>
            <a:r>
              <a:rPr lang="zh-TW" altLang="en-US" sz="2400" b="1" dirty="0" smtClean="0">
                <a:latin typeface="+mn-lt"/>
                <a:ea typeface="+mn-ea"/>
              </a:rPr>
              <a:t>，亦即</a:t>
            </a:r>
            <a:r>
              <a:rPr lang="en-US" altLang="zh-TW" sz="2400" b="1" dirty="0" smtClean="0">
                <a:latin typeface="+mn-lt"/>
                <a:ea typeface="+mn-ea"/>
              </a:rPr>
              <a:t>E={e2, e3}</a:t>
            </a:r>
            <a:r>
              <a:rPr lang="zh-TW" altLang="en-US" sz="2400" b="1" dirty="0" smtClean="0">
                <a:latin typeface="+mn-lt"/>
                <a:ea typeface="+mn-ea"/>
              </a:rPr>
              <a:t>，此時</a:t>
            </a:r>
            <a:r>
              <a:rPr lang="en-US" altLang="zh-TW" sz="2400" b="1" dirty="0" smtClean="0">
                <a:latin typeface="+mn-lt"/>
                <a:ea typeface="+mn-ea"/>
              </a:rPr>
              <a:t>E</a:t>
            </a:r>
            <a:r>
              <a:rPr lang="zh-TW" altLang="en-US" sz="2400" b="1" dirty="0" smtClean="0">
                <a:latin typeface="+mn-lt"/>
                <a:ea typeface="+mn-ea"/>
              </a:rPr>
              <a:t>即為複合事件。當某次試驗出現</a:t>
            </a:r>
            <a:r>
              <a:rPr lang="en-US" altLang="zh-TW" sz="2400" b="1" dirty="0" smtClean="0">
                <a:latin typeface="+mn-lt"/>
                <a:ea typeface="+mn-ea"/>
              </a:rPr>
              <a:t>HH</a:t>
            </a:r>
            <a:r>
              <a:rPr lang="zh-TW" altLang="en-US" sz="2400" b="1" dirty="0" smtClean="0">
                <a:latin typeface="+mn-lt"/>
                <a:ea typeface="+mn-ea"/>
              </a:rPr>
              <a:t>或</a:t>
            </a:r>
            <a:r>
              <a:rPr lang="en-US" altLang="zh-TW" sz="2400" b="1" dirty="0" smtClean="0">
                <a:latin typeface="+mn-lt"/>
                <a:ea typeface="+mn-ea"/>
              </a:rPr>
              <a:t>TT</a:t>
            </a:r>
            <a:r>
              <a:rPr lang="zh-TW" altLang="en-US" sz="2400" b="1" dirty="0" smtClean="0">
                <a:latin typeface="+mn-lt"/>
                <a:ea typeface="+mn-ea"/>
              </a:rPr>
              <a:t>時，則稱事件</a:t>
            </a:r>
            <a:r>
              <a:rPr lang="en-US" altLang="zh-TW" sz="2400" b="1" dirty="0" smtClean="0">
                <a:latin typeface="+mn-lt"/>
                <a:ea typeface="+mn-ea"/>
              </a:rPr>
              <a:t>E</a:t>
            </a:r>
            <a:r>
              <a:rPr lang="zh-TW" altLang="en-US" sz="2400" b="1" dirty="0" smtClean="0">
                <a:latin typeface="+mn-lt"/>
                <a:ea typeface="+mn-ea"/>
              </a:rPr>
              <a:t>沒有發生（因為</a:t>
            </a:r>
            <a:r>
              <a:rPr lang="en-US" altLang="zh-TW" sz="2400" b="1" dirty="0" smtClean="0">
                <a:latin typeface="+mn-lt"/>
                <a:ea typeface="+mn-ea"/>
              </a:rPr>
              <a:t>HH</a:t>
            </a:r>
            <a:r>
              <a:rPr lang="zh-TW" altLang="en-US" sz="2400" b="1" dirty="0" smtClean="0">
                <a:latin typeface="+mn-lt"/>
                <a:ea typeface="+mn-ea"/>
              </a:rPr>
              <a:t>或</a:t>
            </a:r>
            <a:r>
              <a:rPr lang="en-US" altLang="zh-TW" sz="2400" b="1" dirty="0" smtClean="0">
                <a:latin typeface="+mn-lt"/>
                <a:ea typeface="+mn-ea"/>
              </a:rPr>
              <a:t>TT</a:t>
            </a:r>
            <a:r>
              <a:rPr lang="zh-TW" altLang="en-US" sz="2400" b="1" dirty="0" smtClean="0">
                <a:latin typeface="+mn-lt"/>
                <a:ea typeface="+mn-ea"/>
              </a:rPr>
              <a:t>皆不屬於</a:t>
            </a:r>
            <a:r>
              <a:rPr lang="en-US" altLang="zh-TW" sz="2400" b="1" dirty="0" smtClean="0">
                <a:latin typeface="+mn-lt"/>
                <a:ea typeface="+mn-ea"/>
              </a:rPr>
              <a:t>E</a:t>
            </a:r>
            <a:r>
              <a:rPr lang="zh-TW" altLang="en-US" sz="2400" b="1" dirty="0" smtClean="0">
                <a:latin typeface="+mn-lt"/>
                <a:ea typeface="+mn-ea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443132" y="460718"/>
            <a:ext cx="8229600" cy="1579098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</a:rPr>
              <a:t>4.5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zh-TW" altLang="en-US" sz="2400" dirty="0" smtClean="0"/>
              <a:t>假設一箱子中有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個球，其中</a:t>
            </a:r>
            <a:r>
              <a:rPr lang="en-US" altLang="zh-TW" sz="2400" dirty="0" smtClean="0"/>
              <a:t>7</a:t>
            </a:r>
            <a:r>
              <a:rPr lang="zh-TW" altLang="en-US" sz="2400" dirty="0" smtClean="0"/>
              <a:t>個紅球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R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個為白球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W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，現在自此箱中隨機抽出一球。此時可能出現兩種不同的結果，即所抽出的球不是紅球便是白球，因此其樣本空間為</a:t>
            </a:r>
            <a:r>
              <a:rPr lang="en-US" altLang="zh-TW" sz="2400" i="1" dirty="0" smtClean="0"/>
              <a:t>S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={</a:t>
            </a:r>
            <a:r>
              <a:rPr lang="en-US" altLang="zh-TW" sz="2400" i="1" dirty="0" smtClean="0"/>
              <a:t>R</a:t>
            </a:r>
            <a:r>
              <a:rPr lang="en-US" altLang="zh-TW" sz="2400" dirty="0" smtClean="0"/>
              <a:t>, </a:t>
            </a:r>
            <a:r>
              <a:rPr lang="en-US" altLang="zh-TW" sz="2400" i="1" dirty="0" smtClean="0"/>
              <a:t>W</a:t>
            </a:r>
            <a:r>
              <a:rPr lang="en-US" altLang="zh-TW" sz="2400" dirty="0" smtClean="0"/>
              <a:t>}</a:t>
            </a:r>
            <a:r>
              <a:rPr lang="zh-TW" altLang="en-US" sz="2400" dirty="0" smtClean="0"/>
              <a:t>，只含有二個樣本點。</a:t>
            </a:r>
          </a:p>
          <a:p>
            <a:pPr marL="354013" indent="-354013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dirty="0" smtClean="0"/>
              <a:t>    </a:t>
            </a:r>
            <a:endParaRPr lang="en-US" altLang="zh-TW" dirty="0" smtClean="0"/>
          </a:p>
          <a:p>
            <a:pPr marL="354013" indent="-354013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zh-TW" altLang="en-US" dirty="0" smtClean="0"/>
          </a:p>
        </p:txBody>
      </p:sp>
      <p:sp>
        <p:nvSpPr>
          <p:cNvPr id="1638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163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732CE389-1A55-461F-B94F-5CE14423E3D7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527538" y="2205456"/>
            <a:ext cx="812409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000" b="1" dirty="0" smtClean="0">
                <a:latin typeface="+mn-lt"/>
                <a:ea typeface="+mj-ea"/>
              </a:rPr>
              <a:t>但是從另一個角度來看，我們可將每一次抽出一球視為一簡單事件，而該球的顏色視為其特性。換句話說，我們可以將</a:t>
            </a:r>
            <a:r>
              <a:rPr lang="en-US" altLang="zh-TW" sz="2000" b="1" dirty="0" smtClean="0">
                <a:latin typeface="+mn-lt"/>
                <a:ea typeface="+mj-ea"/>
              </a:rPr>
              <a:t>7</a:t>
            </a:r>
            <a:r>
              <a:rPr lang="zh-TW" altLang="en-US" sz="2000" b="1" dirty="0" smtClean="0">
                <a:latin typeface="+mn-lt"/>
                <a:ea typeface="+mj-ea"/>
              </a:rPr>
              <a:t>個紅球附上標籤</a:t>
            </a:r>
            <a:r>
              <a:rPr lang="en-US" altLang="zh-TW" sz="2000" b="1" i="1" dirty="0" smtClean="0">
                <a:latin typeface="+mn-lt"/>
                <a:ea typeface="+mj-ea"/>
              </a:rPr>
              <a:t>e</a:t>
            </a:r>
            <a:r>
              <a:rPr lang="en-US" altLang="zh-TW" sz="2000" b="1" baseline="-25000" dirty="0" smtClean="0">
                <a:latin typeface="+mn-lt"/>
                <a:ea typeface="+mj-ea"/>
              </a:rPr>
              <a:t>1</a:t>
            </a:r>
            <a:r>
              <a:rPr lang="en-US" altLang="zh-TW" sz="2000" b="1" dirty="0" smtClean="0">
                <a:latin typeface="+mn-lt"/>
                <a:ea typeface="+mj-ea"/>
              </a:rPr>
              <a:t>, </a:t>
            </a:r>
            <a:r>
              <a:rPr lang="en-US" altLang="zh-TW" sz="2000" b="1" i="1" dirty="0" smtClean="0">
                <a:latin typeface="+mn-lt"/>
                <a:ea typeface="+mj-ea"/>
              </a:rPr>
              <a:t>e</a:t>
            </a:r>
            <a:r>
              <a:rPr lang="en-US" altLang="zh-TW" sz="2000" b="1" baseline="-25000" dirty="0" smtClean="0">
                <a:latin typeface="+mn-lt"/>
                <a:ea typeface="+mj-ea"/>
              </a:rPr>
              <a:t>2</a:t>
            </a:r>
            <a:r>
              <a:rPr lang="en-US" altLang="zh-TW" sz="2000" b="1" dirty="0" smtClean="0">
                <a:latin typeface="+mn-lt"/>
                <a:ea typeface="+mj-ea"/>
              </a:rPr>
              <a:t>, … ,</a:t>
            </a:r>
            <a:r>
              <a:rPr lang="en-US" altLang="zh-TW" sz="2000" b="1" i="1" dirty="0" smtClean="0">
                <a:latin typeface="+mn-lt"/>
                <a:ea typeface="+mj-ea"/>
              </a:rPr>
              <a:t>e</a:t>
            </a:r>
            <a:r>
              <a:rPr lang="en-US" altLang="zh-TW" sz="2000" b="1" baseline="-25000" dirty="0" smtClean="0">
                <a:latin typeface="+mn-lt"/>
                <a:ea typeface="+mj-ea"/>
              </a:rPr>
              <a:t>7</a:t>
            </a:r>
            <a:r>
              <a:rPr lang="zh-TW" altLang="en-US" sz="2000" b="1" dirty="0" smtClean="0">
                <a:latin typeface="+mn-lt"/>
                <a:ea typeface="+mj-ea"/>
              </a:rPr>
              <a:t>，而</a:t>
            </a:r>
            <a:r>
              <a:rPr lang="en-US" altLang="zh-TW" sz="2000" b="1" dirty="0" smtClean="0">
                <a:latin typeface="+mn-lt"/>
                <a:ea typeface="+mj-ea"/>
              </a:rPr>
              <a:t>3</a:t>
            </a:r>
            <a:r>
              <a:rPr lang="zh-TW" altLang="en-US" sz="2000" b="1" dirty="0" smtClean="0">
                <a:latin typeface="+mn-lt"/>
                <a:ea typeface="+mj-ea"/>
              </a:rPr>
              <a:t>個白球附上標籤</a:t>
            </a:r>
            <a:r>
              <a:rPr lang="en-US" altLang="zh-TW" sz="2000" b="1" i="1" dirty="0" smtClean="0">
                <a:latin typeface="+mn-lt"/>
                <a:ea typeface="+mj-ea"/>
              </a:rPr>
              <a:t>e</a:t>
            </a:r>
            <a:r>
              <a:rPr lang="en-US" altLang="zh-TW" sz="2000" b="1" baseline="-25000" dirty="0" smtClean="0">
                <a:latin typeface="+mn-lt"/>
                <a:ea typeface="+mj-ea"/>
              </a:rPr>
              <a:t>8</a:t>
            </a:r>
            <a:r>
              <a:rPr lang="en-US" altLang="zh-TW" sz="2000" b="1" dirty="0" smtClean="0">
                <a:latin typeface="+mn-lt"/>
                <a:ea typeface="+mj-ea"/>
              </a:rPr>
              <a:t>, </a:t>
            </a:r>
            <a:r>
              <a:rPr lang="en-US" altLang="zh-TW" sz="2000" b="1" i="1" dirty="0" smtClean="0">
                <a:latin typeface="+mn-lt"/>
                <a:ea typeface="+mj-ea"/>
              </a:rPr>
              <a:t>e</a:t>
            </a:r>
            <a:r>
              <a:rPr lang="en-US" altLang="zh-TW" sz="2000" b="1" baseline="-25000" dirty="0" smtClean="0">
                <a:latin typeface="+mn-lt"/>
                <a:ea typeface="+mj-ea"/>
              </a:rPr>
              <a:t>9 </a:t>
            </a:r>
            <a:r>
              <a:rPr lang="en-US" altLang="zh-TW" sz="2000" b="1" dirty="0" smtClean="0">
                <a:latin typeface="+mn-lt"/>
                <a:ea typeface="+mj-ea"/>
              </a:rPr>
              <a:t>,</a:t>
            </a:r>
            <a:r>
              <a:rPr lang="en-US" altLang="zh-TW" sz="2000" b="1" i="1" dirty="0" smtClean="0">
                <a:latin typeface="+mn-lt"/>
                <a:ea typeface="+mj-ea"/>
              </a:rPr>
              <a:t>e</a:t>
            </a:r>
            <a:r>
              <a:rPr lang="en-US" altLang="zh-TW" sz="2000" b="1" baseline="-25000" dirty="0" smtClean="0">
                <a:latin typeface="+mn-lt"/>
                <a:ea typeface="+mj-ea"/>
              </a:rPr>
              <a:t>10</a:t>
            </a:r>
            <a:r>
              <a:rPr lang="zh-TW" altLang="en-US" sz="2000" b="1" dirty="0" smtClean="0">
                <a:latin typeface="+mn-lt"/>
                <a:ea typeface="+mj-ea"/>
              </a:rPr>
              <a:t>。由於分析每一次抽球乃是隨機的，故其樣本空間共有</a:t>
            </a:r>
            <a:r>
              <a:rPr lang="en-US" altLang="zh-TW" sz="2000" b="1" dirty="0" smtClean="0">
                <a:latin typeface="+mn-lt"/>
                <a:ea typeface="+mj-ea"/>
              </a:rPr>
              <a:t>10</a:t>
            </a:r>
            <a:r>
              <a:rPr lang="zh-TW" altLang="en-US" sz="2000" b="1" dirty="0" smtClean="0">
                <a:latin typeface="+mn-lt"/>
                <a:ea typeface="+mj-ea"/>
              </a:rPr>
              <a:t>個樣本點，即：</a:t>
            </a:r>
            <a:endParaRPr lang="en-US" altLang="zh-TW" sz="2000" b="1" dirty="0" smtClean="0">
              <a:latin typeface="+mn-lt"/>
              <a:ea typeface="+mj-ea"/>
            </a:endParaRPr>
          </a:p>
          <a:p>
            <a:pPr marL="354013" indent="-354013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354013" indent="-354013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354013" indent="-354013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354013" indent="-354013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000" b="1" dirty="0" smtClean="0">
              <a:latin typeface="+mn-lt"/>
              <a:ea typeface="+mj-ea"/>
            </a:endParaRPr>
          </a:p>
          <a:p>
            <a:pPr marL="365125" indent="-365125" eaLnBrk="1" hangingPunct="1">
              <a:lnSpc>
                <a:spcPct val="110000"/>
              </a:lnSpc>
              <a:buFont typeface="Wingdings" pitchFamily="2" charset="2"/>
              <a:buChar char="l"/>
            </a:pPr>
            <a:r>
              <a:rPr lang="zh-TW" altLang="en-US" sz="2000" b="1" dirty="0" smtClean="0">
                <a:latin typeface="+mn-lt"/>
                <a:ea typeface="+mj-ea"/>
              </a:rPr>
              <a:t>如果我們令</a:t>
            </a:r>
            <a:r>
              <a:rPr lang="en-US" altLang="zh-TW" sz="2000" b="1" i="1" dirty="0" smtClean="0">
                <a:latin typeface="+mn-lt"/>
                <a:ea typeface="+mj-ea"/>
              </a:rPr>
              <a:t>A</a:t>
            </a:r>
            <a:r>
              <a:rPr lang="zh-TW" altLang="en-US" sz="2000" b="1" dirty="0" smtClean="0">
                <a:latin typeface="+mn-lt"/>
                <a:ea typeface="+mj-ea"/>
              </a:rPr>
              <a:t>代表所抽出之球為紅球的事件，則</a:t>
            </a:r>
            <a:r>
              <a:rPr lang="en-US" altLang="zh-TW" sz="2000" b="1" i="1" dirty="0" smtClean="0">
                <a:latin typeface="+mn-lt"/>
                <a:ea typeface="+mj-ea"/>
              </a:rPr>
              <a:t>A</a:t>
            </a:r>
            <a:r>
              <a:rPr lang="zh-TW" altLang="en-US" sz="2000" b="1" dirty="0" smtClean="0">
                <a:latin typeface="+mn-lt"/>
                <a:ea typeface="+mj-ea"/>
              </a:rPr>
              <a:t>所包含的元素有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zh-TW" sz="2000" b="1" i="1" dirty="0" smtClean="0">
                <a:latin typeface="+mn-lt"/>
                <a:ea typeface="+mj-ea"/>
              </a:rPr>
              <a:t>A</a:t>
            </a:r>
            <a:r>
              <a:rPr lang="en-US" altLang="zh-TW" sz="2000" b="1" dirty="0" smtClean="0">
                <a:latin typeface="+mn-lt"/>
                <a:ea typeface="+mj-ea"/>
              </a:rPr>
              <a:t>={</a:t>
            </a:r>
            <a:r>
              <a:rPr lang="en-US" altLang="zh-TW" sz="2000" b="1" i="1" dirty="0" smtClean="0">
                <a:latin typeface="+mn-lt"/>
                <a:ea typeface="+mj-ea"/>
              </a:rPr>
              <a:t>e</a:t>
            </a:r>
            <a:r>
              <a:rPr lang="en-US" altLang="zh-TW" sz="2000" b="1" baseline="-25000" dirty="0" smtClean="0">
                <a:latin typeface="+mn-lt"/>
                <a:ea typeface="+mj-ea"/>
              </a:rPr>
              <a:t>1</a:t>
            </a:r>
            <a:r>
              <a:rPr lang="en-US" altLang="zh-TW" sz="2000" b="1" dirty="0" smtClean="0">
                <a:latin typeface="+mn-lt"/>
                <a:ea typeface="+mj-ea"/>
              </a:rPr>
              <a:t>, </a:t>
            </a:r>
            <a:r>
              <a:rPr lang="en-US" altLang="zh-TW" sz="2000" b="1" i="1" dirty="0" smtClean="0">
                <a:latin typeface="+mn-lt"/>
                <a:ea typeface="+mj-ea"/>
              </a:rPr>
              <a:t>e</a:t>
            </a:r>
            <a:r>
              <a:rPr lang="en-US" altLang="zh-TW" sz="2000" b="1" baseline="-25000" dirty="0" smtClean="0">
                <a:latin typeface="+mn-lt"/>
                <a:ea typeface="+mj-ea"/>
              </a:rPr>
              <a:t>2</a:t>
            </a:r>
            <a:r>
              <a:rPr lang="en-US" altLang="zh-TW" sz="2000" b="1" dirty="0" smtClean="0">
                <a:latin typeface="+mn-lt"/>
                <a:ea typeface="+mj-ea"/>
              </a:rPr>
              <a:t>,…, </a:t>
            </a:r>
            <a:r>
              <a:rPr lang="en-US" altLang="zh-TW" sz="2000" b="1" i="1" dirty="0" smtClean="0">
                <a:latin typeface="+mn-lt"/>
                <a:ea typeface="+mj-ea"/>
              </a:rPr>
              <a:t>e</a:t>
            </a:r>
            <a:r>
              <a:rPr lang="en-US" altLang="zh-TW" sz="2000" b="1" baseline="-25000" dirty="0" smtClean="0">
                <a:latin typeface="+mn-lt"/>
                <a:ea typeface="+mj-ea"/>
              </a:rPr>
              <a:t>7</a:t>
            </a:r>
            <a:r>
              <a:rPr lang="en-US" altLang="zh-TW" sz="2000" b="1" dirty="0" smtClean="0">
                <a:latin typeface="+mn-lt"/>
                <a:ea typeface="+mj-ea"/>
              </a:rPr>
              <a:t>}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TW" altLang="en-US" sz="2000" b="1" dirty="0" smtClean="0">
                <a:latin typeface="+mn-lt"/>
                <a:ea typeface="+mj-ea"/>
              </a:rPr>
              <a:t>由上述可知，第二種定義樣本空間的方式可能比第一種定義方式來得簡易，而且第二種方式之優點更是多於第一種。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0981" y="3626583"/>
            <a:ext cx="3505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4.3  </a:t>
            </a:r>
            <a:r>
              <a:rPr lang="zh-TW" altLang="en-US" smtClean="0"/>
              <a:t>機率測度的方法 </a:t>
            </a:r>
          </a:p>
        </p:txBody>
      </p:sp>
      <p:sp>
        <p:nvSpPr>
          <p:cNvPr id="1843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184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170FD924-7C54-47CB-A807-5769F1C617CC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585958" y="1466191"/>
            <a:ext cx="8213725" cy="4893647"/>
          </a:xfrm>
          <a:prstGeom prst="rect">
            <a:avLst/>
          </a:prstGeom>
          <a:noFill/>
          <a:ln w="12700">
            <a:solidFill>
              <a:srgbClr val="DB4F03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4013" indent="-354013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事件機率測度的方法有三種：</a:t>
            </a:r>
            <a:endParaRPr lang="en-US" altLang="zh-TW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marL="811213" lvl="1" indent="-354013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古典方法的機率測度</a:t>
            </a:r>
            <a:endParaRPr lang="en-US" altLang="zh-TW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marL="811213" lvl="1" indent="-354013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相對次數方法之機率測度</a:t>
            </a:r>
            <a:endParaRPr lang="en-US" altLang="zh-TW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marL="811213" lvl="1" indent="-354013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主觀機率方法</a:t>
            </a:r>
            <a:endParaRPr lang="en-US" altLang="zh-TW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marL="354013" indent="-354013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古典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方法的機率測度</a:t>
            </a:r>
          </a:p>
          <a:p>
            <a:pPr marL="354013" indent="-354013">
              <a:spcBef>
                <a:spcPts val="0"/>
              </a:spcBef>
              <a:defRPr/>
            </a:pP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    在一有限的樣本空間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S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中，某一事件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E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的機率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P(</a:t>
            </a:r>
            <a:r>
              <a:rPr lang="en-US" altLang="zh-TW" sz="2400" b="1" i="1" dirty="0">
                <a:latin typeface="Times New Roman" pitchFamily="18" charset="0"/>
                <a:ea typeface="標楷體" pitchFamily="65" charset="-120"/>
              </a:rPr>
              <a:t>E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定義為：</a:t>
            </a:r>
          </a:p>
          <a:p>
            <a:pPr marL="354013" indent="-354013">
              <a:spcBef>
                <a:spcPts val="0"/>
              </a:spcBef>
              <a:defRPr/>
            </a:pPr>
            <a:endParaRPr lang="zh-TW" altLang="en-US" sz="2400" b="1" dirty="0">
              <a:latin typeface="Times New Roman" pitchFamily="18" charset="0"/>
              <a:ea typeface="標楷體" pitchFamily="65" charset="-120"/>
            </a:endParaRPr>
          </a:p>
          <a:p>
            <a:pPr marL="354013" indent="-354013">
              <a:spcBef>
                <a:spcPts val="0"/>
              </a:spcBef>
              <a:defRPr/>
            </a:pP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    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式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中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n(</a:t>
            </a:r>
            <a:r>
              <a:rPr lang="en-US" altLang="zh-TW" sz="2400" b="1" i="1" dirty="0">
                <a:latin typeface="Times New Roman" pitchFamily="18" charset="0"/>
                <a:ea typeface="標楷體" pitchFamily="65" charset="-120"/>
              </a:rPr>
              <a:t>S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與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n(</a:t>
            </a:r>
            <a:r>
              <a:rPr lang="en-US" altLang="zh-TW" sz="2400" b="1" i="1" dirty="0">
                <a:latin typeface="Times New Roman" pitchFamily="18" charset="0"/>
                <a:ea typeface="標楷體" pitchFamily="65" charset="-120"/>
              </a:rPr>
              <a:t>E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分別代表樣本空間與事件所包含的樣本點個數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。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條件：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(1)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樣本空間所包含的樣本點的數目是有限的。</a:t>
            </a:r>
          </a:p>
          <a:p>
            <a:pPr lvl="1" eaLnBrk="1" hangingPunct="1"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(2)每一個樣本點出現的機會皆相同。</a:t>
            </a:r>
          </a:p>
          <a:p>
            <a:pPr marL="354013" indent="-354013">
              <a:spcBef>
                <a:spcPts val="0"/>
              </a:spcBef>
              <a:defRPr/>
            </a:pPr>
            <a:endParaRPr lang="zh-TW" altLang="en-US" sz="2400" b="1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3458782" y="3758184"/>
          <a:ext cx="1576387" cy="62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Equation" r:id="rId3" imgW="838080" imgH="419040" progId="Equation.DSMT4">
                  <p:embed/>
                </p:oleObj>
              </mc:Choice>
              <mc:Fallback>
                <p:oleObj name="Equation" r:id="rId3" imgW="83808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782" y="3758184"/>
                        <a:ext cx="1576387" cy="629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479806" y="382143"/>
            <a:ext cx="8229600" cy="568833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4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</a:rPr>
              <a:t>4.6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zh-TW" altLang="en-US" sz="2400" dirty="0" smtClean="0"/>
              <a:t>擲一公正硬幣兩次，試求出現一個正面的機率？ </a:t>
            </a:r>
          </a:p>
        </p:txBody>
      </p:sp>
      <p:sp>
        <p:nvSpPr>
          <p:cNvPr id="1945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4   </a:t>
            </a:r>
            <a:r>
              <a:rPr lang="zh-TW" altLang="en-US" dirty="0"/>
              <a:t>機率</a:t>
            </a:r>
          </a:p>
        </p:txBody>
      </p:sp>
      <p:sp>
        <p:nvSpPr>
          <p:cNvPr id="194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ED983393-5C3D-41C4-A2B0-918E52D017EA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475488" y="1248093"/>
            <a:ext cx="8229600" cy="74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2000" b="1" dirty="0" smtClean="0">
                <a:latin typeface="+mn-lt"/>
                <a:ea typeface="+mj-ea"/>
              </a:rPr>
              <a:t>解：擲一硬幣兩次，其樣本空間為</a:t>
            </a:r>
            <a:r>
              <a:rPr lang="en-US" altLang="zh-TW" sz="2000" b="1" dirty="0" smtClean="0">
                <a:latin typeface="+mn-lt"/>
                <a:ea typeface="+mj-ea"/>
              </a:rPr>
              <a:t>{</a:t>
            </a:r>
            <a:r>
              <a:rPr lang="en-US" altLang="zh-TW" sz="2000" b="1" i="1" dirty="0" smtClean="0">
                <a:latin typeface="+mn-lt"/>
                <a:ea typeface="+mj-ea"/>
              </a:rPr>
              <a:t>HH</a:t>
            </a:r>
            <a:r>
              <a:rPr lang="en-US" altLang="zh-TW" sz="2000" b="1" dirty="0" smtClean="0">
                <a:latin typeface="+mn-lt"/>
                <a:ea typeface="+mj-ea"/>
              </a:rPr>
              <a:t>, </a:t>
            </a:r>
            <a:r>
              <a:rPr lang="en-US" altLang="zh-TW" sz="2000" b="1" i="1" dirty="0" smtClean="0">
                <a:latin typeface="+mn-lt"/>
                <a:ea typeface="+mj-ea"/>
              </a:rPr>
              <a:t>HT</a:t>
            </a:r>
            <a:r>
              <a:rPr lang="en-US" altLang="zh-TW" sz="2000" b="1" dirty="0" smtClean="0">
                <a:latin typeface="+mn-lt"/>
                <a:ea typeface="+mj-ea"/>
              </a:rPr>
              <a:t>, </a:t>
            </a:r>
            <a:r>
              <a:rPr lang="en-US" altLang="zh-TW" sz="2000" b="1" i="1" dirty="0" smtClean="0">
                <a:latin typeface="+mn-lt"/>
                <a:ea typeface="+mj-ea"/>
              </a:rPr>
              <a:t>TH</a:t>
            </a:r>
            <a:r>
              <a:rPr lang="en-US" altLang="zh-TW" sz="2000" b="1" dirty="0" smtClean="0">
                <a:latin typeface="+mn-lt"/>
                <a:ea typeface="+mj-ea"/>
              </a:rPr>
              <a:t>, </a:t>
            </a:r>
            <a:r>
              <a:rPr lang="en-US" altLang="zh-TW" sz="2000" b="1" i="1" dirty="0" smtClean="0">
                <a:latin typeface="+mn-lt"/>
                <a:ea typeface="+mj-ea"/>
              </a:rPr>
              <a:t>TT</a:t>
            </a:r>
            <a:r>
              <a:rPr lang="en-US" altLang="zh-TW" sz="2000" b="1" dirty="0" smtClean="0">
                <a:latin typeface="+mn-lt"/>
                <a:ea typeface="+mj-ea"/>
              </a:rPr>
              <a:t>}</a:t>
            </a:r>
            <a:r>
              <a:rPr lang="zh-TW" altLang="en-US" sz="2000" b="1" dirty="0" smtClean="0">
                <a:latin typeface="+mn-lt"/>
                <a:ea typeface="+mj-ea"/>
              </a:rPr>
              <a:t>，事件</a:t>
            </a:r>
            <a:r>
              <a:rPr lang="en-US" altLang="zh-TW" sz="2000" b="1" dirty="0" smtClean="0">
                <a:latin typeface="+mn-lt"/>
                <a:ea typeface="+mj-ea"/>
              </a:rPr>
              <a:t>E</a:t>
            </a:r>
            <a:r>
              <a:rPr lang="zh-TW" altLang="en-US" sz="2000" b="1" dirty="0" smtClean="0">
                <a:latin typeface="+mn-lt"/>
                <a:ea typeface="+mj-ea"/>
              </a:rPr>
              <a:t>代表出現一個正面的事件</a:t>
            </a:r>
            <a:r>
              <a:rPr lang="en-US" altLang="zh-TW" sz="2000" b="1" dirty="0" smtClean="0">
                <a:latin typeface="+mn-lt"/>
                <a:ea typeface="+mj-ea"/>
              </a:rPr>
              <a:t>= {</a:t>
            </a:r>
            <a:r>
              <a:rPr lang="en-US" altLang="zh-TW" sz="2000" b="1" i="1" dirty="0" smtClean="0">
                <a:latin typeface="+mn-lt"/>
                <a:ea typeface="+mj-ea"/>
              </a:rPr>
              <a:t>HT</a:t>
            </a:r>
            <a:r>
              <a:rPr lang="en-US" altLang="zh-TW" sz="2000" b="1" dirty="0" smtClean="0">
                <a:latin typeface="+mn-lt"/>
                <a:ea typeface="+mj-ea"/>
              </a:rPr>
              <a:t>, </a:t>
            </a:r>
            <a:r>
              <a:rPr lang="en-US" altLang="zh-TW" sz="2000" b="1" i="1" dirty="0" smtClean="0">
                <a:latin typeface="+mn-lt"/>
                <a:ea typeface="+mj-ea"/>
              </a:rPr>
              <a:t>TH</a:t>
            </a:r>
            <a:r>
              <a:rPr lang="en-US" altLang="zh-TW" sz="2000" b="1" dirty="0" smtClean="0">
                <a:latin typeface="+mn-lt"/>
                <a:ea typeface="+mj-ea"/>
              </a:rPr>
              <a:t>}</a:t>
            </a:r>
            <a:r>
              <a:rPr lang="zh-TW" altLang="en-US" sz="2000" b="1" dirty="0" smtClean="0">
                <a:latin typeface="+mn-lt"/>
                <a:ea typeface="+mj-ea"/>
              </a:rPr>
              <a:t>，所以</a:t>
            </a:r>
            <a:endParaRPr lang="en-US" altLang="zh-TW" sz="2000" b="1" dirty="0">
              <a:solidFill>
                <a:srgbClr val="006699"/>
              </a:solidFill>
              <a:latin typeface="+mn-lt"/>
              <a:ea typeface="+mj-ea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488950" y="3076067"/>
            <a:ext cx="8229600" cy="983869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TW" altLang="en-US" sz="2400" b="1" dirty="0" smtClean="0">
                <a:solidFill>
                  <a:srgbClr val="006699"/>
                </a:solidFill>
                <a:latin typeface="+mn-lt"/>
                <a:ea typeface="+mn-ea"/>
              </a:rPr>
              <a:t>例題 </a:t>
            </a:r>
            <a:r>
              <a:rPr lang="en-US" altLang="zh-TW" sz="2400" b="1" dirty="0" smtClean="0">
                <a:solidFill>
                  <a:srgbClr val="006699"/>
                </a:solidFill>
                <a:latin typeface="+mn-lt"/>
                <a:ea typeface="+mn-ea"/>
              </a:rPr>
              <a:t>4.7</a:t>
            </a:r>
            <a:r>
              <a:rPr lang="zh-TW" altLang="en-US" sz="2400" b="1" dirty="0" smtClean="0">
                <a:solidFill>
                  <a:srgbClr val="006699"/>
                </a:solidFill>
                <a:latin typeface="+mn-lt"/>
                <a:ea typeface="+mn-ea"/>
              </a:rPr>
              <a:t>：</a:t>
            </a:r>
            <a:r>
              <a:rPr lang="zh-TW" altLang="en-US" sz="2400" b="1" dirty="0" smtClean="0">
                <a:solidFill>
                  <a:srgbClr val="9B5400"/>
                </a:solidFill>
                <a:latin typeface="+mn-lt"/>
                <a:ea typeface="+mn-ea"/>
              </a:rPr>
              <a:t>在</a:t>
            </a:r>
            <a:r>
              <a:rPr lang="zh-TW" altLang="en-US" sz="2400" b="1" dirty="0">
                <a:solidFill>
                  <a:srgbClr val="9B5400"/>
                </a:solidFill>
                <a:latin typeface="+mn-lt"/>
                <a:ea typeface="+mn-ea"/>
              </a:rPr>
              <a:t>例題</a:t>
            </a:r>
            <a:r>
              <a:rPr lang="en-US" altLang="zh-TW" sz="2400" b="1" dirty="0">
                <a:solidFill>
                  <a:srgbClr val="9B5400"/>
                </a:solidFill>
                <a:latin typeface="+mn-lt"/>
                <a:ea typeface="+mn-ea"/>
              </a:rPr>
              <a:t>4.5</a:t>
            </a:r>
            <a:r>
              <a:rPr lang="zh-TW" altLang="en-US" sz="2400" b="1" dirty="0">
                <a:solidFill>
                  <a:srgbClr val="9B5400"/>
                </a:solidFill>
                <a:latin typeface="+mn-lt"/>
                <a:ea typeface="+mn-ea"/>
              </a:rPr>
              <a:t>中，如果隨機自箱中抽出一個球，則抽出紅球的機率為何？ </a:t>
            </a:r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2820353" y="2190179"/>
          <a:ext cx="272256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3" imgW="1447560" imgH="419040" progId="Equation.DSMT4">
                  <p:embed/>
                </p:oleObj>
              </mc:Choice>
              <mc:Fallback>
                <p:oleObj name="Equation" r:id="rId3" imgW="1447560" imgH="419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353" y="2190179"/>
                        <a:ext cx="2722562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9016" y="4180269"/>
            <a:ext cx="8229600" cy="74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2000" b="1" dirty="0" smtClean="0">
                <a:latin typeface="+mn-lt"/>
                <a:ea typeface="+mj-ea"/>
              </a:rPr>
              <a:t>解：令事件</a:t>
            </a:r>
            <a:r>
              <a:rPr lang="en-US" altLang="zh-TW" sz="2000" b="1" dirty="0" smtClean="0">
                <a:latin typeface="+mn-lt"/>
                <a:ea typeface="+mj-ea"/>
              </a:rPr>
              <a:t>E</a:t>
            </a:r>
            <a:r>
              <a:rPr lang="zh-TW" altLang="en-US" sz="2000" b="1" dirty="0" smtClean="0">
                <a:latin typeface="+mn-lt"/>
                <a:ea typeface="+mj-ea"/>
              </a:rPr>
              <a:t>代表出現紅球的事件</a:t>
            </a:r>
            <a:r>
              <a:rPr lang="en-US" altLang="zh-TW" sz="2000" b="1" dirty="0" smtClean="0">
                <a:latin typeface="+mn-lt"/>
                <a:ea typeface="+mj-ea"/>
              </a:rPr>
              <a:t>= </a:t>
            </a:r>
            <a:r>
              <a:rPr lang="en-US" altLang="zh-TW" sz="2000" b="1" dirty="0" smtClean="0"/>
              <a:t>{</a:t>
            </a:r>
            <a:r>
              <a:rPr lang="en-US" altLang="zh-TW" sz="2000" b="1" i="1" dirty="0" smtClean="0"/>
              <a:t>e</a:t>
            </a:r>
            <a:r>
              <a:rPr lang="en-US" altLang="zh-TW" sz="2000" b="1" baseline="-25000" dirty="0" smtClean="0"/>
              <a:t>1</a:t>
            </a:r>
            <a:r>
              <a:rPr lang="en-US" altLang="zh-TW" sz="2000" b="1" dirty="0" smtClean="0"/>
              <a:t>, </a:t>
            </a:r>
            <a:r>
              <a:rPr lang="en-US" altLang="zh-TW" sz="2000" b="1" i="1" dirty="0" smtClean="0"/>
              <a:t>e</a:t>
            </a:r>
            <a:r>
              <a:rPr lang="en-US" altLang="zh-TW" sz="2000" b="1" baseline="-25000" dirty="0" smtClean="0"/>
              <a:t>2</a:t>
            </a:r>
            <a:r>
              <a:rPr lang="en-US" altLang="zh-TW" sz="2000" b="1" dirty="0" smtClean="0"/>
              <a:t>,…, </a:t>
            </a:r>
            <a:r>
              <a:rPr lang="en-US" altLang="zh-TW" sz="2000" b="1" i="1" dirty="0" smtClean="0"/>
              <a:t>e</a:t>
            </a:r>
            <a:r>
              <a:rPr lang="en-US" altLang="zh-TW" sz="2000" b="1" baseline="-25000" dirty="0" smtClean="0"/>
              <a:t>7</a:t>
            </a:r>
            <a:r>
              <a:rPr lang="en-US" altLang="zh-TW" sz="2000" b="1" dirty="0" smtClean="0"/>
              <a:t>}</a:t>
            </a:r>
            <a:r>
              <a:rPr lang="zh-TW" altLang="en-US" sz="2000" b="1" dirty="0" smtClean="0">
                <a:latin typeface="+mn-lt"/>
                <a:ea typeface="+mj-ea"/>
              </a:rPr>
              <a:t>，所以</a:t>
            </a:r>
            <a:endParaRPr lang="en-US" altLang="zh-TW" sz="2000" b="1" dirty="0">
              <a:solidFill>
                <a:srgbClr val="006699"/>
              </a:solidFill>
              <a:latin typeface="+mn-lt"/>
              <a:ea typeface="+mj-ea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78138" y="5040313"/>
          <a:ext cx="28416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5" imgW="1511280" imgH="419040" progId="Equation.DSMT4">
                  <p:embed/>
                </p:oleObj>
              </mc:Choice>
              <mc:Fallback>
                <p:oleObj name="Equation" r:id="rId5" imgW="15112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5040313"/>
                        <a:ext cx="28416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相對次數方法 </a:t>
            </a:r>
          </a:p>
        </p:txBody>
      </p:sp>
      <p:sp>
        <p:nvSpPr>
          <p:cNvPr id="2048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204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4-</a:t>
            </a:r>
            <a:fld id="{EBFE7539-7901-443E-AD4B-012AF89B7BDF}" type="slidenum">
              <a:rPr lang="en-US" altLang="zh-TW"/>
              <a:pPr/>
              <a:t>16</a:t>
            </a:fld>
            <a:endParaRPr lang="en-US" altLang="zh-TW" dirty="0"/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475996" y="1270255"/>
            <a:ext cx="8213725" cy="1643527"/>
          </a:xfrm>
          <a:prstGeom prst="rect">
            <a:avLst/>
          </a:prstGeom>
          <a:noFill/>
          <a:ln w="12700">
            <a:solidFill>
              <a:srgbClr val="DB4F03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4013" indent="-354013">
              <a:spcBef>
                <a:spcPct val="20000"/>
              </a:spcBef>
              <a:defRPr/>
            </a:pPr>
            <a:r>
              <a:rPr lang="zh-TW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相對</a:t>
            </a:r>
            <a:r>
              <a:rPr lang="zh-TW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次數方法之機率測度</a:t>
            </a:r>
          </a:p>
          <a:p>
            <a:pPr>
              <a:spcBef>
                <a:spcPct val="20000"/>
              </a:spcBef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一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隨機試驗重複進行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次，若事件</a:t>
            </a:r>
            <a:r>
              <a:rPr lang="en-US" altLang="zh-TW" sz="2400" b="1" i="1" dirty="0">
                <a:latin typeface="Times New Roman" pitchFamily="18" charset="0"/>
                <a:ea typeface="標楷體" pitchFamily="65" charset="-120"/>
              </a:rPr>
              <a:t>E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出現</a:t>
            </a:r>
            <a:r>
              <a:rPr lang="en-US" altLang="zh-TW" sz="2400" b="1" i="1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次，則其機率</a:t>
            </a:r>
            <a:r>
              <a:rPr lang="en-US" altLang="zh-TW" sz="2400" b="1" i="1" dirty="0">
                <a:latin typeface="Times New Roman" pitchFamily="18" charset="0"/>
                <a:ea typeface="標楷體" pitchFamily="65" charset="-120"/>
              </a:rPr>
              <a:t>P(E)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約為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：</a:t>
            </a:r>
            <a:endParaRPr lang="zh-TW" altLang="en-US" sz="2400" b="1" dirty="0">
              <a:latin typeface="Times New Roman" pitchFamily="18" charset="0"/>
              <a:ea typeface="標楷體" pitchFamily="65" charset="-120"/>
            </a:endParaRPr>
          </a:p>
          <a:p>
            <a:pPr marL="354013" indent="-354013">
              <a:defRPr/>
            </a:pPr>
            <a:endParaRPr lang="en-US" altLang="zh-TW" sz="24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83513" y="3015281"/>
            <a:ext cx="8229600" cy="2333959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4.8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令</a:t>
            </a:r>
            <a:r>
              <a:rPr lang="en-US" altLang="zh-TW" sz="2000" i="1" dirty="0" smtClean="0"/>
              <a:t>E</a:t>
            </a:r>
            <a:r>
              <a:rPr lang="zh-TW" altLang="en-US" sz="2000" dirty="0" smtClean="0"/>
              <a:t>代表擲一骰子而得到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點的事件，如果擲一骰子</a:t>
            </a:r>
            <a:r>
              <a:rPr lang="en-US" altLang="zh-TW" sz="2000" dirty="0" smtClean="0"/>
              <a:t>100</a:t>
            </a:r>
            <a:r>
              <a:rPr lang="zh-TW" altLang="en-US" sz="2000" dirty="0" smtClean="0"/>
              <a:t>次，而出現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點共</a:t>
            </a:r>
            <a:r>
              <a:rPr lang="en-US" altLang="zh-TW" sz="2000" dirty="0" smtClean="0"/>
              <a:t>23</a:t>
            </a:r>
            <a:r>
              <a:rPr lang="zh-TW" altLang="en-US" sz="2000" dirty="0" smtClean="0"/>
              <a:t>次，則</a:t>
            </a:r>
            <a:r>
              <a:rPr lang="en-US" altLang="zh-TW" sz="2000" i="1" dirty="0" smtClean="0"/>
              <a:t>E</a:t>
            </a:r>
            <a:r>
              <a:rPr lang="zh-TW" altLang="en-US" sz="2000" dirty="0" smtClean="0"/>
              <a:t>的相對次數為  	</a:t>
            </a:r>
            <a:r>
              <a:rPr lang="en-US" altLang="zh-TW" sz="2000" dirty="0" smtClean="0"/>
              <a:t>=0.23</a:t>
            </a:r>
            <a:r>
              <a:rPr lang="zh-TW" altLang="en-US" sz="2000" dirty="0" smtClean="0"/>
              <a:t>，此即事件</a:t>
            </a:r>
            <a:r>
              <a:rPr lang="en-US" altLang="zh-TW" sz="2000" i="1" dirty="0" smtClean="0"/>
              <a:t>E</a:t>
            </a:r>
            <a:r>
              <a:rPr lang="zh-TW" altLang="en-US" sz="2000" dirty="0" smtClean="0"/>
              <a:t>之機率的估計值。同樣地，若再擲此骰子</a:t>
            </a:r>
            <a:r>
              <a:rPr lang="en-US" altLang="zh-TW" sz="2000" dirty="0" smtClean="0"/>
              <a:t>100</a:t>
            </a:r>
            <a:r>
              <a:rPr lang="zh-TW" altLang="en-US" sz="2000" dirty="0" smtClean="0"/>
              <a:t>次，其中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點出現</a:t>
            </a:r>
            <a:r>
              <a:rPr lang="en-US" altLang="zh-TW" sz="2000" dirty="0" smtClean="0"/>
              <a:t>18</a:t>
            </a:r>
            <a:r>
              <a:rPr lang="zh-TW" altLang="en-US" sz="2000" dirty="0" smtClean="0"/>
              <a:t>次，則此時的</a:t>
            </a:r>
            <a:r>
              <a:rPr lang="en-US" altLang="zh-TW" sz="2000" i="1" dirty="0" smtClean="0"/>
              <a:t>P</a:t>
            </a:r>
            <a:r>
              <a:rPr lang="en-US" altLang="zh-TW" sz="2000" dirty="0" smtClean="0"/>
              <a:t>(</a:t>
            </a:r>
            <a:r>
              <a:rPr lang="en-US" altLang="zh-TW" sz="2000" i="1" dirty="0" smtClean="0"/>
              <a:t>E</a:t>
            </a:r>
            <a:r>
              <a:rPr lang="en-US" altLang="zh-TW" sz="2000" dirty="0" smtClean="0"/>
              <a:t>)</a:t>
            </a:r>
            <a:r>
              <a:rPr lang="en-US" altLang="zh-TW" sz="2000" dirty="0" smtClean="0">
                <a:cs typeface="Times New Roman" pitchFamily="18" charset="0"/>
              </a:rPr>
              <a:t>≈</a:t>
            </a:r>
            <a:r>
              <a:rPr lang="en-US" altLang="zh-TW" sz="2000" dirty="0" smtClean="0"/>
              <a:t>    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        =0.18</a:t>
            </a:r>
            <a:r>
              <a:rPr lang="zh-TW" altLang="en-US" sz="2000" dirty="0" smtClean="0"/>
              <a:t>。如果將此前後兩次的實驗結合之，則</a:t>
            </a:r>
            <a:r>
              <a:rPr lang="en-US" altLang="zh-TW" sz="2000" i="1" dirty="0" smtClean="0"/>
              <a:t>N</a:t>
            </a:r>
            <a:r>
              <a:rPr lang="en-US" altLang="zh-TW" sz="2000" dirty="0" smtClean="0"/>
              <a:t>=200</a:t>
            </a:r>
            <a:r>
              <a:rPr lang="zh-TW" altLang="en-US" sz="2000" dirty="0" smtClean="0"/>
              <a:t>，其中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點出現之相對次數為	                      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000" dirty="0" smtClean="0"/>
              <a:t>	</a:t>
            </a:r>
            <a:endParaRPr lang="en-US" altLang="zh-TW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0.205</a:t>
            </a:r>
            <a:r>
              <a:rPr lang="zh-TW" altLang="en-US" sz="2000" dirty="0" smtClean="0"/>
              <a:t>，亦可將之視為事件</a:t>
            </a:r>
            <a:r>
              <a:rPr lang="en-US" altLang="zh-TW" sz="2000" dirty="0" smtClean="0"/>
              <a:t>E</a:t>
            </a:r>
            <a:r>
              <a:rPr lang="zh-TW" altLang="en-US" sz="2000" dirty="0" smtClean="0"/>
              <a:t>之機率的估計值。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0794" y="3333434"/>
            <a:ext cx="366966" cy="4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554" y="3876867"/>
            <a:ext cx="351813" cy="46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5800" y="4347909"/>
            <a:ext cx="2000250" cy="48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378575" y="2430463"/>
          <a:ext cx="138113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2430463"/>
                        <a:ext cx="138113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778189" y="2231136"/>
          <a:ext cx="3055683" cy="57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8" imgW="2349360" imgH="406080" progId="Equation.DSMT4">
                  <p:embed/>
                </p:oleObj>
              </mc:Choice>
              <mc:Fallback>
                <p:oleObj name="Equation" r:id="rId8" imgW="234936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89" y="2231136"/>
                        <a:ext cx="3055683" cy="576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448056" y="365761"/>
            <a:ext cx="8229600" cy="4059936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4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</a:rPr>
              <a:t>4.9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zh-TW" altLang="en-US" sz="2400" dirty="0" smtClean="0"/>
              <a:t>假定根據某人口資料顯示，最近</a:t>
            </a:r>
            <a:r>
              <a:rPr lang="en-US" altLang="zh-TW" sz="2400" dirty="0" smtClean="0"/>
              <a:t>10,000</a:t>
            </a:r>
            <a:r>
              <a:rPr lang="zh-TW" altLang="en-US" sz="2400" dirty="0" smtClean="0"/>
              <a:t>個人死亡的年齡如表</a:t>
            </a:r>
            <a:r>
              <a:rPr lang="en-US" altLang="zh-TW" sz="2400" dirty="0" smtClean="0"/>
              <a:t>4.2</a:t>
            </a:r>
            <a:r>
              <a:rPr lang="zh-TW" altLang="en-US" sz="2400" dirty="0" smtClean="0"/>
              <a:t>所示。試求出一新生嬰兒至少活到</a:t>
            </a:r>
            <a:r>
              <a:rPr lang="en-US" altLang="zh-TW" sz="2400" dirty="0" smtClean="0"/>
              <a:t>70</a:t>
            </a:r>
            <a:r>
              <a:rPr lang="zh-TW" altLang="en-US" sz="2400" dirty="0" smtClean="0"/>
              <a:t>歲的機率為何？</a:t>
            </a:r>
          </a:p>
        </p:txBody>
      </p:sp>
      <p:sp>
        <p:nvSpPr>
          <p:cNvPr id="2253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386E844B-C4C3-49D3-A95F-6A16838C18B5}" type="slidenum">
              <a:rPr lang="en-US" altLang="zh-TW"/>
              <a:pPr/>
              <a:t>17</a:t>
            </a:fld>
            <a:endParaRPr lang="en-US" altLang="zh-TW"/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066" y="1332357"/>
            <a:ext cx="37782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6855397" y="1434656"/>
            <a:ext cx="1577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+mn-lt"/>
                <a:ea typeface="+mj-ea"/>
              </a:rPr>
              <a:t>表 </a:t>
            </a:r>
            <a:r>
              <a:rPr lang="en-US" altLang="zh-TW" dirty="0">
                <a:latin typeface="+mn-lt"/>
                <a:ea typeface="+mj-ea"/>
              </a:rPr>
              <a:t>4.2  10,000</a:t>
            </a:r>
            <a:r>
              <a:rPr lang="zh-TW" altLang="en-US" dirty="0">
                <a:latin typeface="+mn-lt"/>
                <a:ea typeface="+mj-ea"/>
              </a:rPr>
              <a:t>個人之死亡年齡記錄 </a:t>
            </a:r>
          </a:p>
        </p:txBody>
      </p:sp>
      <p:sp>
        <p:nvSpPr>
          <p:cNvPr id="2253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2435257" y="5400804"/>
          <a:ext cx="2444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5" imgW="1879560" imgH="406080" progId="Equation.DSMT4">
                  <p:embed/>
                </p:oleObj>
              </mc:Choice>
              <mc:Fallback>
                <p:oleObj name="Equation" r:id="rId5" imgW="1879560" imgH="4060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57" y="5400804"/>
                        <a:ext cx="24447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68513" y="4570587"/>
            <a:ext cx="8392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latin typeface="+mn-lt"/>
                <a:ea typeface="+mn-ea"/>
              </a:rPr>
              <a:t>解：一新生嬰兒至少活到</a:t>
            </a:r>
            <a:r>
              <a:rPr lang="en-US" altLang="zh-TW" sz="2000" b="1" dirty="0" smtClean="0">
                <a:latin typeface="+mn-lt"/>
                <a:ea typeface="+mn-ea"/>
              </a:rPr>
              <a:t>70</a:t>
            </a:r>
            <a:r>
              <a:rPr lang="zh-TW" altLang="en-US" sz="2000" b="1" dirty="0" smtClean="0">
                <a:latin typeface="+mn-lt"/>
                <a:ea typeface="+mn-ea"/>
              </a:rPr>
              <a:t>歲的機率可用相對次數來估計，因此，求得至</a:t>
            </a:r>
            <a:endParaRPr lang="en-US" altLang="zh-TW" sz="2000" b="1" dirty="0" smtClean="0">
              <a:latin typeface="+mn-lt"/>
              <a:ea typeface="+mn-ea"/>
            </a:endParaRPr>
          </a:p>
          <a:p>
            <a:r>
              <a:rPr lang="zh-TW" altLang="en-US" sz="2000" b="1" dirty="0" smtClean="0">
                <a:latin typeface="+mn-lt"/>
                <a:ea typeface="+mn-ea"/>
              </a:rPr>
              <a:t>少活到</a:t>
            </a:r>
            <a:r>
              <a:rPr lang="en-US" altLang="zh-TW" sz="2000" b="1" dirty="0" smtClean="0">
                <a:latin typeface="+mn-lt"/>
                <a:ea typeface="+mn-ea"/>
              </a:rPr>
              <a:t>70</a:t>
            </a:r>
            <a:r>
              <a:rPr lang="zh-TW" altLang="en-US" sz="2000" b="1" dirty="0" smtClean="0">
                <a:latin typeface="+mn-lt"/>
                <a:ea typeface="+mn-ea"/>
              </a:rPr>
              <a:t>歲的相對次數為：</a:t>
            </a:r>
            <a:r>
              <a:rPr lang="en-US" altLang="zh-TW" sz="2000" b="1" dirty="0" smtClean="0">
                <a:latin typeface="+mn-lt"/>
                <a:ea typeface="+mn-ea"/>
              </a:rPr>
              <a:t>(</a:t>
            </a:r>
            <a:r>
              <a:rPr lang="zh-TW" altLang="en-US" sz="2000" b="1" dirty="0" smtClean="0">
                <a:latin typeface="+mn-lt"/>
                <a:ea typeface="+mn-ea"/>
              </a:rPr>
              <a:t>並以此作為機率的估計值</a:t>
            </a:r>
            <a:r>
              <a:rPr lang="en-US" altLang="zh-TW" sz="2000" b="1" dirty="0" smtClean="0">
                <a:latin typeface="+mn-lt"/>
                <a:ea typeface="+mn-ea"/>
              </a:rPr>
              <a:t>)</a:t>
            </a:r>
            <a:endParaRPr lang="zh-TW" altLang="en-US" sz="2000" b="1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主觀機率方法(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subjective method)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56616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2400" dirty="0" smtClean="0">
                <a:ea typeface="標楷體" pitchFamily="65" charset="-120"/>
              </a:rPr>
              <a:t>當隨機試驗缺乏明顯的型式，亦不可能重覆進行多次的試驗，或者亦缺乏過去類似事件的資料時，則估計事件的機率已無法利用前兩種指派機率的方法，通常會利用個人的經驗或直覺，以判斷事件發生的機率，此種方式謂之主觀機率。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2400" dirty="0" smtClean="0">
                <a:ea typeface="標楷體" pitchFamily="65" charset="-120"/>
              </a:rPr>
              <a:t>事件</a:t>
            </a:r>
            <a:r>
              <a:rPr lang="en-US" altLang="zh-TW" sz="2400" dirty="0" smtClean="0">
                <a:ea typeface="標楷體" pitchFamily="65" charset="-120"/>
              </a:rPr>
              <a:t>E</a:t>
            </a:r>
            <a:r>
              <a:rPr lang="zh-TW" altLang="en-US" sz="2400" dirty="0" smtClean="0">
                <a:ea typeface="標楷體" pitchFamily="65" charset="-120"/>
              </a:rPr>
              <a:t>的主觀機率</a:t>
            </a:r>
            <a:r>
              <a:rPr lang="en-US" altLang="zh-TW" sz="2400" dirty="0" smtClean="0">
                <a:ea typeface="標楷體" pitchFamily="65" charset="-120"/>
              </a:rPr>
              <a:t>P(E)=</a:t>
            </a:r>
            <a:r>
              <a:rPr lang="zh-TW" altLang="en-US" sz="2400" dirty="0" smtClean="0">
                <a:ea typeface="標楷體" pitchFamily="65" charset="-120"/>
              </a:rPr>
              <a:t>個人對事件</a:t>
            </a:r>
            <a:r>
              <a:rPr lang="en-US" altLang="zh-TW" sz="2400" dirty="0" smtClean="0">
                <a:ea typeface="標楷體" pitchFamily="65" charset="-120"/>
              </a:rPr>
              <a:t>E</a:t>
            </a:r>
            <a:r>
              <a:rPr lang="zh-TW" altLang="en-US" sz="2400" dirty="0" smtClean="0">
                <a:ea typeface="標楷體" pitchFamily="65" charset="-120"/>
              </a:rPr>
              <a:t>發生的信任度。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zh-TW" altLang="en-US" sz="2400" dirty="0" smtClean="0">
              <a:ea typeface="標楷體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2400" dirty="0" smtClean="0">
                <a:ea typeface="標楷體" pitchFamily="65" charset="-120"/>
              </a:rPr>
              <a:t>主觀機率雖然缺乏較嚴謹的理論根據，但實務上卻常為人使用。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0" y="6410325"/>
            <a:ext cx="5489575" cy="311150"/>
          </a:xfrm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4   </a:t>
            </a:r>
            <a:r>
              <a:rPr lang="zh-TW" altLang="en-US" dirty="0"/>
              <a:t>機率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4-</a:t>
            </a:r>
            <a:fld id="{EBFE7539-7901-443E-AD4B-012AF89B7BDF}" type="slidenum">
              <a:rPr lang="en-US" altLang="zh-TW"/>
              <a:pPr/>
              <a:t>18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/>
              <a:t>4.4  </a:t>
            </a:r>
            <a:r>
              <a:rPr lang="zh-TW" altLang="en-US" sz="4000" dirty="0" smtClean="0"/>
              <a:t>機率的性質</a:t>
            </a:r>
            <a:endParaRPr lang="zh-TW" altLang="en-US" sz="4000" dirty="0" smtClean="0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0456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ea typeface="+mj-ea"/>
              </a:rPr>
              <a:t>不管利用何種方法來測度機率，皆須滿足機率三大公理：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zh-TW" altLang="en-US" sz="2400" dirty="0" smtClean="0">
                <a:solidFill>
                  <a:schemeClr val="hlink"/>
                </a:solidFill>
                <a:ea typeface="+mj-ea"/>
              </a:rPr>
              <a:t> 公理一: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ea typeface="+mj-ea"/>
              </a:rPr>
              <a:t>0</a:t>
            </a:r>
            <a:r>
              <a:rPr lang="zh-TW" altLang="en-US" sz="2400" dirty="0" smtClean="0">
                <a:ea typeface="+mj-ea"/>
                <a:sym typeface="Symbol" pitchFamily="18" charset="2"/>
              </a:rPr>
              <a:t></a:t>
            </a:r>
            <a:r>
              <a:rPr lang="en-US" altLang="zh-TW" sz="2400" dirty="0" smtClean="0">
                <a:ea typeface="+mj-ea"/>
                <a:sym typeface="Symbol" pitchFamily="18" charset="2"/>
              </a:rPr>
              <a:t>P(E)1</a:t>
            </a:r>
            <a:r>
              <a:rPr lang="en-US" altLang="zh-TW" sz="2400" dirty="0" smtClean="0">
                <a:ea typeface="+mj-ea"/>
              </a:rPr>
              <a:t>，</a:t>
            </a:r>
            <a:r>
              <a:rPr lang="zh-TW" altLang="en-US" sz="2400" dirty="0" smtClean="0">
                <a:ea typeface="+mj-ea"/>
              </a:rPr>
              <a:t>表示任一事件</a:t>
            </a:r>
            <a:r>
              <a:rPr lang="en-US" altLang="zh-TW" sz="2400" dirty="0" smtClean="0">
                <a:ea typeface="+mj-ea"/>
              </a:rPr>
              <a:t>E</a:t>
            </a:r>
            <a:r>
              <a:rPr lang="zh-TW" altLang="en-US" sz="2400" dirty="0" smtClean="0">
                <a:ea typeface="+mj-ea"/>
              </a:rPr>
              <a:t>若可能發生，則其機率大於0小於1。若事件不發生，則其機率等於0。若事件一定發生，則機率等於1。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hlink"/>
                </a:solidFill>
                <a:ea typeface="+mj-ea"/>
              </a:rPr>
              <a:t>公理二</a:t>
            </a:r>
            <a:r>
              <a:rPr lang="zh-TW" altLang="en-US" sz="2400" dirty="0" smtClean="0">
                <a:solidFill>
                  <a:schemeClr val="hlink"/>
                </a:solidFill>
                <a:ea typeface="+mj-ea"/>
              </a:rPr>
              <a:t> :</a:t>
            </a:r>
            <a:r>
              <a:rPr lang="zh-TW" altLang="en-US" sz="2400" dirty="0" smtClean="0">
                <a:ea typeface="+mj-ea"/>
              </a:rPr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sz="2400" dirty="0" smtClean="0">
                <a:ea typeface="+mj-ea"/>
              </a:rPr>
              <a:t>P(S)=1；</a:t>
            </a:r>
            <a:r>
              <a:rPr lang="zh-TW" altLang="en-US" sz="2400" dirty="0" smtClean="0">
                <a:ea typeface="+mj-ea"/>
              </a:rPr>
              <a:t>表示樣本空間中所有事件均發生的機率總合等於1。樣本空間</a:t>
            </a:r>
            <a:r>
              <a:rPr lang="en-US" altLang="zh-TW" sz="2400" dirty="0" smtClean="0">
                <a:ea typeface="+mj-ea"/>
              </a:rPr>
              <a:t>S</a:t>
            </a:r>
            <a:r>
              <a:rPr lang="zh-TW" altLang="en-US" sz="2400" dirty="0" smtClean="0">
                <a:ea typeface="+mj-ea"/>
              </a:rPr>
              <a:t>也是一個事件，稱為必然事件。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hlink"/>
                </a:solidFill>
                <a:ea typeface="+mj-ea"/>
              </a:rPr>
              <a:t>公理三</a:t>
            </a:r>
            <a:r>
              <a:rPr lang="zh-TW" altLang="en-US" sz="2400" dirty="0" smtClean="0">
                <a:solidFill>
                  <a:schemeClr val="hlink"/>
                </a:solidFill>
                <a:ea typeface="+mj-ea"/>
              </a:rPr>
              <a:t> 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zh-TW" altLang="en-US" sz="2400" dirty="0" smtClean="0">
                <a:ea typeface="+mj-ea"/>
              </a:rPr>
              <a:t>在樣本空間</a:t>
            </a:r>
            <a:r>
              <a:rPr lang="en-US" altLang="zh-TW" sz="2400" dirty="0" smtClean="0">
                <a:ea typeface="+mj-ea"/>
              </a:rPr>
              <a:t>S</a:t>
            </a:r>
            <a:r>
              <a:rPr lang="zh-TW" altLang="en-US" sz="2400" dirty="0" smtClean="0">
                <a:ea typeface="+mj-ea"/>
              </a:rPr>
              <a:t>中有</a:t>
            </a:r>
            <a:r>
              <a:rPr lang="en-US" altLang="zh-TW" sz="2400" dirty="0" smtClean="0">
                <a:ea typeface="+mj-ea"/>
              </a:rPr>
              <a:t>E</a:t>
            </a:r>
            <a:r>
              <a:rPr lang="en-US" altLang="zh-TW" sz="2400" baseline="-18000" dirty="0" smtClean="0">
                <a:ea typeface="+mj-ea"/>
              </a:rPr>
              <a:t>1</a:t>
            </a:r>
            <a:r>
              <a:rPr lang="en-US" altLang="zh-TW" sz="2400" dirty="0" smtClean="0">
                <a:ea typeface="+mj-ea"/>
              </a:rPr>
              <a:t>、E</a:t>
            </a:r>
            <a:r>
              <a:rPr lang="en-US" altLang="zh-TW" sz="2400" baseline="-18000" dirty="0" smtClean="0">
                <a:ea typeface="+mj-ea"/>
              </a:rPr>
              <a:t>2</a:t>
            </a:r>
            <a:r>
              <a:rPr lang="en-US" altLang="zh-TW" sz="2400" dirty="0" smtClean="0">
                <a:ea typeface="+mj-ea"/>
              </a:rPr>
              <a:t>、…</a:t>
            </a:r>
            <a:r>
              <a:rPr lang="zh-TW" altLang="en-US" sz="2400" dirty="0" smtClean="0">
                <a:ea typeface="+mj-ea"/>
              </a:rPr>
              <a:t>及</a:t>
            </a:r>
            <a:r>
              <a:rPr lang="en-US" altLang="zh-TW" sz="2400" dirty="0" smtClean="0">
                <a:ea typeface="+mj-ea"/>
              </a:rPr>
              <a:t>E</a:t>
            </a:r>
            <a:r>
              <a:rPr lang="en-US" altLang="zh-TW" sz="2400" baseline="-18000" dirty="0" smtClean="0">
                <a:ea typeface="+mj-ea"/>
              </a:rPr>
              <a:t>n</a:t>
            </a:r>
            <a:r>
              <a:rPr lang="zh-TW" altLang="en-US" sz="2400" dirty="0" smtClean="0">
                <a:ea typeface="+mj-ea"/>
              </a:rPr>
              <a:t>此</a:t>
            </a:r>
            <a:r>
              <a:rPr lang="en-US" altLang="zh-TW" sz="2400" dirty="0" smtClean="0">
                <a:ea typeface="+mj-ea"/>
              </a:rPr>
              <a:t>n</a:t>
            </a:r>
            <a:r>
              <a:rPr lang="zh-TW" altLang="en-US" sz="2400" dirty="0" smtClean="0">
                <a:ea typeface="+mj-ea"/>
              </a:rPr>
              <a:t>個事件，若事件</a:t>
            </a:r>
            <a:r>
              <a:rPr lang="en-US" altLang="zh-TW" sz="2400" dirty="0" smtClean="0"/>
              <a:t>E</a:t>
            </a:r>
            <a:r>
              <a:rPr lang="en-US" altLang="zh-TW" sz="2400" baseline="-18000" dirty="0" smtClean="0"/>
              <a:t>1</a:t>
            </a:r>
            <a:r>
              <a:rPr lang="en-US" altLang="zh-TW" sz="2400" dirty="0" smtClean="0"/>
              <a:t>、E</a:t>
            </a:r>
            <a:r>
              <a:rPr lang="en-US" altLang="zh-TW" sz="2400" baseline="-18000" dirty="0" smtClean="0"/>
              <a:t>2</a:t>
            </a:r>
            <a:r>
              <a:rPr lang="en-US" altLang="zh-TW" sz="2400" dirty="0" smtClean="0"/>
              <a:t>、…</a:t>
            </a:r>
            <a:r>
              <a:rPr lang="zh-TW" altLang="en-US" sz="2400" dirty="0" smtClean="0"/>
              <a:t>及</a:t>
            </a:r>
            <a:r>
              <a:rPr lang="en-US" altLang="zh-TW" sz="2400" dirty="0" smtClean="0"/>
              <a:t>E</a:t>
            </a:r>
            <a:r>
              <a:rPr lang="zh-TW" altLang="en-US" sz="2400" dirty="0" smtClean="0">
                <a:ea typeface="+mj-ea"/>
              </a:rPr>
              <a:t>為彼此互斥的事件，則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zh-TW" altLang="en-US" dirty="0" smtClean="0">
              <a:ea typeface="+mj-ea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071813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765745" y="5010976"/>
          <a:ext cx="557688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3" imgW="3200400" imgH="228600" progId="Equation.DSMT4">
                  <p:embed/>
                </p:oleObj>
              </mc:Choice>
              <mc:Fallback>
                <p:oleObj name="Equation" r:id="rId3" imgW="32004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745" y="5010976"/>
                        <a:ext cx="557688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4-</a:t>
            </a:r>
            <a:fld id="{EBFE7539-7901-443E-AD4B-012AF89B7BDF}" type="slidenum">
              <a:rPr lang="en-US" altLang="zh-TW"/>
              <a:pPr/>
              <a:t>19</a:t>
            </a:fld>
            <a:endParaRPr lang="en-US" altLang="zh-TW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0" y="6410325"/>
            <a:ext cx="5489575" cy="311150"/>
          </a:xfrm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4   </a:t>
            </a:r>
            <a:r>
              <a:rPr lang="zh-TW" altLang="en-US" dirty="0"/>
              <a:t>機率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790371" y="1531684"/>
            <a:ext cx="842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itchFamily="18" charset="0"/>
              </a:rPr>
              <a:t>(4-7)</a:t>
            </a:r>
            <a:endParaRPr lang="en-US" altLang="zh-TW" sz="20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762939" y="2760980"/>
            <a:ext cx="696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Times New Roman" pitchFamily="18" charset="0"/>
              </a:rPr>
              <a:t>(4-5)</a:t>
            </a:r>
            <a:endParaRPr lang="en-US" altLang="zh-TW" sz="2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092" y="5702935"/>
            <a:ext cx="1635188" cy="5241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8966" y="5673281"/>
            <a:ext cx="2288794" cy="5354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0330" y="5762244"/>
            <a:ext cx="1133475" cy="323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4.1  </a:t>
            </a:r>
            <a:r>
              <a:rPr lang="zh-TW" altLang="en-US" dirty="0" smtClean="0"/>
              <a:t>導論 </a:t>
            </a:r>
            <a:r>
              <a:rPr lang="en-US" altLang="zh-TW" sz="2000" dirty="0" smtClean="0"/>
              <a:t>1/2</a:t>
            </a:r>
          </a:p>
        </p:txBody>
      </p:sp>
      <p:sp>
        <p:nvSpPr>
          <p:cNvPr id="512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D18567C6-F0CA-4CB9-8C16-0E648EF60F2E}" type="slidenum">
              <a:rPr lang="en-US" altLang="zh-TW"/>
              <a:pPr/>
              <a:t>2</a:t>
            </a:fld>
            <a:endParaRPr lang="en-US" altLang="zh-TW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336" y="1681163"/>
            <a:ext cx="832104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1746250" y="5237163"/>
            <a:ext cx="601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圖 </a:t>
            </a:r>
            <a:r>
              <a:rPr lang="en-US" altLang="zh-TW"/>
              <a:t>4.1  </a:t>
            </a:r>
            <a:r>
              <a:rPr lang="zh-TW" altLang="en-US"/>
              <a:t>演繹法（機率理論）與歸納法（統計推論）的比較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245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C5A8C400-4F9C-4D68-A985-49D499A13955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466344" y="390779"/>
            <a:ext cx="8229600" cy="1300861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zh-TW" altLang="en-US" sz="2400" b="1" dirty="0" smtClean="0">
                <a:solidFill>
                  <a:srgbClr val="006699"/>
                </a:solidFill>
                <a:latin typeface="+mn-lt"/>
                <a:ea typeface="+mj-ea"/>
              </a:rPr>
              <a:t>例題 </a:t>
            </a:r>
            <a:r>
              <a:rPr lang="en-US" altLang="zh-TW" sz="2400" b="1" dirty="0" smtClean="0">
                <a:solidFill>
                  <a:srgbClr val="006699"/>
                </a:solidFill>
                <a:latin typeface="+mn-lt"/>
                <a:ea typeface="+mj-ea"/>
              </a:rPr>
              <a:t>4.10</a:t>
            </a:r>
            <a:r>
              <a:rPr lang="zh-TW" altLang="en-US" sz="2400" b="1" dirty="0" smtClean="0">
                <a:solidFill>
                  <a:srgbClr val="006699"/>
                </a:solidFill>
                <a:latin typeface="+mn-lt"/>
                <a:ea typeface="+mj-ea"/>
              </a:rPr>
              <a:t>：</a:t>
            </a:r>
            <a:r>
              <a:rPr lang="zh-TW" altLang="en-US" sz="2400" b="1" dirty="0" smtClean="0">
                <a:latin typeface="+mn-lt"/>
                <a:ea typeface="+mj-ea"/>
              </a:rPr>
              <a:t>設有</a:t>
            </a:r>
            <a:r>
              <a:rPr lang="zh-TW" altLang="en-US" sz="2400" b="1" dirty="0">
                <a:latin typeface="+mn-lt"/>
                <a:ea typeface="+mj-ea"/>
              </a:rPr>
              <a:t>一不公正的骰子，其偶數點出現的機率為奇數點的</a:t>
            </a:r>
            <a:r>
              <a:rPr lang="en-US" altLang="zh-TW" sz="2400" b="1" dirty="0">
                <a:latin typeface="+mn-lt"/>
                <a:ea typeface="+mj-ea"/>
              </a:rPr>
              <a:t>2</a:t>
            </a:r>
            <a:r>
              <a:rPr lang="zh-TW" altLang="en-US" sz="2400" b="1" dirty="0">
                <a:latin typeface="+mn-lt"/>
                <a:ea typeface="+mj-ea"/>
              </a:rPr>
              <a:t>倍。今擲此骰子一次，令</a:t>
            </a:r>
            <a:r>
              <a:rPr lang="en-US" altLang="zh-TW" sz="2400" b="1" i="1" dirty="0">
                <a:latin typeface="+mn-lt"/>
                <a:ea typeface="+mj-ea"/>
              </a:rPr>
              <a:t>E</a:t>
            </a:r>
            <a:r>
              <a:rPr lang="zh-TW" altLang="en-US" sz="2400" b="1" dirty="0">
                <a:latin typeface="+mn-lt"/>
                <a:ea typeface="+mj-ea"/>
              </a:rPr>
              <a:t>代表出現點數小於</a:t>
            </a:r>
            <a:r>
              <a:rPr lang="en-US" altLang="zh-TW" sz="2400" b="1" dirty="0">
                <a:latin typeface="+mn-lt"/>
                <a:ea typeface="+mj-ea"/>
              </a:rPr>
              <a:t>4</a:t>
            </a:r>
            <a:r>
              <a:rPr lang="zh-TW" altLang="en-US" sz="2400" b="1" dirty="0">
                <a:latin typeface="+mn-lt"/>
                <a:ea typeface="+mj-ea"/>
              </a:rPr>
              <a:t>的事件，試求出</a:t>
            </a:r>
            <a:r>
              <a:rPr lang="en-US" altLang="zh-TW" sz="2400" b="1" i="1" dirty="0">
                <a:latin typeface="+mn-lt"/>
                <a:ea typeface="+mj-ea"/>
              </a:rPr>
              <a:t>P</a:t>
            </a:r>
            <a:r>
              <a:rPr lang="en-US" altLang="zh-TW" sz="2400" b="1" dirty="0">
                <a:latin typeface="+mn-lt"/>
                <a:ea typeface="+mj-ea"/>
              </a:rPr>
              <a:t>(</a:t>
            </a:r>
            <a:r>
              <a:rPr lang="en-US" altLang="zh-TW" sz="2400" b="1" i="1" dirty="0">
                <a:latin typeface="+mn-lt"/>
                <a:ea typeface="+mj-ea"/>
              </a:rPr>
              <a:t>E</a:t>
            </a:r>
            <a:r>
              <a:rPr lang="en-US" altLang="zh-TW" sz="2400" b="1" dirty="0">
                <a:latin typeface="+mn-lt"/>
                <a:ea typeface="+mj-ea"/>
              </a:rPr>
              <a:t>)</a:t>
            </a:r>
            <a:r>
              <a:rPr lang="zh-TW" altLang="en-US" sz="2400" b="1" dirty="0">
                <a:latin typeface="+mn-lt"/>
                <a:ea typeface="+mj-ea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424785" y="2080605"/>
            <a:ext cx="8269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atin typeface="+mn-lt"/>
                <a:ea typeface="+mj-ea"/>
              </a:rPr>
              <a:t>解：此隨機實驗的樣本空間為</a:t>
            </a:r>
            <a:r>
              <a:rPr lang="en-US" altLang="zh-TW" sz="2000" b="1" dirty="0" smtClean="0">
                <a:latin typeface="+mn-lt"/>
                <a:ea typeface="+mj-ea"/>
              </a:rPr>
              <a:t>S={1,2,3,4,5,6} </a:t>
            </a:r>
            <a:r>
              <a:rPr lang="zh-TW" altLang="en-US" sz="2000" b="1" dirty="0" smtClean="0">
                <a:latin typeface="+mn-lt"/>
                <a:ea typeface="+mj-ea"/>
              </a:rPr>
              <a:t>，因為偶數點出現的機率為奇數點的</a:t>
            </a:r>
            <a:r>
              <a:rPr lang="en-US" altLang="zh-TW" sz="2000" b="1" dirty="0" smtClean="0">
                <a:latin typeface="+mn-lt"/>
                <a:ea typeface="+mj-ea"/>
              </a:rPr>
              <a:t>2</a:t>
            </a:r>
            <a:r>
              <a:rPr lang="zh-TW" altLang="en-US" sz="2000" b="1" dirty="0" smtClean="0">
                <a:latin typeface="+mn-lt"/>
                <a:ea typeface="+mj-ea"/>
              </a:rPr>
              <a:t>倍，所以，</a:t>
            </a:r>
            <a:r>
              <a:rPr lang="en-US" altLang="zh-TW" sz="2000" b="1" dirty="0" smtClean="0">
                <a:latin typeface="+mn-lt"/>
                <a:ea typeface="+mj-ea"/>
              </a:rPr>
              <a:t>P(1)=P(3)=P(5)=k</a:t>
            </a:r>
            <a:r>
              <a:rPr lang="zh-TW" altLang="en-US" sz="2000" b="1" dirty="0" smtClean="0">
                <a:latin typeface="+mn-lt"/>
                <a:ea typeface="+mj-ea"/>
              </a:rPr>
              <a:t>與</a:t>
            </a:r>
            <a:r>
              <a:rPr lang="en-US" altLang="zh-TW" sz="2000" b="1" dirty="0" smtClean="0">
                <a:latin typeface="+mn-lt"/>
                <a:ea typeface="+mj-ea"/>
              </a:rPr>
              <a:t>P(2)=P(4)=P(6)=2k</a:t>
            </a:r>
            <a:r>
              <a:rPr lang="zh-TW" altLang="en-US" sz="2000" b="1" dirty="0" smtClean="0">
                <a:latin typeface="+mn-lt"/>
                <a:ea typeface="+mj-ea"/>
              </a:rPr>
              <a:t>，由於全部機率加總為</a:t>
            </a:r>
            <a:r>
              <a:rPr lang="en-US" altLang="zh-TW" sz="2000" b="1" dirty="0" smtClean="0">
                <a:latin typeface="+mn-lt"/>
                <a:ea typeface="+mj-ea"/>
              </a:rPr>
              <a:t>1</a:t>
            </a:r>
            <a:r>
              <a:rPr lang="zh-TW" altLang="en-US" sz="2000" b="1" dirty="0" smtClean="0">
                <a:latin typeface="+mn-lt"/>
                <a:ea typeface="+mj-ea"/>
              </a:rPr>
              <a:t>：</a:t>
            </a:r>
            <a:endParaRPr lang="zh-TW" altLang="en-US" sz="2000" b="1" dirty="0">
              <a:latin typeface="+mn-lt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0914" y="4582309"/>
            <a:ext cx="8269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atin typeface="+mn-lt"/>
                <a:ea typeface="+mj-ea"/>
              </a:rPr>
              <a:t>而是事件</a:t>
            </a:r>
            <a:r>
              <a:rPr lang="en-US" altLang="zh-TW" sz="2000" b="1" dirty="0" smtClean="0">
                <a:latin typeface="+mn-lt"/>
                <a:ea typeface="+mj-ea"/>
              </a:rPr>
              <a:t>E={1,2,3} </a:t>
            </a:r>
            <a:r>
              <a:rPr lang="zh-TW" altLang="en-US" sz="2000" b="1" dirty="0" smtClean="0">
                <a:latin typeface="+mn-lt"/>
                <a:ea typeface="+mj-ea"/>
              </a:rPr>
              <a:t>，</a:t>
            </a:r>
            <a:r>
              <a:rPr lang="en-US" altLang="zh-TW" sz="2000" b="1" dirty="0" smtClean="0">
                <a:latin typeface="+mn-lt"/>
                <a:ea typeface="+mj-ea"/>
              </a:rPr>
              <a:t>P(E)=1/9+2/9+1/9=4/9</a:t>
            </a:r>
            <a:r>
              <a:rPr lang="zh-TW" altLang="en-US" sz="2000" b="1" dirty="0" smtClean="0">
                <a:latin typeface="+mn-lt"/>
                <a:ea typeface="+mj-ea"/>
              </a:rPr>
              <a:t>。</a:t>
            </a:r>
            <a:endParaRPr lang="zh-TW" altLang="en-US" sz="2000" b="1" dirty="0">
              <a:latin typeface="+mn-lt"/>
              <a:ea typeface="+mj-ea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651000" y="3175000"/>
          <a:ext cx="5562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3" imgW="2920680" imgH="609480" progId="Equation.DSMT4">
                  <p:embed/>
                </p:oleObj>
              </mc:Choice>
              <mc:Fallback>
                <p:oleObj name="Equation" r:id="rId3" imgW="292068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175000"/>
                        <a:ext cx="5562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事件的運算與機率法則</a:t>
            </a:r>
            <a:r>
              <a:rPr lang="en-US" altLang="zh-TW" sz="2000" dirty="0" smtClean="0"/>
              <a:t>1/3</a:t>
            </a:r>
            <a:endParaRPr lang="zh-TW" altLang="en-US" sz="2000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448056" y="1202787"/>
            <a:ext cx="8229600" cy="4283613"/>
          </a:xfrm>
        </p:spPr>
        <p:txBody>
          <a:bodyPr/>
          <a:lstStyle/>
          <a:p>
            <a:pPr marL="266700" indent="-26670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400" dirty="0" smtClean="0"/>
              <a:t>聯合事件</a:t>
            </a:r>
            <a:r>
              <a:rPr lang="en-US" altLang="zh-TW" sz="2400" dirty="0" smtClean="0"/>
              <a:t>(Joint </a:t>
            </a:r>
            <a:r>
              <a:rPr lang="en-US" altLang="zh-TW" sz="2400" dirty="0" err="1" smtClean="0"/>
              <a:t>eevent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是指兩個或以上的事件，透過交集與聯集運算所構成的事件，如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與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的聯集，記作</a:t>
            </a:r>
            <a:r>
              <a:rPr lang="en-US" altLang="zh-TW" sz="2400" dirty="0" smtClean="0"/>
              <a:t>A∪B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 A</a:t>
            </a:r>
            <a:r>
              <a:rPr lang="zh-TW" altLang="en-US" sz="2400" dirty="0" smtClean="0"/>
              <a:t>與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的交集，記作</a:t>
            </a:r>
            <a:r>
              <a:rPr lang="en-US" altLang="zh-TW" sz="2400" dirty="0" smtClean="0"/>
              <a:t> A ∩B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666750" lvl="1" indent="-2667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400" dirty="0" smtClean="0"/>
          </a:p>
          <a:p>
            <a:pPr marL="666750" lvl="1" indent="-2667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400" dirty="0" smtClean="0"/>
          </a:p>
          <a:p>
            <a:pPr marL="666750" lvl="1" indent="-2667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400" dirty="0" smtClean="0"/>
          </a:p>
          <a:p>
            <a:pPr marL="666750" lvl="1" indent="-2667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若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與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的交集是空集合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 ∩B=</a:t>
            </a:r>
            <a:r>
              <a:rPr lang="el-GR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sym typeface="Symbol"/>
              </a:rPr>
              <a:t> 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sym typeface="Symbol"/>
              </a:rPr>
              <a:t>)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sym typeface="Symbol"/>
              </a:rPr>
              <a:t>，則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與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稱為互斥事件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(mutually exclusive event)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。互斥代表兩事件沒有共同的樣本點。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6700" indent="-26670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400" dirty="0" smtClean="0"/>
              <a:t>餘事件</a:t>
            </a:r>
            <a:r>
              <a:rPr lang="en-US" altLang="zh-TW" sz="2400" dirty="0" smtClean="0"/>
              <a:t>(complement event)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的餘事件記作</a:t>
            </a:r>
            <a:r>
              <a:rPr lang="en-US" altLang="zh-TW" sz="2400" dirty="0" smtClean="0"/>
              <a:t>A</a:t>
            </a:r>
            <a:r>
              <a:rPr lang="en-US" altLang="zh-TW" sz="2400" baseline="30000" dirty="0" smtClean="0"/>
              <a:t>c</a:t>
            </a:r>
            <a:r>
              <a:rPr lang="en-US" altLang="zh-TW" sz="2400" dirty="0" smtClean="0"/>
              <a:t>=A’</a:t>
            </a:r>
            <a:r>
              <a:rPr lang="zh-TW" altLang="en-US" sz="2400" dirty="0" smtClean="0"/>
              <a:t>，表是所有不屬於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之樣本點所成的集合。</a:t>
            </a:r>
            <a:r>
              <a:rPr lang="en-US" altLang="zh-TW" sz="2400" dirty="0" smtClean="0"/>
              <a:t>A</a:t>
            </a:r>
            <a:r>
              <a:rPr lang="en-US" altLang="zh-TW" sz="2400" baseline="30000" dirty="0" smtClean="0"/>
              <a:t>c</a:t>
            </a:r>
            <a:r>
              <a:rPr lang="en-US" altLang="zh-TW" sz="2400" dirty="0" smtClean="0"/>
              <a:t>=</a:t>
            </a:r>
            <a:r>
              <a:rPr lang="zh-TW" altLang="en-US" sz="2400" dirty="0" smtClean="0"/>
              <a:t>事件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不發生。</a:t>
            </a:r>
            <a:endParaRPr lang="en-US" altLang="zh-TW" sz="2400" dirty="0" smtClean="0"/>
          </a:p>
          <a:p>
            <a:pPr marL="666750" lvl="1" indent="-2667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400" dirty="0" smtClean="0"/>
          </a:p>
          <a:p>
            <a:pPr marL="666750" lvl="1" indent="-2667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400" dirty="0" smtClean="0"/>
          </a:p>
        </p:txBody>
      </p:sp>
      <p:sp>
        <p:nvSpPr>
          <p:cNvPr id="2560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2560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241483D3-2D34-4799-8435-A2EA7F1E5F45}" type="slidenum">
              <a:rPr lang="en-US" altLang="zh-TW"/>
              <a:pPr/>
              <a:t>21</a:t>
            </a:fld>
            <a:endParaRPr lang="en-US" altLang="zh-TW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973263" y="2435225"/>
          <a:ext cx="55372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3" imgW="2908080" imgH="507960" progId="Equation.DSMT4">
                  <p:embed/>
                </p:oleObj>
              </mc:Choice>
              <mc:Fallback>
                <p:oleObj name="Equation" r:id="rId3" imgW="290808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2435225"/>
                        <a:ext cx="55372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152626" y="5500468"/>
          <a:ext cx="4346647" cy="54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5" imgW="1993680" imgH="266400" progId="Equation.DSMT4">
                  <p:embed/>
                </p:oleObj>
              </mc:Choice>
              <mc:Fallback>
                <p:oleObj name="Equation" r:id="rId5" imgW="1993680" imgH="266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26" y="5500468"/>
                        <a:ext cx="4346647" cy="543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4"/>
          <p:cNvSpPr>
            <a:spLocks noGrp="1" noChangeArrowheads="1"/>
          </p:cNvSpPr>
          <p:nvPr>
            <p:ph idx="1"/>
          </p:nvPr>
        </p:nvSpPr>
        <p:spPr>
          <a:xfrm>
            <a:off x="555673" y="1979810"/>
            <a:ext cx="8229600" cy="222643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000" dirty="0" smtClean="0"/>
              <a:t>解：</a:t>
            </a:r>
            <a:endParaRPr lang="en-US" altLang="zh-TW" sz="2000" dirty="0" smtClean="0"/>
          </a:p>
          <a:p>
            <a:pPr eaLnBrk="1" hangingPunct="1">
              <a:buFontTx/>
              <a:buNone/>
            </a:pPr>
            <a:endParaRPr lang="en-US" altLang="zh-TW" sz="2000" dirty="0" smtClean="0"/>
          </a:p>
          <a:p>
            <a:pPr eaLnBrk="1" hangingPunct="1">
              <a:buFontTx/>
              <a:buNone/>
            </a:pPr>
            <a:endParaRPr lang="en-US" altLang="zh-TW" sz="2000" dirty="0" smtClean="0"/>
          </a:p>
          <a:p>
            <a:pPr eaLnBrk="1" hangingPunct="1">
              <a:buFontTx/>
              <a:buNone/>
            </a:pPr>
            <a:endParaRPr lang="en-US" altLang="zh-TW" sz="2000" dirty="0" smtClean="0"/>
          </a:p>
          <a:p>
            <a:pPr eaLnBrk="1" hangingPunct="1">
              <a:buFontTx/>
              <a:buNone/>
            </a:pPr>
            <a:r>
              <a:rPr lang="zh-TW" altLang="en-US" sz="2000" dirty="0" smtClean="0"/>
              <a:t>其中</a:t>
            </a:r>
            <a:r>
              <a:rPr lang="en-US" altLang="zh-TW" sz="2000" i="1" dirty="0" smtClean="0"/>
              <a:t>A</a:t>
            </a:r>
            <a:r>
              <a:rPr lang="zh-TW" altLang="en-US" sz="2000" dirty="0" smtClean="0"/>
              <a:t>與</a:t>
            </a:r>
            <a:r>
              <a:rPr lang="en-US" altLang="zh-TW" sz="2000" i="1" dirty="0" smtClean="0"/>
              <a:t>B</a:t>
            </a:r>
            <a:r>
              <a:rPr lang="zh-TW" altLang="en-US" sz="2000" dirty="0" smtClean="0"/>
              <a:t>為互斥事件，因為其交集為空集合，表示</a:t>
            </a:r>
            <a:r>
              <a:rPr lang="en-US" altLang="zh-TW" sz="2000" i="1" dirty="0" smtClean="0"/>
              <a:t>A</a:t>
            </a:r>
            <a:r>
              <a:rPr lang="zh-TW" altLang="en-US" sz="2000" dirty="0" smtClean="0"/>
              <a:t>與</a:t>
            </a:r>
            <a:r>
              <a:rPr lang="en-US" altLang="zh-TW" sz="2000" i="1" dirty="0" smtClean="0"/>
              <a:t>B</a:t>
            </a:r>
            <a:r>
              <a:rPr lang="zh-TW" altLang="en-US" sz="2000" dirty="0" smtClean="0"/>
              <a:t>不會同時發生。</a:t>
            </a:r>
          </a:p>
          <a:p>
            <a:pPr eaLnBrk="1" hangingPunct="1">
              <a:buFontTx/>
              <a:buNone/>
            </a:pPr>
            <a:endParaRPr lang="en-US" altLang="zh-TW" sz="2000" dirty="0" smtClean="0"/>
          </a:p>
        </p:txBody>
      </p:sp>
      <p:sp>
        <p:nvSpPr>
          <p:cNvPr id="2662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266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A094B614-6CF5-44C5-8258-E8E4D888DD90}" type="slidenum">
              <a:rPr lang="en-US" altLang="zh-TW"/>
              <a:pPr/>
              <a:t>22</a:t>
            </a:fld>
            <a:endParaRPr lang="en-US" altLang="zh-TW"/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048" y="2112792"/>
            <a:ext cx="3362325" cy="167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1352" y="259153"/>
            <a:ext cx="8229600" cy="1654053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zh-TW" altLang="en-US" sz="24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例題 </a:t>
            </a:r>
            <a:r>
              <a:rPr lang="en-US" altLang="zh-TW" sz="24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4.11</a:t>
            </a:r>
            <a:r>
              <a:rPr lang="zh-TW" altLang="en-US" sz="24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擲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一骰子，其樣本空間為</a:t>
            </a:r>
            <a:r>
              <a:rPr lang="en-US" altLang="zh-TW" sz="2400" b="1" i="1" dirty="0">
                <a:latin typeface="Times New Roman" pitchFamily="18" charset="0"/>
                <a:ea typeface="標楷體" pitchFamily="65" charset="-120"/>
              </a:rPr>
              <a:t>S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={1, 2, 3, 4, 5, 6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</a:rPr>
              <a:t>}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令</a:t>
            </a:r>
            <a:r>
              <a:rPr lang="en-US" altLang="zh-TW" sz="2400" b="1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表示奇數點的事件，</a:t>
            </a:r>
            <a:r>
              <a:rPr lang="en-US" altLang="zh-TW" sz="2400" b="1" i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表示偶數點的事件，</a:t>
            </a:r>
            <a:r>
              <a:rPr lang="en-US" altLang="zh-TW" sz="2400" b="1" i="1" dirty="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表示小於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4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點的事件，亦即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：</a:t>
            </a:r>
            <a:endParaRPr lang="zh-TW" altLang="en-US" sz="2400" b="1" dirty="0">
              <a:latin typeface="Times New Roman" pitchFamily="18" charset="0"/>
              <a:ea typeface="標楷體" pitchFamily="65" charset="-120"/>
            </a:endParaRPr>
          </a:p>
          <a:p>
            <a:pPr marL="342900" indent="-342900" algn="just">
              <a:spcBef>
                <a:spcPts val="0"/>
              </a:spcBef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於是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可得出下列的聯合事件：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3582" y="1039061"/>
            <a:ext cx="4943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5674" y="4244927"/>
            <a:ext cx="8229600" cy="2085535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例題 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4.12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例題</a:t>
            </a:r>
            <a:r>
              <a:rPr kumimoji="1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4.11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中，</a:t>
            </a:r>
            <a:r>
              <a:rPr kumimoji="1" lang="en-US" altLang="zh-TW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1" lang="en-US" altLang="zh-TW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與</a:t>
            </a:r>
            <a:r>
              <a:rPr kumimoji="1" lang="en-US" altLang="zh-TW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的餘事件分別為：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9B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很顯然，由此例子我們可發現餘事件的一個重要性質即：</a:t>
            </a:r>
            <a:r>
              <a:rPr kumimoji="1" lang="zh-TW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一事件之餘事件的餘事件，必為原來的事件。</a:t>
            </a: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例如，</a:t>
            </a:r>
            <a:endParaRPr kumimoji="1" lang="en-US" altLang="zh-TW" sz="2400" b="1" i="0" u="none" strike="noStrike" kern="0" cap="none" spc="0" normalizeH="0" baseline="0" noProof="0" dirty="0" smtClean="0">
              <a:ln>
                <a:noFill/>
              </a:ln>
              <a:solidFill>
                <a:srgbClr val="9B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則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2415" y="4692455"/>
            <a:ext cx="5153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052" y="5806172"/>
            <a:ext cx="3267075" cy="4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4932" y="5808809"/>
            <a:ext cx="2428875" cy="3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事件的運算與機率法則</a:t>
            </a:r>
            <a:r>
              <a:rPr lang="en-US" altLang="zh-TW" sz="2000" dirty="0" smtClean="0"/>
              <a:t>  2/3</a:t>
            </a:r>
            <a:endParaRPr lang="zh-TW" altLang="en-US" dirty="0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583810" y="1276643"/>
            <a:ext cx="8229600" cy="1171135"/>
          </a:xfrm>
          <a:ln w="12700" cap="flat">
            <a:solidFill>
              <a:srgbClr val="DB4F03"/>
            </a:solidFill>
            <a:prstDash val="dash"/>
          </a:ln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400" dirty="0" smtClean="0"/>
              <a:t>3.</a:t>
            </a:r>
            <a:r>
              <a:rPr lang="zh-TW" altLang="en-US" sz="2400" dirty="0" smtClean="0"/>
              <a:t> 加法法則：若</a:t>
            </a:r>
            <a:r>
              <a:rPr lang="en-US" altLang="zh-TW" sz="2400" i="1" dirty="0" smtClean="0"/>
              <a:t>A</a:t>
            </a:r>
            <a:r>
              <a:rPr lang="zh-TW" altLang="en-US" sz="2400" dirty="0" smtClean="0"/>
              <a:t>、</a:t>
            </a:r>
            <a:r>
              <a:rPr lang="en-US" altLang="zh-TW" sz="2400" i="1" dirty="0" smtClean="0"/>
              <a:t>B</a:t>
            </a:r>
            <a:r>
              <a:rPr lang="zh-TW" altLang="en-US" sz="2400" dirty="0" smtClean="0"/>
              <a:t>為任意兩事件，則 </a:t>
            </a:r>
          </a:p>
        </p:txBody>
      </p:sp>
      <p:sp>
        <p:nvSpPr>
          <p:cNvPr id="2867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286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9E593CD1-F521-4976-B406-1336DF3ECDD0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569742" y="2557707"/>
            <a:ext cx="8243888" cy="1200329"/>
          </a:xfrm>
          <a:prstGeom prst="rect">
            <a:avLst/>
          </a:prstGeom>
          <a:noFill/>
          <a:ln w="12700" cap="flat">
            <a:solidFill>
              <a:srgbClr val="DB4F03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2400" b="1" dirty="0" smtClean="0">
                <a:solidFill>
                  <a:srgbClr val="9B5400"/>
                </a:solidFill>
                <a:latin typeface="+mn-lt"/>
                <a:ea typeface="+mn-ea"/>
              </a:rPr>
              <a:t>4.</a:t>
            </a:r>
            <a:r>
              <a:rPr lang="zh-TW" altLang="en-US" sz="2400" b="1" dirty="0" smtClean="0">
                <a:solidFill>
                  <a:srgbClr val="9B5400"/>
                </a:solidFill>
                <a:latin typeface="+mn-lt"/>
                <a:ea typeface="+mn-ea"/>
              </a:rPr>
              <a:t> 互斥事件之加法法則 ：若</a:t>
            </a:r>
            <a:r>
              <a:rPr lang="en-US" altLang="zh-TW" sz="2400" b="1" dirty="0" smtClean="0">
                <a:solidFill>
                  <a:srgbClr val="9B5400"/>
                </a:solidFill>
                <a:latin typeface="+mn-lt"/>
                <a:ea typeface="+mn-ea"/>
              </a:rPr>
              <a:t>A</a:t>
            </a:r>
            <a:r>
              <a:rPr lang="zh-TW" altLang="en-US" sz="2400" b="1" dirty="0" smtClean="0">
                <a:solidFill>
                  <a:srgbClr val="9B5400"/>
                </a:solidFill>
                <a:latin typeface="+mn-lt"/>
                <a:ea typeface="+mn-ea"/>
              </a:rPr>
              <a:t>、</a:t>
            </a:r>
            <a:r>
              <a:rPr lang="en-US" altLang="zh-TW" sz="2400" b="1" dirty="0" smtClean="0">
                <a:solidFill>
                  <a:srgbClr val="9B5400"/>
                </a:solidFill>
                <a:latin typeface="+mn-lt"/>
                <a:ea typeface="+mn-ea"/>
              </a:rPr>
              <a:t>B</a:t>
            </a:r>
            <a:r>
              <a:rPr lang="zh-TW" altLang="en-US" sz="2400" b="1" dirty="0" smtClean="0">
                <a:solidFill>
                  <a:srgbClr val="9B5400"/>
                </a:solidFill>
                <a:latin typeface="+mn-lt"/>
                <a:ea typeface="+mn-ea"/>
              </a:rPr>
              <a:t>為互斥事件，則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400" b="1" dirty="0" smtClean="0">
                <a:solidFill>
                  <a:srgbClr val="9B5400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9521" y="3896531"/>
            <a:ext cx="8250921" cy="1385887"/>
          </a:xfrm>
          <a:prstGeom prst="rect">
            <a:avLst/>
          </a:prstGeom>
          <a:noFill/>
          <a:ln w="12700" cap="flat">
            <a:solidFill>
              <a:srgbClr val="DB4F03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2400" b="1" dirty="0" smtClean="0">
                <a:solidFill>
                  <a:srgbClr val="9B5400"/>
                </a:solidFill>
                <a:latin typeface="+mn-lt"/>
                <a:ea typeface="+mn-ea"/>
              </a:rPr>
              <a:t>5.</a:t>
            </a:r>
            <a:r>
              <a:rPr lang="zh-TW" altLang="en-US" sz="2400" b="1" dirty="0" smtClean="0">
                <a:solidFill>
                  <a:srgbClr val="9B5400"/>
                </a:solidFill>
                <a:latin typeface="+mn-lt"/>
                <a:ea typeface="+mn-ea"/>
              </a:rPr>
              <a:t> 餘事件法則：已</a:t>
            </a:r>
            <a:r>
              <a:rPr lang="zh-TW" altLang="en-US" sz="2400" b="1" dirty="0">
                <a:solidFill>
                  <a:srgbClr val="9B5400"/>
                </a:solidFill>
                <a:latin typeface="+mn-lt"/>
                <a:ea typeface="+mn-ea"/>
              </a:rPr>
              <a:t>知</a:t>
            </a:r>
            <a:r>
              <a:rPr lang="en-US" altLang="zh-TW" sz="2400" b="1" dirty="0">
                <a:solidFill>
                  <a:srgbClr val="9B5400"/>
                </a:solidFill>
                <a:latin typeface="+mn-lt"/>
                <a:ea typeface="+mn-ea"/>
              </a:rPr>
              <a:t>A</a:t>
            </a:r>
            <a:r>
              <a:rPr lang="zh-TW" altLang="en-US" sz="2400" b="1" dirty="0">
                <a:solidFill>
                  <a:srgbClr val="9B5400"/>
                </a:solidFill>
                <a:latin typeface="+mn-lt"/>
                <a:ea typeface="+mn-ea"/>
              </a:rPr>
              <a:t>為任一事件，</a:t>
            </a:r>
            <a:r>
              <a:rPr lang="en-US" altLang="zh-TW" sz="2400" b="1" dirty="0">
                <a:solidFill>
                  <a:srgbClr val="9B5400"/>
                </a:solidFill>
                <a:latin typeface="+mn-lt"/>
                <a:ea typeface="+mn-ea"/>
              </a:rPr>
              <a:t>Ac</a:t>
            </a:r>
            <a:r>
              <a:rPr lang="zh-TW" altLang="en-US" sz="2400" b="1" dirty="0">
                <a:solidFill>
                  <a:srgbClr val="9B5400"/>
                </a:solidFill>
                <a:latin typeface="+mn-lt"/>
                <a:ea typeface="+mn-ea"/>
              </a:rPr>
              <a:t>為其餘事件，則 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200812" y="1962981"/>
          <a:ext cx="4376738" cy="41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3" imgW="2298600" imgH="203040" progId="Equation.DSMT4">
                  <p:embed/>
                </p:oleObj>
              </mc:Choice>
              <mc:Fallback>
                <p:oleObj name="Equation" r:id="rId3" imgW="22986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812" y="1962981"/>
                        <a:ext cx="4376738" cy="414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2265949" y="3198690"/>
          <a:ext cx="29733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5" imgW="1562040" imgH="203040" progId="Equation.DSMT4">
                  <p:embed/>
                </p:oleObj>
              </mc:Choice>
              <mc:Fallback>
                <p:oleObj name="Equation" r:id="rId5" imgW="156204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949" y="3198690"/>
                        <a:ext cx="297338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237446" y="4661463"/>
          <a:ext cx="48831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Equation" r:id="rId7" imgW="2565360" imgH="228600" progId="Equation.DSMT4">
                  <p:embed/>
                </p:oleObj>
              </mc:Choice>
              <mc:Fallback>
                <p:oleObj name="Equation" r:id="rId7" imgW="25653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446" y="4661463"/>
                        <a:ext cx="48831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471268" y="488852"/>
            <a:ext cx="8229600" cy="988256"/>
          </a:xfrm>
          <a:ln w="38100" cap="flat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dirty="0" smtClean="0">
                <a:solidFill>
                  <a:srgbClr val="006699"/>
                </a:solidFill>
              </a:rPr>
              <a:t>例題 </a:t>
            </a:r>
            <a:r>
              <a:rPr lang="en-US" altLang="zh-TW" dirty="0" smtClean="0">
                <a:solidFill>
                  <a:srgbClr val="006699"/>
                </a:solidFill>
              </a:rPr>
              <a:t>4.13</a:t>
            </a:r>
            <a:r>
              <a:rPr lang="zh-TW" altLang="en-US" dirty="0" smtClean="0">
                <a:solidFill>
                  <a:srgbClr val="006699"/>
                </a:solidFill>
              </a:rPr>
              <a:t>：</a:t>
            </a:r>
            <a:r>
              <a:rPr lang="zh-TW" altLang="en-US" dirty="0" smtClean="0"/>
              <a:t>擲一公正骰子兩次，試求出點數和為</a:t>
            </a:r>
            <a:r>
              <a:rPr lang="en-US" altLang="zh-TW" dirty="0" smtClean="0"/>
              <a:t>7</a:t>
            </a:r>
            <a:r>
              <a:rPr lang="zh-TW" altLang="en-US" dirty="0" smtClean="0"/>
              <a:t>或第一次為</a:t>
            </a:r>
            <a:r>
              <a:rPr lang="en-US" altLang="zh-TW" dirty="0" smtClean="0"/>
              <a:t>4</a:t>
            </a:r>
            <a:r>
              <a:rPr lang="zh-TW" altLang="en-US" dirty="0" smtClean="0"/>
              <a:t>點之機率。 </a:t>
            </a:r>
          </a:p>
        </p:txBody>
      </p:sp>
      <p:sp>
        <p:nvSpPr>
          <p:cNvPr id="2969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296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03FCE12D-8760-4237-BBCD-918DB4CC35FA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335" y="1611069"/>
            <a:ext cx="8229600" cy="541288"/>
          </a:xfrm>
        </p:spPr>
        <p:txBody>
          <a:bodyPr/>
          <a:lstStyle/>
          <a:p>
            <a:pPr algn="l" eaLnBrk="1" hangingPunct="1"/>
            <a:r>
              <a:rPr lang="zh-TW" altLang="en-US" sz="2000" dirty="0" smtClean="0"/>
              <a:t>解：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608" y="1597171"/>
            <a:ext cx="6391275" cy="25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759655" y="4346916"/>
          <a:ext cx="7821638" cy="198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4" imgW="3911400" imgH="1371600" progId="Equation.DSMT4">
                  <p:embed/>
                </p:oleObj>
              </mc:Choice>
              <mc:Fallback>
                <p:oleObj name="Equation" r:id="rId4" imgW="3911400" imgH="1371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55" y="4346916"/>
                        <a:ext cx="7821638" cy="1983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317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5E7EA8DA-EA71-4946-9337-9F4AC4F97065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488853"/>
            <a:ext cx="8229600" cy="608428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例題 </a:t>
            </a:r>
            <a:r>
              <a:rPr kumimoji="1" lang="en-US" altLang="zh-TW" sz="2600" b="1" i="0" u="none" strike="noStrike" kern="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4.14</a:t>
            </a:r>
            <a:r>
              <a:rPr kumimoji="1" lang="zh-TW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1" lang="zh-TW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同例題</a:t>
            </a:r>
            <a:r>
              <a:rPr kumimoji="1" lang="en-US" altLang="zh-TW" sz="2600" b="1" i="0" u="none" strike="noStrike" kern="0" cap="none" spc="0" normalizeH="0" baseline="0" noProof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4.13</a:t>
            </a:r>
            <a:r>
              <a:rPr kumimoji="1" lang="zh-TW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，試求出點數和為</a:t>
            </a:r>
            <a:r>
              <a:rPr kumimoji="1" lang="en-US" altLang="zh-TW" sz="2600" b="1" i="0" u="none" strike="noStrike" kern="0" cap="none" spc="0" normalizeH="0" baseline="0" noProof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1" lang="zh-TW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或</a:t>
            </a:r>
            <a:r>
              <a:rPr kumimoji="1" lang="en-US" altLang="zh-TW" sz="2600" b="1" i="0" u="none" strike="noStrike" kern="0" cap="none" spc="0" normalizeH="0" baseline="0" noProof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1" lang="zh-TW" altLang="en-US" sz="2600" b="1" i="0" u="none" strike="noStrike" kern="0" cap="none" spc="0" normalizeH="0" baseline="0" noProof="0" smtClean="0">
                <a:ln>
                  <a:noFill/>
                </a:ln>
                <a:solidFill>
                  <a:srgbClr val="9B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的機率。 </a:t>
            </a:r>
            <a:endParaRPr kumimoji="1" lang="zh-TW" alt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9B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44145" y="1223281"/>
          <a:ext cx="6359575" cy="189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Equation" r:id="rId3" imgW="3632040" imgH="1371600" progId="Equation.DSMT4">
                  <p:embed/>
                </p:oleObj>
              </mc:Choice>
              <mc:Fallback>
                <p:oleObj name="Equation" r:id="rId3" imgW="3632040" imgH="1371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45" y="1223281"/>
                        <a:ext cx="6359575" cy="1899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99404" y="3288324"/>
            <a:ext cx="8229600" cy="875714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</a:rPr>
              <a:t>4.15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zh-TW" altLang="en-US" sz="2400" dirty="0" smtClean="0"/>
              <a:t>連續擲一公正的硬幣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次，試求出至少出現一次正面的機率。 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62708" y="4282685"/>
          <a:ext cx="6432452" cy="2104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5" imgW="4114800" imgH="1536480" progId="Equation.DSMT4">
                  <p:embed/>
                </p:oleObj>
              </mc:Choice>
              <mc:Fallback>
                <p:oleObj name="Equation" r:id="rId5" imgW="4114800" imgH="1536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08" y="4282685"/>
                        <a:ext cx="6432452" cy="2104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4.5.1  </a:t>
            </a:r>
            <a:r>
              <a:rPr lang="zh-TW" altLang="en-US" dirty="0" smtClean="0"/>
              <a:t>條件機率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11283"/>
          </a:xfrm>
          <a:ln w="12700" cap="flat">
            <a:solidFill>
              <a:srgbClr val="DB4F03"/>
            </a:solidFill>
            <a:prstDash val="dash"/>
          </a:ln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某一事件發生的機率常受其他相關事件是否發生的影響。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已知事件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發生的情況下，另一事件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發生的機率，稱為在事件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發生條件下，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的條件機率，記作</a:t>
            </a:r>
            <a:r>
              <a:rPr lang="en-US" altLang="zh-TW" sz="2400" dirty="0" smtClean="0"/>
              <a:t>P(A|B)。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zh-TW" sz="2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zh-TW" sz="2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400" dirty="0" smtClean="0"/>
              <a:t>設</a:t>
            </a:r>
            <a:r>
              <a:rPr lang="en-US" altLang="zh-TW" sz="2400" i="1" dirty="0" smtClean="0"/>
              <a:t>A</a:t>
            </a:r>
            <a:r>
              <a:rPr lang="zh-TW" altLang="en-US" sz="2400" dirty="0" smtClean="0"/>
              <a:t>、</a:t>
            </a:r>
            <a:r>
              <a:rPr lang="en-US" altLang="zh-TW" sz="2400" i="1" dirty="0" smtClean="0"/>
              <a:t>B</a:t>
            </a:r>
            <a:r>
              <a:rPr lang="zh-TW" altLang="en-US" sz="2400" dirty="0" smtClean="0"/>
              <a:t>為任意二事件，則聯合事件</a:t>
            </a:r>
            <a:r>
              <a:rPr lang="en-US" altLang="zh-TW" sz="2400" i="1" dirty="0" smtClean="0"/>
              <a:t>A</a:t>
            </a:r>
            <a:r>
              <a:rPr lang="en-US" altLang="zh-TW" sz="2400" dirty="0" smtClean="0">
                <a:cs typeface="Times New Roman" pitchFamily="18" charset="0"/>
              </a:rPr>
              <a:t>∩</a:t>
            </a:r>
            <a:r>
              <a:rPr lang="en-US" altLang="zh-TW" sz="2400" i="1" dirty="0" smtClean="0"/>
              <a:t>B</a:t>
            </a:r>
            <a:r>
              <a:rPr lang="zh-TW" altLang="en-US" sz="2400" dirty="0" smtClean="0"/>
              <a:t>的機率（聯合機率）為：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en-US" altLang="zh-TW" sz="2400" dirty="0" smtClean="0"/>
          </a:p>
        </p:txBody>
      </p:sp>
      <p:sp>
        <p:nvSpPr>
          <p:cNvPr id="3686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368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4-</a:t>
            </a:r>
            <a:fld id="{6A1748EB-97FE-4900-98BC-9C2CC1AD2846}" type="slidenum">
              <a:rPr lang="en-US" altLang="zh-TW"/>
              <a:pPr/>
              <a:t>26</a:t>
            </a:fld>
            <a:endParaRPr lang="en-US" altLang="zh-TW" dirty="0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030121" y="2867196"/>
          <a:ext cx="25130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Equation" r:id="rId3" imgW="1320480" imgH="419040" progId="Equation.DSMT4">
                  <p:embed/>
                </p:oleObj>
              </mc:Choice>
              <mc:Fallback>
                <p:oleObj name="Equation" r:id="rId3" imgW="132048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121" y="2867196"/>
                        <a:ext cx="251301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113256" y="4617403"/>
          <a:ext cx="54387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5" imgW="2857320" imgH="203040" progId="Equation.DSMT4">
                  <p:embed/>
                </p:oleObj>
              </mc:Choice>
              <mc:Fallback>
                <p:oleObj name="Equation" r:id="rId5" imgW="28573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256" y="4617403"/>
                        <a:ext cx="54387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1C78C83-5006-4620-9937-04DFFB4095C1}" type="slidenum">
              <a:rPr lang="zh-TW" altLang="en-US"/>
              <a:pPr>
                <a:defRPr/>
              </a:pPr>
              <a:t>27</a:t>
            </a:fld>
            <a:r>
              <a:rPr lang="en-US" altLang="zh-TW"/>
              <a:t>/31</a:t>
            </a:r>
          </a:p>
        </p:txBody>
      </p:sp>
      <p:sp>
        <p:nvSpPr>
          <p:cNvPr id="1280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3038622"/>
            <a:ext cx="8353425" cy="286980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ea typeface="+mj-ea"/>
              </a:rPr>
              <a:t>解：</a:t>
            </a:r>
            <a:endParaRPr lang="en-US" altLang="zh-TW" sz="2400" dirty="0" smtClean="0">
              <a:ea typeface="+mj-ea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200" dirty="0" smtClean="0">
                <a:ea typeface="+mj-ea"/>
              </a:rPr>
              <a:t>聯合機率為</a:t>
            </a:r>
            <a:r>
              <a:rPr lang="en-US" altLang="zh-TW" sz="2000" dirty="0" smtClean="0">
                <a:ea typeface="+mj-ea"/>
              </a:rPr>
              <a:t>P(M </a:t>
            </a:r>
            <a:r>
              <a:rPr lang="en-US" altLang="zh-TW" sz="2000" dirty="0" smtClean="0">
                <a:ea typeface="+mj-ea"/>
                <a:sym typeface="Symbol" pitchFamily="18" charset="2"/>
              </a:rPr>
              <a:t></a:t>
            </a:r>
            <a:r>
              <a:rPr lang="en-US" altLang="zh-TW" sz="2000" dirty="0" smtClean="0">
                <a:ea typeface="+mj-ea"/>
              </a:rPr>
              <a:t> A)=0.24； P(M </a:t>
            </a:r>
            <a:r>
              <a:rPr lang="en-US" altLang="zh-TW" sz="2000" dirty="0" smtClean="0">
                <a:ea typeface="+mj-ea"/>
                <a:sym typeface="Symbol" pitchFamily="18" charset="2"/>
              </a:rPr>
              <a:t></a:t>
            </a:r>
            <a:r>
              <a:rPr lang="en-US" altLang="zh-TW" sz="2000" dirty="0" smtClean="0">
                <a:ea typeface="+mj-ea"/>
              </a:rPr>
              <a:t> A</a:t>
            </a:r>
            <a:r>
              <a:rPr lang="en-US" altLang="zh-TW" sz="2000" baseline="30000" dirty="0" smtClean="0">
                <a:ea typeface="+mj-ea"/>
              </a:rPr>
              <a:t>c</a:t>
            </a:r>
            <a:r>
              <a:rPr lang="en-US" altLang="zh-TW" sz="2000" dirty="0" smtClean="0">
                <a:ea typeface="+mj-ea"/>
              </a:rPr>
              <a:t>)=0.56 ； P(F </a:t>
            </a:r>
            <a:r>
              <a:rPr lang="en-US" altLang="zh-TW" sz="2000" dirty="0" smtClean="0">
                <a:ea typeface="+mj-ea"/>
                <a:sym typeface="Symbol" pitchFamily="18" charset="2"/>
              </a:rPr>
              <a:t></a:t>
            </a:r>
            <a:r>
              <a:rPr lang="en-US" altLang="zh-TW" sz="2000" dirty="0" smtClean="0">
                <a:ea typeface="+mj-ea"/>
              </a:rPr>
              <a:t> A)=0.03 ；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dirty="0" smtClean="0">
                <a:ea typeface="+mj-ea"/>
              </a:rPr>
              <a:t>                     </a:t>
            </a:r>
            <a:r>
              <a:rPr lang="zh-TW" altLang="en-US" sz="2200" dirty="0" smtClean="0">
                <a:ea typeface="+mj-ea"/>
              </a:rPr>
              <a:t>   </a:t>
            </a:r>
            <a:r>
              <a:rPr lang="en-US" altLang="zh-TW" sz="2000" dirty="0" smtClean="0">
                <a:ea typeface="+mj-ea"/>
              </a:rPr>
              <a:t>P(F </a:t>
            </a:r>
            <a:r>
              <a:rPr lang="en-US" altLang="zh-TW" sz="2000" dirty="0" smtClean="0">
                <a:ea typeface="+mj-ea"/>
                <a:sym typeface="Symbol" pitchFamily="18" charset="2"/>
              </a:rPr>
              <a:t></a:t>
            </a:r>
            <a:r>
              <a:rPr lang="en-US" altLang="zh-TW" sz="2000" dirty="0" smtClean="0">
                <a:ea typeface="+mj-ea"/>
              </a:rPr>
              <a:t> A</a:t>
            </a:r>
            <a:r>
              <a:rPr lang="en-US" altLang="zh-TW" sz="2000" baseline="30000" dirty="0" smtClean="0">
                <a:ea typeface="+mj-ea"/>
              </a:rPr>
              <a:t>c</a:t>
            </a:r>
            <a:r>
              <a:rPr lang="en-US" altLang="zh-TW" sz="2000" dirty="0" smtClean="0">
                <a:ea typeface="+mj-ea"/>
              </a:rPr>
              <a:t>)=0.17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200" dirty="0" smtClean="0">
              <a:ea typeface="+mj-ea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200" dirty="0" smtClean="0">
                <a:ea typeface="+mj-ea"/>
              </a:rPr>
              <a:t>邊際機率為</a:t>
            </a:r>
            <a:r>
              <a:rPr lang="en-US" altLang="zh-TW" sz="2000" dirty="0" smtClean="0">
                <a:ea typeface="+mj-ea"/>
              </a:rPr>
              <a:t>P(M )=0.80 ； P(F )=0.20 ； P(A )=0.27 ；P(A</a:t>
            </a:r>
            <a:r>
              <a:rPr lang="en-US" altLang="zh-TW" sz="2000" baseline="30000" dirty="0" smtClean="0">
                <a:ea typeface="+mj-ea"/>
              </a:rPr>
              <a:t>c</a:t>
            </a:r>
            <a:r>
              <a:rPr lang="en-US" altLang="zh-TW" sz="2000" dirty="0" smtClean="0">
                <a:ea typeface="+mj-ea"/>
              </a:rPr>
              <a:t> )=0.73</a:t>
            </a:r>
            <a:r>
              <a:rPr lang="en-US" altLang="zh-TW" sz="2000" dirty="0" smtClean="0">
                <a:solidFill>
                  <a:srgbClr val="000080"/>
                </a:solidFill>
                <a:ea typeface="+mj-ea"/>
              </a:rPr>
              <a:t> ；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200" dirty="0" smtClean="0">
              <a:solidFill>
                <a:schemeClr val="hlink"/>
              </a:solidFill>
              <a:ea typeface="+mj-ea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en-US" sz="2200" dirty="0" smtClean="0">
                <a:solidFill>
                  <a:schemeClr val="hlink"/>
                </a:solidFill>
                <a:ea typeface="+mj-ea"/>
              </a:rPr>
              <a:t>條件機率為 </a:t>
            </a:r>
            <a:r>
              <a:rPr lang="en-US" altLang="zh-TW" sz="2000" dirty="0" smtClean="0">
                <a:ea typeface="+mj-ea"/>
              </a:rPr>
              <a:t>P(A|M)=0.24/0</a:t>
            </a:r>
            <a:r>
              <a:rPr lang="zh-TW" altLang="en-US" sz="2000" dirty="0" smtClean="0">
                <a:ea typeface="+mj-ea"/>
              </a:rPr>
              <a:t>.80=0.30； </a:t>
            </a:r>
            <a:r>
              <a:rPr lang="en-US" altLang="zh-TW" sz="2000" dirty="0" smtClean="0">
                <a:ea typeface="+mj-ea"/>
              </a:rPr>
              <a:t>P(A|F)=0.03/0.2</a:t>
            </a:r>
            <a:r>
              <a:rPr lang="zh-TW" altLang="en-US" sz="2000" dirty="0" smtClean="0">
                <a:ea typeface="+mj-ea"/>
              </a:rPr>
              <a:t>0=0.15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 smtClean="0">
                <a:ea typeface="+mj-ea"/>
              </a:rPr>
              <a:t>                           </a:t>
            </a:r>
            <a:r>
              <a:rPr lang="en-US" altLang="zh-TW" sz="2000" dirty="0" smtClean="0">
                <a:ea typeface="+mj-ea"/>
              </a:rPr>
              <a:t>P(</a:t>
            </a:r>
            <a:r>
              <a:rPr lang="en-US" altLang="zh-TW" sz="2000" dirty="0" err="1" smtClean="0">
                <a:ea typeface="+mj-ea"/>
              </a:rPr>
              <a:t>A</a:t>
            </a:r>
            <a:r>
              <a:rPr lang="en-US" altLang="zh-TW" sz="2000" baseline="30000" dirty="0" err="1" smtClean="0">
                <a:ea typeface="+mj-ea"/>
              </a:rPr>
              <a:t>c</a:t>
            </a:r>
            <a:r>
              <a:rPr lang="en-US" altLang="zh-TW" sz="2000" dirty="0" err="1" smtClean="0">
                <a:ea typeface="+mj-ea"/>
              </a:rPr>
              <a:t>|M</a:t>
            </a:r>
            <a:r>
              <a:rPr lang="en-US" altLang="zh-TW" sz="2000" dirty="0" smtClean="0">
                <a:ea typeface="+mj-ea"/>
              </a:rPr>
              <a:t>)=0.56/0</a:t>
            </a:r>
            <a:r>
              <a:rPr lang="zh-TW" altLang="en-US" sz="2000" dirty="0" smtClean="0">
                <a:ea typeface="+mj-ea"/>
              </a:rPr>
              <a:t>.80=0.70 </a:t>
            </a:r>
            <a:r>
              <a:rPr lang="en-US" altLang="zh-TW" sz="2000" dirty="0" smtClean="0">
                <a:ea typeface="+mj-ea"/>
              </a:rPr>
              <a:t>P(</a:t>
            </a:r>
            <a:r>
              <a:rPr lang="en-US" altLang="zh-TW" sz="2000" dirty="0" err="1" smtClean="0">
                <a:ea typeface="+mj-ea"/>
              </a:rPr>
              <a:t>A</a:t>
            </a:r>
            <a:r>
              <a:rPr lang="en-US" altLang="zh-TW" sz="2000" baseline="30000" dirty="0" err="1" smtClean="0">
                <a:ea typeface="+mj-ea"/>
              </a:rPr>
              <a:t>c</a:t>
            </a:r>
            <a:r>
              <a:rPr lang="en-US" altLang="zh-TW" sz="2000" dirty="0" err="1" smtClean="0">
                <a:ea typeface="+mj-ea"/>
              </a:rPr>
              <a:t>|F</a:t>
            </a:r>
            <a:r>
              <a:rPr lang="en-US" altLang="zh-TW" sz="2000" dirty="0" smtClean="0">
                <a:ea typeface="+mj-ea"/>
              </a:rPr>
              <a:t>)=0.17/0</a:t>
            </a:r>
            <a:r>
              <a:rPr lang="zh-TW" altLang="en-US" sz="2000" dirty="0" smtClean="0">
                <a:ea typeface="+mj-ea"/>
              </a:rPr>
              <a:t>.20=0.85            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856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l"/>
            <a:r>
              <a:rPr lang="zh-TW" altLang="en-US" sz="2000" kern="1200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例：</a:t>
            </a:r>
            <a:r>
              <a:rPr lang="zh-TW" altLang="en-US" sz="2000" kern="1200" dirty="0" smtClean="0">
                <a:solidFill>
                  <a:srgbClr val="9B5400"/>
                </a:solidFill>
              </a:rPr>
              <a:t>某大都市的警察局，其人事升遷的狀況如下表</a:t>
            </a:r>
            <a:endParaRPr lang="zh-TW" altLang="en-US" sz="2000" kern="1200" dirty="0">
              <a:solidFill>
                <a:srgbClr val="9B5400"/>
              </a:solidFill>
            </a:endParaRPr>
          </a:p>
        </p:txBody>
      </p:sp>
      <p:graphicFrame>
        <p:nvGraphicFramePr>
          <p:cNvPr id="128033" name="Group 1057"/>
          <p:cNvGraphicFramePr>
            <a:graphicFrameLocks noGrp="1"/>
          </p:cNvGraphicFramePr>
          <p:nvPr/>
        </p:nvGraphicFramePr>
        <p:xfrm>
          <a:off x="1520777" y="769941"/>
          <a:ext cx="6096000" cy="16002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男性(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女性(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總計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升遷(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A)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288(0.24)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36(0.03)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324(0.27)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沒升遷(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A</a:t>
                      </a:r>
                      <a:r>
                        <a:rPr kumimoji="1" lang="en-US" altLang="zh-TW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c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)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672(056)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204(0.17)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876(0.73)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總計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960(0.80)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240(0.20)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1200(1.00)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4-</a:t>
            </a:r>
            <a:fld id="{6A1748EB-97FE-4900-98BC-9C2CC1AD2846}" type="slidenum">
              <a:rPr lang="en-US" altLang="zh-TW"/>
              <a:pPr/>
              <a:t>27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466344" y="382890"/>
            <a:ext cx="8241558" cy="2246769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zh-TW" altLang="en-US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例題 </a:t>
            </a:r>
            <a:r>
              <a:rPr lang="en-US" altLang="zh-TW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4.16</a:t>
            </a:r>
            <a:r>
              <a:rPr lang="zh-TW" altLang="en-US" sz="2000" b="1" dirty="0" smtClean="0">
                <a:solidFill>
                  <a:srgbClr val="006699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000" b="1" dirty="0" smtClean="0">
                <a:solidFill>
                  <a:srgbClr val="9B5400"/>
                </a:solidFill>
                <a:latin typeface="+mn-lt"/>
                <a:ea typeface="+mn-ea"/>
              </a:rPr>
              <a:t>某公司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欲招聘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1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位大專畢業的職員，假定前來應徵者共有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20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名，其中有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15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位是公立學校畢業，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5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位是私立學校畢業；此外，這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20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名應徵者中有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12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位是男性，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8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位是女性，且私立學校畢業之男性只有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2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位。假定每位應徵者被錄取的機會均相同，試求出：</a:t>
            </a:r>
          </a:p>
          <a:p>
            <a:pPr marL="354013" indent="-354013">
              <a:spcBef>
                <a:spcPts val="0"/>
              </a:spcBef>
            </a:pP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    </a:t>
            </a:r>
            <a:r>
              <a:rPr lang="zh-TW" altLang="en-US" sz="2000" b="1" dirty="0" smtClean="0">
                <a:solidFill>
                  <a:srgbClr val="9B5400"/>
                </a:solidFill>
                <a:latin typeface="+mn-lt"/>
                <a:ea typeface="+mn-ea"/>
              </a:rPr>
              <a:t> </a:t>
            </a:r>
            <a:r>
              <a:rPr lang="en-US" altLang="zh-TW" sz="2000" b="1" dirty="0" smtClean="0">
                <a:solidFill>
                  <a:srgbClr val="9B5400"/>
                </a:solidFill>
                <a:latin typeface="+mn-lt"/>
                <a:ea typeface="+mn-ea"/>
              </a:rPr>
              <a:t>(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a)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被錄取者為男性的機率。</a:t>
            </a:r>
          </a:p>
          <a:p>
            <a:pPr marL="354013" indent="-354013">
              <a:spcBef>
                <a:spcPts val="0"/>
              </a:spcBef>
            </a:pP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     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(b)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被錄取者為男性且為公立學校畢業的機率。</a:t>
            </a:r>
          </a:p>
          <a:p>
            <a:pPr marL="354013" indent="-354013">
              <a:spcBef>
                <a:spcPts val="0"/>
              </a:spcBef>
            </a:pP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     </a:t>
            </a:r>
            <a:r>
              <a:rPr lang="en-US" altLang="zh-TW" sz="2000" b="1" dirty="0">
                <a:solidFill>
                  <a:srgbClr val="9B5400"/>
                </a:solidFill>
                <a:latin typeface="+mn-lt"/>
                <a:ea typeface="+mn-ea"/>
              </a:rPr>
              <a:t>(c)</a:t>
            </a:r>
            <a:r>
              <a:rPr lang="zh-TW" altLang="en-US" sz="2000" b="1" dirty="0">
                <a:solidFill>
                  <a:srgbClr val="9B5400"/>
                </a:solidFill>
                <a:latin typeface="+mn-lt"/>
                <a:ea typeface="+mn-ea"/>
              </a:rPr>
              <a:t>已知被錄取者為男性，問其為公立學校畢業的機率。 </a:t>
            </a:r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490538" y="1949450"/>
            <a:ext cx="16383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endParaRPr lang="en-US" altLang="zh-TW" sz="26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3470" y="2736484"/>
            <a:ext cx="8229600" cy="541288"/>
          </a:xfrm>
        </p:spPr>
        <p:txBody>
          <a:bodyPr/>
          <a:lstStyle/>
          <a:p>
            <a:pPr algn="l" eaLnBrk="1" hangingPunct="1"/>
            <a:r>
              <a:rPr lang="zh-TW" altLang="en-US" sz="2000" dirty="0" smtClean="0"/>
              <a:t>解：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835" y="2846016"/>
            <a:ext cx="4156075" cy="181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76072" y="4787872"/>
            <a:ext cx="7607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(a)  P(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錄取者為男性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)=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P(M )=P(M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sym typeface="Symbol" pitchFamily="18" charset="2"/>
              </a:rPr>
              <a:t>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 A)+P(M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sym typeface="Symbol" pitchFamily="18" charset="2"/>
              </a:rPr>
              <a:t>  B)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=0.5+0.1=0.6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(b)  P(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錄取者為男性且為公立學校畢業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)=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P(M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sym typeface="Symbol" pitchFamily="18" charset="2"/>
              </a:rPr>
              <a:t>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 A )=0.5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(c) 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已知被錄取者為男性，公立學校畢業的條件機率</a:t>
            </a:r>
            <a:endParaRPr lang="en-US" altLang="zh-TW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標楷體" pitchFamily="65" charset="-12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</a:rPr>
              <a:t>      =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P(A|M)= P(M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sym typeface="Symbol" pitchFamily="18" charset="2"/>
              </a:rPr>
              <a:t>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 A )/P(M)=0.5/0.6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=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5/6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          </a:t>
            </a: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4-</a:t>
            </a:r>
            <a:fld id="{6A1748EB-97FE-4900-98BC-9C2CC1AD2846}" type="slidenum">
              <a:rPr lang="en-US" altLang="zh-TW"/>
              <a:pPr/>
              <a:t>28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3767"/>
            <a:ext cx="8229600" cy="1100799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4.17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設一箱子中裝有</a:t>
            </a:r>
            <a:r>
              <a:rPr lang="en-US" altLang="zh-TW" sz="2000" dirty="0" smtClean="0"/>
              <a:t>10</a:t>
            </a:r>
            <a:r>
              <a:rPr lang="zh-TW" altLang="en-US" sz="2000" dirty="0" smtClean="0"/>
              <a:t>個相同的球，其中</a:t>
            </a:r>
            <a:r>
              <a:rPr lang="en-US" altLang="zh-TW" sz="2000" dirty="0" smtClean="0"/>
              <a:t>7</a:t>
            </a:r>
            <a:r>
              <a:rPr lang="zh-TW" altLang="en-US" sz="2000" dirty="0" smtClean="0"/>
              <a:t>個為紅球，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個為白球。今自此箱中抽出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個球，試問</a:t>
            </a:r>
            <a:r>
              <a:rPr lang="zh-TW" altLang="en-US" sz="2000" dirty="0" smtClean="0">
                <a:ea typeface="標楷體" pitchFamily="65" charset="-120"/>
              </a:rPr>
              <a:t>今自箱子中抽出2個球，問其為一個紅球，一個白球的機率為何?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000" dirty="0" smtClean="0">
                <a:ea typeface="標楷體" pitchFamily="65" charset="-120"/>
              </a:rPr>
              <a:t>       </a:t>
            </a:r>
            <a:endParaRPr lang="zh-TW" altLang="en-US" sz="2000" dirty="0" smtClean="0"/>
          </a:p>
        </p:txBody>
      </p:sp>
      <p:sp>
        <p:nvSpPr>
          <p:cNvPr id="3891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389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9D29723A-333D-4401-AD9B-BE50B2A157D8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429064" y="1526663"/>
            <a:ext cx="8229600" cy="499085"/>
          </a:xfrm>
        </p:spPr>
        <p:txBody>
          <a:bodyPr/>
          <a:lstStyle/>
          <a:p>
            <a:pPr algn="l" eaLnBrk="1" hangingPunct="1"/>
            <a:r>
              <a:rPr lang="zh-TW" altLang="en-US" sz="2000" dirty="0" smtClean="0"/>
              <a:t>解：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591" y="1659988"/>
            <a:ext cx="7616972" cy="285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64233" y="4473526"/>
            <a:ext cx="8187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TW" altLang="en-US" sz="2000" b="1" dirty="0" smtClean="0">
                <a:latin typeface="+mj-lt"/>
                <a:ea typeface="標楷體" pitchFamily="65" charset="-120"/>
              </a:rPr>
              <a:t>令</a:t>
            </a:r>
            <a:r>
              <a:rPr lang="en-US" altLang="zh-TW" sz="2000" b="1" dirty="0" err="1" smtClean="0">
                <a:latin typeface="+mj-lt"/>
                <a:ea typeface="標楷體" pitchFamily="65" charset="-120"/>
              </a:rPr>
              <a:t>R</a:t>
            </a:r>
            <a:r>
              <a:rPr lang="en-US" altLang="zh-TW" sz="2000" b="1" baseline="-18000" dirty="0" err="1" smtClean="0">
                <a:latin typeface="+mj-lt"/>
                <a:ea typeface="標楷體" pitchFamily="65" charset="-120"/>
              </a:rPr>
              <a:t>i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與</a:t>
            </a:r>
            <a:r>
              <a:rPr lang="en-US" altLang="zh-TW" sz="2000" b="1" dirty="0" err="1" smtClean="0">
                <a:latin typeface="+mj-lt"/>
                <a:ea typeface="標楷體" pitchFamily="65" charset="-120"/>
              </a:rPr>
              <a:t>W</a:t>
            </a:r>
            <a:r>
              <a:rPr lang="en-US" altLang="zh-TW" sz="2000" b="1" baseline="-18000" dirty="0" err="1" smtClean="0">
                <a:latin typeface="+mj-lt"/>
                <a:ea typeface="標楷體" pitchFamily="65" charset="-120"/>
              </a:rPr>
              <a:t>i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分別表示所抽出的第 </a:t>
            </a:r>
            <a:r>
              <a:rPr lang="en-US" altLang="zh-TW" sz="2000" b="1" dirty="0" err="1" smtClean="0">
                <a:latin typeface="+mj-lt"/>
                <a:ea typeface="標楷體" pitchFamily="65" charset="-120"/>
              </a:rPr>
              <a:t>i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球為紅球與白球的事件；</a:t>
            </a:r>
            <a:r>
              <a:rPr lang="en-US" altLang="zh-TW" sz="2000" b="1" dirty="0" err="1" smtClean="0">
                <a:latin typeface="+mj-lt"/>
                <a:ea typeface="標楷體" pitchFamily="65" charset="-120"/>
              </a:rPr>
              <a:t>i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=1,2</a:t>
            </a: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TW" altLang="en-US" sz="2000" b="1" dirty="0" smtClean="0">
                <a:latin typeface="+mj-lt"/>
                <a:ea typeface="標楷體" pitchFamily="65" charset="-120"/>
              </a:rPr>
              <a:t>    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P(R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 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)=P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(R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)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|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), P(W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 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)=P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(W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)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|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)</a:t>
            </a: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TW" altLang="en-US" sz="2000" b="1" dirty="0" smtClean="0">
                <a:latin typeface="+mj-lt"/>
                <a:ea typeface="標楷體" pitchFamily="65" charset="-120"/>
              </a:rPr>
              <a:t>     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一個紅球，一個白球) =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 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)+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 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)                                           </a:t>
            </a:r>
            <a:r>
              <a:rPr lang="zh-TW" altLang="en-US" sz="2000" b="1" dirty="0" smtClean="0">
                <a:latin typeface="+mj-lt"/>
                <a:ea typeface="標楷體" pitchFamily="65" charset="-120"/>
                <a:sym typeface="Symbol" pitchFamily="18" charset="2"/>
              </a:rPr>
              <a:t>       </a:t>
            </a:r>
            <a:endParaRPr lang="en-US" altLang="zh-TW" sz="2000" b="1" dirty="0" smtClean="0">
              <a:latin typeface="+mj-lt"/>
              <a:ea typeface="標楷體" pitchFamily="65" charset="-120"/>
              <a:sym typeface="Symbol" pitchFamily="18" charset="2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TW" altLang="en-US" sz="2000" b="1" dirty="0" smtClean="0">
                <a:latin typeface="+mj-lt"/>
                <a:ea typeface="標楷體" pitchFamily="65" charset="-120"/>
                <a:sym typeface="Symbol" pitchFamily="18" charset="2"/>
              </a:rPr>
              <a:t>                                               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=7/103/9+3/107/9=7/30+7/30=7/15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4.1  </a:t>
            </a:r>
            <a:r>
              <a:rPr lang="zh-TW" altLang="en-US" dirty="0" smtClean="0"/>
              <a:t>導論 </a:t>
            </a:r>
            <a:r>
              <a:rPr lang="en-US" altLang="zh-TW" sz="2000" dirty="0" smtClean="0"/>
              <a:t>2/2</a:t>
            </a:r>
          </a:p>
        </p:txBody>
      </p:sp>
      <p:sp>
        <p:nvSpPr>
          <p:cNvPr id="614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61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2897C02A-4762-494B-B46C-CF586D6F8AF7}" type="slidenum">
              <a:rPr lang="en-US" altLang="zh-TW"/>
              <a:pPr/>
              <a:t>3</a:t>
            </a:fld>
            <a:endParaRPr lang="en-US" altLang="zh-TW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695" y="1265458"/>
            <a:ext cx="6977574" cy="5119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15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08713"/>
            <a:ext cx="241300" cy="201612"/>
          </a:xfrm>
          <a:prstGeom prst="actionButtonBeginning">
            <a:avLst/>
          </a:prstGeom>
          <a:gradFill rotWithShape="1">
            <a:gsLst>
              <a:gs pos="0">
                <a:srgbClr val="DB4F03"/>
              </a:gs>
              <a:gs pos="50000">
                <a:srgbClr val="FFFFFF"/>
              </a:gs>
              <a:gs pos="100000">
                <a:srgbClr val="DB4F0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6650" y="6208713"/>
            <a:ext cx="241300" cy="201612"/>
          </a:xfrm>
          <a:prstGeom prst="actionButtonEnd">
            <a:avLst/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7362630" y="2188187"/>
            <a:ext cx="1528151" cy="87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b="1" dirty="0">
                <a:latin typeface="+mn-lt"/>
              </a:rPr>
              <a:t>圖 </a:t>
            </a:r>
            <a:r>
              <a:rPr lang="en-US" altLang="zh-TW" b="1" dirty="0">
                <a:latin typeface="+mn-lt"/>
              </a:rPr>
              <a:t>4.2  </a:t>
            </a:r>
            <a:r>
              <a:rPr lang="zh-TW" altLang="en-US" b="1" dirty="0">
                <a:latin typeface="+mn-lt"/>
              </a:rPr>
              <a:t>隨機實驗之整體概念架構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9ED4507-C34E-4B99-AB3D-4602F87945F2}" type="slidenum">
              <a:rPr lang="zh-TW" altLang="en-US"/>
              <a:pPr>
                <a:defRPr/>
              </a:pPr>
              <a:t>30</a:t>
            </a:fld>
            <a:r>
              <a:rPr lang="en-US" altLang="zh-TW"/>
              <a:t>/31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0055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spcBef>
                <a:spcPts val="0"/>
              </a:spcBef>
            </a:pPr>
            <a:r>
              <a:rPr lang="zh-TW" altLang="en-US" sz="2000" dirty="0" smtClean="0">
                <a:solidFill>
                  <a:srgbClr val="006699"/>
                </a:solidFill>
              </a:rPr>
              <a:t>例：</a:t>
            </a:r>
            <a:r>
              <a:rPr lang="zh-TW" altLang="en-US" sz="2000" dirty="0" smtClean="0">
                <a:solidFill>
                  <a:srgbClr val="9B5400"/>
                </a:solidFill>
                <a:ea typeface="+mj-ea"/>
              </a:rPr>
              <a:t>設一袋子中裝有10支籤，其中</a:t>
            </a:r>
            <a:r>
              <a:rPr lang="en-US" altLang="zh-TW" sz="2000" dirty="0" smtClean="0">
                <a:solidFill>
                  <a:srgbClr val="9B5400"/>
                </a:solidFill>
                <a:ea typeface="+mj-ea"/>
              </a:rPr>
              <a:t>2</a:t>
            </a:r>
            <a:r>
              <a:rPr lang="zh-TW" altLang="en-US" sz="2000" dirty="0" smtClean="0">
                <a:solidFill>
                  <a:srgbClr val="9B5400"/>
                </a:solidFill>
                <a:ea typeface="+mj-ea"/>
              </a:rPr>
              <a:t>支籤為有獎的，抽到者可領到十萬元 ，其餘</a:t>
            </a:r>
            <a:r>
              <a:rPr lang="en-US" altLang="zh-TW" sz="2000" dirty="0" smtClean="0">
                <a:solidFill>
                  <a:srgbClr val="9B5400"/>
                </a:solidFill>
                <a:ea typeface="+mj-ea"/>
              </a:rPr>
              <a:t>8</a:t>
            </a:r>
            <a:r>
              <a:rPr lang="zh-TW" altLang="en-US" sz="2000" dirty="0" smtClean="0">
                <a:solidFill>
                  <a:srgbClr val="9B5400"/>
                </a:solidFill>
                <a:ea typeface="+mj-ea"/>
              </a:rPr>
              <a:t>支籤是沒有獎的，現有</a:t>
            </a:r>
            <a:r>
              <a:rPr lang="en-US" altLang="zh-TW" sz="2000" dirty="0" smtClean="0">
                <a:solidFill>
                  <a:srgbClr val="9B5400"/>
                </a:solidFill>
                <a:ea typeface="+mj-ea"/>
              </a:rPr>
              <a:t>10</a:t>
            </a:r>
            <a:r>
              <a:rPr lang="zh-TW" altLang="en-US" sz="2000" dirty="0" smtClean="0">
                <a:solidFill>
                  <a:srgbClr val="9B5400"/>
                </a:solidFill>
                <a:ea typeface="+mj-ea"/>
              </a:rPr>
              <a:t>人依序抽籤，若你是其中一人， 請問你排在第一、第二、或最後一個抽籤，能抽到中獎籤的機率各 為何？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5805" y="1608640"/>
            <a:ext cx="8190597" cy="3411416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解：令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R</a:t>
            </a:r>
            <a:r>
              <a:rPr lang="en-US" altLang="zh-TW" sz="2000" baseline="-1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i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與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W</a:t>
            </a:r>
            <a:r>
              <a:rPr lang="en-US" altLang="zh-TW" sz="2000" baseline="-1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i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分別表示第 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i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 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個抽籤者抽到中獎籤及沒有抽到中獎籤的事</a:t>
            </a:r>
          </a:p>
          <a:p>
            <a:pPr marL="447675" indent="-44767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       件；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i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</a:rPr>
              <a:t>=1,2,3,…,10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(1) 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rPr>
              <a:t>第一個抽籤，能抽到中獎籤的機率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rPr>
              <a:t>=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P(R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) = 2/10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Arial Unicode MS" pitchFamily="34" charset="-120"/>
              <a:sym typeface="Symbol" pitchFamily="18" charset="2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(2) 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rPr>
              <a:t>第二個抽籤，能抽到中獎籤的機率：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rPr>
              <a:t>     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P(R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2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) = P(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2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 W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)+P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(R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2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 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)= P(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W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) ×P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(R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2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|W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)+ P(R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) ×P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(R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2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|R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)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                = 0.8×2/9 + 0.2×1/9=18/90=2/10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Arial Unicode MS" pitchFamily="34" charset="-120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(3)  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令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Y</a:t>
            </a:r>
            <a:r>
              <a:rPr lang="en-US" altLang="zh-TW" sz="2000" baseline="-20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i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代表前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9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個抽籤者共抽出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i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支中獎籤，</a:t>
            </a:r>
            <a:r>
              <a:rPr lang="en-US" altLang="zh-TW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i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=1,2  </a:t>
            </a:r>
          </a:p>
          <a:p>
            <a:pPr marL="381000" indent="-381000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     P(R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10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) = P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(R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10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 Y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) + P(R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10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 Y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2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)</a:t>
            </a:r>
          </a:p>
          <a:p>
            <a:pPr marL="381000" indent="-381000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                 = P(Y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) ×P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(R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10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|Y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)+P(Y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2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) ×P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(R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10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  <a:sym typeface="Symbol" pitchFamily="18" charset="2"/>
              </a:rPr>
              <a:t>|Y</a:t>
            </a:r>
            <a:r>
              <a:rPr lang="en-US" altLang="zh-TW" sz="2000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2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)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Arial Unicode MS" pitchFamily="34" charset="-120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                   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Arial Unicode MS" pitchFamily="34" charset="-120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 Unicode MS" pitchFamily="34" charset="-120"/>
              </a:rPr>
              <a:t>                                                          =</a:t>
            </a:r>
            <a:endParaRPr lang="zh-TW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Arial Unicode MS" pitchFamily="34" charset="-120"/>
              <a:sym typeface="Symbol" pitchFamily="18" charset="2"/>
            </a:endParaRP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5727256" y="4242816"/>
          <a:ext cx="3022600" cy="112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Equation" r:id="rId3" imgW="3022560" imgH="914400" progId="Equation.DSMT4">
                  <p:embed/>
                </p:oleObj>
              </mc:Choice>
              <mc:Fallback>
                <p:oleObj name="Equation" r:id="rId3" imgW="3022560" imgH="914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256" y="4242816"/>
                        <a:ext cx="3022600" cy="112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4.5.2  </a:t>
            </a:r>
            <a:r>
              <a:rPr lang="zh-TW" altLang="en-US" dirty="0" smtClean="0"/>
              <a:t>獨立事件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43132" y="1361049"/>
            <a:ext cx="8335108" cy="4645025"/>
          </a:xfrm>
          <a:ln cap="flat">
            <a:solidFill>
              <a:srgbClr val="DB4F03"/>
            </a:solidFill>
            <a:prstDash val="dash"/>
          </a:ln>
        </p:spPr>
        <p:txBody>
          <a:bodyPr/>
          <a:lstStyle/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>
                <a:solidFill>
                  <a:schemeClr val="accent2"/>
                </a:solidFill>
              </a:rPr>
              <a:t>獨立事件：</a:t>
            </a:r>
            <a:r>
              <a:rPr lang="zh-TW" altLang="en-US" sz="2400" dirty="0" smtClean="0"/>
              <a:t>設</a:t>
            </a:r>
            <a:r>
              <a:rPr lang="en-US" altLang="zh-TW" sz="2400" i="1" dirty="0" smtClean="0"/>
              <a:t>A</a:t>
            </a:r>
            <a:r>
              <a:rPr lang="zh-TW" altLang="en-US" sz="2400" dirty="0" smtClean="0"/>
              <a:t>、</a:t>
            </a:r>
            <a:r>
              <a:rPr lang="en-US" altLang="zh-TW" sz="2400" i="1" dirty="0" smtClean="0"/>
              <a:t>B</a:t>
            </a:r>
            <a:r>
              <a:rPr lang="zh-TW" altLang="en-US" sz="2400" dirty="0" smtClean="0"/>
              <a:t>為任意兩事件，若</a:t>
            </a:r>
            <a:r>
              <a:rPr lang="en-US" altLang="zh-TW" sz="2400" dirty="0" smtClean="0"/>
              <a:t>P(A|B)=P(A)</a:t>
            </a:r>
            <a:r>
              <a:rPr lang="zh-TW" altLang="en-US" sz="2400" dirty="0" smtClean="0"/>
              <a:t>或者</a:t>
            </a:r>
            <a:r>
              <a:rPr lang="en-US" altLang="zh-TW" sz="2400" dirty="0" smtClean="0"/>
              <a:t>P(B|A)=P(B)</a:t>
            </a:r>
            <a:r>
              <a:rPr lang="zh-TW" altLang="en-US" sz="2400" dirty="0" smtClean="0"/>
              <a:t>，則</a:t>
            </a:r>
            <a:r>
              <a:rPr lang="en-US" altLang="zh-TW" sz="2400" i="1" dirty="0" smtClean="0"/>
              <a:t>A</a:t>
            </a:r>
            <a:r>
              <a:rPr lang="zh-TW" altLang="en-US" sz="2400" dirty="0" smtClean="0"/>
              <a:t>與</a:t>
            </a:r>
            <a:r>
              <a:rPr lang="en-US" altLang="zh-TW" sz="2400" i="1" dirty="0" smtClean="0"/>
              <a:t>B</a:t>
            </a:r>
            <a:r>
              <a:rPr lang="zh-TW" altLang="en-US" sz="2400" dirty="0" smtClean="0"/>
              <a:t>兩事件獨立，否則即為</a:t>
            </a:r>
            <a:r>
              <a:rPr lang="zh-TW" altLang="en-US" sz="2400" dirty="0" smtClean="0">
                <a:solidFill>
                  <a:schemeClr val="accent2"/>
                </a:solidFill>
              </a:rPr>
              <a:t>相依</a:t>
            </a:r>
            <a:r>
              <a:rPr lang="en-US" altLang="zh-TW" sz="2400" dirty="0" smtClean="0"/>
              <a:t>(dependent)</a:t>
            </a:r>
            <a:r>
              <a:rPr lang="zh-TW" altLang="en-US" sz="2400" dirty="0" smtClean="0"/>
              <a:t>。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>
                <a:solidFill>
                  <a:schemeClr val="accent2"/>
                </a:solidFill>
              </a:rPr>
              <a:t>獨立事件之機率乘法法則</a:t>
            </a:r>
            <a:r>
              <a:rPr lang="zh-TW" altLang="en-US" sz="2400" dirty="0" smtClean="0"/>
              <a:t> 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2400" dirty="0" smtClean="0"/>
              <a:t>若</a:t>
            </a:r>
            <a:r>
              <a:rPr lang="en-US" altLang="zh-TW" sz="2400" i="1" dirty="0" smtClean="0"/>
              <a:t>A</a:t>
            </a:r>
            <a:r>
              <a:rPr lang="zh-TW" altLang="en-US" sz="2400" dirty="0" smtClean="0"/>
              <a:t>、</a:t>
            </a:r>
            <a:r>
              <a:rPr lang="en-US" altLang="zh-TW" sz="2400" i="1" dirty="0" smtClean="0"/>
              <a:t>B</a:t>
            </a:r>
            <a:r>
              <a:rPr lang="zh-TW" altLang="en-US" sz="2400" dirty="0" smtClean="0"/>
              <a:t>為二獨立事件，則</a:t>
            </a:r>
            <a:endParaRPr lang="en-US" altLang="zh-TW" sz="2400" dirty="0" smtClean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altLang="zh-TW" sz="2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endParaRPr lang="en-US" altLang="zh-TW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>
                <a:solidFill>
                  <a:schemeClr val="accent2"/>
                </a:solidFill>
              </a:rPr>
              <a:t>判斷兩個事件是否獨立，只要驗證下列其中一項是否存在即可：</a:t>
            </a:r>
            <a:endParaRPr lang="en-US" altLang="zh-TW" sz="2400" dirty="0" smtClean="0">
              <a:solidFill>
                <a:schemeClr val="accent2"/>
              </a:solidFill>
            </a:endParaRPr>
          </a:p>
          <a:p>
            <a:pPr marL="857250" lvl="1" indent="-45720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zh-TW" sz="2400" dirty="0" smtClean="0"/>
              <a:t>P(A|B)=P(A)</a:t>
            </a:r>
          </a:p>
          <a:p>
            <a:pPr marL="857250" lvl="1" indent="-45720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zh-TW" sz="2400" dirty="0" smtClean="0"/>
              <a:t>P(B|A)=P(B)</a:t>
            </a:r>
          </a:p>
          <a:p>
            <a:pPr marL="857250" lvl="1" indent="-45720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zh-TW" sz="2400" dirty="0" smtClean="0"/>
              <a:t>P(A∩B)=P(A)*P(B)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pPr marL="857250" lvl="1" indent="-45720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zh-TW" altLang="en-US" sz="2400" dirty="0" smtClean="0"/>
          </a:p>
        </p:txBody>
      </p:sp>
      <p:sp>
        <p:nvSpPr>
          <p:cNvPr id="4096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409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60626BDE-395A-49CD-A194-775186B56640}" type="slidenum">
              <a:rPr lang="en-US" altLang="zh-TW"/>
              <a:pPr/>
              <a:t>31</a:t>
            </a:fld>
            <a:endParaRPr lang="en-US" altLang="zh-TW"/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2306857" y="3477115"/>
          <a:ext cx="50498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Equation" r:id="rId3" imgW="2654280" imgH="203040" progId="Equation.DSMT4">
                  <p:embed/>
                </p:oleObj>
              </mc:Choice>
              <mc:Fallback>
                <p:oleObj name="Equation" r:id="rId3" imgW="265428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857" y="3477115"/>
                        <a:ext cx="50498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>
          <a:xfrm>
            <a:off x="443133" y="410073"/>
            <a:ext cx="8229600" cy="1062111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2400" smtClean="0">
                <a:solidFill>
                  <a:srgbClr val="006699"/>
                </a:solidFill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</a:rPr>
              <a:t>4.18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zh-TW" altLang="en-US" sz="2400" dirty="0" smtClean="0"/>
              <a:t>於例題</a:t>
            </a:r>
            <a:r>
              <a:rPr lang="en-US" altLang="zh-TW" sz="2400" dirty="0" smtClean="0"/>
              <a:t>4.16</a:t>
            </a:r>
            <a:r>
              <a:rPr lang="zh-TW" altLang="en-US" sz="2400" dirty="0" smtClean="0"/>
              <a:t>中，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事件代表公立學校畢業的事件，</a:t>
            </a:r>
            <a:r>
              <a:rPr lang="en-US" altLang="zh-TW" sz="2400" i="1" dirty="0" smtClean="0"/>
              <a:t>M</a:t>
            </a:r>
            <a:r>
              <a:rPr lang="zh-TW" altLang="en-US" sz="2400" dirty="0" smtClean="0"/>
              <a:t>事件代表男性事件，請驗證</a:t>
            </a:r>
            <a:r>
              <a:rPr lang="en-US" altLang="zh-TW" sz="2400" i="1" dirty="0" smtClean="0"/>
              <a:t>A</a:t>
            </a:r>
            <a:r>
              <a:rPr lang="zh-TW" altLang="en-US" sz="2400" dirty="0" smtClean="0"/>
              <a:t>與</a:t>
            </a:r>
            <a:r>
              <a:rPr lang="en-US" altLang="zh-TW" sz="2400" i="1" dirty="0" smtClean="0"/>
              <a:t>M</a:t>
            </a:r>
            <a:r>
              <a:rPr lang="zh-TW" altLang="en-US" sz="2400" dirty="0" smtClean="0"/>
              <a:t>二事件是否獨立。 </a:t>
            </a:r>
          </a:p>
        </p:txBody>
      </p:sp>
      <p:sp>
        <p:nvSpPr>
          <p:cNvPr id="4198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419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F0C16CA2-6B87-4E4F-BCE8-F175026037EF}" type="slidenum">
              <a:rPr lang="en-US" altLang="zh-TW"/>
              <a:pPr/>
              <a:t>32</a:t>
            </a:fld>
            <a:endParaRPr lang="en-US" altLang="zh-TW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8987" y="2626560"/>
            <a:ext cx="4156075" cy="181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31174" y="1666636"/>
            <a:ext cx="8229600" cy="939404"/>
          </a:xfrm>
        </p:spPr>
        <p:txBody>
          <a:bodyPr/>
          <a:lstStyle/>
          <a:p>
            <a:pPr algn="l" eaLnBrk="1" hangingPunct="1"/>
            <a:r>
              <a:rPr lang="zh-TW" altLang="en-US" sz="2000" dirty="0" smtClean="0"/>
              <a:t>解：由於</a:t>
            </a:r>
            <a:r>
              <a:rPr lang="en-US" altLang="zh-TW" sz="2000" dirty="0" smtClean="0"/>
              <a:t>P(A)=3/4=0.75</a:t>
            </a:r>
            <a:r>
              <a:rPr lang="zh-TW" altLang="en-US" sz="2000" dirty="0" smtClean="0"/>
              <a:t>，而</a:t>
            </a:r>
            <a:r>
              <a:rPr lang="en-US" altLang="zh-TW" sz="2000" dirty="0" smtClean="0"/>
              <a:t>P(A|M)=5/6</a:t>
            </a:r>
            <a:r>
              <a:rPr lang="zh-TW" altLang="en-US" sz="2000" dirty="0" smtClean="0"/>
              <a:t>，此時</a:t>
            </a:r>
            <a:r>
              <a:rPr lang="en-US" altLang="zh-TW" sz="2000" dirty="0" smtClean="0"/>
              <a:t>P(A) ≠P(A|M)</a:t>
            </a:r>
            <a:r>
              <a:rPr lang="zh-TW" altLang="en-US" sz="2000" dirty="0" smtClean="0"/>
              <a:t>，故</a:t>
            </a:r>
            <a:r>
              <a:rPr lang="en-US" altLang="zh-TW" sz="2000" i="1" dirty="0" smtClean="0"/>
              <a:t>A</a:t>
            </a:r>
            <a:r>
              <a:rPr lang="zh-TW" altLang="en-US" sz="2000" dirty="0" smtClean="0"/>
              <a:t>與</a:t>
            </a:r>
            <a:r>
              <a:rPr lang="en-US" altLang="zh-TW" sz="2000" i="1" dirty="0" smtClean="0"/>
              <a:t>M</a:t>
            </a:r>
            <a:r>
              <a:rPr lang="zh-TW" altLang="en-US" sz="2000" dirty="0" smtClean="0"/>
              <a:t>二事件並非獨立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8514"/>
            <a:ext cx="8306972" cy="1311812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dirty="0" smtClean="0">
                <a:solidFill>
                  <a:srgbClr val="006699"/>
                </a:solidFill>
              </a:rPr>
              <a:t>例題 </a:t>
            </a:r>
            <a:r>
              <a:rPr lang="en-US" altLang="zh-TW" dirty="0" smtClean="0">
                <a:solidFill>
                  <a:srgbClr val="006699"/>
                </a:solidFill>
              </a:rPr>
              <a:t>4.19</a:t>
            </a:r>
            <a:r>
              <a:rPr lang="zh-TW" altLang="en-US" dirty="0" smtClean="0">
                <a:solidFill>
                  <a:srgbClr val="006699"/>
                </a:solidFill>
              </a:rPr>
              <a:t>：</a:t>
            </a:r>
            <a:r>
              <a:rPr lang="zh-TW" altLang="en-US" dirty="0" smtClean="0"/>
              <a:t>於例題</a:t>
            </a:r>
            <a:r>
              <a:rPr lang="en-US" altLang="zh-TW" dirty="0" smtClean="0"/>
              <a:t>4.17</a:t>
            </a:r>
            <a:r>
              <a:rPr lang="zh-TW" altLang="en-US" dirty="0" smtClean="0"/>
              <a:t>中，若抽球的方式改為一次抽一個，並將第一次抽出的球放回箱中，試求抽出二球，其為一紅球與一白球的機率。 </a:t>
            </a:r>
          </a:p>
        </p:txBody>
      </p:sp>
      <p:sp>
        <p:nvSpPr>
          <p:cNvPr id="4301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430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FDE4A5B4-C3B5-442D-B366-A0BA3FEB5D23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478302" y="2266300"/>
            <a:ext cx="82436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TW" altLang="en-US" sz="2000" b="1" dirty="0" smtClean="0">
                <a:latin typeface="+mj-lt"/>
                <a:ea typeface="標楷體" pitchFamily="65" charset="-120"/>
              </a:rPr>
              <a:t>解：令</a:t>
            </a:r>
            <a:r>
              <a:rPr lang="en-US" altLang="zh-TW" sz="2000" b="1" dirty="0" err="1" smtClean="0">
                <a:latin typeface="+mj-lt"/>
                <a:ea typeface="標楷體" pitchFamily="65" charset="-120"/>
              </a:rPr>
              <a:t>R</a:t>
            </a:r>
            <a:r>
              <a:rPr lang="en-US" altLang="zh-TW" sz="2000" b="1" baseline="-18000" dirty="0" err="1" smtClean="0">
                <a:latin typeface="+mj-lt"/>
                <a:ea typeface="標楷體" pitchFamily="65" charset="-120"/>
              </a:rPr>
              <a:t>i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與</a:t>
            </a:r>
            <a:r>
              <a:rPr lang="en-US" altLang="zh-TW" sz="2000" b="1" dirty="0" err="1" smtClean="0">
                <a:latin typeface="+mj-lt"/>
                <a:ea typeface="標楷體" pitchFamily="65" charset="-120"/>
              </a:rPr>
              <a:t>W</a:t>
            </a:r>
            <a:r>
              <a:rPr lang="en-US" altLang="zh-TW" sz="2000" b="1" baseline="-18000" dirty="0" err="1" smtClean="0">
                <a:latin typeface="+mj-lt"/>
                <a:ea typeface="標楷體" pitchFamily="65" charset="-120"/>
              </a:rPr>
              <a:t>i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分別表示所抽出的第 </a:t>
            </a:r>
            <a:r>
              <a:rPr lang="en-US" altLang="zh-TW" sz="2000" b="1" dirty="0" err="1" smtClean="0">
                <a:latin typeface="+mj-lt"/>
                <a:ea typeface="標楷體" pitchFamily="65" charset="-120"/>
              </a:rPr>
              <a:t>i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球為紅球與白球的事件；</a:t>
            </a:r>
            <a:r>
              <a:rPr lang="en-US" altLang="zh-TW" sz="2000" b="1" dirty="0" err="1" smtClean="0">
                <a:latin typeface="+mj-lt"/>
                <a:ea typeface="標楷體" pitchFamily="65" charset="-120"/>
              </a:rPr>
              <a:t>i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=1,2</a:t>
            </a: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TW" altLang="en-US" sz="2000" b="1" dirty="0" smtClean="0">
                <a:latin typeface="+mj-lt"/>
                <a:ea typeface="標楷體" pitchFamily="65" charset="-120"/>
                <a:sym typeface="Symbol" pitchFamily="18" charset="2"/>
              </a:rPr>
              <a:t>   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 </a:t>
            </a:r>
            <a:r>
              <a:rPr lang="zh-TW" altLang="en-US" sz="2000" b="1" dirty="0" smtClean="0">
                <a:latin typeface="+mj-lt"/>
                <a:ea typeface="標楷體" pitchFamily="65" charset="-120"/>
                <a:sym typeface="Symbol" pitchFamily="18" charset="2"/>
              </a:rPr>
              <a:t>   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 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)=P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(R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)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|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)=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P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(R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)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), </a:t>
            </a: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zh-TW" sz="2000" b="1" dirty="0" smtClean="0">
                <a:latin typeface="+mj-lt"/>
                <a:ea typeface="標楷體" pitchFamily="65" charset="-120"/>
              </a:rPr>
              <a:t>      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  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 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)=P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(W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)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|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)=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P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(W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)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)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TW" altLang="en-US" sz="2000" b="1" dirty="0" smtClean="0">
                <a:latin typeface="+mj-lt"/>
                <a:ea typeface="標楷體" pitchFamily="65" charset="-120"/>
              </a:rPr>
              <a:t>        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</a:t>
            </a:r>
            <a:r>
              <a:rPr lang="zh-TW" altLang="en-US" sz="2000" b="1" dirty="0" smtClean="0">
                <a:latin typeface="+mj-lt"/>
                <a:ea typeface="標楷體" pitchFamily="65" charset="-120"/>
              </a:rPr>
              <a:t>一個紅球，一個白球) =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 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)+ 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P(W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1</a:t>
            </a:r>
            <a:r>
              <a:rPr lang="en-US" altLang="zh-TW" sz="2000" b="1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 R</a:t>
            </a:r>
            <a:r>
              <a:rPr lang="en-US" altLang="zh-TW" sz="2000" b="1" baseline="-18000" dirty="0" smtClean="0">
                <a:latin typeface="+mj-lt"/>
                <a:ea typeface="標楷體" pitchFamily="65" charset="-120"/>
              </a:rPr>
              <a:t>2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)                                   </a:t>
            </a:r>
            <a:r>
              <a:rPr lang="zh-TW" altLang="en-US" sz="2000" b="1" dirty="0" smtClean="0">
                <a:latin typeface="+mj-lt"/>
                <a:ea typeface="標楷體" pitchFamily="65" charset="-120"/>
                <a:sym typeface="Symbol" pitchFamily="18" charset="2"/>
              </a:rPr>
              <a:t>                    </a:t>
            </a:r>
            <a:endParaRPr lang="en-US" altLang="zh-TW" sz="2000" b="1" dirty="0" smtClean="0">
              <a:latin typeface="+mj-lt"/>
              <a:ea typeface="標楷體" pitchFamily="65" charset="-120"/>
              <a:sym typeface="Symbol" pitchFamily="18" charset="2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TW" altLang="en-US" sz="2000" b="1" dirty="0" smtClean="0">
                <a:latin typeface="+mj-lt"/>
                <a:ea typeface="標楷體" pitchFamily="65" charset="-120"/>
                <a:sym typeface="Symbol" pitchFamily="18" charset="2"/>
              </a:rPr>
              <a:t>                                                   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=</a:t>
            </a:r>
            <a:r>
              <a:rPr lang="zh-TW" altLang="en-US" sz="2000" b="1" dirty="0" smtClean="0">
                <a:latin typeface="+mj-lt"/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7/103/10+3/107/10</a:t>
            </a: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TW" altLang="en-US" sz="2000" b="1" dirty="0" smtClean="0">
                <a:latin typeface="+mj-lt"/>
                <a:ea typeface="標楷體" pitchFamily="65" charset="-120"/>
                <a:sym typeface="Symbol" pitchFamily="18" charset="2"/>
              </a:rPr>
              <a:t>                                                   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=</a:t>
            </a:r>
            <a:r>
              <a:rPr lang="zh-TW" altLang="en-US" sz="2000" b="1" dirty="0" smtClean="0">
                <a:latin typeface="+mj-lt"/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 sz="2000" b="1" dirty="0" smtClean="0">
                <a:latin typeface="+mj-lt"/>
                <a:ea typeface="標楷體" pitchFamily="65" charset="-120"/>
                <a:sym typeface="Symbol" pitchFamily="18" charset="2"/>
              </a:rPr>
              <a:t>21/100+21/100=0.42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4.6  </a:t>
            </a:r>
            <a:r>
              <a:rPr lang="zh-TW" altLang="en-US" dirty="0" smtClean="0"/>
              <a:t>貝氏定理</a:t>
            </a:r>
            <a:endParaRPr lang="en-US" altLang="zh-TW" sz="2000" dirty="0" smtClean="0"/>
          </a:p>
        </p:txBody>
      </p:sp>
      <p:sp>
        <p:nvSpPr>
          <p:cNvPr id="4505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450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1474DFD3-0FD3-46BA-B4CE-0D670DD626F7}" type="slidenum">
              <a:rPr lang="en-US" altLang="zh-TW"/>
              <a:pPr/>
              <a:t>34</a:t>
            </a:fld>
            <a:endParaRPr lang="en-US" altLang="zh-TW"/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900" y="1771650"/>
            <a:ext cx="53832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535363" y="5270500"/>
            <a:ext cx="258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圖 </a:t>
            </a:r>
            <a:r>
              <a:rPr lang="en-US" altLang="zh-TW"/>
              <a:t>4.8  </a:t>
            </a:r>
            <a:r>
              <a:rPr lang="zh-TW" altLang="en-US"/>
              <a:t>貝氏定理的觀念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4.6  </a:t>
            </a:r>
            <a:r>
              <a:rPr lang="zh-TW" altLang="en-US" dirty="0" smtClean="0"/>
              <a:t>貝氏定理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分割與機率總和定理 </a:t>
            </a:r>
            <a:r>
              <a:rPr lang="en-US" altLang="zh-TW" sz="2000" dirty="0" smtClean="0"/>
              <a:t>1/2</a:t>
            </a:r>
          </a:p>
        </p:txBody>
      </p:sp>
      <p:sp>
        <p:nvSpPr>
          <p:cNvPr id="50178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501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BBE4219A-0BBE-4B11-BEE5-25450972587F}" type="slidenum">
              <a:rPr lang="en-US" altLang="zh-TW"/>
              <a:pPr/>
              <a:t>35</a:t>
            </a:fld>
            <a:endParaRPr lang="en-US" altLang="zh-TW"/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630" y="3331274"/>
            <a:ext cx="5829300" cy="224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2978214" y="5628513"/>
            <a:ext cx="3124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dirty="0"/>
              <a:t>圖 </a:t>
            </a:r>
            <a:r>
              <a:rPr lang="en-US" altLang="zh-TW" dirty="0"/>
              <a:t>4.10  </a:t>
            </a:r>
            <a:r>
              <a:rPr lang="zh-TW" altLang="en-US" dirty="0"/>
              <a:t>機率總和定理的圖示</a:t>
            </a:r>
            <a:endParaRPr lang="zh-TW" altLang="en-US" sz="36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1381941"/>
            <a:ext cx="8211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eaLnBrk="1" hangingPunct="1">
              <a:buFont typeface="Wingdings" pitchFamily="2" charset="2"/>
              <a:buChar char="l"/>
              <a:defRPr/>
            </a:pPr>
            <a:r>
              <a:rPr lang="zh-TW" altLang="en-US" sz="2400" b="1" dirty="0" smtClean="0">
                <a:solidFill>
                  <a:schemeClr val="accent6"/>
                </a:solidFill>
                <a:latin typeface="+mn-lt"/>
                <a:ea typeface="+mj-ea"/>
              </a:rPr>
              <a:t>分割(</a:t>
            </a:r>
            <a:r>
              <a:rPr lang="en-US" altLang="zh-TW" sz="2400" b="1" dirty="0" smtClean="0">
                <a:solidFill>
                  <a:schemeClr val="accent6"/>
                </a:solidFill>
                <a:latin typeface="+mn-lt"/>
                <a:ea typeface="+mj-ea"/>
              </a:rPr>
              <a:t>partition)：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若有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k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個事件</a:t>
            </a:r>
            <a:r>
              <a:rPr lang="en-US" altLang="zh-TW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B</a:t>
            </a:r>
            <a:r>
              <a:rPr lang="en-US" altLang="zh-TW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1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, </a:t>
            </a:r>
            <a:r>
              <a:rPr lang="en-US" altLang="zh-TW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B</a:t>
            </a:r>
            <a:r>
              <a:rPr lang="en-US" altLang="zh-TW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2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,…,</a:t>
            </a:r>
            <a:r>
              <a:rPr lang="en-US" altLang="zh-TW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B</a:t>
            </a:r>
            <a:r>
              <a:rPr lang="en-US" altLang="zh-TW" sz="2400" b="1" i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k</a:t>
            </a:r>
            <a:r>
              <a:rPr lang="en-US" altLang="zh-TW" sz="2400" b="1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 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，且(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B</a:t>
            </a:r>
            <a:r>
              <a:rPr lang="en-US" altLang="zh-TW" sz="2400" b="1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1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Symbol" pitchFamily="18" charset="2"/>
              </a:rPr>
              <a:t>B</a:t>
            </a:r>
            <a:r>
              <a:rPr lang="en-US" altLang="zh-TW" sz="2400" b="1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2 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Symbol" pitchFamily="18" charset="2"/>
              </a:rPr>
              <a:t></a:t>
            </a:r>
            <a:r>
              <a:rPr lang="en-US" altLang="zh-TW" sz="2400" b="1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… 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Symbol" pitchFamily="18" charset="2"/>
              </a:rPr>
              <a:t></a:t>
            </a:r>
            <a:r>
              <a:rPr lang="en-US" altLang="zh-T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Symbol" pitchFamily="18" charset="2"/>
              </a:rPr>
              <a:t>B</a:t>
            </a:r>
            <a:r>
              <a:rPr lang="en-US" altLang="zh-TW" sz="2400" b="1" baseline="-1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k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)=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S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和事件</a:t>
            </a:r>
            <a:r>
              <a:rPr lang="en-US" altLang="zh-TW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</a:t>
            </a:r>
            <a:r>
              <a:rPr lang="en-US" altLang="zh-TW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altLang="zh-TW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</a:t>
            </a:r>
            <a:r>
              <a:rPr lang="en-US" altLang="zh-TW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,…,</a:t>
            </a:r>
            <a:r>
              <a:rPr lang="en-US" altLang="zh-TW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</a:t>
            </a:r>
            <a:r>
              <a:rPr lang="en-US" altLang="zh-TW" sz="2400" b="1" i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為彼此互斥的事件 (</a:t>
            </a:r>
            <a:r>
              <a:rPr lang="en-US" altLang="zh-T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B</a:t>
            </a:r>
            <a:r>
              <a:rPr lang="en-US" altLang="zh-TW" sz="2400" b="1" baseline="-1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i</a:t>
            </a:r>
            <a:r>
              <a:rPr lang="en-US" altLang="zh-T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Symbol" pitchFamily="18" charset="2"/>
              </a:rPr>
              <a:t>B</a:t>
            </a:r>
            <a:r>
              <a:rPr lang="en-US" altLang="zh-TW" sz="2400" b="1" baseline="-1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j</a:t>
            </a:r>
            <a:r>
              <a:rPr lang="en-US" altLang="zh-TW" sz="2400" b="1" baseline="-1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=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Symbol" pitchFamily="18" charset="2"/>
              </a:rPr>
              <a:t></a:t>
            </a:r>
            <a:r>
              <a:rPr lang="en-US" altLang="zh-TW" sz="2400" b="1" baseline="-1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， 1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Symbol" pitchFamily="18" charset="2"/>
              </a:rPr>
              <a:t>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</a:t>
            </a:r>
            <a:r>
              <a:rPr lang="en-US" altLang="zh-T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i</a:t>
            </a:r>
            <a:r>
              <a:rPr lang="en-US" altLang="zh-T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Symbol" pitchFamily="18" charset="2"/>
              </a:rPr>
              <a:t></a:t>
            </a:r>
            <a:r>
              <a:rPr lang="en-US" altLang="zh-TW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j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 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sym typeface="Symbol" pitchFamily="18" charset="2"/>
              </a:rPr>
              <a:t>n)；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則稱此組事件</a:t>
            </a:r>
            <a:r>
              <a:rPr lang="en-US" altLang="zh-TW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</a:t>
            </a:r>
            <a:r>
              <a:rPr lang="en-US" altLang="zh-TW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altLang="zh-TW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</a:t>
            </a:r>
            <a:r>
              <a:rPr lang="en-US" altLang="zh-TW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,…,</a:t>
            </a:r>
            <a:r>
              <a:rPr lang="en-US" altLang="zh-TW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</a:t>
            </a:r>
            <a:r>
              <a:rPr lang="en-US" altLang="zh-TW" sz="2400" b="1" i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</a:rPr>
              <a:t>為樣本空間Ｓ的一種分割。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4.6  </a:t>
            </a:r>
            <a:r>
              <a:rPr lang="zh-TW" altLang="en-US" dirty="0" smtClean="0"/>
              <a:t>貝氏定理</a:t>
            </a:r>
            <a:r>
              <a:rPr lang="en-US" altLang="zh-TW" dirty="0" smtClean="0"/>
              <a:t>--</a:t>
            </a:r>
            <a:r>
              <a:rPr lang="zh-TW" altLang="en-US" dirty="0" smtClean="0"/>
              <a:t>分割與機率總和定理 </a:t>
            </a:r>
            <a:r>
              <a:rPr lang="en-US" altLang="zh-TW" sz="2000" dirty="0" smtClean="0"/>
              <a:t>2/2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55063"/>
          </a:xfrm>
          <a:ln cap="flat">
            <a:solidFill>
              <a:srgbClr val="DB4F03"/>
            </a:solidFill>
            <a:prstDash val="dash"/>
          </a:ln>
        </p:spPr>
        <p:txBody>
          <a:bodyPr/>
          <a:lstStyle/>
          <a:p>
            <a:pPr marL="357188" indent="-357188" algn="l" eaLnBrk="1" hangingPunct="1">
              <a:spcBef>
                <a:spcPct val="0"/>
              </a:spcBef>
              <a:buFont typeface="Wingdings" pitchFamily="2" charset="2"/>
              <a:buChar char="l"/>
              <a:defRPr/>
            </a:pPr>
            <a:r>
              <a:rPr lang="zh-TW" altLang="en-US" sz="2400" kern="1200" dirty="0" smtClean="0">
                <a:solidFill>
                  <a:schemeClr val="accent6"/>
                </a:solidFill>
                <a:ea typeface="+mj-ea"/>
              </a:rPr>
              <a:t>機率總和定理</a:t>
            </a:r>
            <a:r>
              <a:rPr lang="en-US" altLang="zh-TW" sz="2400" kern="1200" dirty="0" smtClean="0">
                <a:solidFill>
                  <a:schemeClr val="accent6"/>
                </a:solidFill>
                <a:ea typeface="+mj-ea"/>
              </a:rPr>
              <a:t>(Total Probability Theorem)</a:t>
            </a:r>
            <a:r>
              <a:rPr lang="zh-TW" altLang="en-US" sz="2400" kern="1200" dirty="0" smtClean="0">
                <a:solidFill>
                  <a:schemeClr val="accent6"/>
                </a:solidFill>
                <a:ea typeface="+mj-ea"/>
              </a:rPr>
              <a:t>：</a:t>
            </a:r>
            <a:endParaRPr lang="en-US" altLang="zh-TW" sz="2400" kern="1200" dirty="0" smtClean="0">
              <a:solidFill>
                <a:schemeClr val="accent6"/>
              </a:solidFill>
              <a:ea typeface="+mj-ea"/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若事件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</a:rPr>
              <a:t>…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altLang="zh-TW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2400" i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構成樣本空間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之一組分割，且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2400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≠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0, </a:t>
            </a:r>
            <a:r>
              <a:rPr lang="en-US" altLang="zh-TW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=1,2,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</a:rPr>
              <a:t>…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；則對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中的任一事件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而言，下式成立： </a:t>
            </a:r>
          </a:p>
        </p:txBody>
      </p:sp>
      <p:sp>
        <p:nvSpPr>
          <p:cNvPr id="4915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491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571C00C4-D6BA-4A83-A85B-62C8B2C9504B}" type="slidenum">
              <a:rPr lang="en-US" altLang="zh-TW"/>
              <a:pPr/>
              <a:t>36</a:t>
            </a:fld>
            <a:endParaRPr lang="en-US" altLang="zh-TW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4616452" y="3594343"/>
          <a:ext cx="34861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3" imgW="2298600" imgH="228600" progId="Equation.DSMT4">
                  <p:embed/>
                </p:oleObj>
              </mc:Choice>
              <mc:Fallback>
                <p:oleObj name="Equation" r:id="rId3" imgW="22986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2" y="3594343"/>
                        <a:ext cx="34861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689719" y="3597497"/>
          <a:ext cx="7744408" cy="187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Equation" r:id="rId5" imgW="4267080" imgH="1117440" progId="Equation.DSMT4">
                  <p:embed/>
                </p:oleObj>
              </mc:Choice>
              <mc:Fallback>
                <p:oleObj name="Equation" r:id="rId5" imgW="4267080" imgH="1117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19" y="3597497"/>
                        <a:ext cx="7744408" cy="1872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A7FC01A-2431-4921-9D39-D18B0536FFB2}" type="slidenum">
              <a:rPr lang="zh-TW" altLang="en-US"/>
              <a:pPr>
                <a:defRPr/>
              </a:pPr>
              <a:t>37</a:t>
            </a:fld>
            <a:r>
              <a:rPr lang="en-US" altLang="zh-TW"/>
              <a:t>/31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4.6  </a:t>
            </a:r>
            <a:r>
              <a:rPr lang="zh-TW" altLang="en-US" dirty="0" smtClean="0"/>
              <a:t>一般形式的貝氏定理</a:t>
            </a:r>
            <a:endPara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89"/>
            <a:ext cx="8229600" cy="4827587"/>
          </a:xfrm>
        </p:spPr>
        <p:txBody>
          <a:bodyPr/>
          <a:lstStyle/>
          <a:p>
            <a:pPr marL="357188" indent="-357188" algn="l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kern="1200" dirty="0" smtClean="0">
                <a:solidFill>
                  <a:schemeClr val="accent6"/>
                </a:solidFill>
                <a:ea typeface="+mj-ea"/>
              </a:rPr>
              <a:t>貝式定理(</a:t>
            </a:r>
            <a:r>
              <a:rPr lang="en-US" altLang="zh-TW" sz="2400" kern="1200" dirty="0" err="1" smtClean="0">
                <a:solidFill>
                  <a:schemeClr val="accent6"/>
                </a:solidFill>
                <a:ea typeface="+mj-ea"/>
              </a:rPr>
              <a:t>Bayes</a:t>
            </a:r>
            <a:r>
              <a:rPr lang="en-US" altLang="zh-TW" sz="2400" kern="1200" dirty="0" smtClean="0">
                <a:solidFill>
                  <a:schemeClr val="accent6"/>
                </a:solidFill>
                <a:ea typeface="+mj-ea"/>
              </a:rPr>
              <a:t>’ Theorem)</a:t>
            </a:r>
            <a:r>
              <a:rPr lang="zh-TW" altLang="en-US" sz="2400" kern="1200" dirty="0" smtClean="0">
                <a:solidFill>
                  <a:schemeClr val="accent6"/>
                </a:solidFill>
                <a:ea typeface="+mj-ea"/>
              </a:rPr>
              <a:t>：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若已知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</a:rPr>
              <a:t>…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altLang="zh-TW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2400" i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為一個分割集合，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為某事件，且已知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P(B</a:t>
            </a:r>
            <a:r>
              <a:rPr lang="en-US" altLang="zh-TW" sz="2400" baseline="-1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和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P(</a:t>
            </a:r>
            <a:r>
              <a:rPr lang="en-US" altLang="zh-TW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A|B</a:t>
            </a:r>
            <a:r>
              <a:rPr lang="en-US" altLang="zh-TW" sz="2400" baseline="-1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，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則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事件發生的條件下，</a:t>
            </a:r>
            <a:r>
              <a:rPr lang="en-US" altLang="zh-TW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sz="2400" i="1" baseline="-1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的條件機率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P(B</a:t>
            </a:r>
            <a:r>
              <a:rPr lang="en-US" altLang="zh-TW" sz="2400" baseline="-1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|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A)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為：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zh-TW" altLang="en-US" sz="2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zh-TW" altLang="en-US" sz="2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zh-TW" altLang="en-US" sz="24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zh-TW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式中 </a:t>
            </a:r>
            <a:r>
              <a:rPr lang="en-US" altLang="zh-TW" sz="2400" b="1" dirty="0" smtClean="0"/>
              <a:t>P(B</a:t>
            </a:r>
            <a:r>
              <a:rPr lang="en-US" altLang="zh-TW" sz="2400" b="1" baseline="-16000" dirty="0" smtClean="0"/>
              <a:t>i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：事前機率， </a:t>
            </a:r>
            <a:r>
              <a:rPr lang="en-US" altLang="zh-TW" sz="2400" b="1" dirty="0" smtClean="0"/>
              <a:t>P(</a:t>
            </a:r>
            <a:r>
              <a:rPr lang="en-US" altLang="zh-TW" sz="2400" b="1" dirty="0" err="1" smtClean="0"/>
              <a:t>A|B</a:t>
            </a:r>
            <a:r>
              <a:rPr lang="en-US" altLang="zh-TW" sz="2400" b="1" baseline="-16000" dirty="0" err="1" smtClean="0"/>
              <a:t>i</a:t>
            </a:r>
            <a:r>
              <a:rPr lang="en-US" altLang="zh-TW" sz="2400" b="1" dirty="0" smtClean="0"/>
              <a:t>) </a:t>
            </a:r>
            <a:r>
              <a:rPr lang="zh-TW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：概似機率， </a:t>
            </a:r>
            <a:r>
              <a:rPr lang="en-US" altLang="zh-TW" sz="2400" b="1" dirty="0" smtClean="0"/>
              <a:t>P(B</a:t>
            </a:r>
            <a:r>
              <a:rPr lang="en-US" altLang="zh-TW" sz="2400" b="1" baseline="-16000" dirty="0" smtClean="0"/>
              <a:t>i</a:t>
            </a:r>
            <a:r>
              <a:rPr lang="zh-TW" altLang="en-US" sz="2400" b="1" dirty="0" smtClean="0"/>
              <a:t>|</a:t>
            </a:r>
            <a:r>
              <a:rPr lang="en-US" altLang="zh-TW" sz="2400" b="1" dirty="0" smtClean="0"/>
              <a:t>A)</a:t>
            </a:r>
            <a:r>
              <a:rPr lang="zh-TW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：事後機率。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/>
              <a:t> </a:t>
            </a:r>
            <a:endParaRPr lang="en-US" altLang="zh-TW" sz="2400" dirty="0" smtClean="0"/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131445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167640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090613" y="2889250"/>
          <a:ext cx="6962775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Equation" r:id="rId3" imgW="4241520" imgH="901440" progId="Equation.DSMT4">
                  <p:embed/>
                </p:oleObj>
              </mc:Choice>
              <mc:Fallback>
                <p:oleObj name="Equation" r:id="rId3" imgW="4241520" imgH="901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889250"/>
                        <a:ext cx="6962775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>
          <a:xfrm>
            <a:off x="438912" y="237745"/>
            <a:ext cx="8229600" cy="2249423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1800" dirty="0" smtClean="0">
                <a:solidFill>
                  <a:srgbClr val="006699"/>
                </a:solidFill>
                <a:ea typeface="+mj-ea"/>
              </a:rPr>
              <a:t>例題 </a:t>
            </a:r>
            <a:r>
              <a:rPr lang="en-US" altLang="zh-TW" sz="1800" dirty="0" smtClean="0">
                <a:solidFill>
                  <a:srgbClr val="006699"/>
                </a:solidFill>
                <a:ea typeface="+mj-ea"/>
              </a:rPr>
              <a:t>4.21</a:t>
            </a:r>
            <a:r>
              <a:rPr lang="zh-TW" altLang="en-US" sz="1800" dirty="0" smtClean="0">
                <a:solidFill>
                  <a:srgbClr val="006699"/>
                </a:solidFill>
                <a:ea typeface="+mj-ea"/>
              </a:rPr>
              <a:t>：</a:t>
            </a:r>
            <a:r>
              <a:rPr lang="zh-TW" altLang="en-US" sz="1800" dirty="0" smtClean="0">
                <a:ea typeface="+mj-ea"/>
              </a:rPr>
              <a:t>假定某人欲購買一部中古車，而市場上的中古車大約有</a:t>
            </a:r>
            <a:r>
              <a:rPr lang="en-US" altLang="zh-TW" sz="1800" dirty="0" smtClean="0">
                <a:ea typeface="+mj-ea"/>
              </a:rPr>
              <a:t>30%</a:t>
            </a:r>
            <a:r>
              <a:rPr lang="zh-TW" altLang="en-US" sz="1800" dirty="0" smtClean="0">
                <a:ea typeface="+mj-ea"/>
              </a:rPr>
              <a:t>其性能有瑕疵。今聘請一位專家協助其選擇。該專家依其過去的記錄顯示，對於有瑕疵的車子，</a:t>
            </a:r>
            <a:r>
              <a:rPr lang="en-US" altLang="zh-TW" sz="1800" dirty="0" smtClean="0">
                <a:ea typeface="+mj-ea"/>
              </a:rPr>
              <a:t>90%</a:t>
            </a:r>
            <a:r>
              <a:rPr lang="zh-TW" altLang="en-US" sz="1800" dirty="0" smtClean="0">
                <a:ea typeface="+mj-ea"/>
              </a:rPr>
              <a:t>無法逃過其眼光；另一方面，對於性能原本是好的車子，其判斷正確之機率高達</a:t>
            </a:r>
            <a:r>
              <a:rPr lang="en-US" altLang="zh-TW" sz="1800" dirty="0" smtClean="0">
                <a:ea typeface="+mj-ea"/>
              </a:rPr>
              <a:t>80%</a:t>
            </a:r>
            <a:r>
              <a:rPr lang="zh-TW" altLang="en-US" sz="1800" dirty="0" smtClean="0">
                <a:ea typeface="+mj-ea"/>
              </a:rPr>
              <a:t>，只有</a:t>
            </a:r>
            <a:r>
              <a:rPr lang="en-US" altLang="zh-TW" sz="1800" dirty="0" smtClean="0">
                <a:ea typeface="+mj-ea"/>
              </a:rPr>
              <a:t>20%</a:t>
            </a:r>
            <a:r>
              <a:rPr lang="zh-TW" altLang="en-US" sz="1800" dirty="0" smtClean="0">
                <a:ea typeface="+mj-ea"/>
              </a:rPr>
              <a:t>的機會判斷錯誤。請問在下列的情況中，某人購買到一部有瑕疵的車子之機率各為何？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1800" dirty="0" smtClean="0">
                <a:ea typeface="+mj-ea"/>
              </a:rPr>
              <a:t>(a)</a:t>
            </a:r>
            <a:r>
              <a:rPr lang="zh-TW" altLang="en-US" sz="1800" dirty="0" smtClean="0">
                <a:ea typeface="+mj-ea"/>
              </a:rPr>
              <a:t>聘請專家以前？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1800" dirty="0" smtClean="0">
                <a:ea typeface="+mj-ea"/>
              </a:rPr>
              <a:t>(b)</a:t>
            </a:r>
            <a:r>
              <a:rPr lang="zh-TW" altLang="en-US" sz="1800" dirty="0" smtClean="0">
                <a:ea typeface="+mj-ea"/>
              </a:rPr>
              <a:t>如果專家宣稱該部車子有瑕疵？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1800" dirty="0" smtClean="0">
                <a:ea typeface="+mj-ea"/>
              </a:rPr>
              <a:t>(c)</a:t>
            </a:r>
            <a:r>
              <a:rPr lang="zh-TW" altLang="en-US" sz="1800" dirty="0" smtClean="0">
                <a:ea typeface="+mj-ea"/>
              </a:rPr>
              <a:t>如果專家宣稱該部車子性能沒有問題？ </a:t>
            </a:r>
          </a:p>
        </p:txBody>
      </p:sp>
      <p:sp>
        <p:nvSpPr>
          <p:cNvPr id="4710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4710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DB97A7C5-F08E-4598-80F9-7C618FF3AE4F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0638"/>
            <a:ext cx="804672" cy="402018"/>
          </a:xfrm>
        </p:spPr>
        <p:txBody>
          <a:bodyPr/>
          <a:lstStyle/>
          <a:p>
            <a:pPr algn="l" eaLnBrk="1" hangingPunct="1"/>
            <a:r>
              <a:rPr lang="zh-TW" altLang="en-US" sz="2000" dirty="0" smtClean="0"/>
              <a:t>解：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9768" y="5011230"/>
            <a:ext cx="8238744" cy="140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(a) </a:t>
            </a:r>
            <a:r>
              <a:rPr kumimoji="1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由全部產品中任意抽出一個，其為不良品之機率</a:t>
            </a: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P(D)=0.3</a:t>
            </a:r>
            <a:b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(b) </a:t>
            </a:r>
            <a:r>
              <a:rPr kumimoji="1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在專家宣稱該部車子有瑕疵，購買到一部有瑕疵的車子之機率為</a:t>
            </a: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P(D|Y)=P(D ∩Y)/P(Y)=</a:t>
            </a:r>
            <a:r>
              <a:rPr kumimoji="1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0.27/0.41=0.66</a:t>
            </a:r>
            <a:b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(c) </a:t>
            </a:r>
            <a:r>
              <a:rPr kumimoji="1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在專家宣稱該部車子性能沒有問題，購買到一部有瑕疵的車子之機率為</a:t>
            </a: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P(D|N)=P(D ∩N)/P(N)=</a:t>
            </a:r>
            <a:r>
              <a:rPr kumimoji="1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0.03/0.59=0.05 </a:t>
            </a:r>
            <a:b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830" y="2514600"/>
            <a:ext cx="6799897" cy="254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>
          <a:xfrm>
            <a:off x="493776" y="420624"/>
            <a:ext cx="8229600" cy="1993392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0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000" dirty="0" smtClean="0">
                <a:solidFill>
                  <a:srgbClr val="006699"/>
                </a:solidFill>
              </a:rPr>
              <a:t>4.22</a:t>
            </a:r>
            <a:r>
              <a:rPr lang="zh-TW" altLang="en-US" sz="2000" dirty="0" smtClean="0">
                <a:solidFill>
                  <a:srgbClr val="006699"/>
                </a:solidFill>
              </a:rPr>
              <a:t>：</a:t>
            </a:r>
            <a:r>
              <a:rPr lang="zh-TW" altLang="en-US" sz="2000" dirty="0" smtClean="0"/>
              <a:t>某工廠使用</a:t>
            </a:r>
            <a:r>
              <a:rPr lang="en-US" altLang="zh-TW" sz="2000" i="1" dirty="0" smtClean="0"/>
              <a:t>A</a:t>
            </a:r>
            <a:r>
              <a:rPr lang="en-US" altLang="zh-TW" sz="2000" baseline="-25000" dirty="0" smtClean="0"/>
              <a:t>1</a:t>
            </a:r>
            <a:r>
              <a:rPr lang="zh-TW" altLang="en-US" sz="2000" dirty="0" smtClean="0"/>
              <a:t>、</a:t>
            </a:r>
            <a:r>
              <a:rPr lang="en-US" altLang="zh-TW" sz="2000" i="1" dirty="0" smtClean="0"/>
              <a:t>A</a:t>
            </a:r>
            <a:r>
              <a:rPr lang="en-US" altLang="zh-TW" sz="2000" baseline="-25000" dirty="0" smtClean="0"/>
              <a:t>2</a:t>
            </a:r>
            <a:r>
              <a:rPr lang="zh-TW" altLang="en-US" sz="2000" dirty="0" smtClean="0"/>
              <a:t>、</a:t>
            </a:r>
            <a:r>
              <a:rPr lang="en-US" altLang="zh-TW" sz="2000" i="1" dirty="0" smtClean="0"/>
              <a:t>A</a:t>
            </a:r>
            <a:r>
              <a:rPr lang="en-US" altLang="zh-TW" sz="2000" baseline="-25000" dirty="0" smtClean="0"/>
              <a:t>3</a:t>
            </a:r>
            <a:r>
              <a:rPr lang="zh-TW" altLang="en-US" sz="2000" dirty="0" smtClean="0"/>
              <a:t>三部機器製造某產品，已知</a:t>
            </a:r>
            <a:r>
              <a:rPr lang="en-US" altLang="zh-TW" sz="2000" i="1" dirty="0" smtClean="0"/>
              <a:t>A</a:t>
            </a:r>
            <a:r>
              <a:rPr lang="en-US" altLang="zh-TW" sz="2000" baseline="-25000" dirty="0" smtClean="0"/>
              <a:t>1</a:t>
            </a:r>
            <a:r>
              <a:rPr lang="zh-TW" altLang="en-US" sz="2000" dirty="0" smtClean="0"/>
              <a:t>機器生產全部產品之</a:t>
            </a:r>
            <a:r>
              <a:rPr lang="en-US" altLang="zh-TW" sz="2000" dirty="0" smtClean="0"/>
              <a:t>20%</a:t>
            </a:r>
            <a:r>
              <a:rPr lang="zh-TW" altLang="en-US" sz="2000" dirty="0" smtClean="0"/>
              <a:t>，</a:t>
            </a:r>
            <a:r>
              <a:rPr lang="en-US" altLang="zh-TW" sz="2000" i="1" dirty="0" smtClean="0"/>
              <a:t>A</a:t>
            </a:r>
            <a:r>
              <a:rPr lang="en-US" altLang="zh-TW" sz="2000" baseline="-25000" dirty="0" smtClean="0"/>
              <a:t>2</a:t>
            </a:r>
            <a:r>
              <a:rPr lang="zh-TW" altLang="en-US" sz="2000" dirty="0" smtClean="0"/>
              <a:t>生產全部之</a:t>
            </a:r>
            <a:r>
              <a:rPr lang="en-US" altLang="zh-TW" sz="2000" dirty="0" smtClean="0"/>
              <a:t>30%</a:t>
            </a:r>
            <a:r>
              <a:rPr lang="zh-TW" altLang="en-US" sz="2000" dirty="0" smtClean="0"/>
              <a:t>，</a:t>
            </a:r>
            <a:r>
              <a:rPr lang="en-US" altLang="zh-TW" sz="2000" i="1" dirty="0" smtClean="0"/>
              <a:t>A</a:t>
            </a:r>
            <a:r>
              <a:rPr lang="en-US" altLang="zh-TW" sz="2000" baseline="-25000" dirty="0" smtClean="0"/>
              <a:t>3</a:t>
            </a:r>
            <a:r>
              <a:rPr lang="zh-TW" altLang="en-US" sz="2000" dirty="0" smtClean="0"/>
              <a:t>生產全部之</a:t>
            </a:r>
            <a:r>
              <a:rPr lang="en-US" altLang="zh-TW" sz="2000" dirty="0" smtClean="0"/>
              <a:t>50%</a:t>
            </a:r>
            <a:r>
              <a:rPr lang="zh-TW" altLang="en-US" sz="2000" dirty="0" smtClean="0"/>
              <a:t>。依過去經驗知，</a:t>
            </a:r>
            <a:r>
              <a:rPr lang="en-US" altLang="zh-TW" sz="2000" i="1" dirty="0" smtClean="0"/>
              <a:t>A</a:t>
            </a:r>
            <a:r>
              <a:rPr lang="en-US" altLang="zh-TW" sz="2000" baseline="-25000" dirty="0" smtClean="0"/>
              <a:t>1</a:t>
            </a:r>
            <a:r>
              <a:rPr lang="zh-TW" altLang="en-US" sz="2000" dirty="0" smtClean="0"/>
              <a:t>、</a:t>
            </a:r>
            <a:r>
              <a:rPr lang="en-US" altLang="zh-TW" sz="2000" i="1" dirty="0" smtClean="0"/>
              <a:t>A</a:t>
            </a:r>
            <a:r>
              <a:rPr lang="en-US" altLang="zh-TW" sz="2000" baseline="-25000" dirty="0" smtClean="0"/>
              <a:t>2</a:t>
            </a:r>
            <a:r>
              <a:rPr lang="zh-TW" altLang="en-US" sz="2000" dirty="0" smtClean="0"/>
              <a:t>、</a:t>
            </a:r>
            <a:r>
              <a:rPr lang="en-US" altLang="zh-TW" sz="2000" i="1" dirty="0" smtClean="0"/>
              <a:t>A</a:t>
            </a:r>
            <a:r>
              <a:rPr lang="en-US" altLang="zh-TW" sz="2000" baseline="-25000" dirty="0" smtClean="0"/>
              <a:t>3</a:t>
            </a:r>
            <a:r>
              <a:rPr lang="zh-TW" altLang="en-US" sz="2000" dirty="0" smtClean="0"/>
              <a:t>三部機器所生產的產品不良率分別為</a:t>
            </a:r>
            <a:r>
              <a:rPr lang="en-US" altLang="zh-TW" sz="2000" dirty="0" smtClean="0"/>
              <a:t>5%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4%</a:t>
            </a:r>
            <a:r>
              <a:rPr lang="zh-TW" altLang="en-US" sz="2000" dirty="0" smtClean="0"/>
              <a:t>與</a:t>
            </a:r>
            <a:r>
              <a:rPr lang="en-US" altLang="zh-TW" sz="2000" dirty="0" smtClean="0"/>
              <a:t>2%</a:t>
            </a:r>
            <a:r>
              <a:rPr lang="zh-TW" altLang="en-US" sz="2000" dirty="0" smtClean="0"/>
              <a:t>。試求：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(a)</a:t>
            </a:r>
            <a:r>
              <a:rPr lang="zh-TW" altLang="en-US" sz="2000" dirty="0" smtClean="0"/>
              <a:t>由全部產品中任意抽出一個，其為不良品之機率？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TW" sz="2000" dirty="0" smtClean="0"/>
              <a:t>(b)</a:t>
            </a:r>
            <a:r>
              <a:rPr lang="zh-TW" altLang="en-US" sz="2000" dirty="0" smtClean="0"/>
              <a:t>已知其為不良品後，計算此產品來自</a:t>
            </a:r>
            <a:r>
              <a:rPr lang="en-US" altLang="zh-TW" sz="2000" i="1" dirty="0" smtClean="0"/>
              <a:t>A</a:t>
            </a:r>
            <a:r>
              <a:rPr lang="en-US" altLang="zh-TW" sz="2000" baseline="-25000" dirty="0" smtClean="0"/>
              <a:t>1</a:t>
            </a:r>
            <a:r>
              <a:rPr lang="zh-TW" altLang="en-US" sz="2000" dirty="0" smtClean="0"/>
              <a:t>機器的機率？ </a:t>
            </a:r>
          </a:p>
        </p:txBody>
      </p:sp>
      <p:sp>
        <p:nvSpPr>
          <p:cNvPr id="52226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522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EF8292DE-91D4-4445-967E-6F16A221F753}" type="slidenum">
              <a:rPr lang="en-US" altLang="zh-TW"/>
              <a:pPr/>
              <a:t>39</a:t>
            </a:fld>
            <a:endParaRPr lang="en-US" altLang="zh-TW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937" y="2469439"/>
            <a:ext cx="6583108" cy="20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918"/>
            <a:ext cx="630936" cy="402018"/>
          </a:xfrm>
        </p:spPr>
        <p:txBody>
          <a:bodyPr/>
          <a:lstStyle/>
          <a:p>
            <a:pPr algn="l" eaLnBrk="1" hangingPunct="1"/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解：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8803" y="4669170"/>
            <a:ext cx="8036829" cy="16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(a)</a:t>
            </a:r>
            <a:r>
              <a:rPr lang="zh-TW" altLang="en-US" sz="2000" b="1" dirty="0" smtClean="0">
                <a:latin typeface="+mj-ea"/>
                <a:ea typeface="+mj-ea"/>
              </a:rPr>
              <a:t>由全部產品中任意抽出一個，其為不良品之機率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為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P(D)=P(A1)*P(D|A1)+ P(A2)*P(D|A2)+ P(A3)*P(D|A3)</a:t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=  0.2*0.05+0.3*0.04+0.5*0.02 = 0.01+0.012+0.01=0.032</a:t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(b)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已知其為不良品後，計算此產品來自</a:t>
            </a:r>
            <a:r>
              <a:rPr kumimoji="1" lang="en-US" altLang="zh-TW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1" lang="en-US" altLang="zh-TW" sz="20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機器的機率為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P(A1|D)=P(A1∩D)/P(D)=</a:t>
            </a: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0.01/0.032=0.3125</a:t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4.2  </a:t>
            </a:r>
            <a:r>
              <a:rPr lang="zh-TW" altLang="en-US" dirty="0" smtClean="0"/>
              <a:t>隨機試驗、樣本空間與事件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4566"/>
            <a:ext cx="8229600" cy="4839285"/>
          </a:xfrm>
          <a:ln w="12700" cap="flat">
            <a:solidFill>
              <a:srgbClr val="DB4F03"/>
            </a:solidFill>
            <a:prstDash val="dash"/>
          </a:ln>
        </p:spPr>
        <p:txBody>
          <a:bodyPr/>
          <a:lstStyle/>
          <a:p>
            <a:pPr marL="266700" indent="-2667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 隨機試驗</a:t>
            </a:r>
            <a:r>
              <a:rPr lang="en-US" altLang="zh-TW" sz="2400" dirty="0" smtClean="0"/>
              <a:t>(Random Experiment)</a:t>
            </a:r>
          </a:p>
          <a:p>
            <a:pPr marL="801688" lvl="1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觀察一可產生各種</a:t>
            </a:r>
            <a:r>
              <a:rPr lang="zh-TW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可能結果</a:t>
            </a:r>
            <a:r>
              <a:rPr lang="en-US" altLang="zh-TW" sz="2400" dirty="0" smtClean="0"/>
              <a:t>(outcome)</a:t>
            </a:r>
            <a:r>
              <a:rPr lang="zh-TW" altLang="en-US" sz="2400" dirty="0" smtClean="0"/>
              <a:t>的過程，稱為試驗；而若各種可能結果的出現（或發生）具有不確定性，則此一過程便稱為隨機試驗。</a:t>
            </a:r>
            <a:endParaRPr lang="en-US" altLang="zh-TW" sz="2400" dirty="0" smtClean="0"/>
          </a:p>
          <a:p>
            <a:pPr marL="401638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隨機試驗的三個條件</a:t>
            </a:r>
            <a:endParaRPr lang="en-US" altLang="zh-TW" sz="2400" dirty="0" smtClean="0"/>
          </a:p>
          <a:p>
            <a:pPr marL="801688" lvl="1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試驗可在相同的條件下重覆進行；</a:t>
            </a:r>
            <a:endParaRPr lang="en-US" altLang="zh-TW" sz="2400" dirty="0" smtClean="0"/>
          </a:p>
          <a:p>
            <a:pPr marL="801688" lvl="1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試驗的所有可能結果是明確可知的，且不止一個；</a:t>
            </a:r>
            <a:endParaRPr lang="en-US" altLang="zh-TW" sz="2400" dirty="0" smtClean="0"/>
          </a:p>
          <a:p>
            <a:pPr marL="801688" lvl="1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每次試驗僅出現這些可能結果中的一個，但事前不知。</a:t>
            </a:r>
            <a:endParaRPr lang="en-US" altLang="zh-TW" sz="2400" dirty="0" smtClean="0"/>
          </a:p>
          <a:p>
            <a:pPr marL="401638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樣本空間與樣本點</a:t>
            </a:r>
            <a:endParaRPr lang="en-US" altLang="zh-TW" sz="2400" dirty="0" smtClean="0"/>
          </a:p>
          <a:p>
            <a:pPr marL="801688" lvl="1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一隨機試驗之各種可能結果的集合，稱為</a:t>
            </a:r>
            <a:r>
              <a:rPr lang="zh-TW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樣本空間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(sample space)</a:t>
            </a:r>
          </a:p>
          <a:p>
            <a:pPr marL="801688" lvl="1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樣本空間內的每一元素，稱為</a:t>
            </a:r>
            <a:r>
              <a:rPr lang="zh-TW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樣本點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(sample point)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801688" lvl="1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endParaRPr lang="en-US" altLang="zh-TW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marL="801688" lvl="1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 marL="801688" lvl="1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endParaRPr lang="zh-TW" altLang="en-US" sz="2400" dirty="0" smtClean="0"/>
          </a:p>
        </p:txBody>
      </p:sp>
      <p:sp>
        <p:nvSpPr>
          <p:cNvPr id="7170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71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4-</a:t>
            </a:r>
            <a:fld id="{06C3553E-7808-41CD-8CDE-0DF37CCA3517}" type="slidenum">
              <a:rPr lang="en-US" altLang="zh-TW"/>
              <a:pPr/>
              <a:t>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例題</a:t>
            </a:r>
            <a:r>
              <a:rPr lang="en-US" altLang="zh-TW" smtClean="0"/>
              <a:t>4.22</a:t>
            </a:r>
            <a:r>
              <a:rPr lang="zh-TW" altLang="en-US" smtClean="0"/>
              <a:t>之貝氏定理的列表分析 </a:t>
            </a:r>
          </a:p>
        </p:txBody>
      </p:sp>
      <p:sp>
        <p:nvSpPr>
          <p:cNvPr id="5427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542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C52CF5FF-5FCA-49E0-B888-87FC3DED1B33}" type="slidenum">
              <a:rPr lang="en-US" altLang="zh-TW"/>
              <a:pPr/>
              <a:t>40</a:t>
            </a:fld>
            <a:endParaRPr lang="en-US" altLang="zh-TW"/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04" y="2011680"/>
            <a:ext cx="8180260" cy="254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172272" y="1275652"/>
            <a:ext cx="495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b="1" dirty="0">
                <a:latin typeface="+mn-lt"/>
                <a:ea typeface="+mj-ea"/>
              </a:rPr>
              <a:t>表 </a:t>
            </a:r>
            <a:r>
              <a:rPr lang="en-US" altLang="zh-TW" b="1" dirty="0">
                <a:latin typeface="+mn-lt"/>
                <a:ea typeface="+mj-ea"/>
              </a:rPr>
              <a:t>4.5  </a:t>
            </a:r>
            <a:r>
              <a:rPr lang="zh-TW" altLang="en-US" b="1" dirty="0">
                <a:latin typeface="+mn-lt"/>
                <a:ea typeface="+mj-ea"/>
              </a:rPr>
              <a:t>例題</a:t>
            </a:r>
            <a:r>
              <a:rPr lang="en-US" altLang="zh-TW" b="1" dirty="0">
                <a:latin typeface="+mn-lt"/>
                <a:ea typeface="+mj-ea"/>
              </a:rPr>
              <a:t>4.22</a:t>
            </a:r>
            <a:r>
              <a:rPr lang="zh-TW" altLang="en-US" b="1" dirty="0">
                <a:latin typeface="+mn-lt"/>
                <a:ea typeface="+mj-ea"/>
              </a:rPr>
              <a:t>之貝氏定理的列表分析</a:t>
            </a:r>
            <a:endParaRPr lang="zh-TW" altLang="en-US" sz="3600" b="1" dirty="0">
              <a:latin typeface="+mn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>
          <a:xfrm>
            <a:off x="499403" y="446649"/>
            <a:ext cx="4128868" cy="2999936"/>
          </a:xfrm>
          <a:ln w="38100">
            <a:solidFill>
              <a:srgbClr val="006699"/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6699"/>
                </a:solidFill>
              </a:rPr>
              <a:t>例題 </a:t>
            </a:r>
            <a:r>
              <a:rPr lang="en-US" altLang="zh-TW" sz="2400" dirty="0" smtClean="0">
                <a:solidFill>
                  <a:srgbClr val="006699"/>
                </a:solidFill>
              </a:rPr>
              <a:t>4.1</a:t>
            </a:r>
            <a:r>
              <a:rPr lang="zh-TW" altLang="en-US" sz="2400" dirty="0" smtClean="0">
                <a:solidFill>
                  <a:srgbClr val="006699"/>
                </a:solidFill>
              </a:rPr>
              <a:t>：</a:t>
            </a:r>
            <a:r>
              <a:rPr lang="zh-TW" altLang="en-US" sz="2400" dirty="0" smtClean="0"/>
              <a:t>自一批產品隨機抽出三件加以檢驗，由於每次檢驗皆僅有二種可能結果，即良品</a:t>
            </a:r>
            <a:r>
              <a:rPr lang="en-US" altLang="zh-TW" sz="2400" i="1" dirty="0" smtClean="0"/>
              <a:t>G</a:t>
            </a:r>
            <a:r>
              <a:rPr lang="zh-TW" altLang="en-US" sz="2400" dirty="0" smtClean="0"/>
              <a:t>與不良品</a:t>
            </a:r>
            <a:r>
              <a:rPr lang="en-US" altLang="zh-TW" sz="2400" i="1" dirty="0" smtClean="0"/>
              <a:t>D</a:t>
            </a:r>
            <a:r>
              <a:rPr lang="zh-TW" altLang="en-US" sz="2400" dirty="0" smtClean="0"/>
              <a:t>，且每次的可能結果皆不確定，因此它是隨機試驗。此隨機試驗的樣本空間可用樹狀圖的方式列舉出來，如圖</a:t>
            </a:r>
            <a:r>
              <a:rPr lang="en-US" altLang="zh-TW" sz="2400" dirty="0" smtClean="0"/>
              <a:t>4.3</a:t>
            </a:r>
            <a:r>
              <a:rPr lang="zh-TW" altLang="en-US" sz="2400" dirty="0" smtClean="0"/>
              <a:t>所示。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400" dirty="0" smtClean="0"/>
              <a:t>	</a:t>
            </a:r>
            <a:endParaRPr lang="en-US" altLang="zh-TW" sz="24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TW" altLang="en-US" sz="2400" dirty="0" smtClean="0"/>
              <a:t>圖</a:t>
            </a:r>
            <a:r>
              <a:rPr lang="en-US" altLang="zh-TW" sz="2400" dirty="0" smtClean="0"/>
              <a:t>4.3</a:t>
            </a:r>
            <a:r>
              <a:rPr lang="zh-TW" altLang="en-US" sz="2400" dirty="0" smtClean="0"/>
              <a:t>中，樣本點</a:t>
            </a:r>
            <a:r>
              <a:rPr lang="en-US" altLang="zh-TW" sz="2400" i="1" dirty="0" smtClean="0"/>
              <a:t>GGG</a:t>
            </a:r>
            <a:r>
              <a:rPr lang="zh-TW" altLang="en-US" sz="2400" dirty="0" smtClean="0"/>
              <a:t>代表三件產品皆為良品。樣本空間則為： </a:t>
            </a:r>
          </a:p>
        </p:txBody>
      </p:sp>
      <p:sp>
        <p:nvSpPr>
          <p:cNvPr id="8194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81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6DADCA92-289E-4150-AE58-0280EF4D3D21}" type="slidenum">
              <a:rPr lang="en-US" altLang="zh-TW"/>
              <a:pPr/>
              <a:t>5</a:t>
            </a:fld>
            <a:endParaRPr lang="en-US" altLang="zh-TW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8E9"/>
              </a:clrFrom>
              <a:clrTo>
                <a:srgbClr val="E7E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898" y="5581358"/>
            <a:ext cx="6934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888" y="445454"/>
            <a:ext cx="3935218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有限樣本空間與無限樣本空間 </a:t>
            </a:r>
          </a:p>
        </p:txBody>
      </p:sp>
      <p:sp>
        <p:nvSpPr>
          <p:cNvPr id="10242" name="日期版面配置區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r>
              <a:rPr lang="zh-TW" altLang="en-US"/>
              <a:t>統計學導論   </a:t>
            </a:r>
            <a:r>
              <a:rPr lang="en-US" altLang="zh-TW"/>
              <a:t>Chapter 4   </a:t>
            </a:r>
            <a:r>
              <a:rPr lang="zh-TW" altLang="en-US"/>
              <a:t>機率</a:t>
            </a:r>
          </a:p>
        </p:txBody>
      </p:sp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/>
              <a:t>4-</a:t>
            </a:r>
            <a:fld id="{AADBFE0F-3A73-4A56-A20A-164D5357068B}" type="slidenum">
              <a:rPr lang="en-US" altLang="zh-TW"/>
              <a:pPr/>
              <a:t>6</a:t>
            </a:fld>
            <a:endParaRPr lang="en-US" altLang="zh-TW"/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36" y="2504050"/>
            <a:ext cx="8243301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4567"/>
            <a:ext cx="8229600" cy="900331"/>
          </a:xfrm>
          <a:ln w="12700" cap="flat">
            <a:solidFill>
              <a:srgbClr val="DB4F03"/>
            </a:solidFill>
            <a:prstDash val="dash"/>
          </a:ln>
        </p:spPr>
        <p:txBody>
          <a:bodyPr/>
          <a:lstStyle/>
          <a:p>
            <a:pPr marL="266700" indent="-2667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有限樣本空間─僅包含有限個樣本點之樣本空間</a:t>
            </a:r>
            <a:endParaRPr lang="en-US" altLang="zh-TW" sz="2400" dirty="0" smtClean="0"/>
          </a:p>
          <a:p>
            <a:pPr marL="266700" indent="-2667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sz="2400" dirty="0" smtClean="0"/>
              <a:t>無限樣本空間─包含無限個樣本點之樣本空間</a:t>
            </a:r>
            <a:endParaRPr lang="en-US" altLang="zh-TW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marL="801688" lvl="1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 marL="801688" lvl="1" indent="-401638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l"/>
              <a:defRPr/>
            </a:pPr>
            <a:endParaRPr lang="zh-TW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樣本點的計數法則</a:t>
            </a:r>
            <a:r>
              <a:rPr lang="en-US" altLang="zh-TW" sz="2000" dirty="0" smtClean="0"/>
              <a:t>1/3</a:t>
            </a:r>
            <a:endParaRPr lang="zh-TW" altLang="en-US" sz="2000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449" y="1423182"/>
            <a:ext cx="8183318" cy="2628313"/>
          </a:xfrm>
        </p:spPr>
        <p:txBody>
          <a:bodyPr/>
          <a:lstStyle/>
          <a:p>
            <a:pPr marL="482600" indent="-482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400" dirty="0" smtClean="0"/>
              <a:t>(1) 乘數定理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多重步驟實驗</a:t>
            </a:r>
            <a:r>
              <a:rPr lang="en-US" altLang="zh-TW" sz="2400" dirty="0" smtClean="0"/>
              <a:t>)</a:t>
            </a:r>
            <a:endParaRPr lang="zh-TW" altLang="en-US" sz="2400" dirty="0" smtClean="0"/>
          </a:p>
          <a:p>
            <a:pPr marL="482600" indent="-482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400" dirty="0" smtClean="0"/>
              <a:t>	如果有一實驗可分為</a:t>
            </a:r>
            <a:r>
              <a:rPr lang="en-US" altLang="zh-TW" sz="2400" dirty="0" smtClean="0"/>
              <a:t>K</a:t>
            </a:r>
            <a:r>
              <a:rPr lang="zh-TW" altLang="en-US" sz="2400" dirty="0" smtClean="0"/>
              <a:t>個步驟來描述，而第</a:t>
            </a:r>
            <a:r>
              <a:rPr lang="en-US" altLang="zh-TW" sz="2400" dirty="0" err="1" smtClean="0"/>
              <a:t>i</a:t>
            </a:r>
            <a:r>
              <a:rPr lang="zh-TW" altLang="en-US" sz="2400" dirty="0" smtClean="0"/>
              <a:t>個步驟有</a:t>
            </a:r>
            <a:r>
              <a:rPr lang="en-US" altLang="zh-TW" sz="2400" i="1" dirty="0" err="1" smtClean="0"/>
              <a:t>n</a:t>
            </a:r>
            <a:r>
              <a:rPr lang="en-US" altLang="zh-TW" sz="2400" baseline="-25000" dirty="0" err="1" smtClean="0"/>
              <a:t>i</a:t>
            </a:r>
            <a:r>
              <a:rPr lang="zh-TW" altLang="en-US" sz="2400" dirty="0" smtClean="0"/>
              <a:t>個可能結果，則此實驗共同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n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)(</a:t>
            </a:r>
            <a:r>
              <a:rPr lang="en-US" altLang="zh-TW" sz="2400" i="1" dirty="0" smtClean="0"/>
              <a:t>n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) . . . (</a:t>
            </a:r>
            <a:r>
              <a:rPr lang="en-US" altLang="zh-TW" sz="2400" i="1" dirty="0" err="1" smtClean="0"/>
              <a:t>n</a:t>
            </a:r>
            <a:r>
              <a:rPr lang="en-US" altLang="zh-TW" sz="2400" i="1" baseline="-25000" dirty="0" err="1" smtClean="0"/>
              <a:t>k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個實驗結果。</a:t>
            </a:r>
          </a:p>
          <a:p>
            <a:pPr marL="482600" indent="-482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zh-TW" altLang="en-US" sz="2400" dirty="0" smtClean="0"/>
          </a:p>
          <a:p>
            <a:pPr marL="482600" indent="-482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400" dirty="0" smtClean="0"/>
              <a:t>例: 擲硬幣三次，共有2</a:t>
            </a:r>
            <a:r>
              <a:rPr lang="zh-TW" altLang="en-US" sz="2400" dirty="0" smtClean="0">
                <a:sym typeface="Symbol" pitchFamily="18" charset="2"/>
              </a:rPr>
              <a:t>22=8種不同的結果。</a:t>
            </a:r>
          </a:p>
          <a:p>
            <a:pPr marL="482600" indent="-482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400" dirty="0" smtClean="0"/>
              <a:t>例: 擲骰子三次，共有6</a:t>
            </a:r>
            <a:r>
              <a:rPr lang="zh-TW" altLang="en-US" sz="2400" dirty="0" smtClean="0">
                <a:sym typeface="Symbol" pitchFamily="18" charset="2"/>
              </a:rPr>
              <a:t>66=216種不同的結果。</a:t>
            </a:r>
          </a:p>
          <a:p>
            <a:pPr marL="482600" indent="-482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zh-TW" altLang="en-US" sz="2400" dirty="0" smtClean="0">
              <a:sym typeface="Symbol" pitchFamily="18" charset="2"/>
            </a:endParaRPr>
          </a:p>
          <a:p>
            <a:pPr marL="482600" indent="-482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400" dirty="0" smtClean="0">
                <a:sym typeface="Symbol" pitchFamily="18" charset="2"/>
              </a:rPr>
              <a:t>      </a:t>
            </a:r>
          </a:p>
        </p:txBody>
      </p:sp>
      <p:sp>
        <p:nvSpPr>
          <p:cNvPr id="4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457200" y="6410325"/>
            <a:ext cx="5489575" cy="311150"/>
          </a:xfrm>
          <a:noFill/>
        </p:spPr>
        <p:txBody>
          <a:bodyPr/>
          <a:lstStyle/>
          <a:p>
            <a:r>
              <a:rPr lang="zh-TW" altLang="en-US" dirty="0"/>
              <a:t>統計學導論   </a:t>
            </a:r>
            <a:r>
              <a:rPr lang="en-US" altLang="zh-TW" dirty="0"/>
              <a:t>Chapter 4   </a:t>
            </a:r>
            <a:r>
              <a:rPr lang="zh-TW" altLang="en-US" dirty="0"/>
              <a:t>機率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4-</a:t>
            </a:r>
            <a:fld id="{06C3553E-7808-41CD-8CDE-0DF37CCA3517}" type="slidenum">
              <a:rPr lang="en-US" altLang="zh-TW"/>
              <a:pPr/>
              <a:t>7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/>
              <a:t>樣本點的計數法則</a:t>
            </a:r>
            <a:r>
              <a:rPr lang="en-US" altLang="zh-TW" sz="2400" dirty="0" smtClean="0"/>
              <a:t> 2/3</a:t>
            </a:r>
            <a:endParaRPr lang="zh-TW" altLang="en-US" sz="4000" b="1" dirty="0" smtClean="0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6"/>
            <a:ext cx="8375650" cy="46270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/>
              <a:t>(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) 排列(</a:t>
            </a:r>
            <a:r>
              <a:rPr lang="en-US" altLang="zh-TW" sz="2400" dirty="0" smtClean="0"/>
              <a:t>Permutation):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zh-TW" sz="2400" dirty="0" smtClean="0"/>
              <a:t>	 </a:t>
            </a:r>
            <a:r>
              <a:rPr lang="zh-TW" altLang="en-US" sz="2400" dirty="0" smtClean="0"/>
              <a:t>由</a:t>
            </a:r>
            <a:r>
              <a:rPr lang="en-US" altLang="zh-TW" sz="2400" dirty="0" smtClean="0"/>
              <a:t>m</a:t>
            </a:r>
            <a:r>
              <a:rPr lang="zh-TW" altLang="en-US" sz="2400" dirty="0" smtClean="0"/>
              <a:t>個不同的個體中，抽出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個個體，則共有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/>
              <a:t>      種不同的順序組合。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/>
              <a:t>註：排列數為組合數的</a:t>
            </a:r>
            <a:r>
              <a:rPr lang="en-US" altLang="zh-TW" sz="2400" dirty="0" smtClean="0"/>
              <a:t>n!</a:t>
            </a:r>
            <a:r>
              <a:rPr lang="zh-TW" altLang="en-US" sz="2400" dirty="0" smtClean="0"/>
              <a:t>倍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/>
              <a:t>	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/>
              <a:t>例：由四個英文字母</a:t>
            </a:r>
            <a:r>
              <a:rPr lang="en-US" altLang="zh-TW" sz="2400" dirty="0" err="1" smtClean="0"/>
              <a:t>a,b,c,d</a:t>
            </a:r>
            <a:r>
              <a:rPr lang="zh-TW" altLang="en-US" sz="2400" dirty="0" smtClean="0"/>
              <a:t>中抽出3個英文字母，共有多少個　　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/>
              <a:t>　　排列數?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/>
              <a:t>例：一行8人(由4對夫婦組程成)同去看電影，且同坐一排位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/>
              <a:t>　　置，則</a:t>
            </a:r>
            <a:endParaRPr lang="en-US" altLang="zh-TW" sz="2400" dirty="0" smtClean="0"/>
          </a:p>
          <a:p>
            <a:pPr marL="633413" indent="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zh-TW" altLang="en-US" sz="2400" dirty="0" smtClean="0"/>
              <a:t> 沒有任何限制，共有多少種坐法?</a:t>
            </a:r>
          </a:p>
          <a:p>
            <a:pPr marL="633413" indent="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zh-TW" altLang="en-US" sz="2400" dirty="0" smtClean="0"/>
              <a:t> 男的坐一邊，女的坐一邊， 共有多少種坐法?</a:t>
            </a:r>
          </a:p>
          <a:p>
            <a:pPr marL="633413" indent="0" eaLnBrk="1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zh-TW" altLang="en-US" sz="2400" dirty="0" smtClean="0"/>
              <a:t> 每對夫婦要坐在一起， 共有多少種坐法?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zh-TW" altLang="en-US" sz="2400" dirty="0" smtClean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067550" y="1512888"/>
          <a:ext cx="18510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295280" imgH="419040" progId="Equation.DSMT4">
                  <p:embed/>
                </p:oleObj>
              </mc:Choice>
              <mc:Fallback>
                <p:oleObj name="Equation" r:id="rId3" imgW="129528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1512888"/>
                        <a:ext cx="18510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384675" y="2157413"/>
          <a:ext cx="18208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066680" imgH="457200" progId="Equation.DSMT4">
                  <p:embed/>
                </p:oleObj>
              </mc:Choice>
              <mc:Fallback>
                <p:oleObj name="Equation" r:id="rId5" imgW="106668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2157413"/>
                        <a:ext cx="18208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日期版面配置區 4"/>
          <p:cNvSpPr txBox="1">
            <a:spLocks/>
          </p:cNvSpPr>
          <p:nvPr/>
        </p:nvSpPr>
        <p:spPr bwMode="auto">
          <a:xfrm>
            <a:off x="271975" y="6309505"/>
            <a:ext cx="54895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統計學導論   </a:t>
            </a:r>
            <a:r>
              <a:rPr kumimoji="1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Chapter 4   </a:t>
            </a:r>
            <a:r>
              <a:rPr kumimoji="1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機率</a:t>
            </a:r>
            <a:endParaRPr kumimoji="1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4-</a:t>
            </a:r>
            <a:fld id="{06C3553E-7808-41CD-8CDE-0DF37CCA3517}" type="slidenum">
              <a:rPr lang="en-US" altLang="zh-TW"/>
              <a:pPr/>
              <a:t>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樣本點的計數法則</a:t>
            </a:r>
            <a:r>
              <a:rPr lang="en-US" altLang="zh-TW" sz="2000" dirty="0" smtClean="0"/>
              <a:t>3/3</a:t>
            </a:r>
            <a:endParaRPr lang="zh-TW" altLang="en-US" sz="2000" b="1" dirty="0" smtClean="0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281705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>
                <a:ea typeface="+mj-ea"/>
              </a:rPr>
              <a:t>(2) 組合(</a:t>
            </a:r>
            <a:r>
              <a:rPr lang="en-US" altLang="zh-TW" sz="2400" dirty="0" smtClean="0">
                <a:ea typeface="+mj-ea"/>
              </a:rPr>
              <a:t>Combinations):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zh-TW" sz="2400" dirty="0" smtClean="0">
                <a:ea typeface="+mj-ea"/>
              </a:rPr>
              <a:t>	</a:t>
            </a:r>
            <a:r>
              <a:rPr lang="zh-TW" altLang="en-US" sz="2400" dirty="0" smtClean="0">
                <a:ea typeface="+mj-ea"/>
              </a:rPr>
              <a:t>由</a:t>
            </a:r>
            <a:r>
              <a:rPr lang="en-US" altLang="zh-TW" sz="2400" dirty="0" smtClean="0">
                <a:ea typeface="+mj-ea"/>
              </a:rPr>
              <a:t>m</a:t>
            </a:r>
            <a:r>
              <a:rPr lang="zh-TW" altLang="en-US" sz="2400" dirty="0" smtClean="0">
                <a:ea typeface="+mj-ea"/>
              </a:rPr>
              <a:t>個不同的個體中，抽出</a:t>
            </a:r>
            <a:r>
              <a:rPr lang="en-US" altLang="zh-TW" sz="2400" dirty="0" smtClean="0">
                <a:ea typeface="+mj-ea"/>
              </a:rPr>
              <a:t>n</a:t>
            </a:r>
            <a:r>
              <a:rPr lang="zh-TW" altLang="en-US" sz="2400" dirty="0" smtClean="0">
                <a:ea typeface="+mj-ea"/>
              </a:rPr>
              <a:t>個個體，則共有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>
                <a:ea typeface="+mj-ea"/>
              </a:rPr>
              <a:t>    　　　　　　　　　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>
                <a:ea typeface="+mj-ea"/>
              </a:rPr>
              <a:t>　　　　　　　　　　種不同的組合數。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>
                <a:ea typeface="+mj-ea"/>
              </a:rPr>
              <a:t>	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>
                <a:ea typeface="+mj-ea"/>
              </a:rPr>
              <a:t>例：樂透的計算方式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zh-TW" altLang="en-US" sz="2400" dirty="0" smtClean="0">
                <a:ea typeface="+mj-ea"/>
              </a:rPr>
              <a:t>例：撲克牌梭哈中之同花順的算法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zh-TW" altLang="en-US" sz="2400" dirty="0" smtClean="0">
              <a:ea typeface="+mj-ea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zh-TW" altLang="en-US" sz="2400" dirty="0" smtClean="0">
              <a:ea typeface="+mj-ea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zh-TW" altLang="en-US" sz="2800" dirty="0" smtClean="0">
              <a:ea typeface="+mj-ea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195388" y="2476500"/>
          <a:ext cx="23574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612800" imgH="457200" progId="Equation.DSMT4">
                  <p:embed/>
                </p:oleObj>
              </mc:Choice>
              <mc:Fallback>
                <p:oleObj name="Equation" r:id="rId3" imgW="161280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2476500"/>
                        <a:ext cx="2357437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914400" y="4498315"/>
          <a:ext cx="7118251" cy="150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4419360" imgH="1180800" progId="Equation.DSMT4">
                  <p:embed/>
                </p:oleObj>
              </mc:Choice>
              <mc:Fallback>
                <p:oleObj name="Equation" r:id="rId5" imgW="4419360" imgH="1180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8315"/>
                        <a:ext cx="7118251" cy="150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288387" y="6368122"/>
            <a:ext cx="5489575" cy="311150"/>
          </a:xfrm>
          <a:noFill/>
        </p:spPr>
        <p:txBody>
          <a:bodyPr/>
          <a:lstStyle/>
          <a:p>
            <a:pPr algn="l"/>
            <a:r>
              <a:rPr lang="zh-TW" altLang="en-US" dirty="0"/>
              <a:t>統計學導論   </a:t>
            </a:r>
            <a:r>
              <a:rPr lang="en-US" altLang="zh-TW" dirty="0"/>
              <a:t>Chapter 4   </a:t>
            </a:r>
            <a:r>
              <a:rPr lang="zh-TW" altLang="en-US" dirty="0"/>
              <a:t>機率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10325"/>
            <a:ext cx="2133600" cy="311150"/>
          </a:xfrm>
          <a:noFill/>
        </p:spPr>
        <p:txBody>
          <a:bodyPr/>
          <a:lstStyle/>
          <a:p>
            <a:r>
              <a:rPr lang="en-US" altLang="zh-TW" dirty="0"/>
              <a:t>4-</a:t>
            </a:r>
            <a:fld id="{06C3553E-7808-41CD-8CDE-0DF37CCA3517}" type="slidenum">
              <a:rPr lang="en-US" altLang="zh-TW"/>
              <a:pPr/>
              <a:t>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184A4"/>
      </a:hlink>
      <a:folHlink>
        <a:srgbClr val="99CC0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184A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184A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</TotalTime>
  <Words>3953</Words>
  <Application>Microsoft Office PowerPoint</Application>
  <PresentationFormat>如螢幕大小 (4:3)</PresentationFormat>
  <Paragraphs>351</Paragraphs>
  <Slides>40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3" baseType="lpstr">
      <vt:lpstr>預設簡報設計</vt:lpstr>
      <vt:lpstr>自訂設計</vt:lpstr>
      <vt:lpstr>Equation</vt:lpstr>
      <vt:lpstr>第四章--機率</vt:lpstr>
      <vt:lpstr>4.1  導論 1/2</vt:lpstr>
      <vt:lpstr>4.1  導論 2/2</vt:lpstr>
      <vt:lpstr>4.2  隨機試驗、樣本空間與事件</vt:lpstr>
      <vt:lpstr>PowerPoint 簡報</vt:lpstr>
      <vt:lpstr>有限樣本空間與無限樣本空間 </vt:lpstr>
      <vt:lpstr>樣本點的計數法則1/3</vt:lpstr>
      <vt:lpstr>樣本點的計數法則 2/3</vt:lpstr>
      <vt:lpstr>樣本點的計數法則3/3</vt:lpstr>
      <vt:lpstr>PowerPoint 簡報</vt:lpstr>
      <vt:lpstr>事件(Event)</vt:lpstr>
      <vt:lpstr>PowerPoint 簡報</vt:lpstr>
      <vt:lpstr>PowerPoint 簡報</vt:lpstr>
      <vt:lpstr>4.3  機率測度的方法 </vt:lpstr>
      <vt:lpstr>PowerPoint 簡報</vt:lpstr>
      <vt:lpstr>相對次數方法 </vt:lpstr>
      <vt:lpstr>PowerPoint 簡報</vt:lpstr>
      <vt:lpstr> 主觀機率方法(subjective method)</vt:lpstr>
      <vt:lpstr>4.4  機率的性質</vt:lpstr>
      <vt:lpstr>PowerPoint 簡報</vt:lpstr>
      <vt:lpstr>事件的運算與機率法則1/3</vt:lpstr>
      <vt:lpstr>PowerPoint 簡報</vt:lpstr>
      <vt:lpstr>事件的運算與機率法則  2/3</vt:lpstr>
      <vt:lpstr>解：</vt:lpstr>
      <vt:lpstr>PowerPoint 簡報</vt:lpstr>
      <vt:lpstr>4.5.1  條件機率</vt:lpstr>
      <vt:lpstr>例：某大都市的警察局，其人事升遷的狀況如下表</vt:lpstr>
      <vt:lpstr>解：</vt:lpstr>
      <vt:lpstr>解： </vt:lpstr>
      <vt:lpstr>例：設一袋子中裝有10支籤，其中2支籤為有獎的，抽到者可領到十萬元 ，其餘8支籤是沒有獎的，現有10人依序抽籤，若你是其中一人， 請問你排在第一、第二、或最後一個抽籤，能抽到中獎籤的機率各 為何？</vt:lpstr>
      <vt:lpstr>4.5.2  獨立事件 </vt:lpstr>
      <vt:lpstr>解：由於P(A)=3/4=0.75，而P(A|M)=5/6，此時P(A) ≠P(A|M)，故A與M二事件並非獨立</vt:lpstr>
      <vt:lpstr>PowerPoint 簡報</vt:lpstr>
      <vt:lpstr>4.6  貝氏定理</vt:lpstr>
      <vt:lpstr>4.6  貝氏定理—分割與機率總和定理 1/2</vt:lpstr>
      <vt:lpstr>4.6  貝氏定理--分割與機率總和定理 2/2</vt:lpstr>
      <vt:lpstr>4.6  一般形式的貝氏定理</vt:lpstr>
      <vt:lpstr>解： </vt:lpstr>
      <vt:lpstr>解： </vt:lpstr>
      <vt:lpstr>例題4.22之貝氏定理的列表分析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9001</dc:creator>
  <cp:lastModifiedBy>User</cp:lastModifiedBy>
  <cp:revision>986</cp:revision>
  <dcterms:created xsi:type="dcterms:W3CDTF">2008-04-23T06:51:29Z</dcterms:created>
  <dcterms:modified xsi:type="dcterms:W3CDTF">2013-09-07T08:19:26Z</dcterms:modified>
</cp:coreProperties>
</file>