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72" r:id="rId1"/>
  </p:sldMasterIdLst>
  <p:sldIdLst>
    <p:sldId id="263" r:id="rId2"/>
    <p:sldId id="262" r:id="rId3"/>
    <p:sldId id="256" r:id="rId4"/>
    <p:sldId id="257" r:id="rId5"/>
    <p:sldId id="260" r:id="rId6"/>
    <p:sldId id="258" r:id="rId7"/>
    <p:sldId id="259" r:id="rId8"/>
    <p:sldId id="261" r:id="rId9"/>
    <p:sldId id="264" r:id="rId10"/>
    <p:sldId id="274" r:id="rId11"/>
    <p:sldId id="275" r:id="rId12"/>
  </p:sldIdLst>
  <p:sldSz cx="9144000" cy="6858000" type="screen4x3"/>
  <p:notesSz cx="6858000" cy="9144000"/>
  <p:embeddedFontLst>
    <p:embeddedFont>
      <p:font typeface="微軟正黑體" pitchFamily="34" charset="-120"/>
      <p:regular r:id="rId13"/>
      <p:bold r:id="rId14"/>
    </p:embeddedFont>
    <p:embeddedFont>
      <p:font typeface="Verdana" pitchFamily="34" charset="0"/>
      <p:regular r:id="rId15"/>
      <p:bold r:id="rId16"/>
      <p:italic r:id="rId17"/>
      <p:boldItalic r:id="rId18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>
        <p14:section name="預設章節" id="{9A0F10BB-AD30-46FA-A76E-4AB554A30E87}">
          <p14:sldIdLst>
            <p14:sldId id="263"/>
            <p14:sldId id="262"/>
            <p14:sldId id="256"/>
            <p14:sldId id="257"/>
            <p14:sldId id="260"/>
            <p14:sldId id="258"/>
            <p14:sldId id="259"/>
            <p14:sldId id="261"/>
            <p14:sldId id="264"/>
            <p14:sldId id="273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9" d="100"/>
          <a:sy n="109" d="100"/>
        </p:scale>
        <p:origin x="-67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2A60BF-3AAC-4450-A55B-EFC0D0C899BC}" type="datetimeFigureOut">
              <a:rPr lang="zh-TW" altLang="en-US" smtClean="0"/>
              <a:pPr/>
              <a:t>2016/1/9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CB5B9-5A32-4072-8DD6-0DEB6EBCAE8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2A60BF-3AAC-4450-A55B-EFC0D0C899BC}" type="datetimeFigureOut">
              <a:rPr lang="zh-TW" altLang="en-US" smtClean="0"/>
              <a:pPr/>
              <a:t>2016/1/9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CB5B9-5A32-4072-8DD6-0DEB6EBCAE8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2A60BF-3AAC-4450-A55B-EFC0D0C899BC}" type="datetimeFigureOut">
              <a:rPr lang="zh-TW" altLang="en-US" smtClean="0"/>
              <a:pPr/>
              <a:t>2016/1/9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CB5B9-5A32-4072-8DD6-0DEB6EBCAE8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2A60BF-3AAC-4450-A55B-EFC0D0C899BC}" type="datetimeFigureOut">
              <a:rPr lang="zh-TW" altLang="en-US" smtClean="0"/>
              <a:pPr/>
              <a:t>2016/1/9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CB5B9-5A32-4072-8DD6-0DEB6EBCAE8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2A60BF-3AAC-4450-A55B-EFC0D0C899BC}" type="datetimeFigureOut">
              <a:rPr lang="zh-TW" altLang="en-US" smtClean="0"/>
              <a:pPr/>
              <a:t>2016/1/9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CB5B9-5A32-4072-8DD6-0DEB6EBCAE8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2A60BF-3AAC-4450-A55B-EFC0D0C899BC}" type="datetimeFigureOut">
              <a:rPr lang="zh-TW" altLang="en-US" smtClean="0"/>
              <a:pPr/>
              <a:t>2016/1/9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CB5B9-5A32-4072-8DD6-0DEB6EBCAE8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2A60BF-3AAC-4450-A55B-EFC0D0C899BC}" type="datetimeFigureOut">
              <a:rPr lang="zh-TW" altLang="en-US" smtClean="0"/>
              <a:pPr/>
              <a:t>2016/1/9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CB5B9-5A32-4072-8DD6-0DEB6EBCAE8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2A60BF-3AAC-4450-A55B-EFC0D0C899BC}" type="datetimeFigureOut">
              <a:rPr lang="zh-TW" altLang="en-US" smtClean="0"/>
              <a:pPr/>
              <a:t>2016/1/9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CB5B9-5A32-4072-8DD6-0DEB6EBCAE8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2A60BF-3AAC-4450-A55B-EFC0D0C899BC}" type="datetimeFigureOut">
              <a:rPr lang="zh-TW" altLang="en-US" smtClean="0"/>
              <a:pPr/>
              <a:t>2016/1/9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CB5B9-5A32-4072-8DD6-0DEB6EBCAE8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2A60BF-3AAC-4450-A55B-EFC0D0C899BC}" type="datetimeFigureOut">
              <a:rPr lang="zh-TW" altLang="en-US" smtClean="0"/>
              <a:pPr/>
              <a:t>2016/1/9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CB5B9-5A32-4072-8DD6-0DEB6EBCAE8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2A60BF-3AAC-4450-A55B-EFC0D0C899BC}" type="datetimeFigureOut">
              <a:rPr lang="zh-TW" altLang="en-US" smtClean="0"/>
              <a:pPr/>
              <a:t>2016/1/9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CB5B9-5A32-4072-8DD6-0DEB6EBCAE8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A2A60BF-3AAC-4450-A55B-EFC0D0C899BC}" type="datetimeFigureOut">
              <a:rPr lang="zh-TW" altLang="en-US" smtClean="0"/>
              <a:pPr/>
              <a:t>2016/1/9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4ECB5B9-5A32-4072-8DD6-0DEB6EBCAE8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2483768" y="1412776"/>
            <a:ext cx="6400800" cy="432048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/>
              <a:t>電影與文學</a:t>
            </a:r>
            <a:endParaRPr lang="en-US" altLang="zh-TW" sz="5400" b="1" dirty="0" smtClean="0"/>
          </a:p>
          <a:p>
            <a:pPr algn="ctr"/>
            <a:endParaRPr lang="en-US" altLang="zh-TW" sz="3600" dirty="0" smtClean="0"/>
          </a:p>
          <a:p>
            <a:pPr algn="ctr"/>
            <a:endParaRPr lang="en-US" altLang="zh-TW" sz="3600" dirty="0" smtClean="0"/>
          </a:p>
          <a:p>
            <a:pPr algn="ctr"/>
            <a:endParaRPr lang="en-US" altLang="zh-TW" sz="3600" dirty="0" smtClean="0"/>
          </a:p>
          <a:p>
            <a:pPr algn="ctr"/>
            <a:r>
              <a:rPr lang="zh-TW" altLang="en-US" sz="3200" dirty="0" smtClean="0"/>
              <a:t>從「穹頂之下」電影看環境議題</a:t>
            </a:r>
            <a:endParaRPr lang="en-US" altLang="zh-TW" sz="3200" dirty="0" smtClean="0"/>
          </a:p>
          <a:p>
            <a:pPr algn="ctr"/>
            <a:endParaRPr lang="en-US" altLang="zh-TW" sz="2800" dirty="0"/>
          </a:p>
          <a:p>
            <a:pPr algn="ctr"/>
            <a:endParaRPr lang="en-US" altLang="zh-TW" sz="2800" dirty="0" smtClean="0"/>
          </a:p>
          <a:p>
            <a:pPr algn="ctr"/>
            <a:endParaRPr lang="en-US" altLang="zh-TW" sz="2800" dirty="0"/>
          </a:p>
          <a:p>
            <a:pPr algn="ctr"/>
            <a:endParaRPr lang="en-US" altLang="zh-TW" sz="2800" dirty="0" smtClean="0"/>
          </a:p>
          <a:p>
            <a:pPr algn="ctr"/>
            <a:endParaRPr lang="en-US" altLang="zh-TW" sz="2800" dirty="0"/>
          </a:p>
          <a:p>
            <a:pPr algn="ctr"/>
            <a:r>
              <a:rPr lang="zh-TW" altLang="en-US" sz="2800" dirty="0" smtClean="0"/>
              <a:t>第九組</a:t>
            </a:r>
            <a:endParaRPr lang="en-US" altLang="zh-TW" sz="2800" dirty="0" smtClean="0"/>
          </a:p>
          <a:p>
            <a:pPr algn="ctr"/>
            <a:endParaRPr lang="en-US" altLang="zh-TW" sz="2800" dirty="0"/>
          </a:p>
          <a:p>
            <a:pPr algn="ctr"/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946277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风</a:t>
            </a:r>
            <a:r>
              <a:rPr lang="zh-CN" altLang="en-US" dirty="0" smtClean="0"/>
              <a:t>险评估与管理</a:t>
            </a:r>
            <a:endParaRPr kumimoji="0"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>
              <a:buNone/>
            </a:pPr>
            <a:r>
              <a:rPr lang="zh-CN" altLang="en-US" dirty="0" smtClean="0"/>
              <a:t>风险</a:t>
            </a:r>
            <a:endParaRPr lang="en-US" altLang="zh-CN" dirty="0" smtClean="0"/>
          </a:p>
          <a:p>
            <a:pPr lvl="0" eaLnBrk="1" latinLnBrk="0" hangingPunct="1">
              <a:buNone/>
            </a:pPr>
            <a:r>
              <a:rPr lang="en-US" dirty="0" smtClean="0"/>
              <a:t>1.</a:t>
            </a:r>
            <a:r>
              <a:rPr lang="zh-CN" altLang="en-US" dirty="0" smtClean="0"/>
              <a:t>环境污染影响人们的生活质量</a:t>
            </a:r>
            <a:endParaRPr lang="en-US" altLang="zh-CN" dirty="0" smtClean="0"/>
          </a:p>
          <a:p>
            <a:pPr lvl="0" eaLnBrk="1" latinLnBrk="0" hangingPunct="1">
              <a:buNone/>
            </a:pPr>
            <a:r>
              <a:rPr lang="en-US" dirty="0" smtClean="0"/>
              <a:t>2.</a:t>
            </a:r>
            <a:r>
              <a:rPr lang="zh-CN" altLang="en-US" dirty="0" smtClean="0"/>
              <a:t>环境继续污染会影响经济的发展</a:t>
            </a:r>
            <a:endParaRPr lang="en-US" altLang="zh-CN" dirty="0" smtClean="0"/>
          </a:p>
          <a:p>
            <a:pPr lvl="0" eaLnBrk="1" latinLnBrk="0" hangingPunct="1">
              <a:buNone/>
            </a:pPr>
            <a:r>
              <a:rPr lang="en-US" dirty="0" smtClean="0"/>
              <a:t>3.</a:t>
            </a:r>
            <a:r>
              <a:rPr lang="zh-CN" altLang="en-US" dirty="0" smtClean="0"/>
              <a:t>法</a:t>
            </a:r>
            <a:r>
              <a:rPr lang="zh-CN" altLang="en-US" dirty="0" smtClean="0"/>
              <a:t>律的不完善导致环境污染</a:t>
            </a:r>
            <a:endParaRPr lang="en-US" altLang="zh-CN" dirty="0" smtClean="0"/>
          </a:p>
          <a:p>
            <a:pPr lvl="0" eaLnBrk="1" latinLnBrk="0" hangingPunct="1">
              <a:buNone/>
            </a:pPr>
            <a:r>
              <a:rPr lang="en-US" dirty="0" smtClean="0"/>
              <a:t>4.</a:t>
            </a:r>
            <a:r>
              <a:rPr lang="zh-CN" altLang="en-US" dirty="0" smtClean="0"/>
              <a:t>人们环保意识的缺乏</a:t>
            </a:r>
            <a:endParaRPr lang="en-US" altLang="zh-CN" dirty="0" smtClean="0"/>
          </a:p>
          <a:p>
            <a:pPr lvl="0" eaLnBrk="1" latinLnBrk="0" hangingPunct="1">
              <a:buNone/>
            </a:pPr>
            <a:r>
              <a:rPr lang="en-US" dirty="0" smtClean="0"/>
              <a:t>5.</a:t>
            </a:r>
            <a:r>
              <a:rPr lang="zh-CN" altLang="en-US" dirty="0" smtClean="0"/>
              <a:t>工业化的进程加大环境污染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适当科技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1.</a:t>
            </a:r>
            <a:r>
              <a:rPr lang="zh-CN" altLang="en-US" dirty="0" smtClean="0"/>
              <a:t>减少火力发电厂，开发新能源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2.</a:t>
            </a:r>
            <a:r>
              <a:rPr lang="zh-CN" altLang="en-US" dirty="0" smtClean="0"/>
              <a:t>提倡低碳生活减少对工业的依赖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3.</a:t>
            </a:r>
            <a:r>
              <a:rPr lang="zh-CN" altLang="en-US" smtClean="0"/>
              <a:t>各国协作治理污染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6084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重點摘要回顧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899592" y="1628800"/>
            <a:ext cx="7704856" cy="5229200"/>
          </a:xfrm>
        </p:spPr>
        <p:txBody>
          <a:bodyPr>
            <a:normAutofit fontScale="40000" lnSpcReduction="20000"/>
          </a:bodyPr>
          <a:lstStyle/>
          <a:p>
            <a:r>
              <a:rPr lang="en-US" altLang="zh-TW" sz="6000" spc="100" dirty="0" smtClean="0"/>
              <a:t>&lt;</a:t>
            </a:r>
            <a:r>
              <a:rPr lang="zh-TW" altLang="zh-TW" sz="6000" spc="100" dirty="0"/>
              <a:t>穹頂之下</a:t>
            </a:r>
            <a:r>
              <a:rPr lang="en-US" altLang="zh-TW" sz="6000" spc="100" dirty="0"/>
              <a:t>&gt;</a:t>
            </a:r>
            <a:r>
              <a:rPr lang="zh-TW" altLang="zh-TW" sz="6000" spc="100" dirty="0"/>
              <a:t>片長</a:t>
            </a:r>
            <a:r>
              <a:rPr lang="en-US" altLang="zh-TW" sz="6000" spc="100" dirty="0"/>
              <a:t>103</a:t>
            </a:r>
            <a:r>
              <a:rPr lang="zh-TW" altLang="zh-TW" sz="6000" spc="100" dirty="0"/>
              <a:t>分鐘，柴靜在該片一開始即表示自己的女兒在懷孕期間即患有腫瘤，出生就得接受手術，在照顧他的過程中，對霧霾的感受非常強烈，這是促使她展開調查的原因</a:t>
            </a:r>
            <a:r>
              <a:rPr lang="zh-TW" altLang="zh-TW" sz="6000" spc="100" dirty="0" smtClean="0"/>
              <a:t>。</a:t>
            </a:r>
            <a:endParaRPr lang="en-US" altLang="zh-TW" sz="6000" spc="100" dirty="0"/>
          </a:p>
          <a:p>
            <a:pPr marL="82296" indent="0">
              <a:buNone/>
            </a:pPr>
            <a:r>
              <a:rPr lang="zh-TW" altLang="en-US" sz="6000" spc="100" dirty="0"/>
              <a:t>　</a:t>
            </a:r>
            <a:r>
              <a:rPr lang="zh-TW" altLang="en-US" sz="6000" spc="100" dirty="0" smtClean="0"/>
              <a:t>　</a:t>
            </a:r>
            <a:endParaRPr lang="en-US" altLang="zh-TW" sz="6000" spc="100" dirty="0" smtClean="0"/>
          </a:p>
          <a:p>
            <a:r>
              <a:rPr lang="zh-TW" altLang="zh-TW" sz="6000" spc="100" dirty="0" smtClean="0"/>
              <a:t>接著試圖解釋三個問題：「霧霾是甚麼？</a:t>
            </a:r>
            <a:r>
              <a:rPr lang="zh-TW" altLang="en-US" sz="6000" spc="100" dirty="0" smtClean="0"/>
              <a:t>它</a:t>
            </a:r>
            <a:r>
              <a:rPr lang="zh-TW" altLang="zh-TW" sz="6000" spc="100" dirty="0" smtClean="0"/>
              <a:t>從哪裡來？我們該怎麼辦？」柴靜利用一年時間，拜訪國內外很多專家和研究大氣汙染的學術機構，走訪一些汙染嚴重的現場，調查霧霾背後的執法困境、同時接觸大陸國務院發展研究中心、環保部等職能機構，也去了倫敦、洛杉磯這些曾經汙染嚴重的城市，想找到一些空氣汙染治理的經驗與教訓，最後把這三年間收集到的所有資料，以複雜有利的證據和數據來詮釋，並利用深入淺出的方式讓人能夠清楚明瞭全貌。</a:t>
            </a:r>
          </a:p>
          <a:p>
            <a:r>
              <a:rPr lang="en-US" altLang="zh-TW" dirty="0"/>
              <a:t> </a:t>
            </a:r>
            <a:endParaRPr lang="zh-TW" altLang="zh-TW" dirty="0"/>
          </a:p>
          <a:p>
            <a:pPr marL="82296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7559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1600" y="1988840"/>
            <a:ext cx="7772400" cy="1470025"/>
          </a:xfrm>
        </p:spPr>
        <p:txBody>
          <a:bodyPr/>
          <a:lstStyle/>
          <a:p>
            <a:pPr algn="ctr"/>
            <a:r>
              <a:rPr lang="zh-TW" altLang="en-US" dirty="0"/>
              <a:t>穹</a:t>
            </a:r>
            <a:r>
              <a:rPr lang="zh-TW" altLang="en-US" dirty="0" smtClean="0"/>
              <a:t>頂</a:t>
            </a:r>
            <a:r>
              <a:rPr lang="zh-TW" altLang="en-US" dirty="0"/>
              <a:t>之下的敘事方法</a:t>
            </a:r>
          </a:p>
        </p:txBody>
      </p:sp>
    </p:spTree>
    <p:extLst>
      <p:ext uri="{BB962C8B-B14F-4D97-AF65-F5344CB8AC3E}">
        <p14:creationId xmlns:p14="http://schemas.microsoft.com/office/powerpoint/2010/main" xmlns="" val="150595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7872" y="341784"/>
            <a:ext cx="7828257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視線與聲音的獨白開場吸引觀眾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412776"/>
            <a:ext cx="4891977" cy="252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149080"/>
            <a:ext cx="4923300" cy="2520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90579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41784"/>
            <a:ext cx="8352928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靜態照片的動態流動彷彿置身其中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2604" y="1809000"/>
            <a:ext cx="6358793" cy="3240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9512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341784"/>
            <a:ext cx="8928992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五感描述讓人的潛在聯想力更強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1231" y="1809000"/>
            <a:ext cx="6281538" cy="3240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7737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15745" y="341784"/>
            <a:ext cx="6512511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動畫輕鬆解釋難懂文字</a:t>
            </a:r>
            <a:endParaRPr lang="zh-TW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3727" y="4771964"/>
            <a:ext cx="320040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上彎箭號 4"/>
          <p:cNvSpPr/>
          <p:nvPr/>
        </p:nvSpPr>
        <p:spPr>
          <a:xfrm rot="5400000">
            <a:off x="3455876" y="4544804"/>
            <a:ext cx="1728192" cy="1368152"/>
          </a:xfrm>
          <a:prstGeom prst="bentUpArrow">
            <a:avLst>
              <a:gd name="adj1" fmla="val 19118"/>
              <a:gd name="adj2" fmla="val 18584"/>
              <a:gd name="adj3" fmla="val 25000"/>
            </a:avLst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endParaRPr lang="zh-TW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5106493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45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35596" y="2013228"/>
            <a:ext cx="727280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/>
              <a:t>將故事與數據的搭配，理性與感性的交錯，聽覺、視覺等五感的靈活轉變，質問與柔懷、無奈與氣憤，使觀眾融入於創造出來的視覺效果和語氣氛圍中，更快的傳達其想法。</a:t>
            </a:r>
            <a:endParaRPr lang="en-US" altLang="zh-TW" sz="3200" b="1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1639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本記錄片最終要傳達的理念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400" dirty="0"/>
              <a:t>全文以最主要的問題，「什麼是霧霾？」「它從哪兒來？」「中國該怎麼辦？</a:t>
            </a:r>
            <a:r>
              <a:rPr lang="zh-TW" altLang="zh-TW" sz="2400" dirty="0" smtClean="0"/>
              <a:t>」</a:t>
            </a:r>
            <a:endParaRPr lang="en-US" altLang="zh-TW" sz="2400" dirty="0" smtClean="0"/>
          </a:p>
          <a:p>
            <a:r>
              <a:rPr lang="zh-TW" altLang="zh-TW" sz="2400" dirty="0" smtClean="0"/>
              <a:t>最終</a:t>
            </a:r>
            <a:r>
              <a:rPr lang="zh-TW" altLang="zh-TW" sz="2400" dirty="0"/>
              <a:t>要傳達，在一個經濟快速發展的國家，如果又不重視人們為了利益造成對環境破壞，很容易會導致人們自己自食惡果</a:t>
            </a:r>
            <a:r>
              <a:rPr lang="zh-TW" altLang="zh-TW" sz="2400" dirty="0" smtClean="0"/>
              <a:t>，雖然</a:t>
            </a:r>
            <a:r>
              <a:rPr lang="zh-TW" altLang="zh-TW" sz="2400" dirty="0"/>
              <a:t>國家變富裕了，但是卻害自己生存在一個很危險的地方，而人們卻連一點都沒有察覺</a:t>
            </a:r>
            <a:r>
              <a:rPr lang="en-US" altLang="zh-TW" sz="2400" dirty="0"/>
              <a:t>...</a:t>
            </a:r>
            <a:r>
              <a:rPr lang="zh-TW" altLang="zh-TW" sz="2400" dirty="0"/>
              <a:t>最誇張的是就連有些官員知道，卻</a:t>
            </a:r>
          </a:p>
          <a:p>
            <a:pPr marL="82296" indent="0">
              <a:buNone/>
            </a:pPr>
            <a:endParaRPr lang="en-US" altLang="zh-TW" sz="2400" dirty="0" smtClean="0"/>
          </a:p>
          <a:p>
            <a:r>
              <a:rPr lang="zh-TW" altLang="zh-TW" sz="2400" dirty="0" smtClean="0"/>
              <a:t>不</a:t>
            </a:r>
            <a:r>
              <a:rPr lang="zh-TW" altLang="zh-TW" sz="2400" dirty="0"/>
              <a:t>願意公開這些資料給人們，打算隻手遮天的瞞騙過去</a:t>
            </a:r>
            <a:r>
              <a:rPr lang="en-US" altLang="zh-TW" sz="2400" dirty="0"/>
              <a:t>....</a:t>
            </a:r>
            <a:endParaRPr lang="zh-TW" altLang="zh-TW" sz="2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52107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177</TotalTime>
  <Words>546</Words>
  <Application>Microsoft Office PowerPoint</Application>
  <PresentationFormat>全屏显示(4:3)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宋体</vt:lpstr>
      <vt:lpstr>Gill Sans MT</vt:lpstr>
      <vt:lpstr>微軟正黑體</vt:lpstr>
      <vt:lpstr>Wingdings 2</vt:lpstr>
      <vt:lpstr>Adobe 繁黑體 Std B</vt:lpstr>
      <vt:lpstr>华文中宋</vt:lpstr>
      <vt:lpstr>Verdana</vt:lpstr>
      <vt:lpstr>夏至</vt:lpstr>
      <vt:lpstr>幻灯片 1</vt:lpstr>
      <vt:lpstr>重點摘要回顧</vt:lpstr>
      <vt:lpstr>穹頂之下的敘事方法</vt:lpstr>
      <vt:lpstr>視線與聲音的獨白開場吸引觀眾</vt:lpstr>
      <vt:lpstr>靜態照片的動態流動彷彿置身其中</vt:lpstr>
      <vt:lpstr>五感描述讓人的潛在聯想力更強</vt:lpstr>
      <vt:lpstr>動畫輕鬆解釋難懂文字</vt:lpstr>
      <vt:lpstr>幻灯片 8</vt:lpstr>
      <vt:lpstr>本記錄片最終要傳達的理念</vt:lpstr>
      <vt:lpstr>风险评估与管理</vt:lpstr>
      <vt:lpstr>适当科技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穹頂之下的敘事方法</dc:title>
  <dc:creator>administor</dc:creator>
  <cp:lastModifiedBy>Administrator</cp:lastModifiedBy>
  <cp:revision>22</cp:revision>
  <dcterms:created xsi:type="dcterms:W3CDTF">2015-11-18T14:25:20Z</dcterms:created>
  <dcterms:modified xsi:type="dcterms:W3CDTF">2016-01-09T12:05:05Z</dcterms:modified>
</cp:coreProperties>
</file>