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3"/>
  </p:notesMasterIdLst>
  <p:sldIdLst>
    <p:sldId id="256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30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4" r:id="rId24"/>
    <p:sldId id="285" r:id="rId25"/>
    <p:sldId id="301" r:id="rId26"/>
    <p:sldId id="291" r:id="rId27"/>
    <p:sldId id="293" r:id="rId28"/>
    <p:sldId id="296" r:id="rId29"/>
    <p:sldId id="297" r:id="rId30"/>
    <p:sldId id="298" r:id="rId31"/>
    <p:sldId id="299" r:id="rId3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0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DFA40-A08E-43F0-ADB8-4B453E9997D8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4908E-7CF6-4C5A-8435-2A89797D694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7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所以我國對言論自由提供了法律保障。</a:t>
            </a:r>
          </a:p>
          <a:p>
            <a:r>
              <a:rPr lang="zh-TW" altLang="en-US" smtClean="0"/>
              <a:t>言論自由是憲法所保障的基本權利，各個國家機關自然應該盡力維護，</a:t>
            </a:r>
          </a:p>
          <a:p>
            <a:r>
              <a:rPr lang="zh-TW" altLang="en-US" smtClean="0"/>
              <a:t>但憲法所保障的基本權利不只是言論自由，個人的隱私、人格權，以及各項公共利益，同為憲法所保障，</a:t>
            </a:r>
          </a:p>
          <a:p>
            <a:r>
              <a:rPr lang="zh-TW" altLang="en-US" smtClean="0"/>
              <a:t>當發生基本權利碰撞時，就要加以權衡，各自退讓。所以保障言論自由的同時，也要防止言論傷人或危及公共利益。</a:t>
            </a:r>
          </a:p>
          <a:p>
            <a:r>
              <a:rPr lang="zh-TW" altLang="en-US" smtClean="0"/>
              <a:t>如果超越言論尺度，而為法律所不容許時，行為人將負起刑事及民事責任，也就是除了刑事處罰外，若有被害人的話，行為人也要負起損害賠償責任。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原則上言論的處罰涉及是否陳述的是一項事實，虛構事實就罰，講的是事實就不罰。</a:t>
            </a:r>
          </a:p>
          <a:p>
            <a:r>
              <a:rPr lang="zh-TW" altLang="en-US" smtClean="0"/>
              <a:t>不過，事實要與公益有關，亂揭非公眾人物的隱私即使是事實，也要處罰。</a:t>
            </a:r>
          </a:p>
          <a:p>
            <a:r>
              <a:rPr lang="zh-TW" altLang="en-US" smtClean="0"/>
              <a:t>如果單純只是個人主觀意見的陳述、一種單純的評價，不牽涉事實的對錯，那也沒有處罰的問題，例如支持統一或支持獨立，對事物美醜、有趣與否，好不好吃等的評價，事涉個人主觀看法，沒有事實對錯的問題，就不能處罰他，即使一般人都認為某位女星長得很漂亮，但如果有人說我不喜歡瘦女孩，那位女星太瘦，根本不漂亮，涉及到的既然是個人對美醜的判斷，就沒有處罰的問題，</a:t>
            </a:r>
          </a:p>
          <a:p>
            <a:r>
              <a:rPr lang="zh-TW" altLang="en-US" smtClean="0"/>
              <a:t>但除了評價外，若牽涉到侮辱性的字眼，例如醜得像隻豬，那就是公然侮辱了，絕非合理評價。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dirty="0" smtClean="0"/>
              <a:t>如果主觀的評價是以事實為基礎，就不單純只是主觀的評價，因為有事實對錯的問題，那如果虛構事實，例如餐廳的生魚片比起其他餐廳沒有比較小，故意虛構說老闆賣的生魚片是正常的二分之一，所以是黑心商店，那黑心商店的評價，是植基於不正確的事實，且是虛構的事實，那就有誹謗的問題。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dirty="0" smtClean="0"/>
              <a:t>什麼是言論自由的灰色地帶呢？</a:t>
            </a:r>
          </a:p>
          <a:p>
            <a:r>
              <a:rPr lang="zh-TW" altLang="en-US" dirty="0" smtClean="0"/>
              <a:t>有三種言論常被視為灰色地帶：不雅、不適當、危害公共安全，通常被視為違反言論自由。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第一是不雅的言論。</a:t>
            </a:r>
          </a:p>
          <a:p>
            <a:r>
              <a:rPr lang="zh-TW" altLang="en-US" smtClean="0"/>
              <a:t>不雅代表不禮貌、下流、粗鄙或帶有猥褻的言論。</a:t>
            </a:r>
          </a:p>
          <a:p>
            <a:r>
              <a:rPr lang="zh-TW" altLang="en-US" smtClean="0"/>
              <a:t>同學你一定可以想到一些所謂不禮貌、下流、粗俗、猥褻的言詞。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第二是不適當的言論</a:t>
            </a:r>
          </a:p>
          <a:p>
            <a:r>
              <a:rPr lang="zh-TW" altLang="en-US" smtClean="0"/>
              <a:t>不當的定義在於跟社會規範有出入。</a:t>
            </a:r>
          </a:p>
          <a:p>
            <a:r>
              <a:rPr lang="zh-TW" altLang="en-US" smtClean="0"/>
              <a:t>例如像是教導人如何自殺、散佈謠言等等之類，雖然沒有明白的條文可指其為犯法，但卻是足以影響他人思想行為的言論。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32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第三是為危害公共安全的言論</a:t>
            </a:r>
          </a:p>
          <a:p>
            <a:r>
              <a:rPr lang="zh-TW" altLang="en-US" smtClean="0"/>
              <a:t>例如在網路上散播王水配方，可讓有心人調配王水來做違法的事，這樣的言論即為「具危害公共安全」的言論。</a:t>
            </a:r>
          </a:p>
          <a:p>
            <a:r>
              <a:rPr lang="zh-TW" altLang="en-US" smtClean="0"/>
              <a:t>或者在網路上教導製作手榴彈、改造手槍，調製毒品等，都是具危害公共安全言論。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妨礙名譽，例如在網路上供人侮辱他人、假冒他人名義徵求一夜情、性伴侶等。</a:t>
            </a:r>
            <a:endParaRPr lang="zh-TW" altLang="en-US" b="1" smtClean="0"/>
          </a:p>
          <a:p>
            <a:r>
              <a:rPr lang="zh-TW" altLang="en-US" smtClean="0"/>
              <a:t>侵犯他人隱私，例如販賣他人個人資料。</a:t>
            </a:r>
            <a:endParaRPr lang="zh-TW" altLang="en-US" b="1" smtClean="0"/>
          </a:p>
          <a:p>
            <a:r>
              <a:rPr lang="zh-TW" altLang="en-US" smtClean="0"/>
              <a:t>侵犯著作權，例如販賣或散佈盜版程式、電影、圖片或</a:t>
            </a:r>
            <a:r>
              <a:rPr lang="en-US" altLang="zh-TW" smtClean="0"/>
              <a:t>mp3</a:t>
            </a:r>
            <a:r>
              <a:rPr lang="zh-TW" altLang="en-US" smtClean="0"/>
              <a:t>等。</a:t>
            </a:r>
            <a:endParaRPr lang="zh-TW" altLang="en-US" b="1" smtClean="0"/>
          </a:p>
          <a:p>
            <a:r>
              <a:rPr lang="zh-TW" altLang="en-US" smtClean="0"/>
              <a:t>網路色情，例如張貼色情圖片、提供空間供不特定使用者張貼、散佈或討論性交易訊息等。</a:t>
            </a:r>
            <a:endParaRPr lang="zh-TW" altLang="en-US" b="1" smtClean="0"/>
          </a:p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dirty="0" smtClean="0"/>
              <a:t>煽惑他人犯罪，例如軍火教父案、無政府文件集案等）</a:t>
            </a:r>
            <a:endParaRPr lang="zh-TW" altLang="en-US" b="1" dirty="0" smtClean="0"/>
          </a:p>
          <a:p>
            <a:r>
              <a:rPr lang="zh-TW" altLang="en-US" dirty="0" smtClean="0"/>
              <a:t>販賣違禁品，例以網路為媒介、販買管制毒品或醫生處方藥。</a:t>
            </a:r>
            <a:endParaRPr lang="zh-TW" altLang="en-US" b="1" dirty="0" smtClean="0"/>
          </a:p>
          <a:p>
            <a:r>
              <a:rPr lang="zh-TW" altLang="en-US" dirty="0" smtClean="0"/>
              <a:t>散佈足以使人反感、噁心或恐怖的資訊，例如屍體、合成靈異照片、血腥圖片等。</a:t>
            </a:r>
          </a:p>
          <a:p>
            <a:r>
              <a:rPr lang="zh-TW" altLang="en-US" dirty="0" smtClean="0"/>
              <a:t>值得注意的是，我們平常所謂的不當，似乎只是「不適當」，還不至於不法，但是以上</a:t>
            </a:r>
            <a:r>
              <a:rPr lang="en-US" altLang="zh-TW" dirty="0" smtClean="0"/>
              <a:t>1</a:t>
            </a:r>
            <a:r>
              <a:rPr lang="zh-TW" altLang="en-US" dirty="0" smtClean="0"/>
              <a:t>至</a:t>
            </a:r>
            <a:r>
              <a:rPr lang="en-US" altLang="zh-TW" dirty="0" smtClean="0"/>
              <a:t>6</a:t>
            </a:r>
            <a:r>
              <a:rPr lang="zh-TW" altLang="en-US" dirty="0" smtClean="0"/>
              <a:t>類，都構成犯罪行為，也就是「不當也不法」，只有第</a:t>
            </a:r>
            <a:r>
              <a:rPr lang="en-US" altLang="zh-TW" dirty="0" smtClean="0"/>
              <a:t>7</a:t>
            </a:r>
            <a:r>
              <a:rPr lang="zh-TW" altLang="en-US" dirty="0" smtClean="0"/>
              <a:t>類沒有，但是這種低價值資訊對於未成年人，甚至對於成年人都足以造成不良影響。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我國對於言論自由的法律規範，分散在許多現行法中，包括刑法、性侵害犯罪防制法、兒童福利法、兒童及少年性交易防治條例等。</a:t>
            </a:r>
          </a:p>
          <a:p>
            <a:r>
              <a:rPr lang="zh-TW" altLang="en-US" smtClean="0"/>
              <a:t>規範的範圍言論種類包括：公然侮辱、誹謗、網路色情、恐嚇等。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請同學想一想</a:t>
            </a:r>
          </a:p>
          <a:p>
            <a:r>
              <a:rPr lang="zh-TW" altLang="en-US" smtClean="0"/>
              <a:t>在網路上辱罵別人，算不算公然侮辱呢？</a:t>
            </a:r>
          </a:p>
          <a:p>
            <a:r>
              <a:rPr lang="zh-TW" altLang="en-US" smtClean="0"/>
              <a:t>如果是在網路聊天室內辱罵他人，聊天室的人都沒有實體見面，也算是「公然」侮辱嗎？</a:t>
            </a:r>
          </a:p>
          <a:p>
            <a:r>
              <a:rPr lang="zh-TW" altLang="en-US" smtClean="0"/>
              <a:t>那如果我對學校老師或某家餐廳有所不滿，我可以在部落格或</a:t>
            </a:r>
            <a:r>
              <a:rPr lang="en-US" altLang="zh-TW" smtClean="0"/>
              <a:t>BBS</a:t>
            </a:r>
            <a:r>
              <a:rPr lang="zh-TW" altLang="en-US" smtClean="0"/>
              <a:t>上任意發表言論、發洩我的情緒嗎？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我們來看看刑法中有關「妨害名譽罪」、「公然侮辱罪」的部分。</a:t>
            </a:r>
          </a:p>
          <a:p>
            <a:r>
              <a:rPr lang="zh-TW" altLang="en-US" smtClean="0"/>
              <a:t>所謂侮辱，是指行為人，也就是罵人的人，使用粗俗不堪、足以貶低他人人格於社會上之評價的言詞，來辱罵告訴人，也就是被罵的人。</a:t>
            </a:r>
          </a:p>
          <a:p>
            <a:r>
              <a:rPr lang="zh-TW" altLang="en-US" smtClean="0"/>
              <a:t>同學一定可以想像有哪些言詞符合這個標準。</a:t>
            </a:r>
          </a:p>
          <a:p>
            <a:r>
              <a:rPr lang="zh-TW" altLang="en-US" smtClean="0"/>
              <a:t>我們幾乎可以說，絕大部分我們生活中常用來罵人的言詞，例如「瘋狗」、「不要臉」、「神經病」等，不論用哪一種語言，都可能屬於侮辱的範疇。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同學也許會懷疑，罵人會這麼嚴重嗎？許多人都和別人吵過架、對罵過，也沒有被告呀？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所謂「公然」，指不特定的多數人或特定多數人可以共見共聞，例如在公園裡，隨時可能有人出現或經過，這是不特定多數人可以共見共聞，在一個會議裡，有數十人與會，也算是公然的環境。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dirty="0" smtClean="0"/>
              <a:t>所以二人吵架，互相用不雅言詞對罵，除了紛爭的兩造之外，是否真有一個第三人看到或聽到，與公然侮辱無關，但與舉證有關。</a:t>
            </a:r>
          </a:p>
          <a:p>
            <a:r>
              <a:rPr lang="zh-TW" altLang="en-US" dirty="0" smtClean="0"/>
              <a:t>例如甲跟乙在公園裡面吵架，乙罵甲髒話，實際上雖然沒有其他人聽到，但那是一個公開的環境，隨時都有可能被人聽到而貶低甲的人格，倘若甲有帶錄音機錄下來而能提出證據，那還是會構成公然侮辱罪。</a:t>
            </a:r>
          </a:p>
          <a:p>
            <a:endParaRPr lang="zh-TW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公然侮辱罪屬於「刑法第二七章 妨害名譽及信用罪」，這章屬於「告訴乃論」，也就是受辱的一方氣不過，成為「告訴人」，對罵人的一方提出告訴；被告需要負擔刑事責任。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即使到了網路上，因為網路可以說是一個人人得以進出的場域，法律用語叫做「公然」，也就是不特定多數人或特定多數人可以共見共聞的一個環境，像是</a:t>
            </a:r>
            <a:r>
              <a:rPr lang="en-US" altLang="zh-TW" smtClean="0"/>
              <a:t>BBS</a:t>
            </a:r>
            <a:r>
              <a:rPr lang="zh-TW" altLang="en-US" smtClean="0"/>
              <a:t>、聊天室，都是許多網友可以瀏覽或加入討論的地方，所以也符合「公然」的條件。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因此在網路上罵人是會構成公然侮辱罪的，而且網路常常是以文字書寫的方式進行溝通，這些文字記錄都是證據。雖然不是面對面，但辱罵三字經或貶抑人格的字眼，都會構成公然侮辱罪。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mtClean="0"/>
              <a:t>請同學想一想</a:t>
            </a:r>
          </a:p>
          <a:p>
            <a:r>
              <a:rPr lang="zh-TW" altLang="en-US" smtClean="0"/>
              <a:t>這二人發生一夜情，結果男方變成恐怖情人，你如果是女方，你該怎麼做？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blue_animated.gif"/>
          <p:cNvPicPr>
            <a:picLocks noChangeAspect="1"/>
          </p:cNvPicPr>
          <p:nvPr userDrawn="1"/>
        </p:nvPicPr>
        <p:blipFill>
          <a:blip r:embed="rId2" cstate="print">
            <a:lum bright="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15963"/>
            <a:ext cx="8229600" cy="80803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3735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3735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16819-D8E9-4E1D-85EA-960A677545F2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8CB87-BFC8-4420-893D-FDF363943B8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 descr="blue_animated.gif"/>
          <p:cNvPicPr>
            <a:picLocks noChangeAspect="1"/>
          </p:cNvPicPr>
          <p:nvPr userDrawn="1"/>
        </p:nvPicPr>
        <p:blipFill>
          <a:blip r:embed="rId14" cstate="print">
            <a:lum brigh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D869-7EDA-4A47-91F4-A0C6BDC9DA7D}" type="datetimeFigureOut">
              <a:rPr lang="zh-TW" altLang="en-US" smtClean="0"/>
              <a:pPr/>
              <a:t>2012/11/14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8461B-1DA2-45D5-A0AF-202B066D5A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tw.news.yahoo.com/1%E5%AD%975%E5%8D%83-%E7%BD%B5-%E6%AD%BB%E8%80%81%E5%A4%AA%E5%A9%86-%E5%88%A4%E8%B3%A02%E8%90%AC-110515237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656184"/>
          </a:xfrm>
        </p:spPr>
        <p:txBody>
          <a:bodyPr/>
          <a:lstStyle/>
          <a:p>
            <a:r>
              <a:rPr lang="zh-TW" altLang="en-US" dirty="0" smtClean="0"/>
              <a:t>網路言論自由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>
                <a:solidFill>
                  <a:srgbClr val="0070C0"/>
                </a:solidFill>
              </a:rPr>
              <a:t>劉毓芬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zh-TW" altLang="zh-TW" sz="4000" dirty="0"/>
              <a:t>甚麼是言論自由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4000" dirty="0" smtClean="0"/>
              <a:t>有哪些言論，通常被視為違反言論自由</a:t>
            </a:r>
            <a:r>
              <a:rPr lang="en-US" altLang="zh-TW" sz="4000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sz="4000" dirty="0" smtClean="0"/>
              <a:t>網路</a:t>
            </a:r>
            <a:r>
              <a:rPr lang="zh-TW" altLang="zh-TW" sz="4000" dirty="0"/>
              <a:t>不當資訊類型有那些</a:t>
            </a:r>
            <a:r>
              <a:rPr lang="en-US" altLang="zh-TW" sz="4000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sz="4000" dirty="0" smtClean="0"/>
              <a:t>言論自由之法律規範有哪些</a:t>
            </a:r>
            <a:r>
              <a:rPr lang="en-US" altLang="zh-TW" sz="4000" dirty="0" smtClean="0"/>
              <a:t>?</a:t>
            </a:r>
            <a:endParaRPr lang="zh-TW" altLang="zh-TW" sz="4000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「我就是有話要說」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zh-TW" altLang="en-US" dirty="0" smtClean="0"/>
              <a:t>影片「我就是有話要說」</a:t>
            </a:r>
            <a:endParaRPr lang="en-US" altLang="zh-TW" dirty="0" smtClean="0"/>
          </a:p>
          <a:p>
            <a:pPr marL="609600" indent="-609600"/>
            <a:endParaRPr lang="en-US" altLang="zh-TW" dirty="0"/>
          </a:p>
          <a:p>
            <a:pPr marL="609600" indent="-609600"/>
            <a:endParaRPr lang="en-US" altLang="zh-TW" dirty="0" smtClean="0"/>
          </a:p>
          <a:p>
            <a:pPr marL="609600" indent="-609600"/>
            <a:endParaRPr lang="en-US" altLang="zh-TW" dirty="0"/>
          </a:p>
          <a:p>
            <a:pPr marL="609600" indent="-609600"/>
            <a:r>
              <a:rPr lang="zh-TW" altLang="en-US" dirty="0" smtClean="0"/>
              <a:t>你覺得誰有道理？芳芳還是小傑？為什麼</a:t>
            </a:r>
            <a:r>
              <a:rPr lang="en-US" altLang="zh-TW" dirty="0" smtClean="0"/>
              <a:t>?</a:t>
            </a:r>
            <a:endParaRPr lang="zh-TW" altLang="en-US" dirty="0" smtClean="0"/>
          </a:p>
          <a:p>
            <a:pPr marL="609600" indent="-609600"/>
            <a:r>
              <a:rPr lang="zh-TW" altLang="en-US" dirty="0" smtClean="0"/>
              <a:t>如果你是小傑，要到網路上分享，你會寫甚麼？</a:t>
            </a:r>
            <a:endParaRPr lang="en-US" altLang="zh-TW" dirty="0" smtClean="0"/>
          </a:p>
          <a:p>
            <a:pPr marL="609600" indent="-609600"/>
            <a:r>
              <a:rPr lang="zh-TW" altLang="en-US" dirty="0" smtClean="0"/>
              <a:t>請提出</a:t>
            </a:r>
            <a:r>
              <a:rPr lang="en-US" altLang="zh-TW" dirty="0" smtClean="0"/>
              <a:t>3</a:t>
            </a:r>
            <a:r>
              <a:rPr lang="zh-TW" altLang="en-US" dirty="0" smtClean="0"/>
              <a:t>項可以探索的議題。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smtClean="0"/>
              <a:t>1.</a:t>
            </a:r>
            <a:r>
              <a:rPr lang="zh-TW" altLang="zh-TW" dirty="0" smtClean="0"/>
              <a:t>甚麼是言論自由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effectLst/>
                <a:latin typeface="標楷體" pitchFamily="65" charset="-120"/>
                <a:ea typeface="標楷體" pitchFamily="65" charset="-120"/>
              </a:rPr>
              <a:t>我國法律保障的言論自由 </a:t>
            </a:r>
            <a:endParaRPr lang="en-US" altLang="zh-TW" dirty="0" smtClean="0">
              <a:effectLst/>
              <a:latin typeface="標楷體" pitchFamily="65" charset="-120"/>
              <a:ea typeface="標楷體" pitchFamily="65" charset="-120"/>
            </a:endParaRPr>
          </a:p>
          <a:p>
            <a:pPr eaLnBrk="0" hangingPunct="0"/>
            <a:r>
              <a:rPr lang="zh-TW" altLang="en-US" dirty="0">
                <a:solidFill>
                  <a:srgbClr val="800000"/>
                </a:solidFill>
                <a:latin typeface="標楷體" pitchFamily="65" charset="-120"/>
                <a:ea typeface="標楷體" pitchFamily="65" charset="-120"/>
              </a:rPr>
              <a:t>憲法第</a:t>
            </a:r>
            <a:r>
              <a:rPr lang="en-US" altLang="zh-TW" dirty="0">
                <a:solidFill>
                  <a:srgbClr val="800000"/>
                </a:solidFill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dirty="0" smtClean="0">
                <a:solidFill>
                  <a:srgbClr val="80000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dirty="0" smtClean="0">
                <a:solidFill>
                  <a:srgbClr val="800000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人民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有言論、講學、著作及出版之自由。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憲法是抽象的存在，言論自由的保障落實到法律上。刑法第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310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項及第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311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條等不處罰的規定。</a:t>
            </a:r>
          </a:p>
          <a:p>
            <a:pPr eaLnBrk="0" hangingPunct="0"/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我國法律保障的言論自由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dirty="0" smtClean="0"/>
              <a:t>言論自由是憲法所保障的基本權利，各個國家機關應盡力維護。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個人的隱私、人格權，以及各項公共利益，同為憲法所保障。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基本權利相互牴觸時，就必須加以權衡或各自退讓；故國家法律在保障言論自由時，也要防止言論傷人或危及公共利益。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超越言論尺度為法律所不容許時，行為人將負起刑事責任及民事責任。</a:t>
            </a:r>
            <a:r>
              <a:rPr lang="zh-TW" altLang="en-US" sz="2800" b="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言論自由不保障虛構的事實 </a:t>
            </a:r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276600"/>
            <a:ext cx="7924800" cy="3200400"/>
          </a:xfrm>
        </p:spPr>
        <p:txBody>
          <a:bodyPr/>
          <a:lstStyle/>
          <a:p>
            <a:r>
              <a:rPr lang="zh-TW" altLang="en-US" smtClean="0"/>
              <a:t>事實要與公益有關，亂揭非公眾人物的隱私即使是事實，也要處罰。</a:t>
            </a:r>
          </a:p>
          <a:p>
            <a:pPr lvl="1"/>
            <a:r>
              <a:rPr lang="zh-TW" altLang="en-US" smtClean="0"/>
              <a:t>單純個人主觀陳述、評價，不牽涉事</a:t>
            </a:r>
            <a:br>
              <a:rPr lang="zh-TW" altLang="en-US" smtClean="0"/>
            </a:br>
            <a:r>
              <a:rPr lang="zh-TW" altLang="en-US" smtClean="0"/>
              <a:t>實對錯，無處罰問題。</a:t>
            </a:r>
          </a:p>
          <a:p>
            <a:pPr lvl="1"/>
            <a:r>
              <a:rPr lang="zh-TW" altLang="en-US" smtClean="0"/>
              <a:t>牽涉侮辱性字眼，為公然侮辱，非合</a:t>
            </a:r>
            <a:br>
              <a:rPr lang="zh-TW" altLang="en-US" smtClean="0"/>
            </a:br>
            <a:r>
              <a:rPr lang="zh-TW" altLang="en-US" smtClean="0"/>
              <a:t>理評價。</a:t>
            </a:r>
          </a:p>
          <a:p>
            <a:endParaRPr lang="zh-TW" altLang="en-US" sz="2800" b="0" smtClean="0"/>
          </a:p>
        </p:txBody>
      </p:sp>
      <p:pic>
        <p:nvPicPr>
          <p:cNvPr id="25604" name="Picture 7" descr="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789113"/>
            <a:ext cx="69342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言論自由不保障虛構的事實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73563"/>
          </a:xfrm>
        </p:spPr>
        <p:txBody>
          <a:bodyPr/>
          <a:lstStyle/>
          <a:p>
            <a:r>
              <a:rPr lang="zh-TW" altLang="en-US" smtClean="0"/>
              <a:t>如果主觀評價是以事實為基礎，則有</a:t>
            </a:r>
            <a:br>
              <a:rPr lang="zh-TW" altLang="en-US" smtClean="0"/>
            </a:br>
            <a:r>
              <a:rPr lang="zh-TW" altLang="en-US" smtClean="0"/>
              <a:t>事實對錯的問題。</a:t>
            </a:r>
          </a:p>
        </p:txBody>
      </p:sp>
      <p:pic>
        <p:nvPicPr>
          <p:cNvPr id="26628" name="Picture 4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590800"/>
            <a:ext cx="36893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哪些言論違反言論自由 </a:t>
            </a:r>
            <a:r>
              <a:rPr lang="en-US" altLang="zh-TW" dirty="0" smtClean="0">
                <a:effectLst/>
              </a:rPr>
              <a:t>?</a:t>
            </a:r>
            <a:endParaRPr lang="zh-TW" altLang="en-US" dirty="0" smtClean="0">
              <a:effectLst/>
            </a:endParaRPr>
          </a:p>
        </p:txBody>
      </p:sp>
      <p:pic>
        <p:nvPicPr>
          <p:cNvPr id="44035" name="Picture 5" descr="3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205038"/>
            <a:ext cx="8229600" cy="3924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不雅（</a:t>
            </a:r>
            <a:r>
              <a:rPr lang="en-US" altLang="zh-TW" smtClean="0">
                <a:effectLst/>
              </a:rPr>
              <a:t>indecent</a:t>
            </a:r>
            <a:r>
              <a:rPr lang="zh-TW" altLang="en-US" smtClean="0">
                <a:effectLst/>
              </a:rPr>
              <a:t>）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zh-TW" altLang="en-US" smtClean="0"/>
              <a:t>代表不禮貌、下流、粗鄙或帶有猥褻的言論。 </a:t>
            </a:r>
          </a:p>
        </p:txBody>
      </p:sp>
      <p:pic>
        <p:nvPicPr>
          <p:cNvPr id="45060" name="Picture 4" descr="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438400"/>
            <a:ext cx="578167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不適當（</a:t>
            </a:r>
            <a:r>
              <a:rPr lang="en-US" altLang="zh-TW" smtClean="0">
                <a:effectLst/>
              </a:rPr>
              <a:t>improper</a:t>
            </a:r>
            <a:r>
              <a:rPr lang="zh-TW" altLang="en-US" smtClean="0">
                <a:effectLst/>
              </a:rPr>
              <a:t>）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373563"/>
          </a:xfrm>
        </p:spPr>
        <p:txBody>
          <a:bodyPr/>
          <a:lstStyle/>
          <a:p>
            <a:r>
              <a:rPr lang="zh-TW" altLang="en-US" smtClean="0"/>
              <a:t>與社會規範有出入的言論 </a:t>
            </a:r>
          </a:p>
          <a:p>
            <a:pPr lvl="1"/>
            <a:r>
              <a:rPr lang="zh-TW" altLang="en-US" smtClean="0"/>
              <a:t>例如，像是教導人如何自殺、散佈謠言</a:t>
            </a:r>
          </a:p>
          <a:p>
            <a:pPr lvl="1"/>
            <a:r>
              <a:rPr lang="zh-TW" altLang="en-US" smtClean="0"/>
              <a:t>雖無明白的條文可指其為犯法，但足以影響他人思想行為的言論。</a:t>
            </a:r>
            <a:endParaRPr lang="en-US" altLang="zh-TW" smtClean="0"/>
          </a:p>
          <a:p>
            <a:pPr lvl="1"/>
            <a:r>
              <a:rPr lang="zh-TW" altLang="en-US" smtClean="0"/>
              <a:t>註：散佈惡意謠言，也可能構成誹謗罪。 </a:t>
            </a:r>
          </a:p>
        </p:txBody>
      </p:sp>
      <p:pic>
        <p:nvPicPr>
          <p:cNvPr id="46084" name="Picture 4" descr="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343400"/>
            <a:ext cx="30480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危害公共安全的言論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mtClean="0"/>
              <a:t>在網路上散播王水配方，可讓有心人調配王水來做違法的事，這樣的言論即為「具危害公共安全」的言論。</a:t>
            </a:r>
          </a:p>
          <a:p>
            <a:r>
              <a:rPr lang="zh-TW" altLang="en-US" smtClean="0"/>
              <a:t>在網路上教導製作手榴彈、改造手槍，調製毒品，都是具危害公共安全言論。</a:t>
            </a:r>
            <a:r>
              <a:rPr lang="zh-TW" altLang="en-US" sz="2800" b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網路不當資訊類型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妨害名譽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侵犯他人</a:t>
            </a:r>
            <a:r>
              <a:rPr lang="zh-TW" altLang="en-US" dirty="0" smtClean="0"/>
              <a:t>隱私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侵犯</a:t>
            </a:r>
            <a:r>
              <a:rPr lang="zh-TW" altLang="en-US" dirty="0" smtClean="0"/>
              <a:t>著作權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網路</a:t>
            </a:r>
            <a:r>
              <a:rPr lang="zh-TW" altLang="en-US" dirty="0" smtClean="0"/>
              <a:t>色情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煽惑他人</a:t>
            </a:r>
            <a:r>
              <a:rPr lang="zh-TW" altLang="en-US" dirty="0" smtClean="0"/>
              <a:t>犯罪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販賣</a:t>
            </a:r>
            <a:r>
              <a:rPr lang="zh-TW" altLang="en-US" dirty="0" smtClean="0"/>
              <a:t>違禁品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教唆</a:t>
            </a:r>
            <a:r>
              <a:rPr lang="zh-TW" altLang="en-US" dirty="0"/>
              <a:t>他人自殺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散佈</a:t>
            </a:r>
            <a:r>
              <a:rPr lang="zh-TW" altLang="en-US" dirty="0"/>
              <a:t>足以使人反感</a:t>
            </a:r>
            <a:r>
              <a:rPr lang="zh-TW" altLang="en-US" dirty="0" smtClean="0"/>
              <a:t>、噁心或驚懼的</a:t>
            </a:r>
            <a:r>
              <a:rPr lang="zh-TW" altLang="en-US" dirty="0" smtClean="0"/>
              <a:t>資訊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948264" y="6453336"/>
            <a:ext cx="219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引自：許育典（</a:t>
            </a:r>
            <a:r>
              <a:rPr lang="en-US" altLang="zh-TW" sz="1600" dirty="0"/>
              <a:t>2004</a:t>
            </a:r>
            <a:r>
              <a:rPr lang="zh-TW" altLang="en-US" sz="1600" dirty="0"/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157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網路不當資訊類型 </a:t>
            </a:r>
          </a:p>
        </p:txBody>
      </p:sp>
      <p:sp>
        <p:nvSpPr>
          <p:cNvPr id="52227" name="Rectangle 4"/>
          <p:cNvSpPr>
            <a:spLocks noGrp="1"/>
          </p:cNvSpPr>
          <p:nvPr>
            <p:ph type="body" idx="1"/>
          </p:nvPr>
        </p:nvSpPr>
        <p:spPr>
          <a:xfrm>
            <a:off x="381000" y="1484784"/>
            <a:ext cx="8686800" cy="5220816"/>
          </a:xfrm>
          <a:noFill/>
        </p:spPr>
        <p:txBody>
          <a:bodyPr lIns="182880" tIns="91440"/>
          <a:lstStyle/>
          <a:p>
            <a:pPr>
              <a:lnSpc>
                <a:spcPct val="90000"/>
              </a:lnSpc>
            </a:pPr>
            <a:r>
              <a:rPr lang="zh-TW" altLang="en-US" dirty="0" smtClean="0"/>
              <a:t>妨礙名譽</a:t>
            </a:r>
          </a:p>
          <a:p>
            <a:pPr lvl="1">
              <a:lnSpc>
                <a:spcPct val="90000"/>
              </a:lnSpc>
            </a:pPr>
            <a:r>
              <a:rPr lang="zh-TW" altLang="en-US" dirty="0" smtClean="0"/>
              <a:t>在網路上供人侮辱他人、假冒他人名義徵求一夜情、性伴侶等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侵犯他人隱私</a:t>
            </a:r>
          </a:p>
          <a:p>
            <a:pPr lvl="1">
              <a:lnSpc>
                <a:spcPct val="90000"/>
              </a:lnSpc>
            </a:pPr>
            <a:r>
              <a:rPr lang="zh-TW" altLang="en-US" dirty="0" smtClean="0"/>
              <a:t>如販賣他人個人資料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侵犯著作權</a:t>
            </a:r>
          </a:p>
          <a:p>
            <a:pPr lvl="1">
              <a:lnSpc>
                <a:spcPct val="90000"/>
              </a:lnSpc>
            </a:pPr>
            <a:r>
              <a:rPr lang="zh-TW" altLang="en-US" dirty="0" smtClean="0"/>
              <a:t>如販賣或散佈盜版程式、電影、圖片或</a:t>
            </a:r>
            <a:r>
              <a:rPr lang="en-US" altLang="zh-TW" dirty="0" smtClean="0"/>
              <a:t>mp3</a:t>
            </a:r>
            <a:r>
              <a:rPr lang="zh-TW" altLang="en-US" dirty="0" smtClean="0"/>
              <a:t>等</a:t>
            </a:r>
          </a:p>
          <a:p>
            <a:pPr>
              <a:lnSpc>
                <a:spcPct val="90000"/>
              </a:lnSpc>
            </a:pPr>
            <a:r>
              <a:rPr lang="zh-TW" altLang="en-US" dirty="0" smtClean="0"/>
              <a:t>網路色情</a:t>
            </a:r>
          </a:p>
          <a:p>
            <a:pPr lvl="1">
              <a:lnSpc>
                <a:spcPct val="90000"/>
              </a:lnSpc>
            </a:pPr>
            <a:r>
              <a:rPr lang="zh-TW" altLang="en-US" dirty="0" smtClean="0"/>
              <a:t>如張貼色情圖片、提供空間供不特定使用者張貼、散佈或討論性交易訊息等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6978650" y="6369050"/>
            <a:ext cx="2317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1600">
                <a:solidFill>
                  <a:srgbClr val="4D4D4D"/>
                </a:solidFill>
              </a:rPr>
              <a:t>引自：許育典（</a:t>
            </a:r>
            <a:r>
              <a:rPr lang="en-US" altLang="zh-TW" sz="1600">
                <a:solidFill>
                  <a:srgbClr val="4D4D4D"/>
                </a:solidFill>
              </a:rPr>
              <a:t>2004</a:t>
            </a:r>
            <a:r>
              <a:rPr lang="zh-TW" altLang="en-US" sz="1600">
                <a:solidFill>
                  <a:srgbClr val="4D4D4D"/>
                </a:solidFill>
              </a:rPr>
              <a:t>）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網路不當資訊類型</a:t>
            </a:r>
          </a:p>
        </p:txBody>
      </p:sp>
      <p:sp>
        <p:nvSpPr>
          <p:cNvPr id="53251" name="Rectangle 4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8686800" cy="4953000"/>
          </a:xfrm>
          <a:noFill/>
        </p:spPr>
        <p:txBody>
          <a:bodyPr lIns="182880" tIns="91440">
            <a:normAutofit lnSpcReduction="10000"/>
          </a:bodyPr>
          <a:lstStyle/>
          <a:p>
            <a:r>
              <a:rPr lang="zh-TW" altLang="en-US" dirty="0" smtClean="0"/>
              <a:t>煽惑他人犯罪</a:t>
            </a:r>
          </a:p>
          <a:p>
            <a:pPr lvl="1"/>
            <a:r>
              <a:rPr lang="zh-TW" altLang="en-US" dirty="0" smtClean="0"/>
              <a:t>如軍火教父案、無政府文件集案等</a:t>
            </a:r>
          </a:p>
          <a:p>
            <a:r>
              <a:rPr lang="zh-TW" altLang="en-US" dirty="0" smtClean="0"/>
              <a:t>販賣違禁品</a:t>
            </a:r>
          </a:p>
          <a:p>
            <a:pPr lvl="1"/>
            <a:r>
              <a:rPr lang="zh-TW" altLang="en-US" dirty="0" smtClean="0"/>
              <a:t>以網路為媒介、販買管制毒品或醫生處方藥</a:t>
            </a:r>
          </a:p>
          <a:p>
            <a:pPr lvl="0"/>
            <a:r>
              <a:rPr lang="zh-TW" altLang="en-US" dirty="0" smtClean="0">
                <a:solidFill>
                  <a:prstClr val="black"/>
                </a:solidFill>
              </a:rPr>
              <a:t>教唆他人使之自殺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0"/>
            <a:r>
              <a:rPr lang="zh-TW" altLang="en-US" dirty="0">
                <a:solidFill>
                  <a:schemeClr val="accent6">
                    <a:lumMod val="50000"/>
                  </a:schemeClr>
                </a:solidFill>
              </a:rPr>
              <a:t>散佈足以使人反感、噁心或驚懼的資訊</a:t>
            </a:r>
          </a:p>
          <a:p>
            <a:pPr lvl="1"/>
            <a:r>
              <a:rPr lang="zh-TW" altLang="en-US" dirty="0">
                <a:solidFill>
                  <a:schemeClr val="accent6">
                    <a:lumMod val="50000"/>
                  </a:schemeClr>
                </a:solidFill>
              </a:rPr>
              <a:t>如屍體、合成靈異照片、血腥圖片</a:t>
            </a:r>
            <a:r>
              <a:rPr lang="zh-TW" altLang="en-US" dirty="0" smtClean="0">
                <a:solidFill>
                  <a:schemeClr val="accent6">
                    <a:lumMod val="50000"/>
                  </a:schemeClr>
                </a:solidFill>
              </a:rPr>
              <a:t>等</a:t>
            </a:r>
            <a:endParaRPr lang="en-US" altLang="zh-TW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endParaRPr lang="zh-TW" altLang="en-US" dirty="0" smtClean="0"/>
          </a:p>
          <a:p>
            <a:pPr marL="457200" lvl="1" indent="0">
              <a:buNone/>
            </a:pPr>
            <a:r>
              <a:rPr lang="zh-TW" altLang="en-US" dirty="0" smtClean="0"/>
              <a:t>以上</a:t>
            </a:r>
            <a:r>
              <a:rPr lang="en-US" altLang="zh-TW" dirty="0" smtClean="0"/>
              <a:t>1</a:t>
            </a:r>
            <a:r>
              <a:rPr lang="zh-TW" altLang="en-US" dirty="0" smtClean="0"/>
              <a:t>至</a:t>
            </a:r>
            <a:r>
              <a:rPr lang="en-US" altLang="zh-TW" dirty="0" smtClean="0"/>
              <a:t>7</a:t>
            </a:r>
            <a:r>
              <a:rPr lang="zh-TW" altLang="en-US" dirty="0" smtClean="0"/>
              <a:t>類</a:t>
            </a:r>
            <a:r>
              <a:rPr lang="zh-TW" altLang="en-US" dirty="0" smtClean="0"/>
              <a:t>，都構成犯罪行為，「不當也不法」</a:t>
            </a:r>
          </a:p>
          <a:p>
            <a:pPr>
              <a:buFontTx/>
              <a:buNone/>
            </a:pPr>
            <a:endParaRPr lang="zh-TW" altLang="en-US" dirty="0" smtClean="0"/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6978650" y="6369050"/>
            <a:ext cx="2317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1600">
                <a:solidFill>
                  <a:srgbClr val="4D4D4D"/>
                </a:solidFill>
              </a:rPr>
              <a:t>引自：許育典（</a:t>
            </a:r>
            <a:r>
              <a:rPr lang="en-US" altLang="zh-TW" sz="1600">
                <a:solidFill>
                  <a:srgbClr val="4D4D4D"/>
                </a:solidFill>
              </a:rPr>
              <a:t>2004</a:t>
            </a:r>
            <a:r>
              <a:rPr lang="zh-TW" altLang="en-US" sz="1600">
                <a:solidFill>
                  <a:srgbClr val="4D4D4D"/>
                </a:solidFill>
              </a:rPr>
              <a:t>）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言論自由之法律規範與案例 </a:t>
            </a:r>
          </a:p>
        </p:txBody>
      </p:sp>
      <p:pic>
        <p:nvPicPr>
          <p:cNvPr id="54275" name="Picture 5" descr="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3563" y="1981200"/>
            <a:ext cx="8016875" cy="4373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想一想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zh-TW" altLang="en-US" smtClean="0"/>
              <a:t>在網路上辱罵別人，算不算公然侮辱？</a:t>
            </a:r>
          </a:p>
          <a:p>
            <a:pPr marL="609600" indent="-609600"/>
            <a:r>
              <a:rPr lang="zh-TW" altLang="en-US" smtClean="0"/>
              <a:t>在網路聊天室內辱罵他人，聊天室的人都沒有實體見面，算是「公然」侮辱？</a:t>
            </a:r>
          </a:p>
          <a:p>
            <a:pPr marL="609600" indent="-609600"/>
            <a:r>
              <a:rPr lang="zh-TW" altLang="en-US" smtClean="0"/>
              <a:t>對學校老師或某家餐廳有所不滿，可在部落格或</a:t>
            </a:r>
            <a:r>
              <a:rPr lang="en-US" altLang="zh-TW" smtClean="0"/>
              <a:t>BBS</a:t>
            </a:r>
            <a:r>
              <a:rPr lang="zh-TW" altLang="en-US" smtClean="0"/>
              <a:t>上任意發表言論、發洩情緒？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公然侮辱言論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38600"/>
            <a:ext cx="8229600" cy="1066800"/>
          </a:xfrm>
        </p:spPr>
        <p:txBody>
          <a:bodyPr/>
          <a:lstStyle/>
          <a:p>
            <a:r>
              <a:rPr lang="zh-TW" altLang="en-US" smtClean="0"/>
              <a:t>絕大部分生活中常用來罵人的言詞，不論用哪一種語言，都屬於侮辱的範疇。 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62000" y="5140325"/>
            <a:ext cx="7924800" cy="1336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eaLnBrk="0" hangingPunct="0"/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刑法</a:t>
            </a:r>
          </a:p>
          <a:p>
            <a:pPr eaLnBrk="0" hangingPunct="0"/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第</a:t>
            </a:r>
            <a:r>
              <a:rPr lang="en-US" altLang="zh-TW" sz="2800">
                <a:solidFill>
                  <a:srgbClr val="800000"/>
                </a:solidFill>
                <a:ea typeface="標楷體" pitchFamily="65" charset="-120"/>
              </a:rPr>
              <a:t>27</a:t>
            </a:r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章 妨害名譽及信用罪第</a:t>
            </a:r>
            <a:r>
              <a:rPr lang="en-US" altLang="zh-TW" sz="2800">
                <a:solidFill>
                  <a:srgbClr val="800000"/>
                </a:solidFill>
                <a:ea typeface="標楷體" pitchFamily="65" charset="-120"/>
              </a:rPr>
              <a:t>309</a:t>
            </a:r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條</a:t>
            </a:r>
            <a:r>
              <a:rPr lang="zh-TW" altLang="en-US" sz="2800">
                <a:ea typeface="標楷體" pitchFamily="65" charset="-120"/>
              </a:rPr>
              <a:t>  </a:t>
            </a:r>
          </a:p>
          <a:p>
            <a:pPr eaLnBrk="0" hangingPunct="0"/>
            <a:r>
              <a:rPr lang="zh-TW" altLang="en-US" sz="2800">
                <a:ea typeface="標楷體" pitchFamily="65" charset="-120"/>
              </a:rPr>
              <a:t>公然侮辱人者，處拘役或三百元以下罰金。 </a:t>
            </a:r>
          </a:p>
        </p:txBody>
      </p:sp>
      <p:pic>
        <p:nvPicPr>
          <p:cNvPr id="56325" name="Picture 5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1524000"/>
            <a:ext cx="52197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公然侮辱言論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229600" cy="4373562"/>
          </a:xfrm>
        </p:spPr>
        <p:txBody>
          <a:bodyPr/>
          <a:lstStyle/>
          <a:p>
            <a:r>
              <a:rPr lang="zh-TW" altLang="en-US" smtClean="0"/>
              <a:t>罵人會這麼嚴重嗎？許多人都和別人吵過架、對罵過，也沒有被告呀？ </a:t>
            </a:r>
          </a:p>
        </p:txBody>
      </p:sp>
      <p:pic>
        <p:nvPicPr>
          <p:cNvPr id="57348" name="Picture 4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2362200"/>
            <a:ext cx="23971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公然侮辱言論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58372" name="Picture 4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878205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3884613"/>
            <a:ext cx="5381625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公然侮辱言論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zh-TW" altLang="en-US" smtClean="0"/>
              <a:t>二人吵架，互相用不雅言詞對罵，除紛爭的兩造外，是否真有一個第三人看到或聽到，與公然侮辱無關，但與舉證有關。 </a:t>
            </a:r>
          </a:p>
        </p:txBody>
      </p:sp>
      <p:pic>
        <p:nvPicPr>
          <p:cNvPr id="59396" name="Picture 4" descr="畫面42_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276600"/>
            <a:ext cx="4648200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公然侮辱罪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屬「告訴乃論」－受辱的一方氣不過，成為「告訴人」，對罵人的一方提出告訴；被告需負擔刑事責任。 </a:t>
            </a:r>
            <a:endParaRPr lang="en-US" altLang="zh-TW" dirty="0" smtClean="0"/>
          </a:p>
          <a:p>
            <a:r>
              <a:rPr lang="en-US" altLang="zh-TW" dirty="0">
                <a:hlinkClick r:id="rId3"/>
              </a:rPr>
              <a:t>1</a:t>
            </a:r>
            <a:r>
              <a:rPr lang="zh-TW" altLang="en-US" dirty="0">
                <a:hlinkClick r:id="rId3"/>
              </a:rPr>
              <a:t>字</a:t>
            </a:r>
            <a:r>
              <a:rPr lang="en-US" altLang="zh-TW" dirty="0">
                <a:hlinkClick r:id="rId3"/>
              </a:rPr>
              <a:t>5</a:t>
            </a:r>
            <a:r>
              <a:rPr lang="zh-TW" altLang="en-US" dirty="0">
                <a:hlinkClick r:id="rId3"/>
              </a:rPr>
              <a:t>千</a:t>
            </a:r>
            <a:r>
              <a:rPr lang="en-US" altLang="zh-TW" dirty="0">
                <a:hlinkClick r:id="rId3"/>
              </a:rPr>
              <a:t>!</a:t>
            </a:r>
            <a:r>
              <a:rPr lang="zh-TW" altLang="en-US" dirty="0">
                <a:hlinkClick r:id="rId3"/>
              </a:rPr>
              <a:t>罵「死老太婆」判賠</a:t>
            </a:r>
            <a:r>
              <a:rPr lang="en-US" altLang="zh-TW" dirty="0">
                <a:hlinkClick r:id="rId3"/>
              </a:rPr>
              <a:t>2</a:t>
            </a:r>
            <a:r>
              <a:rPr lang="zh-TW" altLang="en-US" dirty="0">
                <a:hlinkClick r:id="rId3"/>
              </a:rPr>
              <a:t>萬</a:t>
            </a:r>
            <a:endParaRPr lang="zh-TW" altLang="en-US" dirty="0" smtClean="0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62000" y="3768725"/>
            <a:ext cx="7924800" cy="1336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eaLnBrk="0" hangingPunct="0"/>
            <a:r>
              <a:rPr lang="zh-TW" altLang="en-US" sz="2800" dirty="0">
                <a:solidFill>
                  <a:srgbClr val="800000"/>
                </a:solidFill>
                <a:ea typeface="標楷體" pitchFamily="65" charset="-120"/>
              </a:rPr>
              <a:t>刑法</a:t>
            </a:r>
          </a:p>
          <a:p>
            <a:pPr eaLnBrk="0" hangingPunct="0"/>
            <a:r>
              <a:rPr lang="zh-TW" altLang="en-US" sz="2800" dirty="0">
                <a:solidFill>
                  <a:srgbClr val="800000"/>
                </a:solidFill>
                <a:ea typeface="標楷體" pitchFamily="65" charset="-120"/>
              </a:rPr>
              <a:t>第</a:t>
            </a:r>
            <a:r>
              <a:rPr lang="en-US" altLang="zh-TW" sz="2800" dirty="0">
                <a:solidFill>
                  <a:srgbClr val="800000"/>
                </a:solidFill>
                <a:ea typeface="標楷體" pitchFamily="65" charset="-120"/>
              </a:rPr>
              <a:t>27</a:t>
            </a:r>
            <a:r>
              <a:rPr lang="zh-TW" altLang="en-US" sz="2800" dirty="0">
                <a:solidFill>
                  <a:srgbClr val="800000"/>
                </a:solidFill>
                <a:ea typeface="標楷體" pitchFamily="65" charset="-120"/>
              </a:rPr>
              <a:t>章 妨害名譽及信用罪第</a:t>
            </a:r>
            <a:r>
              <a:rPr lang="en-US" altLang="zh-TW" sz="2800" dirty="0">
                <a:solidFill>
                  <a:srgbClr val="800000"/>
                </a:solidFill>
                <a:ea typeface="標楷體" pitchFamily="65" charset="-120"/>
              </a:rPr>
              <a:t>309</a:t>
            </a:r>
            <a:r>
              <a:rPr lang="zh-TW" altLang="en-US" sz="2800" dirty="0">
                <a:solidFill>
                  <a:srgbClr val="800000"/>
                </a:solidFill>
                <a:ea typeface="標楷體" pitchFamily="65" charset="-120"/>
              </a:rPr>
              <a:t>條</a:t>
            </a:r>
            <a:r>
              <a:rPr lang="zh-TW" altLang="en-US" sz="2800" dirty="0">
                <a:ea typeface="標楷體" pitchFamily="65" charset="-120"/>
              </a:rPr>
              <a:t>  </a:t>
            </a:r>
          </a:p>
          <a:p>
            <a:pPr eaLnBrk="0" hangingPunct="0"/>
            <a:r>
              <a:rPr lang="zh-TW" altLang="en-US" sz="2800" dirty="0">
                <a:ea typeface="標楷體" pitchFamily="65" charset="-120"/>
              </a:rPr>
              <a:t>公然侮辱人者，處拘役或三百元以下罰金。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公然侮辱罪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373563"/>
          </a:xfrm>
        </p:spPr>
        <p:txBody>
          <a:bodyPr/>
          <a:lstStyle/>
          <a:p>
            <a:r>
              <a:rPr lang="zh-TW" altLang="en-US" smtClean="0"/>
              <a:t>網路是個人人得以進出場域，法律用語為「公然」。 </a:t>
            </a:r>
          </a:p>
        </p:txBody>
      </p:sp>
      <p:pic>
        <p:nvPicPr>
          <p:cNvPr id="64516" name="Picture 4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398713"/>
            <a:ext cx="5181600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公然侮辱罪範例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zh-TW" altLang="en-US" dirty="0" smtClean="0"/>
              <a:t>網路上罵人可能構成</a:t>
            </a:r>
            <a:r>
              <a:rPr lang="zh-TW" altLang="en-US" dirty="0" smtClean="0">
                <a:solidFill>
                  <a:srgbClr val="FF0000"/>
                </a:solidFill>
              </a:rPr>
              <a:t>公然侮辱罪</a:t>
            </a:r>
            <a:r>
              <a:rPr lang="zh-TW" altLang="en-US" dirty="0" smtClean="0"/>
              <a:t>，且網路常以文字書寫溝通，文字記錄都是證據。</a:t>
            </a:r>
          </a:p>
        </p:txBody>
      </p:sp>
      <p:pic>
        <p:nvPicPr>
          <p:cNvPr id="65540" name="Picture 4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819400"/>
            <a:ext cx="5257800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prstClr val="black"/>
                </a:solidFill>
              </a:rPr>
              <a:t>誹謗罪範例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新竹</a:t>
            </a:r>
            <a:r>
              <a:rPr lang="zh-TW" altLang="en-US" dirty="0"/>
              <a:t>一名四十多歲的黃姓女子，因為不滿台中一位吳姓醫師與哥哥口角</a:t>
            </a:r>
            <a:r>
              <a:rPr lang="zh-TW" altLang="en-US" dirty="0" smtClean="0"/>
              <a:t>，就</a:t>
            </a:r>
            <a:r>
              <a:rPr lang="zh-TW" altLang="en-US" dirty="0"/>
              <a:t>在網路上張貼或轉貼標題，詆毀吳姓醫師是「人面獸心的惡醫集團」等足以誹謗他人的文字。全案最高法院依散佈文字誹謗罪名，判處黃姓女子拘役一百天確定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當事人也向黃姓女子提出精神慰撫金的求償，法官審理後，認為被告對吳姓醫師名譽已達侵害程度，判處被告應賠償十萬元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sz="1700" dirty="0" smtClean="0"/>
          </a:p>
          <a:p>
            <a:pPr marL="0" indent="0" algn="r">
              <a:buNone/>
            </a:pPr>
            <a:r>
              <a:rPr lang="zh-TW" altLang="en-US" sz="1700" dirty="0" smtClean="0"/>
              <a:t>中廣</a:t>
            </a:r>
            <a:r>
              <a:rPr lang="zh-TW" altLang="en-US" sz="1700" dirty="0"/>
              <a:t>新聞網 </a:t>
            </a:r>
            <a:r>
              <a:rPr lang="en-US" altLang="zh-TW" sz="1700" dirty="0"/>
              <a:t>– 2012</a:t>
            </a:r>
            <a:r>
              <a:rPr lang="zh-TW" altLang="en-US" sz="1700" dirty="0"/>
              <a:t>年</a:t>
            </a:r>
            <a:r>
              <a:rPr lang="en-US" altLang="zh-TW" sz="1700" dirty="0"/>
              <a:t>3</a:t>
            </a:r>
            <a:r>
              <a:rPr lang="zh-TW" altLang="en-US" sz="1700" dirty="0"/>
              <a:t>月</a:t>
            </a:r>
            <a:r>
              <a:rPr lang="en-US" altLang="zh-TW" sz="1700" dirty="0"/>
              <a:t>1</a:t>
            </a:r>
            <a:r>
              <a:rPr lang="zh-TW" altLang="en-US" sz="1700" dirty="0"/>
              <a:t>日彭清仁</a:t>
            </a:r>
            <a:r>
              <a:rPr lang="zh-TW" altLang="en-US" sz="1700" dirty="0" smtClean="0"/>
              <a:t>報導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504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參考答案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dirty="0" smtClean="0"/>
              <a:t>所以</a:t>
            </a:r>
            <a:r>
              <a:rPr lang="zh-TW" altLang="en-US" dirty="0" smtClean="0">
                <a:solidFill>
                  <a:srgbClr val="FF0000"/>
                </a:solidFill>
              </a:rPr>
              <a:t>善加查證</a:t>
            </a:r>
            <a:r>
              <a:rPr lang="zh-TW" altLang="en-US" dirty="0" smtClean="0"/>
              <a:t>是很重要的，如果不加以查證，就轉貼出去，表示即使這封信的內容不真實，干我什麼事，傷害別人名譽也無所謂，這樣的心態，在法律上稱之為「未必故意」或「間接故意」，也是故意的一種，要受到</a:t>
            </a:r>
            <a:r>
              <a:rPr lang="zh-TW" altLang="en-US" dirty="0" smtClean="0">
                <a:solidFill>
                  <a:srgbClr val="FF0000"/>
                </a:solidFill>
              </a:rPr>
              <a:t>誹謗罪</a:t>
            </a:r>
            <a:r>
              <a:rPr lang="zh-TW" altLang="en-US" dirty="0" smtClean="0"/>
              <a:t>處罰的。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 smtClean="0">
                <a:effectLst/>
              </a:rPr>
              <a:t>小結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4838"/>
            <a:ext cx="8229600" cy="4754562"/>
          </a:xfrm>
        </p:spPr>
        <p:txBody>
          <a:bodyPr/>
          <a:lstStyle/>
          <a:p>
            <a:r>
              <a:rPr lang="zh-TW" altLang="en-US" sz="2800" dirty="0" smtClean="0"/>
              <a:t>所以，網友在</a:t>
            </a:r>
            <a:r>
              <a:rPr lang="en-US" altLang="zh-TW" sz="2800" dirty="0" smtClean="0"/>
              <a:t>BBS</a:t>
            </a:r>
            <a:r>
              <a:rPr lang="zh-TW" altLang="en-US" sz="2800" dirty="0" smtClean="0"/>
              <a:t>、電子郵件、部落格、</a:t>
            </a:r>
            <a:r>
              <a:rPr lang="en-US" altLang="zh-TW" sz="2800" dirty="0" smtClean="0"/>
              <a:t>BBS</a:t>
            </a:r>
            <a:r>
              <a:rPr lang="zh-TW" altLang="en-US" sz="2800" dirty="0" smtClean="0"/>
              <a:t>討論區發言，雖然享有言論自由，但是如果因此造成他人名譽受損，可能會構成</a:t>
            </a:r>
            <a:r>
              <a:rPr lang="zh-TW" altLang="en-US" sz="2800" dirty="0" smtClean="0">
                <a:solidFill>
                  <a:srgbClr val="FF0000"/>
                </a:solidFill>
              </a:rPr>
              <a:t>刑法公然侮辱罪、誹謗罪或偽造文書罪</a:t>
            </a:r>
          </a:p>
          <a:p>
            <a:r>
              <a:rPr lang="zh-TW" altLang="en-US" sz="2800" dirty="0" smtClean="0"/>
              <a:t>另外可能還得負起</a:t>
            </a:r>
            <a:r>
              <a:rPr lang="zh-TW" altLang="en-US" sz="2800" dirty="0" smtClean="0">
                <a:solidFill>
                  <a:srgbClr val="FF0000"/>
                </a:solidFill>
              </a:rPr>
              <a:t>民事賠償</a:t>
            </a:r>
            <a:r>
              <a:rPr lang="zh-TW" altLang="en-US" sz="2800" dirty="0" smtClean="0"/>
              <a:t>的責任；如果是編造不實文字、圖畫在網路上抹黑、抹黃他人，可能構成刑法加重誹謗罪。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案例：一夜情被拍裸照恐嚇</a:t>
            </a:r>
            <a:r>
              <a:rPr lang="zh-TW" altLang="en-US" sz="2800" smtClean="0">
                <a:effectLst/>
              </a:rPr>
              <a:t>（</a:t>
            </a:r>
            <a:r>
              <a:rPr lang="en-US" altLang="zh-TW" sz="2800" smtClean="0">
                <a:effectLst/>
              </a:rPr>
              <a:t>2007</a:t>
            </a:r>
            <a:r>
              <a:rPr lang="zh-TW" altLang="en-US" sz="2800" smtClean="0">
                <a:effectLst/>
              </a:rPr>
              <a:t>）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zh-TW" altLang="en-US" smtClean="0"/>
              <a:t>這二人發生一夜情，結果男方變成恐怖情人，你如果是女方，你該怎麼做？ </a:t>
            </a:r>
          </a:p>
        </p:txBody>
      </p:sp>
      <p:pic>
        <p:nvPicPr>
          <p:cNvPr id="130052" name="Picture 4" descr="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819400"/>
            <a:ext cx="5867400" cy="376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參考答案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mtClean="0"/>
              <a:t>高姓男子的行徑係涉犯刑法第</a:t>
            </a:r>
            <a:r>
              <a:rPr lang="en-US" altLang="zh-TW" smtClean="0"/>
              <a:t>346</a:t>
            </a:r>
            <a:r>
              <a:rPr lang="zh-TW" altLang="en-US" smtClean="0"/>
              <a:t>條第</a:t>
            </a:r>
            <a:r>
              <a:rPr lang="en-US" altLang="zh-TW" smtClean="0"/>
              <a:t>1</a:t>
            </a:r>
            <a:r>
              <a:rPr lang="zh-TW" altLang="en-US" smtClean="0"/>
              <a:t>項，這不是單純恐嚇危害安全罪，而是恐嚇取財罪，罪責比較重，最低要判六個月。 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762000" y="3886200"/>
            <a:ext cx="7781925" cy="18097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刑法第</a:t>
            </a:r>
            <a:r>
              <a:rPr lang="en-US" altLang="zh-TW" sz="2800">
                <a:solidFill>
                  <a:srgbClr val="800000"/>
                </a:solidFill>
                <a:ea typeface="標楷體" pitchFamily="65" charset="-120"/>
              </a:rPr>
              <a:t>346</a:t>
            </a:r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條第</a:t>
            </a:r>
            <a:r>
              <a:rPr lang="en-US" altLang="zh-TW" sz="2800">
                <a:solidFill>
                  <a:srgbClr val="800000"/>
                </a:solidFill>
                <a:ea typeface="標楷體" pitchFamily="65" charset="-120"/>
              </a:rPr>
              <a:t>1</a:t>
            </a:r>
            <a:r>
              <a:rPr lang="zh-TW" altLang="en-US" sz="2800">
                <a:solidFill>
                  <a:srgbClr val="800000"/>
                </a:solidFill>
                <a:ea typeface="標楷體" pitchFamily="65" charset="-120"/>
              </a:rPr>
              <a:t>項</a:t>
            </a:r>
          </a:p>
          <a:p>
            <a:r>
              <a:rPr lang="zh-TW" altLang="en-US" sz="2800">
                <a:ea typeface="標楷體" pitchFamily="65" charset="-120"/>
              </a:rPr>
              <a:t>意圖為自己或第三人不法之所有，以恐嚇使人將本人或第三人之物交付者，處六月以上五年以下有期徒刑，得併科一千元以下罰金。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smtClean="0">
                <a:effectLst/>
              </a:rPr>
              <a:t>參考答案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mtClean="0"/>
              <a:t>被害人比較好的作法是留存該訊息，將實情告知檢警，將男子誘出，加以逮捕，以絕後患。但本案例說明在網路中所結交的朋友，因不知對方背景，必須戒慎恐懼。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altLang="zh-TW" dirty="0" smtClean="0"/>
          </a:p>
          <a:p>
            <a:pPr algn="ctr">
              <a:buNone/>
            </a:pPr>
            <a:endParaRPr lang="en-US" altLang="zh-TW" dirty="0"/>
          </a:p>
          <a:p>
            <a:pPr algn="ctr">
              <a:buNone/>
            </a:pPr>
            <a:endParaRPr lang="en-US" altLang="zh-TW" dirty="0" smtClean="0"/>
          </a:p>
          <a:p>
            <a:pPr algn="ctr">
              <a:buNone/>
            </a:pPr>
            <a:r>
              <a:rPr lang="en-US" altLang="zh-TW" sz="4000" dirty="0" smtClean="0"/>
              <a:t>The End</a:t>
            </a:r>
            <a:endParaRPr lang="zh-TW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2">
      <a:majorFont>
        <a:latin typeface="Calibri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2730</Words>
  <Application>Microsoft Office PowerPoint</Application>
  <PresentationFormat>如螢幕大小 (4:3)</PresentationFormat>
  <Paragraphs>169</Paragraphs>
  <Slides>30</Slides>
  <Notes>19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2" baseType="lpstr">
      <vt:lpstr>Office 佈景主題</vt:lpstr>
      <vt:lpstr>自訂設計</vt:lpstr>
      <vt:lpstr>網路言論自由</vt:lpstr>
      <vt:lpstr>課程大綱</vt:lpstr>
      <vt:lpstr>「我就是有話要說」</vt:lpstr>
      <vt:lpstr>1.甚麼是言論自由?</vt:lpstr>
      <vt:lpstr>我國法律保障的言論自由 </vt:lpstr>
      <vt:lpstr>言論自由不保障虛構的事實 </vt:lpstr>
      <vt:lpstr>言論自由不保障虛構的事實</vt:lpstr>
      <vt:lpstr>哪些言論違反言論自由 ?</vt:lpstr>
      <vt:lpstr>不雅（indecent）</vt:lpstr>
      <vt:lpstr>不適當（improper） </vt:lpstr>
      <vt:lpstr>危害公共安全的言論 </vt:lpstr>
      <vt:lpstr>網路不當資訊類型</vt:lpstr>
      <vt:lpstr>網路不當資訊類型 </vt:lpstr>
      <vt:lpstr>網路不當資訊類型</vt:lpstr>
      <vt:lpstr>言論自由之法律規範與案例 </vt:lpstr>
      <vt:lpstr>想一想 </vt:lpstr>
      <vt:lpstr>公然侮辱言論 </vt:lpstr>
      <vt:lpstr>公然侮辱言論 </vt:lpstr>
      <vt:lpstr>公然侮辱言論</vt:lpstr>
      <vt:lpstr>公然侮辱言論</vt:lpstr>
      <vt:lpstr>公然侮辱罪</vt:lpstr>
      <vt:lpstr>公然侮辱罪</vt:lpstr>
      <vt:lpstr>公然侮辱罪範例</vt:lpstr>
      <vt:lpstr>誹謗罪範例</vt:lpstr>
      <vt:lpstr>參考答案</vt:lpstr>
      <vt:lpstr>小結</vt:lpstr>
      <vt:lpstr>案例：一夜情被拍裸照恐嚇（2007）</vt:lpstr>
      <vt:lpstr>參考答案</vt:lpstr>
      <vt:lpstr>參考答案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網路言論自由</dc:title>
  <dc:creator>STUT</dc:creator>
  <cp:lastModifiedBy>Yufing</cp:lastModifiedBy>
  <cp:revision>8</cp:revision>
  <dcterms:created xsi:type="dcterms:W3CDTF">2012-04-23T03:51:30Z</dcterms:created>
  <dcterms:modified xsi:type="dcterms:W3CDTF">2012-11-14T02:01:03Z</dcterms:modified>
</cp:coreProperties>
</file>