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60" r:id="rId2"/>
    <p:sldId id="261" r:id="rId3"/>
    <p:sldId id="263" r:id="rId4"/>
    <p:sldId id="271" r:id="rId5"/>
    <p:sldId id="273" r:id="rId6"/>
    <p:sldId id="272" r:id="rId7"/>
    <p:sldId id="264" r:id="rId8"/>
    <p:sldId id="265" r:id="rId9"/>
    <p:sldId id="274" r:id="rId10"/>
    <p:sldId id="266"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658A192-0490-4BA1-8574-ECA753F8382F}" type="datetimeFigureOut">
              <a:rPr lang="zh-TW" altLang="en-US" smtClean="0"/>
              <a:pPr/>
              <a:t>2012/11/29</a:t>
            </a:fld>
            <a:endParaRPr lang="zh-TW" altLang="en-US"/>
          </a:p>
        </p:txBody>
      </p:sp>
      <p:sp>
        <p:nvSpPr>
          <p:cNvPr id="17" name="頁尾版面配置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zh-TW" altLang="en-US"/>
          </a:p>
        </p:txBody>
      </p:sp>
      <p:sp>
        <p:nvSpPr>
          <p:cNvPr id="29"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fld id="{BC03FB6F-6CC9-4022-B466-F76F9A52C385}"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03FB6F-6CC9-4022-B466-F76F9A52C385}"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1"/>
      </p:bgRef>
    </p:bg>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609600"/>
            <a:ext cx="2057400" cy="55165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553200" y="6248402"/>
            <a:ext cx="2209800" cy="365125"/>
          </a:xfrm>
        </p:spPr>
        <p:txBody>
          <a:bodyPr/>
          <a:lstStyle/>
          <a:p>
            <a:fld id="{0658A192-0490-4BA1-8574-ECA753F8382F}" type="datetimeFigureOut">
              <a:rPr lang="zh-TW" altLang="en-US" smtClean="0"/>
              <a:pPr/>
              <a:t>2012/11/29</a:t>
            </a:fld>
            <a:endParaRPr lang="zh-TW" altLang="en-US"/>
          </a:p>
        </p:txBody>
      </p:sp>
      <p:sp>
        <p:nvSpPr>
          <p:cNvPr id="5" name="頁尾版面配置區 4"/>
          <p:cNvSpPr>
            <a:spLocks noGrp="1"/>
          </p:cNvSpPr>
          <p:nvPr>
            <p:ph type="ftr" sz="quarter" idx="11"/>
          </p:nvPr>
        </p:nvSpPr>
        <p:spPr>
          <a:xfrm>
            <a:off x="457201" y="6248207"/>
            <a:ext cx="5573483" cy="365125"/>
          </a:xfrm>
        </p:spPr>
        <p:txBody>
          <a:bodyPr/>
          <a:lstStyle/>
          <a:p>
            <a:endParaRPr lang="zh-TW" altLang="en-US"/>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投影片編號版面配置區 5"/>
          <p:cNvSpPr>
            <a:spLocks noGrp="1"/>
          </p:cNvSpPr>
          <p:nvPr>
            <p:ph type="sldNum" sz="quarter" idx="12"/>
          </p:nvPr>
        </p:nvSpPr>
        <p:spPr>
          <a:xfrm rot="5400000">
            <a:off x="5989638" y="144462"/>
            <a:ext cx="533400" cy="244476"/>
          </a:xfrm>
        </p:spPr>
        <p:txBody>
          <a:bodyPr/>
          <a:lstStyle/>
          <a:p>
            <a:fld id="{BC03FB6F-6CC9-4022-B466-F76F9A52C385}"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lvl1pPr>
              <a:defRPr>
                <a:solidFill>
                  <a:srgbClr val="FFFFFF"/>
                </a:solidFill>
              </a:defRPr>
            </a:lvl1pPr>
          </a:lstStyle>
          <a:p>
            <a:fld id="{BC03FB6F-6CC9-4022-B466-F76F9A52C385}" type="slidenum">
              <a:rPr lang="zh-TW" altLang="en-US" smtClean="0"/>
              <a:pPr/>
              <a:t>‹#›</a:t>
            </a:fld>
            <a:endParaRPr lang="zh-TW" altLang="en-US"/>
          </a:p>
        </p:txBody>
      </p:sp>
      <p:sp>
        <p:nvSpPr>
          <p:cNvPr id="8" name="內容版面配置區 7"/>
          <p:cNvSpPr>
            <a:spLocks noGrp="1"/>
          </p:cNvSpPr>
          <p:nvPr>
            <p:ph sz="quarter" idx="1"/>
          </p:nvPr>
        </p:nvSpPr>
        <p:spPr>
          <a:xfrm>
            <a:off x="612648" y="1600200"/>
            <a:ext cx="8153400" cy="44958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13" name="投影片編號版面配置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C03FB6F-6CC9-4022-B466-F76F9A52C385}" type="slidenum">
              <a:rPr lang="zh-TW" altLang="en-US" smtClean="0"/>
              <a:pPr/>
              <a:t>‹#›</a:t>
            </a:fld>
            <a:endParaRPr lang="zh-TW" altLang="en-US"/>
          </a:p>
        </p:txBody>
      </p:sp>
      <p:sp>
        <p:nvSpPr>
          <p:cNvPr id="14" name="頁尾版面配置區 13"/>
          <p:cNvSpPr>
            <a:spLocks noGrp="1"/>
          </p:cNvSpPr>
          <p:nvPr>
            <p:ph type="ftr" sz="quarter" idx="12"/>
          </p:nvPr>
        </p:nvSpPr>
        <p:spPr/>
        <p:txBody>
          <a:bodyPr/>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9" name="內容版面配置區 8"/>
          <p:cNvSpPr>
            <a:spLocks noGrp="1"/>
          </p:cNvSpPr>
          <p:nvPr>
            <p:ph sz="quarter" idx="1"/>
          </p:nvPr>
        </p:nvSpPr>
        <p:spPr>
          <a:xfrm>
            <a:off x="609600"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844901"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8" name="日期版面配置區 7"/>
          <p:cNvSpPr>
            <a:spLocks noGrp="1"/>
          </p:cNvSpPr>
          <p:nvPr>
            <p:ph type="dt" sz="half" idx="15"/>
          </p:nvPr>
        </p:nvSpPr>
        <p:spPr/>
        <p:txBody>
          <a:bodyPr rtlCol="0"/>
          <a:lstStyle/>
          <a:p>
            <a:fld id="{0658A192-0490-4BA1-8574-ECA753F8382F}" type="datetimeFigureOut">
              <a:rPr lang="zh-TW" altLang="en-US" smtClean="0"/>
              <a:pPr/>
              <a:t>2012/11/29</a:t>
            </a:fld>
            <a:endParaRPr lang="zh-TW" altLang="en-US"/>
          </a:p>
        </p:txBody>
      </p:sp>
      <p:sp>
        <p:nvSpPr>
          <p:cNvPr id="10" name="投影片編號版面配置區 9"/>
          <p:cNvSpPr>
            <a:spLocks noGrp="1"/>
          </p:cNvSpPr>
          <p:nvPr>
            <p:ph type="sldNum" sz="quarter" idx="16"/>
          </p:nvPr>
        </p:nvSpPr>
        <p:spPr/>
        <p:txBody>
          <a:bodyPr rtlCol="0"/>
          <a:lstStyle/>
          <a:p>
            <a:fld id="{BC03FB6F-6CC9-4022-B466-F76F9A52C385}" type="slidenum">
              <a:rPr lang="zh-TW" altLang="en-US" smtClean="0"/>
              <a:pPr/>
              <a:t>‹#›</a:t>
            </a:fld>
            <a:endParaRPr lang="zh-TW" altLang="en-US"/>
          </a:p>
        </p:txBody>
      </p:sp>
      <p:sp>
        <p:nvSpPr>
          <p:cNvPr id="12" name="頁尾版面配置區 11"/>
          <p:cNvSpPr>
            <a:spLocks noGrp="1"/>
          </p:cNvSpPr>
          <p:nvPr>
            <p:ph type="ftr" sz="quarter" idx="17"/>
          </p:nvPr>
        </p:nvSpPr>
        <p:spPr/>
        <p:txBody>
          <a:bodyPr rtlCol="0"/>
          <a:lstStyle/>
          <a:p>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nchor="ctr"/>
          <a:lstStyle>
            <a:lvl1pPr>
              <a:defRPr/>
            </a:lvl1pPr>
          </a:lstStyle>
          <a:p>
            <a:r>
              <a:rPr kumimoji="0" lang="zh-TW" altLang="en-US" smtClean="0"/>
              <a:t>按一下以編輯母片標題樣式</a:t>
            </a:r>
            <a:endParaRPr kumimoji="0" lang="en-US"/>
          </a:p>
        </p:txBody>
      </p:sp>
      <p:sp>
        <p:nvSpPr>
          <p:cNvPr id="11" name="內容版面配置區 10"/>
          <p:cNvSpPr>
            <a:spLocks noGrp="1"/>
          </p:cNvSpPr>
          <p:nvPr>
            <p:ph sz="quarter" idx="2"/>
          </p:nvPr>
        </p:nvSpPr>
        <p:spPr>
          <a:xfrm>
            <a:off x="609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800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5"/>
          </p:nvPr>
        </p:nvSpPr>
        <p:spPr/>
        <p:txBody>
          <a:bodyPr rtlCol="0"/>
          <a:lstStyle/>
          <a:p>
            <a:fld id="{0658A192-0490-4BA1-8574-ECA753F8382F}" type="datetimeFigureOut">
              <a:rPr lang="zh-TW" altLang="en-US" smtClean="0"/>
              <a:pPr/>
              <a:t>2012/11/29</a:t>
            </a:fld>
            <a:endParaRPr lang="zh-TW" altLang="en-US"/>
          </a:p>
        </p:txBody>
      </p:sp>
      <p:sp>
        <p:nvSpPr>
          <p:cNvPr id="12" name="投影片編號版面配置區 11"/>
          <p:cNvSpPr>
            <a:spLocks noGrp="1"/>
          </p:cNvSpPr>
          <p:nvPr>
            <p:ph type="sldNum" sz="quarter" idx="16"/>
          </p:nvPr>
        </p:nvSpPr>
        <p:spPr/>
        <p:txBody>
          <a:bodyPr rtlCol="0"/>
          <a:lstStyle/>
          <a:p>
            <a:fld id="{BC03FB6F-6CC9-4022-B466-F76F9A52C385}" type="slidenum">
              <a:rPr lang="zh-TW" altLang="en-US" smtClean="0"/>
              <a:pPr/>
              <a:t>‹#›</a:t>
            </a:fld>
            <a:endParaRPr lang="zh-TW" altLang="en-US"/>
          </a:p>
        </p:txBody>
      </p:sp>
      <p:sp>
        <p:nvSpPr>
          <p:cNvPr id="14" name="頁尾版面配置區 13"/>
          <p:cNvSpPr>
            <a:spLocks noGrp="1"/>
          </p:cNvSpPr>
          <p:nvPr>
            <p:ph type="ftr" sz="quarter" idx="17"/>
          </p:nvPr>
        </p:nvSpPr>
        <p:spPr/>
        <p:txBody>
          <a:bodyPr rtlCol="0"/>
          <a:lstStyle/>
          <a:p>
            <a:endParaRPr lang="zh-TW" altLang="en-US"/>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lvl1pPr>
              <a:defRPr>
                <a:solidFill>
                  <a:srgbClr val="FFFFFF"/>
                </a:solidFill>
              </a:defRPr>
            </a:lvl1pPr>
          </a:lstStyle>
          <a:p>
            <a:fld id="{BC03FB6F-6CC9-4022-B466-F76F9A52C385}"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fld id="{BC03FB6F-6CC9-4022-B466-F76F9A52C385}"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nchor="ctr"/>
          <a:lstStyle>
            <a:lvl1pPr algn="l">
              <a:buNone/>
              <a:defRPr sz="4400" b="0"/>
            </a:lvl1p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0658A192-0490-4BA1-8574-ECA753F8382F}" type="datetimeFigureOut">
              <a:rPr lang="zh-TW" altLang="en-US" smtClean="0"/>
              <a:pPr/>
              <a:t>2012/11/29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lvl1pPr>
              <a:defRPr>
                <a:solidFill>
                  <a:srgbClr val="FFFFFF"/>
                </a:solidFill>
              </a:defRPr>
            </a:lvl1pPr>
          </a:lstStyle>
          <a:p>
            <a:fld id="{BC03FB6F-6CC9-4022-B466-F76F9A52C385}" type="slidenum">
              <a:rPr lang="zh-TW" altLang="en-US" smtClean="0"/>
              <a:pPr/>
              <a:t>‹#›</a:t>
            </a:fld>
            <a:endParaRPr lang="zh-TW" altLang="en-US"/>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3">
        <a:schemeClr val="bg2"/>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TW" altLang="en-US" smtClean="0"/>
              <a:t>按一下以編輯母片標題樣式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版面配置區 11"/>
          <p:cNvSpPr>
            <a:spLocks noGrp="1"/>
          </p:cNvSpPr>
          <p:nvPr>
            <p:ph type="dt" sz="half" idx="10"/>
          </p:nvPr>
        </p:nvSpPr>
        <p:spPr>
          <a:xfrm>
            <a:off x="6248400" y="6248400"/>
            <a:ext cx="2667000" cy="365125"/>
          </a:xfrm>
        </p:spPr>
        <p:txBody>
          <a:bodyPr rtlCol="0"/>
          <a:lstStyle/>
          <a:p>
            <a:fld id="{0658A192-0490-4BA1-8574-ECA753F8382F}" type="datetimeFigureOut">
              <a:rPr lang="zh-TW" altLang="en-US" smtClean="0"/>
              <a:pPr/>
              <a:t>2012/11/29</a:t>
            </a:fld>
            <a:endParaRPr lang="zh-TW" altLang="en-US"/>
          </a:p>
        </p:txBody>
      </p:sp>
      <p:sp>
        <p:nvSpPr>
          <p:cNvPr id="13" name="投影片編號版面配置區 12"/>
          <p:cNvSpPr>
            <a:spLocks noGrp="1"/>
          </p:cNvSpPr>
          <p:nvPr>
            <p:ph type="sldNum" sz="quarter" idx="11"/>
          </p:nvPr>
        </p:nvSpPr>
        <p:spPr>
          <a:xfrm>
            <a:off x="0" y="4667249"/>
            <a:ext cx="1447800" cy="663578"/>
          </a:xfrm>
        </p:spPr>
        <p:txBody>
          <a:bodyPr rtlCol="0"/>
          <a:lstStyle>
            <a:lvl1pPr>
              <a:defRPr sz="2800"/>
            </a:lvl1pPr>
          </a:lstStyle>
          <a:p>
            <a:fld id="{BC03FB6F-6CC9-4022-B466-F76F9A52C385}" type="slidenum">
              <a:rPr lang="zh-TW" altLang="en-US" smtClean="0"/>
              <a:pPr/>
              <a:t>‹#›</a:t>
            </a:fld>
            <a:endParaRPr lang="zh-TW" altLang="en-US"/>
          </a:p>
        </p:txBody>
      </p:sp>
      <p:sp>
        <p:nvSpPr>
          <p:cNvPr id="14" name="頁尾版面配置區 13"/>
          <p:cNvSpPr>
            <a:spLocks noGrp="1"/>
          </p:cNvSpPr>
          <p:nvPr>
            <p:ph type="ftr" sz="quarter" idx="12"/>
          </p:nvPr>
        </p:nvSpPr>
        <p:spPr>
          <a:xfrm>
            <a:off x="1600200" y="6248206"/>
            <a:ext cx="4572000" cy="365125"/>
          </a:xfrm>
        </p:spPr>
        <p:txBody>
          <a:bodyPr rtlCol="0"/>
          <a:lstStyle/>
          <a:p>
            <a:endParaRPr lang="zh-TW" altLang="en-US"/>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TW" altLang="en-US" smtClean="0"/>
              <a:t>按一下圖示以新增圖片</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609600" y="228600"/>
            <a:ext cx="8153400" cy="9906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658A192-0490-4BA1-8574-ECA753F8382F}" type="datetimeFigureOut">
              <a:rPr lang="zh-TW" altLang="en-US" smtClean="0"/>
              <a:pPr/>
              <a:t>2012/11/29</a:t>
            </a:fld>
            <a:endParaRPr lang="zh-TW" altLang="en-US"/>
          </a:p>
        </p:txBody>
      </p:sp>
      <p:sp>
        <p:nvSpPr>
          <p:cNvPr id="3" name="頁尾版面配置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zh-TW" altLang="en-US"/>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C03FB6F-6CC9-4022-B466-F76F9A52C385}"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my.stust.edu.tw/course/17845"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hlinkClick r:id="rId2"/>
              </a:rPr>
              <a:t/>
            </a:r>
            <a:br>
              <a:rPr lang="en-US" altLang="zh-TW" dirty="0" smtClean="0">
                <a:hlinkClick r:id="rId2"/>
              </a:rPr>
            </a:br>
            <a:r>
              <a:rPr lang="zh-TW" altLang="en-US" dirty="0" smtClean="0">
                <a:solidFill>
                  <a:srgbClr val="00B050"/>
                </a:solidFill>
                <a:hlinkClick r:id="rId2"/>
              </a:rPr>
              <a:t>工程與社會專題</a:t>
            </a:r>
            <a:r>
              <a:rPr lang="zh-TW" altLang="en-US" dirty="0" smtClean="0"/>
              <a:t/>
            </a:r>
            <a:br>
              <a:rPr lang="zh-TW" altLang="en-US" dirty="0" smtClean="0"/>
            </a:br>
            <a:endParaRPr lang="zh-TW" altLang="en-US" dirty="0"/>
          </a:p>
        </p:txBody>
      </p:sp>
      <p:sp>
        <p:nvSpPr>
          <p:cNvPr id="3" name="內容版面配置區 2"/>
          <p:cNvSpPr>
            <a:spLocks noGrp="1"/>
          </p:cNvSpPr>
          <p:nvPr>
            <p:ph sz="quarter" idx="1"/>
          </p:nvPr>
        </p:nvSpPr>
        <p:spPr>
          <a:xfrm>
            <a:off x="612648" y="1600200"/>
            <a:ext cx="8153400" cy="5069160"/>
          </a:xfrm>
        </p:spPr>
        <p:txBody>
          <a:bodyPr>
            <a:normAutofit fontScale="92500"/>
          </a:bodyPr>
          <a:lstStyle/>
          <a:p>
            <a:pPr>
              <a:buNone/>
            </a:pPr>
            <a:r>
              <a:rPr lang="zh-TW" altLang="en-US" sz="3600" b="1" dirty="0" smtClean="0">
                <a:solidFill>
                  <a:srgbClr val="0070C0"/>
                </a:solidFill>
              </a:rPr>
              <a:t>討論題目</a:t>
            </a:r>
            <a:endParaRPr lang="en-US" altLang="zh-TW" sz="3600" b="1" dirty="0" smtClean="0">
              <a:solidFill>
                <a:srgbClr val="0070C0"/>
              </a:solidFill>
            </a:endParaRPr>
          </a:p>
          <a:p>
            <a:pPr>
              <a:buNone/>
            </a:pPr>
            <a:endParaRPr lang="en-US" altLang="zh-TW" sz="3600" b="1" dirty="0" smtClean="0">
              <a:solidFill>
                <a:srgbClr val="0070C0"/>
              </a:solidFill>
            </a:endParaRPr>
          </a:p>
          <a:p>
            <a:pPr>
              <a:buNone/>
            </a:pPr>
            <a:r>
              <a:rPr lang="zh-TW" altLang="en-US" sz="3200" b="1" dirty="0" smtClean="0"/>
              <a:t>宿舍斷網 學權小組：還我學習自主</a:t>
            </a:r>
            <a:endParaRPr lang="en-US" altLang="zh-TW" sz="3600" b="1" dirty="0" smtClean="0">
              <a:solidFill>
                <a:srgbClr val="0070C0"/>
              </a:solidFill>
            </a:endParaRPr>
          </a:p>
          <a:p>
            <a:pPr>
              <a:buNone/>
            </a:pPr>
            <a:endParaRPr lang="en-US" altLang="zh-TW" sz="2200" b="1" dirty="0" smtClean="0"/>
          </a:p>
          <a:p>
            <a:pPr>
              <a:buNone/>
            </a:pPr>
            <a:r>
              <a:rPr lang="zh-TW" altLang="en-US" sz="2200" b="1" dirty="0" smtClean="0"/>
              <a:t>                                                                         組員：</a:t>
            </a:r>
            <a:r>
              <a:rPr lang="en-US" altLang="zh-TW" sz="2200" b="1" dirty="0" smtClean="0"/>
              <a:t>498G0008</a:t>
            </a:r>
            <a:r>
              <a:rPr lang="zh-TW" altLang="en-US" sz="2200" b="1" dirty="0" smtClean="0"/>
              <a:t> 湯孟洲</a:t>
            </a:r>
            <a:endParaRPr lang="en-US" altLang="zh-TW" sz="2200" b="1" dirty="0" smtClean="0"/>
          </a:p>
          <a:p>
            <a:pPr>
              <a:buNone/>
            </a:pPr>
            <a:r>
              <a:rPr lang="zh-TW" altLang="en-US" sz="2200" b="1" dirty="0" smtClean="0"/>
              <a:t>                                                                                     </a:t>
            </a:r>
            <a:r>
              <a:rPr lang="en-US" altLang="zh-TW" sz="2200" b="1" dirty="0" smtClean="0"/>
              <a:t>498G0002</a:t>
            </a:r>
            <a:r>
              <a:rPr lang="zh-TW" altLang="en-US" sz="2200" b="1" dirty="0" smtClean="0"/>
              <a:t> 吳欣樺</a:t>
            </a:r>
            <a:endParaRPr lang="en-US" altLang="zh-TW" sz="2200" b="1" dirty="0" smtClean="0"/>
          </a:p>
          <a:p>
            <a:pPr>
              <a:buNone/>
            </a:pPr>
            <a:r>
              <a:rPr lang="zh-TW" altLang="en-US" sz="2200" b="1" dirty="0" smtClean="0"/>
              <a:t>                                                                                     </a:t>
            </a:r>
            <a:r>
              <a:rPr lang="en-US" altLang="zh-TW" sz="2200" b="1" dirty="0" smtClean="0"/>
              <a:t>498G0071</a:t>
            </a:r>
            <a:r>
              <a:rPr lang="zh-TW" altLang="en-US" sz="2200" b="1" dirty="0" smtClean="0"/>
              <a:t> 陳冠廷</a:t>
            </a:r>
            <a:endParaRPr lang="en-US" altLang="zh-TW" sz="2200" b="1" dirty="0" smtClean="0"/>
          </a:p>
          <a:p>
            <a:pPr>
              <a:buNone/>
            </a:pPr>
            <a:r>
              <a:rPr lang="zh-TW" altLang="en-US" sz="2200" b="1" dirty="0" smtClean="0"/>
              <a:t>                                                                                     </a:t>
            </a:r>
            <a:r>
              <a:rPr lang="en-US" altLang="zh-TW" sz="2200" b="1" dirty="0" smtClean="0"/>
              <a:t>498G0078</a:t>
            </a:r>
            <a:r>
              <a:rPr lang="zh-TW" altLang="en-US" sz="2200" b="1" dirty="0" smtClean="0"/>
              <a:t> 黃元凱</a:t>
            </a:r>
            <a:endParaRPr lang="en-US" altLang="zh-TW" sz="2200" b="1" dirty="0" smtClean="0"/>
          </a:p>
          <a:p>
            <a:pPr>
              <a:buNone/>
            </a:pPr>
            <a:r>
              <a:rPr lang="zh-TW" altLang="en-US" sz="2200" b="1" dirty="0" smtClean="0"/>
              <a:t>                                                                                     </a:t>
            </a:r>
            <a:r>
              <a:rPr lang="en-US" altLang="zh-TW" sz="2200" b="1" dirty="0" smtClean="0"/>
              <a:t>498G0037</a:t>
            </a:r>
            <a:r>
              <a:rPr lang="zh-TW" altLang="en-US" sz="2200" b="1" dirty="0" smtClean="0"/>
              <a:t> 郭哲維</a:t>
            </a:r>
            <a:endParaRPr lang="en-US" altLang="zh-TW" sz="2200" b="1"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sz="quarter" idx="1"/>
          </p:nvPr>
        </p:nvSpPr>
        <p:spPr>
          <a:xfrm>
            <a:off x="611560" y="1628800"/>
            <a:ext cx="8153400" cy="4968552"/>
          </a:xfrm>
        </p:spPr>
        <p:txBody>
          <a:bodyPr>
            <a:normAutofit/>
          </a:bodyPr>
          <a:lstStyle/>
          <a:p>
            <a:pPr>
              <a:buNone/>
            </a:pPr>
            <a:r>
              <a:rPr lang="zh-TW" altLang="en-US" sz="3200" b="1" dirty="0" smtClean="0"/>
              <a:t>湯孟洲</a:t>
            </a:r>
            <a:r>
              <a:rPr lang="zh-TW" altLang="en-US" sz="3200" b="1" dirty="0" smtClean="0"/>
              <a:t>：</a:t>
            </a:r>
            <a:r>
              <a:rPr lang="zh-TW" altLang="en-US" sz="2000" dirty="0" smtClean="0"/>
              <a:t>當然</a:t>
            </a:r>
            <a:r>
              <a:rPr lang="zh-TW" altLang="en-US" sz="2000" dirty="0" smtClean="0"/>
              <a:t>不合理 </a:t>
            </a:r>
            <a:endParaRPr lang="en-US" altLang="zh-TW" sz="2000" dirty="0" smtClean="0"/>
          </a:p>
          <a:p>
            <a:pPr>
              <a:buNone/>
            </a:pPr>
            <a:r>
              <a:rPr lang="zh-TW" altLang="en-US" sz="2000" dirty="0" smtClean="0"/>
              <a:t> </a:t>
            </a:r>
            <a:r>
              <a:rPr lang="zh-TW" altLang="en-US" sz="2000" dirty="0" smtClean="0"/>
              <a:t>   第</a:t>
            </a:r>
            <a:r>
              <a:rPr lang="en-US" altLang="zh-TW" sz="2000" dirty="0" smtClean="0"/>
              <a:t>1 </a:t>
            </a:r>
            <a:r>
              <a:rPr lang="zh-TW" altLang="en-US" sz="2000" dirty="0" smtClean="0"/>
              <a:t>我有繳住宿費 為什麼斷我</a:t>
            </a:r>
            <a:r>
              <a:rPr lang="zh-TW" altLang="en-US" sz="2000" dirty="0" smtClean="0"/>
              <a:t>網路</a:t>
            </a:r>
            <a:endParaRPr lang="en-US" altLang="zh-TW" sz="2000" dirty="0" smtClean="0"/>
          </a:p>
          <a:p>
            <a:pPr>
              <a:buNone/>
            </a:pPr>
            <a:r>
              <a:rPr lang="zh-TW" altLang="en-US" sz="2000" dirty="0" smtClean="0"/>
              <a:t> </a:t>
            </a:r>
            <a:r>
              <a:rPr lang="zh-TW" altLang="en-US" sz="2000" dirty="0" smtClean="0"/>
              <a:t>   第</a:t>
            </a:r>
            <a:r>
              <a:rPr lang="en-US" altLang="zh-TW" sz="2000" dirty="0" smtClean="0"/>
              <a:t>2 </a:t>
            </a:r>
            <a:r>
              <a:rPr lang="zh-TW" altLang="en-US" sz="2000" dirty="0" smtClean="0"/>
              <a:t>我有時也須要熬夜交報告，畢竟好的學笑和壞的學校 都有好學生和壞</a:t>
            </a:r>
            <a:r>
              <a:rPr lang="zh-TW" altLang="en-US" sz="2000" dirty="0" smtClean="0"/>
              <a:t>學生</a:t>
            </a:r>
            <a:endParaRPr lang="en-US" altLang="zh-TW" sz="2000" dirty="0" smtClean="0"/>
          </a:p>
          <a:p>
            <a:pPr>
              <a:buNone/>
            </a:pPr>
            <a:r>
              <a:rPr lang="zh-TW" altLang="en-US" sz="2000" dirty="0" smtClean="0"/>
              <a:t>    第</a:t>
            </a:r>
            <a:r>
              <a:rPr lang="en-US" altLang="zh-TW" sz="2000" dirty="0" smtClean="0"/>
              <a:t>3</a:t>
            </a:r>
            <a:r>
              <a:rPr lang="zh-TW" altLang="en-US" sz="2000" dirty="0" smtClean="0"/>
              <a:t>宿舍</a:t>
            </a:r>
            <a:r>
              <a:rPr lang="zh-TW" altLang="en-US" sz="2000" dirty="0" smtClean="0"/>
              <a:t>網路已經夠慢了，我載一部影片就要很久了，要斷網路</a:t>
            </a:r>
            <a:r>
              <a:rPr lang="en-US" altLang="zh-TW" sz="2000" dirty="0" smtClean="0"/>
              <a:t>? </a:t>
            </a:r>
            <a:r>
              <a:rPr lang="zh-TW" altLang="en-US" sz="2000" dirty="0" smtClean="0"/>
              <a:t>那我學期初載到學期末都還載不完</a:t>
            </a:r>
            <a:r>
              <a:rPr lang="zh-TW" altLang="en-US" sz="2000" dirty="0" smtClean="0"/>
              <a:t>吧</a:t>
            </a:r>
            <a:endParaRPr lang="en-US" altLang="zh-TW" sz="2000" dirty="0" smtClean="0"/>
          </a:p>
          <a:p>
            <a:pPr>
              <a:buNone/>
            </a:pPr>
            <a:r>
              <a:rPr lang="zh-TW" altLang="en-US" sz="2000" dirty="0" smtClean="0"/>
              <a:t> </a:t>
            </a:r>
            <a:r>
              <a:rPr lang="zh-TW" altLang="en-US" sz="2000" dirty="0" smtClean="0"/>
              <a:t>    第</a:t>
            </a:r>
            <a:r>
              <a:rPr lang="en-US" altLang="zh-TW" sz="2000" dirty="0" smtClean="0"/>
              <a:t>4.</a:t>
            </a:r>
            <a:r>
              <a:rPr lang="zh-TW" altLang="en-US" sz="2000" dirty="0" smtClean="0"/>
              <a:t>讀書讀累了，玩一下</a:t>
            </a:r>
            <a:r>
              <a:rPr lang="en-US" altLang="zh-TW" sz="2000" dirty="0" smtClean="0"/>
              <a:t>On-line GAME </a:t>
            </a:r>
            <a:r>
              <a:rPr lang="zh-TW" altLang="en-US" sz="2000" dirty="0" smtClean="0"/>
              <a:t>沒網路</a:t>
            </a:r>
            <a:r>
              <a:rPr lang="en-US" altLang="zh-TW" sz="2000" dirty="0" smtClean="0"/>
              <a:t>?  </a:t>
            </a:r>
            <a:r>
              <a:rPr lang="zh-TW" altLang="en-US" sz="2000" dirty="0" smtClean="0"/>
              <a:t>電腦組的在強大 </a:t>
            </a:r>
            <a:r>
              <a:rPr lang="en-US" altLang="zh-TW" sz="2000" dirty="0" smtClean="0"/>
              <a:t>CPU</a:t>
            </a:r>
            <a:r>
              <a:rPr lang="zh-TW" altLang="en-US" sz="2000" dirty="0" smtClean="0"/>
              <a:t>多大顆 還是</a:t>
            </a:r>
            <a:r>
              <a:rPr lang="zh-TW" altLang="en-US" sz="2000" dirty="0" smtClean="0"/>
              <a:t>沒用</a:t>
            </a:r>
            <a:endParaRPr lang="en-US" altLang="zh-TW" sz="2000" dirty="0" smtClean="0"/>
          </a:p>
          <a:p>
            <a:pPr>
              <a:buNone/>
            </a:pPr>
            <a:r>
              <a:rPr lang="zh-TW" altLang="en-US" sz="2000" dirty="0" smtClean="0"/>
              <a:t> </a:t>
            </a:r>
            <a:r>
              <a:rPr lang="zh-TW" altLang="en-US" sz="2000" dirty="0" smtClean="0"/>
              <a:t>     </a:t>
            </a:r>
            <a:r>
              <a:rPr lang="zh-TW" altLang="en-US" sz="2000" dirty="0" smtClean="0"/>
              <a:t>第</a:t>
            </a:r>
            <a:r>
              <a:rPr lang="en-US" altLang="zh-TW" sz="2000" dirty="0" smtClean="0"/>
              <a:t>5.</a:t>
            </a:r>
            <a:r>
              <a:rPr lang="zh-TW" altLang="en-US" sz="2000" dirty="0" smtClean="0"/>
              <a:t>都是大學生了，我們已經有自我控制的能力了，不是說宿舍斷網就能解決，我們硬要還是會去把巨象</a:t>
            </a:r>
            <a:r>
              <a:rPr lang="en-US" altLang="zh-TW" sz="2000" dirty="0" smtClean="0"/>
              <a:t>(</a:t>
            </a:r>
            <a:r>
              <a:rPr lang="zh-TW" altLang="en-US" sz="2000" dirty="0" smtClean="0"/>
              <a:t>網咖</a:t>
            </a:r>
            <a:r>
              <a:rPr lang="en-US" altLang="zh-TW" sz="2000" dirty="0" smtClean="0"/>
              <a:t>)  </a:t>
            </a:r>
            <a:r>
              <a:rPr lang="zh-TW" altLang="en-US" sz="2000" dirty="0" smtClean="0"/>
              <a:t>包</a:t>
            </a:r>
            <a:r>
              <a:rPr lang="en-US" altLang="zh-TW" sz="2000" dirty="0" smtClean="0"/>
              <a:t>6</a:t>
            </a:r>
            <a:r>
              <a:rPr lang="zh-TW" altLang="en-US" sz="2000" dirty="0" smtClean="0"/>
              <a:t>小時在送一杯飲料 ，所以根本治標不治本   </a:t>
            </a:r>
            <a:br>
              <a:rPr lang="zh-TW" altLang="en-US" sz="2000" dirty="0" smtClean="0"/>
            </a:br>
            <a:r>
              <a:rPr lang="zh-TW" altLang="en-US" sz="2000" dirty="0" smtClean="0"/>
              <a:t> </a:t>
            </a:r>
            <a:endParaRPr lang="en-US" altLang="zh-TW" sz="2000" dirty="0" smtClean="0"/>
          </a:p>
          <a:p>
            <a:pPr>
              <a:buNone/>
            </a:pPr>
            <a:r>
              <a:rPr lang="zh-TW" altLang="en-US" sz="2000" dirty="0" smtClean="0"/>
              <a:t>      所以</a:t>
            </a:r>
            <a:r>
              <a:rPr lang="zh-TW" altLang="en-US" sz="2000" dirty="0" smtClean="0"/>
              <a:t>我完全不贊同   宿舍斷網</a:t>
            </a:r>
            <a:endParaRPr lang="zh-TW"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t>討論議題</a:t>
            </a:r>
            <a:endParaRPr lang="zh-TW" altLang="en-US" sz="3600" dirty="0"/>
          </a:p>
        </p:txBody>
      </p:sp>
      <p:sp>
        <p:nvSpPr>
          <p:cNvPr id="3" name="內容版面配置區 2"/>
          <p:cNvSpPr>
            <a:spLocks noGrp="1"/>
          </p:cNvSpPr>
          <p:nvPr>
            <p:ph sz="quarter" idx="1"/>
          </p:nvPr>
        </p:nvSpPr>
        <p:spPr/>
        <p:txBody>
          <a:bodyPr/>
          <a:lstStyle/>
          <a:p>
            <a:pPr>
              <a:buNone/>
            </a:pPr>
            <a:r>
              <a:rPr lang="en-US" altLang="zh-TW" dirty="0" smtClean="0"/>
              <a:t>1. </a:t>
            </a:r>
            <a:r>
              <a:rPr lang="zh-TW" altLang="en-US" dirty="0" smtClean="0"/>
              <a:t>如果你是家長，貴子女正住在學校宿舍。針對學校宿舍的管理有無適當的見議？請列舉幾個建議</a:t>
            </a:r>
            <a:endParaRPr lang="en-US" altLang="zh-TW" dirty="0" smtClean="0">
              <a:solidFill>
                <a:srgbClr val="FF0000"/>
              </a:solidFill>
            </a:endParaRPr>
          </a:p>
          <a:p>
            <a:pPr>
              <a:buNone/>
            </a:pPr>
            <a:endParaRPr lang="en-US" altLang="zh-TW" dirty="0" smtClean="0"/>
          </a:p>
          <a:p>
            <a:pPr>
              <a:buNone/>
            </a:pPr>
            <a:r>
              <a:rPr lang="en-US" altLang="zh-TW" dirty="0" smtClean="0"/>
              <a:t>2</a:t>
            </a:r>
            <a:r>
              <a:rPr lang="en-US" altLang="zh-TW" dirty="0" smtClean="0"/>
              <a:t>.</a:t>
            </a:r>
            <a:r>
              <a:rPr lang="zh-TW" altLang="en-US" dirty="0" smtClean="0"/>
              <a:t>如果你今天是大學生，請發表你被斷網路的看法</a:t>
            </a:r>
            <a:r>
              <a:rPr lang="en-US" altLang="zh-TW" dirty="0" smtClean="0"/>
              <a:t>? </a:t>
            </a:r>
            <a:r>
              <a:rPr lang="zh-TW" altLang="en-US" dirty="0" smtClean="0"/>
              <a:t>合不合理</a:t>
            </a:r>
            <a:r>
              <a:rPr lang="en-US" altLang="zh-TW" dirty="0" smtClean="0"/>
              <a:t>? </a:t>
            </a:r>
            <a:r>
              <a:rPr lang="en-US" altLang="zh-TW" dirty="0" smtClean="0"/>
              <a:t>(</a:t>
            </a:r>
            <a:r>
              <a:rPr lang="zh-TW" altLang="en-US" dirty="0" smtClean="0"/>
              <a:t>小組題目</a:t>
            </a:r>
            <a:r>
              <a:rPr lang="en-US" altLang="zh-TW" dirty="0" smtClean="0"/>
              <a:t>)</a:t>
            </a:r>
            <a:endParaRPr lang="en-US" altLang="zh-TW" dirty="0" smtClean="0">
              <a:solidFill>
                <a:srgbClr val="FF0000"/>
              </a:solidFill>
            </a:endParaRPr>
          </a:p>
          <a:p>
            <a:pPr>
              <a:buNone/>
            </a:pPr>
            <a:endParaRPr lang="en-US" altLang="zh-TW" dirty="0" smtClean="0"/>
          </a:p>
          <a:p>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3200" dirty="0" smtClean="0"/>
              <a:t>如果你是家長，貴子女正住在學校宿舍。針對學校宿舍的管理有無適當的見議？請列舉幾個建議</a:t>
            </a:r>
            <a:endParaRPr lang="zh-TW" altLang="en-US" sz="3200" dirty="0"/>
          </a:p>
        </p:txBody>
      </p:sp>
      <p:sp>
        <p:nvSpPr>
          <p:cNvPr id="3" name="內容版面配置區 2"/>
          <p:cNvSpPr>
            <a:spLocks noGrp="1"/>
          </p:cNvSpPr>
          <p:nvPr>
            <p:ph sz="quarter" idx="1"/>
          </p:nvPr>
        </p:nvSpPr>
        <p:spPr/>
        <p:txBody>
          <a:bodyPr/>
          <a:lstStyle/>
          <a:p>
            <a:r>
              <a:rPr lang="zh-TW" altLang="en-US" b="1" dirty="0" smtClean="0"/>
              <a:t>陳冠廷</a:t>
            </a:r>
            <a:r>
              <a:rPr lang="zh-TW" altLang="en-US" b="1" dirty="0" smtClean="0"/>
              <a:t>：</a:t>
            </a:r>
            <a:r>
              <a:rPr lang="zh-TW" altLang="en-US" sz="2400" dirty="0" smtClean="0"/>
              <a:t>以子女的立場我覺得現在年輕人的生活都離不開網路，就算實施斷網，也還是有手機可以使用，因為現在大部分人都人人一台智慧型手機還上網吃到飽，這樣根本治標不治本，而且有些人可能晚上要上班，需要晚上下班回家才能討論做作業，這樣斷網的話不就會害到很多人。</a:t>
            </a:r>
          </a:p>
          <a:p>
            <a:endParaRPr lang="en-US" altLang="zh-TW" sz="2400" dirty="0" smtClean="0"/>
          </a:p>
          <a:p>
            <a:pPr>
              <a:buNone/>
            </a:pPr>
            <a:r>
              <a:rPr lang="zh-TW" altLang="en-US" sz="2400" dirty="0" smtClean="0"/>
              <a:t> </a:t>
            </a:r>
            <a:r>
              <a:rPr lang="zh-TW" altLang="en-US" sz="2400" dirty="0" smtClean="0"/>
              <a:t>    </a:t>
            </a:r>
            <a:endParaRPr lang="en-US" altLang="zh-TW" sz="2400" dirty="0" smtClean="0"/>
          </a:p>
          <a:p>
            <a:pPr>
              <a:buNone/>
            </a:pPr>
            <a:r>
              <a:rPr lang="zh-TW" altLang="en-US" sz="2400" dirty="0" smtClean="0"/>
              <a:t> </a:t>
            </a:r>
            <a:r>
              <a:rPr lang="zh-TW" altLang="en-US" sz="2400" dirty="0" smtClean="0"/>
              <a:t>     如果</a:t>
            </a:r>
            <a:r>
              <a:rPr lang="zh-TW" altLang="en-US" sz="2400" dirty="0" smtClean="0"/>
              <a:t>我是家長，我不會去對學校宿舍的管理給意見，因為不是我在那邊住和生活而是我的子女，所以就算要給意見應該也是由我子女去提供意見，而不是我。</a:t>
            </a:r>
          </a:p>
          <a:p>
            <a:pPr>
              <a:buNone/>
            </a:pPr>
            <a:endParaRPr lang="en-US" altLang="zh-TW" sz="2800" b="1" dirty="0" smtClean="0"/>
          </a:p>
          <a:p>
            <a:pPr>
              <a:buNone/>
            </a:pP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lnSpcReduction="10000"/>
          </a:bodyPr>
          <a:lstStyle/>
          <a:p>
            <a:pPr>
              <a:buNone/>
            </a:pPr>
            <a:r>
              <a:rPr lang="zh-TW" altLang="en-US" sz="3200" b="1" dirty="0" smtClean="0"/>
              <a:t>吳欣樺</a:t>
            </a:r>
            <a:r>
              <a:rPr lang="zh-TW" altLang="en-US" sz="3200" b="1" dirty="0" smtClean="0"/>
              <a:t>：</a:t>
            </a:r>
            <a:r>
              <a:rPr lang="zh-TW" altLang="en-US" sz="2400" dirty="0" smtClean="0"/>
              <a:t>以父母來說，認為斷網是好事，因為可以讓自己的小孩早點休息，中醫不時的提醒，</a:t>
            </a:r>
            <a:r>
              <a:rPr lang="en-US" altLang="zh-TW" sz="2400" dirty="0" smtClean="0"/>
              <a:t>(23:00~1:00)</a:t>
            </a:r>
            <a:r>
              <a:rPr lang="zh-TW" altLang="en-US" sz="2400" dirty="0" smtClean="0"/>
              <a:t>子時最容易入睡，最能養肝，</a:t>
            </a:r>
            <a:r>
              <a:rPr lang="en-US" altLang="zh-TW" sz="2400" dirty="0" smtClean="0"/>
              <a:t>(1:00~3:00)</a:t>
            </a:r>
            <a:r>
              <a:rPr lang="zh-TW" altLang="en-US" sz="2400" dirty="0" smtClean="0"/>
              <a:t>丑時肝經最旺，排毒生血。子時休息，睡眠效果最好。如果長時間不睡覺，肝不能排毒，最容易爆肝。</a:t>
            </a:r>
            <a:br>
              <a:rPr lang="zh-TW" altLang="en-US" sz="2400" dirty="0" smtClean="0"/>
            </a:br>
            <a:endParaRPr lang="en-US" altLang="zh-TW" sz="2400" dirty="0" smtClean="0"/>
          </a:p>
          <a:p>
            <a:pPr>
              <a:buNone/>
            </a:pPr>
            <a:r>
              <a:rPr lang="zh-TW" altLang="en-US" sz="2400" dirty="0" smtClean="0"/>
              <a:t> </a:t>
            </a:r>
            <a:r>
              <a:rPr lang="zh-TW" altLang="en-US" sz="2400" dirty="0" smtClean="0"/>
              <a:t>    以 </a:t>
            </a:r>
            <a:r>
              <a:rPr lang="zh-TW" altLang="en-US" sz="2400" dirty="0" smtClean="0"/>
              <a:t>小孩來說，斷網是剝奪年輕人的權益，因為半夜正是年輕人活動的好時間，夜衝、夜店、夜唱</a:t>
            </a:r>
            <a:r>
              <a:rPr lang="en-US" altLang="zh-TW" sz="2400" dirty="0" smtClean="0"/>
              <a:t>...</a:t>
            </a:r>
            <a:r>
              <a:rPr lang="zh-TW" altLang="en-US" sz="2400" dirty="0" smtClean="0"/>
              <a:t>等，等待無聊時一定會開始動動手指，網路就是最佳夥伴，這時 如果沒有網路，要幹嘛呢</a:t>
            </a:r>
            <a:r>
              <a:rPr lang="en-US" altLang="zh-TW" sz="2400" dirty="0" smtClean="0"/>
              <a:t>??</a:t>
            </a:r>
            <a:r>
              <a:rPr lang="zh-TW" altLang="en-US" sz="2400" dirty="0" smtClean="0"/>
              <a:t>而如果斷網，很多住宿的學生們，一定會考慮到學校斷網會造成他們很多不方便，因此而選擇不住宿，或是自己多花錢買網路</a:t>
            </a: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fontScale="92500" lnSpcReduction="10000"/>
          </a:bodyPr>
          <a:lstStyle/>
          <a:p>
            <a:r>
              <a:rPr lang="zh-TW" altLang="en-US" sz="4400" b="1" dirty="0" smtClean="0"/>
              <a:t>郭哲維</a:t>
            </a:r>
            <a:r>
              <a:rPr lang="zh-TW" altLang="en-US" sz="4400" b="1" dirty="0" smtClean="0"/>
              <a:t>：</a:t>
            </a:r>
            <a:r>
              <a:rPr lang="zh-TW" altLang="en-US" dirty="0" smtClean="0"/>
              <a:t>我認為現在人們生活是離不開網路的，如果宿舍每晚固定時間斷網的話，萬一有學生還需要上網找資料做報告這樣豈不是造成更多的麻煩？例如：跑去校外網咖，這樣說不定也會有意外</a:t>
            </a:r>
            <a:r>
              <a:rPr lang="zh-TW" altLang="en-US" dirty="0" smtClean="0"/>
              <a:t>發生</a:t>
            </a:r>
            <a:r>
              <a:rPr lang="zh-TW" altLang="en-US" dirty="0" smtClean="0"/>
              <a:t>，</a:t>
            </a:r>
            <a:r>
              <a:rPr lang="zh-TW" altLang="en-US" dirty="0" smtClean="0"/>
              <a:t>所以</a:t>
            </a:r>
            <a:r>
              <a:rPr lang="zh-TW" altLang="en-US" dirty="0" smtClean="0"/>
              <a:t>自己還是要有自制力才</a:t>
            </a:r>
            <a:r>
              <a:rPr lang="zh-TW" altLang="en-US" dirty="0" smtClean="0"/>
              <a:t>行。</a:t>
            </a:r>
            <a:endParaRPr lang="en-US" altLang="zh-TW" dirty="0" smtClean="0"/>
          </a:p>
          <a:p>
            <a:pPr>
              <a:buNone/>
            </a:pPr>
            <a:r>
              <a:rPr lang="zh-TW" altLang="en-US" dirty="0" smtClean="0"/>
              <a:t>    </a:t>
            </a:r>
            <a:endParaRPr lang="en-US" altLang="zh-TW" dirty="0" smtClean="0"/>
          </a:p>
          <a:p>
            <a:pPr>
              <a:buNone/>
            </a:pPr>
            <a:r>
              <a:rPr lang="zh-TW" altLang="en-US" dirty="0" smtClean="0"/>
              <a:t> </a:t>
            </a:r>
            <a:r>
              <a:rPr lang="zh-TW" altLang="en-US" dirty="0" smtClean="0"/>
              <a:t>   如果</a:t>
            </a:r>
            <a:r>
              <a:rPr lang="zh-TW" altLang="en-US" dirty="0" smtClean="0"/>
              <a:t>我是學生家長我只會要求我的小孩盡量不要熬夜並不會去建議學校實施斷網的方案。</a:t>
            </a:r>
          </a:p>
          <a:p>
            <a:pPr>
              <a:buNone/>
            </a:pPr>
            <a:r>
              <a:rPr lang="zh-TW" altLang="en-US" dirty="0" smtClean="0"/>
              <a:t/>
            </a:r>
            <a:br>
              <a:rPr lang="zh-TW" altLang="en-US" dirty="0" smtClean="0"/>
            </a:br>
            <a:endParaRPr lang="zh-TW" altLang="en-US" dirty="0" smtClean="0"/>
          </a:p>
          <a:p>
            <a:pPr>
              <a:buNone/>
            </a:pP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lnSpcReduction="10000"/>
          </a:bodyPr>
          <a:lstStyle/>
          <a:p>
            <a:pPr>
              <a:buNone/>
            </a:pPr>
            <a:r>
              <a:rPr lang="zh-TW" altLang="en-US" sz="3200" b="1" dirty="0" smtClean="0"/>
              <a:t>湯孟洲</a:t>
            </a:r>
            <a:r>
              <a:rPr lang="zh-TW" altLang="en-US" sz="3200" b="1" dirty="0" smtClean="0"/>
              <a:t>：</a:t>
            </a:r>
            <a:endParaRPr lang="en-US" altLang="zh-TW" sz="2400" b="1" dirty="0" smtClean="0"/>
          </a:p>
          <a:p>
            <a:pPr>
              <a:buNone/>
            </a:pPr>
            <a:r>
              <a:rPr lang="zh-TW" altLang="en-US" sz="2400" b="1" dirty="0" smtClean="0"/>
              <a:t> </a:t>
            </a:r>
            <a:r>
              <a:rPr lang="zh-TW" altLang="en-US" sz="2400" b="1" dirty="0" smtClean="0"/>
              <a:t>    </a:t>
            </a:r>
            <a:r>
              <a:rPr lang="zh-TW" altLang="en-US" sz="2400" dirty="0" smtClean="0"/>
              <a:t>站在父母的立場都希望跟子女教導要有正常的生活作息，告訴</a:t>
            </a:r>
            <a:r>
              <a:rPr lang="zh-TW" altLang="en-US" sz="2400" dirty="0" smtClean="0"/>
              <a:t>子女</a:t>
            </a:r>
            <a:r>
              <a:rPr lang="zh-TW" altLang="en-US" sz="2400" dirty="0" smtClean="0"/>
              <a:t>們</a:t>
            </a:r>
            <a:r>
              <a:rPr lang="zh-TW" altLang="en-US" sz="2400" dirty="0" smtClean="0"/>
              <a:t>熬夜會對生體有怎樣的影響，要</a:t>
            </a:r>
            <a:r>
              <a:rPr lang="zh-TW" altLang="en-US" sz="2400" dirty="0" smtClean="0"/>
              <a:t>讓子女學習</a:t>
            </a:r>
            <a:endParaRPr lang="en-US" altLang="zh-TW" sz="2400" dirty="0" smtClean="0"/>
          </a:p>
          <a:p>
            <a:pPr>
              <a:buNone/>
            </a:pPr>
            <a:r>
              <a:rPr lang="zh-TW" altLang="en-US" sz="2400" dirty="0" smtClean="0"/>
              <a:t> </a:t>
            </a:r>
            <a:r>
              <a:rPr lang="zh-TW" altLang="en-US" sz="2400" dirty="0" smtClean="0"/>
              <a:t>    如何充實的運用時間，而不是宿舍斷網就能解決一切，偷偷去包一整夜的網咖，父母會知道嗎</a:t>
            </a:r>
            <a:r>
              <a:rPr lang="en-US" altLang="zh-TW" sz="2400" dirty="0" smtClean="0"/>
              <a:t>?</a:t>
            </a:r>
          </a:p>
          <a:p>
            <a:pPr>
              <a:buNone/>
            </a:pPr>
            <a:endParaRPr lang="en-US" altLang="zh-TW" sz="2400" dirty="0" smtClean="0"/>
          </a:p>
          <a:p>
            <a:pPr>
              <a:buNone/>
            </a:pPr>
            <a:r>
              <a:rPr lang="zh-TW" altLang="en-US" sz="2400" dirty="0" smtClean="0"/>
              <a:t>    站在子女的立場，年輕就是本錢，你斷我網路我怎樣上網熬夜</a:t>
            </a:r>
            <a:r>
              <a:rPr lang="en-US" altLang="zh-TW" sz="2400" dirty="0" smtClean="0"/>
              <a:t>?</a:t>
            </a:r>
            <a:r>
              <a:rPr lang="zh-TW" altLang="en-US" sz="2400" dirty="0" smtClean="0"/>
              <a:t>我想盡辦法也要熬夜上網，美麗的夜生活，所以宿舍斷網對我們來說根本治標不治本。</a:t>
            </a:r>
            <a:endParaRPr lang="en-US" altLang="zh-TW" sz="2400" dirty="0" smtClean="0"/>
          </a:p>
          <a:p>
            <a:pPr>
              <a:buNone/>
            </a:pPr>
            <a:endParaRPr lang="en-US" altLang="zh-TW" sz="2400" dirty="0" smtClean="0"/>
          </a:p>
          <a:p>
            <a:pPr>
              <a:buNone/>
            </a:pPr>
            <a:r>
              <a:rPr lang="zh-TW" altLang="en-US" sz="2400" dirty="0" smtClean="0"/>
              <a:t>   </a:t>
            </a:r>
            <a:endParaRPr lang="zh-TW" altLang="en-US" sz="2400" dirty="0" smtClean="0"/>
          </a:p>
          <a:p>
            <a:pPr>
              <a:buNone/>
            </a:pPr>
            <a:endParaRPr lang="zh-TW"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1560" y="228600"/>
            <a:ext cx="8154488" cy="990600"/>
          </a:xfrm>
        </p:spPr>
        <p:txBody>
          <a:bodyPr>
            <a:noAutofit/>
          </a:bodyPr>
          <a:lstStyle/>
          <a:p>
            <a:r>
              <a:rPr lang="zh-TW" altLang="en-US" sz="3200" dirty="0" smtClean="0"/>
              <a:t>如果你今天是大學生，請發表你被斷網路的看法</a:t>
            </a:r>
            <a:r>
              <a:rPr lang="en-US" altLang="zh-TW" sz="3200" dirty="0" smtClean="0"/>
              <a:t>? </a:t>
            </a:r>
            <a:r>
              <a:rPr lang="zh-TW" altLang="en-US" sz="3200" dirty="0" smtClean="0"/>
              <a:t>合不合理</a:t>
            </a:r>
            <a:r>
              <a:rPr lang="en-US" altLang="zh-TW" sz="3200" dirty="0" smtClean="0"/>
              <a:t>? </a:t>
            </a:r>
            <a:endParaRPr lang="zh-TW" altLang="en-US" sz="3200" dirty="0">
              <a:solidFill>
                <a:srgbClr val="C00000"/>
              </a:solidFill>
            </a:endParaRPr>
          </a:p>
        </p:txBody>
      </p:sp>
      <p:sp>
        <p:nvSpPr>
          <p:cNvPr id="3" name="內容版面配置區 2"/>
          <p:cNvSpPr>
            <a:spLocks noGrp="1"/>
          </p:cNvSpPr>
          <p:nvPr>
            <p:ph sz="quarter" idx="1"/>
          </p:nvPr>
        </p:nvSpPr>
        <p:spPr>
          <a:xfrm>
            <a:off x="611560" y="1556792"/>
            <a:ext cx="8153400" cy="4495800"/>
          </a:xfrm>
        </p:spPr>
        <p:txBody>
          <a:bodyPr>
            <a:normAutofit/>
          </a:bodyPr>
          <a:lstStyle/>
          <a:p>
            <a:pPr>
              <a:buNone/>
            </a:pPr>
            <a:r>
              <a:rPr lang="zh-TW" altLang="en-US" sz="3200" b="1" dirty="0" smtClean="0"/>
              <a:t>郭哲維</a:t>
            </a:r>
            <a:r>
              <a:rPr lang="zh-TW" altLang="en-US" sz="3200" b="1" dirty="0" smtClean="0"/>
              <a:t>：</a:t>
            </a:r>
            <a:endParaRPr lang="en-US" altLang="zh-TW" sz="3200" b="1" dirty="0" smtClean="0"/>
          </a:p>
          <a:p>
            <a:pPr>
              <a:buNone/>
            </a:pPr>
            <a:r>
              <a:rPr lang="zh-TW" altLang="en-US" sz="3200" b="1" dirty="0" smtClean="0"/>
              <a:t> </a:t>
            </a:r>
            <a:r>
              <a:rPr lang="zh-TW" altLang="en-US" sz="3200" b="1" dirty="0" smtClean="0"/>
              <a:t>  </a:t>
            </a:r>
            <a:r>
              <a:rPr lang="zh-TW" altLang="en-US" sz="2400" dirty="0" smtClean="0"/>
              <a:t>有些</a:t>
            </a:r>
            <a:r>
              <a:rPr lang="zh-TW" altLang="en-US" sz="2400" dirty="0" smtClean="0"/>
              <a:t>人或許是到半夜才有時間能使用網路，上網看新聞</a:t>
            </a:r>
            <a:r>
              <a:rPr lang="en-US" altLang="zh-TW" sz="2400" dirty="0" smtClean="0"/>
              <a:t>,</a:t>
            </a:r>
            <a:r>
              <a:rPr lang="zh-TW" altLang="en-US" sz="2400" dirty="0" smtClean="0"/>
              <a:t>臉書</a:t>
            </a:r>
            <a:r>
              <a:rPr lang="en-US" altLang="zh-TW" sz="2400" dirty="0" smtClean="0"/>
              <a:t>,</a:t>
            </a:r>
            <a:r>
              <a:rPr lang="zh-TW" altLang="en-US" sz="2400" dirty="0" smtClean="0"/>
              <a:t>查資料</a:t>
            </a:r>
            <a:r>
              <a:rPr lang="en-US" altLang="zh-TW" sz="2400" dirty="0" smtClean="0"/>
              <a:t>.</a:t>
            </a:r>
            <a:r>
              <a:rPr lang="zh-TW" altLang="en-US" sz="2400" dirty="0" smtClean="0"/>
              <a:t>作報告</a:t>
            </a:r>
            <a:r>
              <a:rPr lang="en-US" altLang="zh-TW" sz="2400" dirty="0" smtClean="0"/>
              <a:t>...</a:t>
            </a:r>
            <a:r>
              <a:rPr lang="zh-TW" altLang="en-US" sz="2400" dirty="0" smtClean="0"/>
              <a:t>等等，如果每天固定時間都會斷網</a:t>
            </a:r>
          </a:p>
          <a:p>
            <a:pPr>
              <a:buNone/>
            </a:pPr>
            <a:r>
              <a:rPr lang="zh-TW" altLang="en-US" sz="2400" dirty="0" smtClean="0"/>
              <a:t>     那</a:t>
            </a:r>
            <a:r>
              <a:rPr lang="zh-TW" altLang="en-US" sz="2400" dirty="0" smtClean="0"/>
              <a:t>會造成很多人的不便，就算是被斷網還是有其他方式能夠上網，</a:t>
            </a:r>
            <a:r>
              <a:rPr lang="zh-TW" altLang="en-US" sz="2400" dirty="0" smtClean="0"/>
              <a:t>所以自己</a:t>
            </a:r>
            <a:r>
              <a:rPr lang="zh-TW" altLang="en-US" sz="2400" dirty="0" smtClean="0"/>
              <a:t>要有自制力養成好習慣才是重要的</a:t>
            </a:r>
            <a:r>
              <a:rPr lang="zh-TW" altLang="en-US" sz="2400" dirty="0" smtClean="0"/>
              <a:t>，但我</a:t>
            </a:r>
            <a:r>
              <a:rPr lang="zh-TW" altLang="en-US" sz="2400" dirty="0" smtClean="0"/>
              <a:t>是認為斷網是不合理的</a:t>
            </a:r>
          </a:p>
          <a:p>
            <a:pPr>
              <a:buNone/>
            </a:pPr>
            <a:endParaRPr lang="en-US" altLang="zh-TW"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a:xfrm>
            <a:off x="611560" y="1628800"/>
            <a:ext cx="8153400" cy="4495800"/>
          </a:xfrm>
        </p:spPr>
        <p:txBody>
          <a:bodyPr>
            <a:normAutofit/>
          </a:bodyPr>
          <a:lstStyle/>
          <a:p>
            <a:pPr>
              <a:buNone/>
            </a:pPr>
            <a:r>
              <a:rPr lang="zh-TW" altLang="en-US" sz="3200" b="1" dirty="0" smtClean="0"/>
              <a:t>吳欣樺</a:t>
            </a:r>
            <a:r>
              <a:rPr lang="zh-TW" altLang="en-US" sz="3200" b="1" dirty="0" smtClean="0"/>
              <a:t>：</a:t>
            </a:r>
            <a:endParaRPr lang="en-US" altLang="zh-TW" sz="3200" b="1" dirty="0" smtClean="0"/>
          </a:p>
          <a:p>
            <a:pPr>
              <a:buNone/>
            </a:pPr>
            <a:r>
              <a:rPr lang="zh-TW" altLang="en-US" sz="3200" b="1" dirty="0" smtClean="0"/>
              <a:t> </a:t>
            </a:r>
            <a:r>
              <a:rPr lang="zh-TW" altLang="en-US" sz="3200" b="1" dirty="0" smtClean="0"/>
              <a:t>  </a:t>
            </a:r>
            <a:r>
              <a:rPr lang="zh-TW" altLang="en-US" sz="2400" dirty="0" smtClean="0"/>
              <a:t>我</a:t>
            </a:r>
            <a:r>
              <a:rPr lang="zh-TW" altLang="en-US" sz="2400" dirty="0" smtClean="0"/>
              <a:t>覺得不合理。 以一個在打工的學生來說，我每天下班回到家都</a:t>
            </a:r>
            <a:r>
              <a:rPr lang="en-US" altLang="zh-TW" sz="2400" dirty="0" smtClean="0"/>
              <a:t>1</a:t>
            </a:r>
            <a:r>
              <a:rPr lang="zh-TW" altLang="en-US" sz="2400" dirty="0" smtClean="0"/>
              <a:t>點多，這時開始做功課、寫報告，如果沒有網路是有多不方便的事情。現在的資訊來源都來自網路，每天必看的新聞動態、臉書、網購</a:t>
            </a:r>
            <a:r>
              <a:rPr lang="en-US" altLang="zh-TW" sz="2400" dirty="0" smtClean="0"/>
              <a:t>..</a:t>
            </a:r>
            <a:r>
              <a:rPr lang="zh-TW" altLang="en-US" sz="2400" dirty="0" smtClean="0"/>
              <a:t>等，如果被斷網，這些資訊從哪裡來呢</a:t>
            </a:r>
            <a:r>
              <a:rPr lang="en-US" altLang="zh-TW" sz="2400" dirty="0" smtClean="0"/>
              <a:t>? </a:t>
            </a:r>
            <a:endParaRPr lang="en-US" altLang="zh-TW"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lstStyle/>
          <a:p>
            <a:pPr>
              <a:buNone/>
            </a:pPr>
            <a:r>
              <a:rPr lang="zh-TW" altLang="en-US" sz="3600" b="1" dirty="0" smtClean="0"/>
              <a:t>陳冠廷</a:t>
            </a:r>
            <a:r>
              <a:rPr lang="zh-TW" altLang="en-US" sz="3600" b="1" dirty="0" smtClean="0"/>
              <a:t>：</a:t>
            </a:r>
            <a:endParaRPr lang="en-US" altLang="zh-TW" sz="3600" b="1" dirty="0" smtClean="0"/>
          </a:p>
          <a:p>
            <a:pPr>
              <a:buNone/>
            </a:pPr>
            <a:r>
              <a:rPr lang="zh-TW" altLang="en-US" sz="3200" dirty="0" smtClean="0"/>
              <a:t>   </a:t>
            </a:r>
            <a:r>
              <a:rPr lang="zh-TW" altLang="en-US" sz="2400" dirty="0" smtClean="0"/>
              <a:t>要</a:t>
            </a:r>
            <a:r>
              <a:rPr lang="zh-TW" altLang="en-US" sz="2400" dirty="0" smtClean="0"/>
              <a:t>看我有沒有需要用到網路，如果我是因為要打工而晚上需要用的話，那被斷網我覺得不合理不需要的話，我是覺得沒差，因為現在大部分都有手機上網吃到飽</a:t>
            </a:r>
          </a:p>
          <a:p>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庸">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187</TotalTime>
  <Words>807</Words>
  <Application>Microsoft Office PowerPoint</Application>
  <PresentationFormat>如螢幕大小 (4:3)</PresentationFormat>
  <Paragraphs>47</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中庸</vt:lpstr>
      <vt:lpstr> 工程與社會專題 </vt:lpstr>
      <vt:lpstr>討論議題</vt:lpstr>
      <vt:lpstr>如果你是家長，貴子女正住在學校宿舍。針對學校宿舍的管理有無適當的見議？請列舉幾個建議</vt:lpstr>
      <vt:lpstr>投影片 4</vt:lpstr>
      <vt:lpstr>投影片 5</vt:lpstr>
      <vt:lpstr>投影片 6</vt:lpstr>
      <vt:lpstr>如果你今天是大學生，請發表你被斷網路的看法? 合不合理? </vt:lpstr>
      <vt:lpstr>投影片 8</vt:lpstr>
      <vt:lpstr>投影片 9</vt:lpstr>
      <vt:lpstr>投影片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dc:title>
  <dc:creator>阿揪</dc:creator>
  <cp:lastModifiedBy>阿揪</cp:lastModifiedBy>
  <cp:revision>22</cp:revision>
  <dcterms:created xsi:type="dcterms:W3CDTF">2012-10-10T17:04:26Z</dcterms:created>
  <dcterms:modified xsi:type="dcterms:W3CDTF">2012-11-28T17:40:11Z</dcterms:modified>
</cp:coreProperties>
</file>