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7"/>
  </p:notesMasterIdLst>
  <p:sldIdLst>
    <p:sldId id="256" r:id="rId2"/>
    <p:sldId id="257" r:id="rId3"/>
    <p:sldId id="282" r:id="rId4"/>
    <p:sldId id="268" r:id="rId5"/>
    <p:sldId id="263" r:id="rId6"/>
    <p:sldId id="264" r:id="rId7"/>
    <p:sldId id="258" r:id="rId8"/>
    <p:sldId id="259" r:id="rId9"/>
    <p:sldId id="260" r:id="rId10"/>
    <p:sldId id="265" r:id="rId11"/>
    <p:sldId id="261" r:id="rId12"/>
    <p:sldId id="262" r:id="rId13"/>
    <p:sldId id="269" r:id="rId14"/>
    <p:sldId id="273" r:id="rId15"/>
    <p:sldId id="270" r:id="rId16"/>
    <p:sldId id="271" r:id="rId17"/>
    <p:sldId id="280" r:id="rId18"/>
    <p:sldId id="275" r:id="rId19"/>
    <p:sldId id="274" r:id="rId20"/>
    <p:sldId id="276" r:id="rId21"/>
    <p:sldId id="277" r:id="rId22"/>
    <p:sldId id="284" r:id="rId23"/>
    <p:sldId id="283" r:id="rId24"/>
    <p:sldId id="279" r:id="rId25"/>
    <p:sldId id="281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37" autoAdjust="0"/>
  </p:normalViewPr>
  <p:slideViewPr>
    <p:cSldViewPr>
      <p:cViewPr>
        <p:scale>
          <a:sx n="70" d="100"/>
          <a:sy n="70" d="100"/>
        </p:scale>
        <p:origin x="48" y="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D26F3-9176-41BE-AB25-F8C46B414F8A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867CD-0EA2-4EAF-88FF-D193528211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56741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867CD-0EA2-4EAF-88FF-D193528211D8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82088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315090BC-2014-4E70-BD88-1707677D307E}" type="datetimeFigureOut">
              <a:rPr lang="zh-TW" altLang="en-US" smtClean="0"/>
              <a:pPr/>
              <a:t>2013/12/16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948EE7C8-5DE9-46EB-BA2D-C09BAB51552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5.gif"/><Relationship Id="rId2" Type="http://schemas.openxmlformats.org/officeDocument/2006/relationships/hyperlink" Target="../&#38632;&#26524;&#30340;&#20882;&#38570;&#38928;&#21578;&#29255;&#33287;&#23448;&#26041;&#32178;&#31449;2&#26376;17&#26085;%20&#22818;&#24819;&#28961;&#38480;.flv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75856" y="3140968"/>
            <a:ext cx="5868144" cy="273630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+mn-ea"/>
              </a:rPr>
              <a:t>  </a:t>
            </a:r>
            <a:r>
              <a:rPr lang="zh-TW" altLang="en-US" b="1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成員：</a:t>
            </a:r>
            <a:endParaRPr lang="en-US" altLang="zh-TW" b="1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r>
              <a:rPr lang="zh-TW" altLang="en-US" b="1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  生技一甲  </a:t>
            </a:r>
            <a:endParaRPr lang="en-US" altLang="zh-TW" b="1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r>
              <a:rPr lang="en-US" altLang="zh-TW" b="1" dirty="0">
                <a:latin typeface="華康行書體" panose="03000509000000000000" pitchFamily="65" charset="-120"/>
                <a:ea typeface="華康行書體" panose="03000509000000000000" pitchFamily="65" charset="-120"/>
              </a:rPr>
              <a:t> </a:t>
            </a:r>
            <a:r>
              <a:rPr lang="en-US" altLang="zh-TW" b="1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 </a:t>
            </a:r>
            <a:r>
              <a:rPr lang="zh-TW" altLang="en-US" b="1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許子泰  郭舜玄  楊尚樺  朱文萱</a:t>
            </a:r>
            <a:endParaRPr lang="en-US" altLang="zh-TW" b="1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r>
              <a:rPr lang="zh-TW" altLang="en-US" b="1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  生技一乙 </a:t>
            </a:r>
            <a:endParaRPr lang="en-US" altLang="zh-TW" b="1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r>
              <a:rPr lang="en-US" altLang="zh-TW" b="1" dirty="0">
                <a:latin typeface="華康行書體" panose="03000509000000000000" pitchFamily="65" charset="-120"/>
                <a:ea typeface="華康行書體" panose="03000509000000000000" pitchFamily="65" charset="-120"/>
              </a:rPr>
              <a:t> </a:t>
            </a:r>
            <a:r>
              <a:rPr lang="zh-TW" altLang="en-US" b="1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 陳</a:t>
            </a:r>
            <a:r>
              <a:rPr lang="zh-TW" altLang="en-US" b="1" dirty="0">
                <a:latin typeface="華康行書體" panose="03000509000000000000" pitchFamily="65" charset="-120"/>
                <a:ea typeface="華康行書體" panose="03000509000000000000" pitchFamily="65" charset="-120"/>
              </a:rPr>
              <a:t>柏</a:t>
            </a:r>
            <a:r>
              <a:rPr lang="zh-TW" altLang="en-US" b="1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皇  沈小裐  吳念慈</a:t>
            </a:r>
            <a:endParaRPr lang="en-US" altLang="zh-TW" b="1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r>
              <a:rPr lang="zh-TW" altLang="en-US" b="1" dirty="0">
                <a:latin typeface="華康行書體" panose="03000509000000000000" pitchFamily="65" charset="-120"/>
                <a:ea typeface="華康行書體" panose="03000509000000000000" pitchFamily="65" charset="-120"/>
              </a:rPr>
              <a:t>指導老師  彭易璟副教授</a:t>
            </a:r>
            <a:endParaRPr lang="en-US" altLang="zh-TW" b="1" dirty="0" smtClean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5736" y="620688"/>
            <a:ext cx="6624736" cy="1413684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zh-TW" altLang="en-US" sz="7000" dirty="0" smtClean="0">
                <a:solidFill>
                  <a:schemeClr val="accent2">
                    <a:lumMod val="50000"/>
                  </a:schemeClr>
                </a:solidFill>
                <a:latin typeface="+mj-ea"/>
              </a:rPr>
              <a:t>       </a:t>
            </a:r>
            <a:r>
              <a:rPr lang="zh-TW" altLang="en-US" sz="8000" b="1" dirty="0" smtClean="0">
                <a:solidFill>
                  <a:schemeClr val="accent6">
                    <a:lumMod val="50000"/>
                  </a:schemeClr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讀書會心得</a:t>
            </a:r>
            <a:endParaRPr lang="zh-TW" altLang="en-US" sz="8000" b="1" dirty="0">
              <a:solidFill>
                <a:schemeClr val="accent6">
                  <a:lumMod val="50000"/>
                </a:schemeClr>
              </a:solidFill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51484">
            <a:off x="926066" y="277980"/>
            <a:ext cx="1387340" cy="146225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711910">
            <a:off x="8051806" y="2001643"/>
            <a:ext cx="921261" cy="97101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92030" y="1165611"/>
            <a:ext cx="523179" cy="5514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62627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第二次討論會</a:t>
            </a:r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實況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703754"/>
            <a:ext cx="6360094" cy="47700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048" y="22133"/>
            <a:ext cx="2434952" cy="40274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6220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第二</a:t>
            </a:r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次讀書</a:t>
            </a:r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討論</a:t>
            </a:r>
            <a:endParaRPr lang="zh-TW" altLang="en-US" sz="5400" dirty="0">
              <a:solidFill>
                <a:schemeClr val="accent6">
                  <a:lumMod val="50000"/>
                </a:schemeClr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0671" y="1772816"/>
            <a:ext cx="8595360" cy="493776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+mj-ea"/>
                <a:ea typeface="+mj-ea"/>
              </a:rPr>
              <a:t>討論日期：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2013/10/14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一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)</a:t>
            </a:r>
          </a:p>
          <a:p>
            <a:r>
              <a:rPr lang="zh-TW" altLang="en-US" dirty="0">
                <a:latin typeface="+mj-ea"/>
                <a:ea typeface="+mj-ea"/>
              </a:rPr>
              <a:t>討論議題</a:t>
            </a:r>
            <a:r>
              <a:rPr lang="zh-TW" altLang="en-US" dirty="0" smtClean="0">
                <a:latin typeface="+mj-ea"/>
                <a:ea typeface="+mj-ea"/>
              </a:rPr>
              <a:t>：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角色地位 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-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 雨果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心得</a:t>
            </a:r>
            <a:r>
              <a:rPr lang="zh-TW" altLang="en-US" dirty="0">
                <a:latin typeface="+mj-ea"/>
                <a:ea typeface="+mj-ea"/>
              </a:rPr>
              <a:t>簡要</a:t>
            </a:r>
            <a:r>
              <a:rPr lang="zh-TW" altLang="en-US" dirty="0" smtClean="0">
                <a:latin typeface="+mj-ea"/>
                <a:ea typeface="+mj-ea"/>
              </a:rPr>
              <a:t>：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柏皇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每個人只需去尋找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會找到人生中的真諦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舜玄：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他在裡頭表達出了他和他父親的深厚情感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以及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為了找出任何父親可能會留下的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尚樺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在我們的人生裡，人們不斷地努力工作賺錢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卻忘了自己生存在這世上的價值，停下腳步來仔細思索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可以找到自己在這世上的一個定位，像是機器不可缺少的零件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>
              <a:solidFill>
                <a:schemeClr val="accent2">
                  <a:lumMod val="5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553" t="5461" r="16714"/>
          <a:stretch/>
        </p:blipFill>
        <p:spPr bwMode="auto">
          <a:xfrm>
            <a:off x="5580112" y="836712"/>
            <a:ext cx="3384645" cy="2697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728470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74320" y="836712"/>
            <a:ext cx="8595360" cy="5399496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文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萱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將希望放在修復父親生前留下來的機器人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，盼望這位會寫字的機器人可以為他帶來樂觀希望的雨果，憑藉著自己的勇氣，在最後發現了機器的秘密，而帶給自己不一樣的人生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子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泰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他就像現實中的大自然雖然冷酷無情，但卻也會落下陣陣的甘霖，留下肥沃的土地，滋養一切生機。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小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裐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他是一個有堅強意志力，但同時也非常孤單的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小孩很多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片段，都是他自己一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看的出來他渴望著溫暖，也想要朋友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陪伴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念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慈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如果世界是一個單一的機器，我就不會是一個額外加出的零件。一定有一個理由，我才會在這裡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雨果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在機器人身上獲得到肯定。</a:t>
            </a:r>
          </a:p>
          <a:p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38472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91550" cy="1066801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結論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雨果在片中是個孤單、無助、需要他人肯定的小孩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，他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在一連串突然的劇變中開始</a:t>
            </a:r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尋找他人生的意義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，藉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由與父親的約定，以修機器人為出發點，雨果接觸到了一連串的故事與人物，也使他獲得成長，並找到他與父親的牽絆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其實在現實中每個人都是向雨果一樣，不知自己為何活在這世上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，但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這世界就如影片中的大鐘般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，每天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不停透過精密的機械帶動運轉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，零件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數不會多也不少，宿業也不會快一秒或慢一秒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，一切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都是計算好的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，而</a:t>
            </a:r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人就好比機械零件，一定有它的用處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，每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個人只需去尋找，一定會找到人生中的真諦。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9762647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第三</a:t>
            </a:r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次讀書</a:t>
            </a:r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會</a:t>
            </a:r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實況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40768"/>
            <a:ext cx="6768752" cy="50765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1848293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第三</a:t>
            </a:r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次讀書</a:t>
            </a:r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討論</a:t>
            </a:r>
            <a:endParaRPr lang="zh-TW" altLang="en-US" sz="5400" dirty="0">
              <a:solidFill>
                <a:schemeClr val="accent6">
                  <a:lumMod val="50000"/>
                </a:schemeClr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>
                <a:latin typeface="+mj-ea"/>
                <a:ea typeface="+mj-ea"/>
              </a:rPr>
              <a:t>討論日期：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2013/11/11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一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)</a:t>
            </a:r>
          </a:p>
          <a:p>
            <a:r>
              <a:rPr lang="zh-TW" altLang="en-US" dirty="0">
                <a:latin typeface="+mj-ea"/>
                <a:ea typeface="+mj-ea"/>
              </a:rPr>
              <a:t>討論議題</a:t>
            </a:r>
            <a:r>
              <a:rPr lang="zh-TW" altLang="en-US" dirty="0" smtClean="0">
                <a:latin typeface="+mj-ea"/>
                <a:ea typeface="+mj-ea"/>
              </a:rPr>
              <a:t>：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角色地位 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-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 警察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心得簡要</a:t>
            </a:r>
            <a:r>
              <a:rPr lang="zh-TW" altLang="en-US" dirty="0" smtClean="0">
                <a:latin typeface="+mj-ea"/>
                <a:ea typeface="+mj-ea"/>
              </a:rPr>
              <a:t>：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子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泰：</a:t>
            </a:r>
            <a:r>
              <a:rPr lang="zh-TW" altLang="zh-TW" dirty="0" smtClean="0">
                <a:latin typeface="+mj-ea"/>
                <a:ea typeface="+mj-ea"/>
              </a:rPr>
              <a:t>我看影片</a:t>
            </a:r>
            <a:r>
              <a:rPr lang="zh-TW" altLang="zh-TW" dirty="0">
                <a:latin typeface="+mj-ea"/>
                <a:ea typeface="+mj-ea"/>
              </a:rPr>
              <a:t>前面原以為他是個冷酷無情的人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zh-TW" dirty="0" smtClean="0">
                <a:latin typeface="+mj-ea"/>
                <a:ea typeface="+mj-ea"/>
              </a:rPr>
              <a:t>但</a:t>
            </a:r>
            <a:r>
              <a:rPr lang="zh-TW" altLang="zh-TW" dirty="0">
                <a:latin typeface="+mj-ea"/>
                <a:ea typeface="+mj-ea"/>
              </a:rPr>
              <a:t>在看了那柔情的一面時，我才了解到再冷漠之人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zh-TW" dirty="0" smtClean="0">
                <a:latin typeface="+mj-ea"/>
                <a:ea typeface="+mj-ea"/>
              </a:rPr>
              <a:t>也</a:t>
            </a:r>
            <a:r>
              <a:rPr lang="zh-TW" altLang="zh-TW" dirty="0">
                <a:latin typeface="+mj-ea"/>
                <a:ea typeface="+mj-ea"/>
              </a:rPr>
              <a:t>有熱情之</a:t>
            </a:r>
            <a:r>
              <a:rPr lang="zh-TW" altLang="zh-TW" dirty="0" smtClean="0">
                <a:latin typeface="+mj-ea"/>
                <a:ea typeface="+mj-ea"/>
              </a:rPr>
              <a:t>處</a:t>
            </a:r>
            <a:r>
              <a:rPr lang="zh-TW" altLang="en-US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念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慈：</a:t>
            </a:r>
            <a:r>
              <a:rPr lang="zh-TW" altLang="zh-TW" dirty="0">
                <a:latin typeface="+mj-ea"/>
                <a:ea typeface="+mj-ea"/>
              </a:rPr>
              <a:t>車站主角與配角命運裡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zh-TW" dirty="0" smtClean="0">
                <a:latin typeface="+mj-ea"/>
                <a:ea typeface="+mj-ea"/>
              </a:rPr>
              <a:t>牽引</a:t>
            </a:r>
            <a:r>
              <a:rPr lang="zh-TW" altLang="zh-TW" dirty="0">
                <a:latin typeface="+mj-ea"/>
                <a:ea typeface="+mj-ea"/>
              </a:rPr>
              <a:t>出導火線是戰爭</a:t>
            </a:r>
            <a:r>
              <a:rPr lang="zh-TW" altLang="zh-TW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zh-TW" dirty="0" smtClean="0">
                <a:latin typeface="+mj-ea"/>
                <a:ea typeface="+mj-ea"/>
              </a:rPr>
              <a:t>戰爭</a:t>
            </a:r>
            <a:r>
              <a:rPr lang="zh-TW" altLang="zh-TW" dirty="0">
                <a:latin typeface="+mj-ea"/>
                <a:ea typeface="+mj-ea"/>
              </a:rPr>
              <a:t>傷害了生命、心裡、藝術……</a:t>
            </a:r>
            <a:r>
              <a:rPr lang="zh-TW" altLang="zh-TW" dirty="0" smtClean="0">
                <a:latin typeface="+mj-ea"/>
                <a:ea typeface="+mj-ea"/>
              </a:rPr>
              <a:t>；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zh-TW" dirty="0" smtClean="0">
                <a:latin typeface="+mj-ea"/>
                <a:ea typeface="+mj-ea"/>
              </a:rPr>
              <a:t>藉</a:t>
            </a:r>
            <a:r>
              <a:rPr lang="zh-TW" altLang="zh-TW" dirty="0">
                <a:latin typeface="+mj-ea"/>
                <a:ea typeface="+mj-ea"/>
              </a:rPr>
              <a:t>一具損壞的機器人來象徵人們破碎的心</a:t>
            </a:r>
            <a:r>
              <a:rPr lang="zh-TW" altLang="zh-TW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小裐：</a:t>
            </a:r>
            <a:r>
              <a:rPr lang="zh-TW" altLang="zh-TW" dirty="0">
                <a:latin typeface="+mj-ea"/>
                <a:ea typeface="+mj-ea"/>
              </a:rPr>
              <a:t>就算第一眼看起來像壞人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zh-TW" dirty="0" smtClean="0">
                <a:latin typeface="+mj-ea"/>
                <a:ea typeface="+mj-ea"/>
              </a:rPr>
              <a:t>最終</a:t>
            </a:r>
            <a:r>
              <a:rPr lang="zh-TW" altLang="zh-TW" dirty="0">
                <a:latin typeface="+mj-ea"/>
                <a:ea typeface="+mj-ea"/>
              </a:rPr>
              <a:t>只是一個悲憤且受了傷的靈魂</a:t>
            </a:r>
            <a:r>
              <a:rPr lang="zh-TW" altLang="en-US" dirty="0">
                <a:latin typeface="+mj-ea"/>
                <a:ea typeface="+mj-ea"/>
              </a:rPr>
              <a:t>。</a:t>
            </a:r>
            <a:endParaRPr lang="en-US" altLang="zh-TW" dirty="0">
              <a:latin typeface="+mj-ea"/>
              <a:ea typeface="+mj-ea"/>
            </a:endParaRPr>
          </a:p>
          <a:p>
            <a:endParaRPr lang="en-US" altLang="zh-TW" b="1" dirty="0">
              <a:solidFill>
                <a:schemeClr val="accent2">
                  <a:lumMod val="5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2617" b="27612"/>
          <a:stretch/>
        </p:blipFill>
        <p:spPr bwMode="auto">
          <a:xfrm>
            <a:off x="5976539" y="3356992"/>
            <a:ext cx="2652864" cy="3308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497287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74320" y="548680"/>
            <a:ext cx="8595360" cy="5687528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柏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皇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導演在歷經一連串的打擊後，原本早已封閉的夢想卻在偶然與男孩的際遇中重新被點燃，也為觀眾開啟了另一個新視野。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舜玄：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他一直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在找尋心中缺損的那個零件、那把鑰匙，找到了才會如同修理好的機器人般，讓自己在最適的位置發光、運轉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尚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樺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讓我們了解到督察員並不是不通人情，而是受到社會的文化加上自己的身分地位，仗著自己的權益扮著冷漠無情的人。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萱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身體的缺陷讓他對人也對自身失去自信，習慣以冷漠代替關懷；但是遇到心儀的女孩，臉上剛毅的線條就軟化成柔和的笑臉，在這樣的一個對比，給了觀眾有很大的反差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03171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結論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>
                <a:latin typeface="+mj-ea"/>
                <a:ea typeface="+mj-ea"/>
              </a:rPr>
              <a:t>影</a:t>
            </a:r>
            <a:r>
              <a:rPr lang="zh-TW" altLang="en-US" dirty="0" smtClean="0">
                <a:latin typeface="+mj-ea"/>
                <a:ea typeface="+mj-ea"/>
              </a:rPr>
              <a:t>片</a:t>
            </a:r>
            <a:r>
              <a:rPr lang="zh-TW" altLang="zh-TW" dirty="0" smtClean="0">
                <a:latin typeface="+mj-ea"/>
                <a:ea typeface="+mj-ea"/>
              </a:rPr>
              <a:t>中</a:t>
            </a:r>
            <a:r>
              <a:rPr lang="zh-TW" altLang="zh-TW" dirty="0">
                <a:latin typeface="+mj-ea"/>
                <a:ea typeface="+mj-ea"/>
              </a:rPr>
              <a:t>，每個角色都有著不為人知的過去，因為過往經歷，導致他們身心受到傷害，從此封閉心靈，拒絕與外界溝通；然而，他們都在等待一把「心靈鑰匙」，期待有人可以幫忙</a:t>
            </a:r>
            <a:r>
              <a:rPr lang="zh-TW" altLang="zh-TW" b="1" dirty="0">
                <a:solidFill>
                  <a:srgbClr val="0070C0"/>
                </a:solidFill>
                <a:latin typeface="+mj-ea"/>
                <a:ea typeface="+mj-ea"/>
              </a:rPr>
              <a:t>解開卡死的齒輪，撫平傷懷，讓心重新運轉</a:t>
            </a:r>
            <a:r>
              <a:rPr lang="zh-TW" altLang="zh-TW" dirty="0">
                <a:latin typeface="+mj-ea"/>
                <a:ea typeface="+mj-ea"/>
              </a:rPr>
              <a:t>。單靠一個零件無法運作，唯有彼此合作才能讓機械順利運轉，而彼此就是對方那把心靈鑰匙。</a:t>
            </a:r>
          </a:p>
          <a:p>
            <a:endParaRPr lang="en-US" altLang="zh-TW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296" r="23053"/>
          <a:stretch/>
        </p:blipFill>
        <p:spPr bwMode="auto">
          <a:xfrm>
            <a:off x="1869742" y="3429000"/>
            <a:ext cx="1995701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922" r="3809"/>
          <a:stretch/>
        </p:blipFill>
        <p:spPr bwMode="auto">
          <a:xfrm flipH="1">
            <a:off x="4299044" y="3419800"/>
            <a:ext cx="360301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774450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第四</a:t>
            </a:r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次讀書</a:t>
            </a:r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會</a:t>
            </a:r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實況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6" y="1374998"/>
            <a:ext cx="6798435" cy="50988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0425815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第四</a:t>
            </a:r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次讀書</a:t>
            </a:r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討論</a:t>
            </a:r>
            <a:endParaRPr lang="zh-TW" altLang="en-US" sz="5400" dirty="0">
              <a:solidFill>
                <a:schemeClr val="accent6">
                  <a:lumMod val="50000"/>
                </a:schemeClr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60038" y="1556792"/>
            <a:ext cx="8595360" cy="4937760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+mj-ea"/>
                <a:ea typeface="+mj-ea"/>
              </a:rPr>
              <a:t>討論日期：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2013/11/18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一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)</a:t>
            </a:r>
          </a:p>
          <a:p>
            <a:r>
              <a:rPr lang="zh-TW" altLang="en-US" dirty="0">
                <a:latin typeface="+mj-ea"/>
                <a:ea typeface="+mj-ea"/>
              </a:rPr>
              <a:t>討論議題</a:t>
            </a:r>
            <a:r>
              <a:rPr lang="zh-TW" altLang="en-US" dirty="0" smtClean="0">
                <a:latin typeface="+mj-ea"/>
                <a:ea typeface="+mj-ea"/>
              </a:rPr>
              <a:t>：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角色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地位 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-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 導演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心得簡要</a:t>
            </a:r>
            <a:r>
              <a:rPr lang="zh-TW" altLang="en-US" dirty="0" smtClean="0">
                <a:latin typeface="+mj-ea"/>
                <a:ea typeface="+mj-ea"/>
              </a:rPr>
              <a:t>：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子泰：</a:t>
            </a:r>
            <a:r>
              <a:rPr lang="zh-TW" altLang="zh-TW" dirty="0">
                <a:latin typeface="+mj-ea"/>
                <a:ea typeface="+mj-ea"/>
              </a:rPr>
              <a:t>眾人看了太多生離死別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zh-TW" dirty="0" smtClean="0">
                <a:latin typeface="+mj-ea"/>
                <a:ea typeface="+mj-ea"/>
              </a:rPr>
              <a:t>它的</a:t>
            </a:r>
            <a:r>
              <a:rPr lang="zh-TW" altLang="zh-TW" dirty="0">
                <a:latin typeface="+mj-ea"/>
                <a:ea typeface="+mj-ea"/>
              </a:rPr>
              <a:t>現實與殘忍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zh-TW" dirty="0" smtClean="0">
                <a:latin typeface="+mj-ea"/>
                <a:ea typeface="+mj-ea"/>
              </a:rPr>
              <a:t>讓</a:t>
            </a:r>
            <a:r>
              <a:rPr lang="zh-TW" altLang="zh-TW" dirty="0">
                <a:latin typeface="+mj-ea"/>
                <a:ea typeface="+mj-ea"/>
              </a:rPr>
              <a:t>他們失去了做夢的能力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zh-TW" dirty="0" smtClean="0">
                <a:latin typeface="+mj-ea"/>
                <a:ea typeface="+mj-ea"/>
              </a:rPr>
              <a:t>沒人</a:t>
            </a:r>
            <a:r>
              <a:rPr lang="zh-TW" altLang="zh-TW" dirty="0">
                <a:latin typeface="+mj-ea"/>
                <a:ea typeface="+mj-ea"/>
              </a:rPr>
              <a:t>願意再</a:t>
            </a:r>
            <a:r>
              <a:rPr lang="zh-TW" altLang="zh-TW" dirty="0" smtClean="0">
                <a:latin typeface="+mj-ea"/>
                <a:ea typeface="+mj-ea"/>
              </a:rPr>
              <a:t>做夢</a:t>
            </a:r>
            <a:r>
              <a:rPr lang="zh-TW" altLang="en-US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念慈：</a:t>
            </a:r>
            <a:r>
              <a:rPr lang="zh-TW" altLang="zh-TW" dirty="0">
                <a:latin typeface="+mj-ea"/>
                <a:ea typeface="+mj-ea"/>
              </a:rPr>
              <a:t>情節一次次的佈劃著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zh-TW" dirty="0" smtClean="0">
                <a:latin typeface="+mj-ea"/>
                <a:ea typeface="+mj-ea"/>
              </a:rPr>
              <a:t>機器人</a:t>
            </a:r>
            <a:r>
              <a:rPr lang="zh-TW" altLang="zh-TW" dirty="0">
                <a:latin typeface="+mj-ea"/>
                <a:ea typeface="+mj-ea"/>
              </a:rPr>
              <a:t>所繪製的圖、那名粉絲所記載的</a:t>
            </a:r>
            <a:r>
              <a:rPr lang="zh-TW" altLang="zh-TW" dirty="0" smtClean="0">
                <a:latin typeface="+mj-ea"/>
                <a:ea typeface="+mj-ea"/>
              </a:rPr>
              <a:t>盛況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，</a:t>
            </a:r>
            <a:r>
              <a:rPr lang="zh-TW" altLang="zh-TW" dirty="0" smtClean="0">
                <a:latin typeface="+mj-ea"/>
                <a:ea typeface="+mj-ea"/>
              </a:rPr>
              <a:t>曾</a:t>
            </a:r>
            <a:r>
              <a:rPr lang="zh-TW" altLang="zh-TW" dirty="0">
                <a:latin typeface="+mj-ea"/>
                <a:ea typeface="+mj-ea"/>
              </a:rPr>
              <a:t>擁有的卻因為戰爭扼殺了美夢</a:t>
            </a:r>
            <a:r>
              <a:rPr lang="zh-TW" altLang="zh-TW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小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裐：</a:t>
            </a:r>
            <a:r>
              <a:rPr lang="zh-TW" altLang="zh-TW" dirty="0">
                <a:latin typeface="+mj-ea"/>
                <a:ea typeface="+mj-ea"/>
              </a:rPr>
              <a:t>讓原本焦息的心重新點燃，找回生命的熱情態度</a:t>
            </a:r>
            <a:r>
              <a:rPr lang="zh-TW" altLang="zh-TW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zh-TW" dirty="0" smtClean="0">
                <a:latin typeface="+mj-ea"/>
                <a:ea typeface="+mj-ea"/>
              </a:rPr>
              <a:t>認為</a:t>
            </a:r>
            <a:r>
              <a:rPr lang="zh-TW" altLang="zh-TW" dirty="0">
                <a:latin typeface="+mj-ea"/>
                <a:ea typeface="+mj-ea"/>
              </a:rPr>
              <a:t>想像力也是可以從知識的基礎裡創造</a:t>
            </a:r>
            <a:endParaRPr lang="en-US" altLang="zh-TW" b="1" dirty="0">
              <a:solidFill>
                <a:schemeClr val="accent2">
                  <a:lumMod val="5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60848"/>
            <a:ext cx="3988988" cy="2112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724561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28636"/>
            <a:ext cx="8591550" cy="1066801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前言</a:t>
            </a:r>
            <a:endParaRPr lang="zh-TW" altLang="en-US" sz="5400" dirty="0">
              <a:solidFill>
                <a:schemeClr val="accent6">
                  <a:lumMod val="50000"/>
                </a:schemeClr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23528" y="742206"/>
            <a:ext cx="8595360" cy="56616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3000" b="1" dirty="0">
                <a:latin typeface="+mj-ea"/>
                <a:ea typeface="+mj-ea"/>
              </a:rPr>
              <a:t>選擇</a:t>
            </a:r>
            <a:r>
              <a:rPr lang="zh-TW" altLang="en-US" sz="3000" b="1" dirty="0" smtClean="0">
                <a:latin typeface="+mj-ea"/>
                <a:ea typeface="+mj-ea"/>
              </a:rPr>
              <a:t>動機</a:t>
            </a:r>
            <a:endParaRPr lang="en-US" altLang="zh-TW" sz="30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600" dirty="0">
                <a:latin typeface="+mj-ea"/>
                <a:ea typeface="+mj-ea"/>
              </a:rPr>
              <a:t> </a:t>
            </a:r>
            <a:r>
              <a:rPr lang="zh-TW" altLang="en-US" sz="2600" dirty="0" smtClean="0">
                <a:latin typeface="+mj-ea"/>
                <a:ea typeface="+mj-ea"/>
              </a:rPr>
              <a:t>      雨果</a:t>
            </a:r>
            <a:r>
              <a:rPr lang="zh-TW" altLang="en-US" sz="2600" dirty="0">
                <a:latin typeface="+mj-ea"/>
                <a:ea typeface="+mj-ea"/>
              </a:rPr>
              <a:t>這部電影</a:t>
            </a:r>
            <a:r>
              <a:rPr lang="zh-TW" altLang="en-US" sz="2600" dirty="0" smtClean="0">
                <a:latin typeface="+mj-ea"/>
                <a:ea typeface="+mj-ea"/>
              </a:rPr>
              <a:t>非常具有特色，</a:t>
            </a:r>
            <a:r>
              <a:rPr lang="zh-TW" altLang="en-US" sz="2600" dirty="0">
                <a:latin typeface="+mj-ea"/>
                <a:ea typeface="+mj-ea"/>
              </a:rPr>
              <a:t>相較其他電影的單人視點</a:t>
            </a:r>
            <a:r>
              <a:rPr lang="zh-TW" altLang="en-US" sz="2600" dirty="0" smtClean="0">
                <a:latin typeface="+mj-ea"/>
                <a:ea typeface="+mj-ea"/>
              </a:rPr>
              <a:t>，雨果透過不同的角色視線讓我們發現許多社會現實的溫馨與殘酷，提共了我們一個絕佳的反省機會。</a:t>
            </a:r>
            <a:endParaRPr lang="en-US" altLang="zh-TW" sz="26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600" dirty="0">
                <a:latin typeface="+mj-ea"/>
                <a:ea typeface="+mj-ea"/>
              </a:rPr>
              <a:t> </a:t>
            </a:r>
            <a:r>
              <a:rPr lang="zh-TW" altLang="en-US" sz="2600" dirty="0" smtClean="0">
                <a:latin typeface="+mj-ea"/>
                <a:ea typeface="+mj-ea"/>
              </a:rPr>
              <a:t>      雨果</a:t>
            </a:r>
            <a:r>
              <a:rPr lang="zh-TW" altLang="en-US" sz="2600" dirty="0">
                <a:latin typeface="+mj-ea"/>
                <a:ea typeface="+mj-ea"/>
              </a:rPr>
              <a:t>雖然</a:t>
            </a:r>
            <a:r>
              <a:rPr lang="zh-TW" altLang="en-US" sz="2600" dirty="0" smtClean="0">
                <a:latin typeface="+mj-ea"/>
                <a:ea typeface="+mj-ea"/>
              </a:rPr>
              <a:t>是個孤兒，但他不斷</a:t>
            </a:r>
            <a:r>
              <a:rPr lang="zh-TW" altLang="en-US" sz="2600" dirty="0">
                <a:latin typeface="+mj-ea"/>
                <a:ea typeface="+mj-ea"/>
              </a:rPr>
              <a:t>自我</a:t>
            </a:r>
            <a:r>
              <a:rPr lang="zh-TW" altLang="en-US" sz="2600" dirty="0" smtClean="0">
                <a:latin typeface="+mj-ea"/>
                <a:ea typeface="+mj-ea"/>
              </a:rPr>
              <a:t>激勵，堅毅地透過創意完成自我的夢想與父親的約定，令人感動，期望我們</a:t>
            </a:r>
            <a:r>
              <a:rPr lang="zh-TW" altLang="en-US" sz="2600" b="1" dirty="0" smtClean="0">
                <a:solidFill>
                  <a:srgbClr val="0070C0"/>
                </a:solidFill>
                <a:latin typeface="+mj-ea"/>
                <a:ea typeface="+mj-ea"/>
              </a:rPr>
              <a:t>都能擁有雨果的勇氣與智慧</a:t>
            </a:r>
            <a:r>
              <a:rPr lang="zh-TW" altLang="en-US" sz="2600" dirty="0" smtClean="0">
                <a:latin typeface="+mj-ea"/>
                <a:ea typeface="+mj-ea"/>
              </a:rPr>
              <a:t>，成為社會上有用的小齒輪，無私奉獻。</a:t>
            </a:r>
            <a:endParaRPr lang="zh-TW" altLang="en-US" sz="26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6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000" b="1" dirty="0" smtClean="0">
                <a:latin typeface="+mj-ea"/>
                <a:ea typeface="+mj-ea"/>
              </a:rPr>
              <a:t>配合</a:t>
            </a:r>
            <a:r>
              <a:rPr lang="zh-TW" altLang="en-US" sz="3000" b="1" dirty="0">
                <a:latin typeface="+mj-ea"/>
                <a:ea typeface="+mj-ea"/>
              </a:rPr>
              <a:t>本</a:t>
            </a:r>
            <a:r>
              <a:rPr lang="zh-TW" altLang="en-US" sz="3000" b="1" dirty="0" smtClean="0">
                <a:latin typeface="+mj-ea"/>
                <a:ea typeface="+mj-ea"/>
              </a:rPr>
              <a:t>校通識中心政策</a:t>
            </a:r>
            <a:endParaRPr lang="en-US" altLang="zh-TW" sz="30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600" dirty="0" smtClean="0">
                <a:latin typeface="+mj-ea"/>
                <a:ea typeface="+mj-ea"/>
              </a:rPr>
              <a:t>為增進修課者讀書討論風氣，</a:t>
            </a:r>
            <a:endParaRPr lang="en-US" altLang="zh-TW" sz="26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600" dirty="0" smtClean="0">
                <a:latin typeface="+mj-ea"/>
                <a:ea typeface="+mj-ea"/>
              </a:rPr>
              <a:t>老師鼓勵成立讀書會小組。</a:t>
            </a:r>
            <a:endParaRPr lang="en-US" altLang="zh-TW" sz="26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6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000" b="1" dirty="0" smtClean="0">
                <a:latin typeface="+mj-ea"/>
                <a:ea typeface="+mj-ea"/>
              </a:rPr>
              <a:t>主題電影：雨果的冒險</a:t>
            </a:r>
            <a:endParaRPr lang="en-US" altLang="zh-TW" sz="30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6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      </a:t>
            </a:r>
            <a:endParaRPr lang="zh-TW" altLang="en-US" sz="3000" b="1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70" t="8365" r="20453"/>
          <a:stretch/>
        </p:blipFill>
        <p:spPr bwMode="auto">
          <a:xfrm>
            <a:off x="4299169" y="3573016"/>
            <a:ext cx="4226988" cy="317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212627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74320" y="692696"/>
            <a:ext cx="8595360" cy="576064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柏皇：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警察在本片中飾演一個非常多元的角色，一面為殘酷的現實社會，一面卻又是被孤立的過來人，是個值得觀眾多加琢磨的角色。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舜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玄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作為一個導演對於「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Lost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」的恐懼，無論你解釋是「迷失」或者「遺忘」，雨果帶領觀眾找到了「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Lost Treasure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」，我可以感受到導演最後被找到並致敬的身心安頓</a:t>
            </a:r>
          </a:p>
          <a:p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尚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樺：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當中最迷人的當屬電影作為一種魔術的橋段，不禁聯想到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魔術師／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電影之間的共通性，都是為了創造出一個不屬於現實、卻令人置身其中的空間。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萱：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膠片電影，失去了被觀看的可能而成為製作高跟鞋跟的化學材料。鏡頭切到高跟鞋行走的樣態，每一步、都是一個影格的放映。</a:t>
            </a:r>
          </a:p>
          <a:p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61567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結論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zh-TW" dirty="0" smtClean="0">
                <a:latin typeface="+mj-ea"/>
                <a:ea typeface="+mj-ea"/>
              </a:rPr>
              <a:t>講</a:t>
            </a:r>
            <a:r>
              <a:rPr lang="zh-TW" altLang="zh-TW" dirty="0">
                <a:latin typeface="+mj-ea"/>
                <a:ea typeface="+mj-ea"/>
              </a:rPr>
              <a:t>到人文藝術就會害怕看得太多，會侷限在那個知識的框；講到科技基本的知識是很重要的，而雨果的冒險裡，導演所拍攝的電影中，結合了人文藝術與科技技術的部份能力，</a:t>
            </a:r>
            <a:r>
              <a:rPr lang="zh-TW" altLang="zh-TW" b="1" dirty="0">
                <a:solidFill>
                  <a:srgbClr val="0070C0"/>
                </a:solidFill>
                <a:latin typeface="+mj-ea"/>
                <a:ea typeface="+mj-ea"/>
              </a:rPr>
              <a:t>實踐他豐富的想像力</a:t>
            </a:r>
            <a:r>
              <a:rPr lang="zh-TW" altLang="zh-TW" dirty="0">
                <a:latin typeface="+mj-ea"/>
                <a:ea typeface="+mj-ea"/>
              </a:rPr>
              <a:t>。</a:t>
            </a:r>
          </a:p>
          <a:p>
            <a:endParaRPr lang="zh-TW" alt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20888"/>
            <a:ext cx="6432022" cy="4288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149885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/>
              <a:t>第五次讀書綜合整理</a:t>
            </a:r>
            <a:endParaRPr lang="zh-TW" altLang="en-US" sz="54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619099">
            <a:off x="472107" y="2404865"/>
            <a:ext cx="3487189" cy="29519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970230">
            <a:off x="3637023" y="2325458"/>
            <a:ext cx="4646044" cy="34845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19870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/>
              <a:t>勇敢去接受和面對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23528" y="2060848"/>
            <a:ext cx="8595360" cy="328268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>
                <a:latin typeface="+mj-ea"/>
                <a:ea typeface="+mj-ea"/>
              </a:rPr>
              <a:t>有時候選擇遺忘未必是最好的，不妨勇敢去接受和面對也是種</a:t>
            </a:r>
            <a:r>
              <a:rPr lang="zh-TW" altLang="en-US" sz="3200" dirty="0" smtClean="0">
                <a:latin typeface="+mj-ea"/>
                <a:ea typeface="+mj-ea"/>
              </a:rPr>
              <a:t>方向</a:t>
            </a:r>
            <a:endParaRPr lang="en-US" altLang="zh-TW" sz="3200" dirty="0">
              <a:latin typeface="+mj-ea"/>
              <a:ea typeface="+mj-ea"/>
            </a:endParaRPr>
          </a:p>
          <a:p>
            <a:pPr algn="ctr"/>
            <a:endParaRPr lang="en-US" altLang="zh-TW" sz="3200" dirty="0" smtClean="0">
              <a:latin typeface="+mj-ea"/>
              <a:ea typeface="+mj-ea"/>
            </a:endParaRPr>
          </a:p>
          <a:p>
            <a:pPr algn="ctr"/>
            <a:r>
              <a:rPr lang="zh-TW" altLang="en-US" sz="3200" dirty="0" smtClean="0">
                <a:latin typeface="+mj-ea"/>
                <a:ea typeface="+mj-ea"/>
              </a:rPr>
              <a:t>發現</a:t>
            </a:r>
            <a:r>
              <a:rPr lang="zh-TW" altLang="en-US" sz="3200" dirty="0">
                <a:latin typeface="+mj-ea"/>
                <a:ea typeface="+mj-ea"/>
              </a:rPr>
              <a:t>自己存在的目的，不隨便放棄，同時發現他人的價值，帶給別人快樂幸福，也許就能找到屬於自己的</a:t>
            </a:r>
            <a:r>
              <a:rPr lang="en-US" altLang="zh-TW" sz="3200" dirty="0">
                <a:latin typeface="+mj-ea"/>
                <a:ea typeface="+mj-ea"/>
              </a:rPr>
              <a:t>happy ending</a:t>
            </a:r>
            <a:r>
              <a:rPr lang="zh-TW" altLang="en-US" sz="3200" dirty="0">
                <a:latin typeface="+mj-ea"/>
                <a:ea typeface="+mj-ea"/>
              </a:rPr>
              <a:t>。</a:t>
            </a:r>
          </a:p>
        </p:txBody>
      </p:sp>
    </p:spTree>
    <p:extLst>
      <p:ext uri="{BB962C8B-B14F-4D97-AF65-F5344CB8AC3E}">
        <p14:creationId xmlns="" xmlns:p14="http://schemas.microsoft.com/office/powerpoint/2010/main" val="96024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夢想是沒有界線的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83568" y="1700808"/>
            <a:ext cx="8186112" cy="49377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TW" altLang="en-US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雨果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的勇敢</a:t>
            </a:r>
            <a:r>
              <a:rPr lang="zh-TW" altLang="en-US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追尋，使得整部片有了情節張力，他為自己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尋找</a:t>
            </a:r>
            <a:r>
              <a:rPr lang="zh-TW" altLang="en-US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到最後的答案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，也給</a:t>
            </a:r>
            <a:r>
              <a:rPr lang="zh-TW" altLang="en-US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過氣的魔術師兼</a:t>
            </a:r>
            <a:r>
              <a:rPr lang="zh-TW" altLang="zh-TW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導演</a:t>
            </a:r>
            <a:r>
              <a:rPr lang="zh-TW" altLang="en-US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重生的機會，從遺忘中拾起過去的熱情，證明</a:t>
            </a:r>
            <a:r>
              <a:rPr lang="zh-TW" altLang="en-US" sz="35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夢想是沒有界線的，只要繼續懷抱著希望，就握有機會</a:t>
            </a:r>
            <a:endParaRPr lang="en-US" altLang="zh-TW" sz="35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5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片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中也藉由一具損壞的機器人來象徵每個角色破碎的心。劇</a:t>
            </a:r>
            <a:r>
              <a:rPr lang="zh-TW" altLang="zh-TW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中主角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都如同那具損壞的機器人</a:t>
            </a:r>
            <a:r>
              <a:rPr lang="zh-TW" altLang="zh-TW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般，一直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在找尋心中缺損</a:t>
            </a:r>
            <a:r>
              <a:rPr lang="zh-TW" altLang="zh-TW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的那個零件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、那把鑰匙</a:t>
            </a:r>
            <a:r>
              <a:rPr lang="zh-TW" altLang="zh-TW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，找到了才會如同修理好的機器人般，</a:t>
            </a:r>
            <a:r>
              <a:rPr lang="zh-TW" altLang="zh-TW" sz="35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讓自己在最適的位置發光、運轉</a:t>
            </a:r>
            <a:r>
              <a:rPr lang="zh-TW" altLang="zh-TW" sz="3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zh-TW" altLang="zh-TW" sz="3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9638640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683568" y="228600"/>
            <a:ext cx="7907982" cy="1066800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latin typeface="+mj-ea"/>
              </a:rPr>
              <a:t>精彩劇照</a:t>
            </a:r>
            <a:endParaRPr lang="zh-TW" altLang="en-US" sz="5400" dirty="0">
              <a:latin typeface="+mj-ea"/>
            </a:endParaRPr>
          </a:p>
        </p:txBody>
      </p:sp>
      <p:pic>
        <p:nvPicPr>
          <p:cNvPr id="4" name="圖片 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59" y="1348538"/>
            <a:ext cx="4102845" cy="32822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238" y="116631"/>
            <a:ext cx="3213065" cy="4284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564904"/>
            <a:ext cx="3024336" cy="4032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788" y="3140969"/>
            <a:ext cx="2788282" cy="3717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314" y="116631"/>
            <a:ext cx="1368152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587098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813976"/>
            <a:ext cx="5905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442" y="908720"/>
            <a:ext cx="7752158" cy="530697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sz="5400" b="1" dirty="0" smtClean="0"/>
              <a:t/>
            </a:r>
            <a:br>
              <a:rPr lang="en-US" altLang="zh-TW" sz="5400" b="1" dirty="0" smtClean="0"/>
            </a:br>
            <a:r>
              <a:rPr lang="en-US" altLang="zh-TW" sz="5400" b="1" dirty="0"/>
              <a:t/>
            </a:r>
            <a:br>
              <a:rPr lang="en-US" altLang="zh-TW" sz="5400" b="1" dirty="0"/>
            </a:br>
            <a:r>
              <a:rPr lang="zh-TW" altLang="en-US" sz="5400" dirty="0" smtClean="0"/>
              <a:t>雨果</a:t>
            </a:r>
            <a:r>
              <a:rPr lang="zh-TW" altLang="en-US" sz="5400" dirty="0"/>
              <a:t>的</a:t>
            </a:r>
            <a:r>
              <a:rPr lang="zh-TW" altLang="en-US" sz="5400" dirty="0" smtClean="0"/>
              <a:t>冒險   主題</a:t>
            </a:r>
            <a:r>
              <a:rPr lang="zh-TW" altLang="en-US" sz="5400" dirty="0"/>
              <a:t>概述</a:t>
            </a:r>
            <a:r>
              <a:rPr lang="en-US" altLang="zh-TW" dirty="0" smtClean="0"/>
              <a:t>		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95536" y="1556792"/>
            <a:ext cx="3937640" cy="3959336"/>
          </a:xfrm>
        </p:spPr>
        <p:txBody>
          <a:bodyPr/>
          <a:lstStyle/>
          <a:p>
            <a:pPr algn="ctr"/>
            <a:r>
              <a:rPr lang="zh-TW" altLang="en-US" dirty="0" smtClean="0"/>
              <a:t>一、</a:t>
            </a:r>
            <a:r>
              <a:rPr lang="zh-TW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每</a:t>
            </a:r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個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角色</a:t>
            </a:r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存在的意義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+mj-ea"/>
            </a:endParaRPr>
          </a:p>
          <a:p>
            <a:pPr algn="ctr"/>
            <a:r>
              <a:rPr lang="en-US" altLang="zh-TW" dirty="0" smtClean="0"/>
              <a:t>1.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角色地位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-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 雨果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+mj-ea"/>
            </a:endParaRPr>
          </a:p>
          <a:p>
            <a:pPr algn="ctr"/>
            <a:r>
              <a:rPr lang="en-US" altLang="zh-TW" dirty="0" smtClean="0"/>
              <a:t>2.</a:t>
            </a:r>
            <a:r>
              <a:rPr lang="zh-TW" altLang="en-US" b="1" dirty="0">
                <a:solidFill>
                  <a:schemeClr val="tx1"/>
                </a:solidFill>
                <a:latin typeface="+mn-ea"/>
              </a:rPr>
              <a:t>角色地位 </a:t>
            </a:r>
            <a:r>
              <a:rPr lang="en-US" altLang="zh-TW" b="1" dirty="0">
                <a:solidFill>
                  <a:schemeClr val="tx1"/>
                </a:solidFill>
                <a:latin typeface="+mn-ea"/>
              </a:rPr>
              <a:t>- </a:t>
            </a:r>
            <a:r>
              <a:rPr lang="zh-TW" altLang="en-US" b="1" dirty="0" smtClean="0">
                <a:solidFill>
                  <a:schemeClr val="tx1"/>
                </a:solidFill>
                <a:latin typeface="+mn-ea"/>
              </a:rPr>
              <a:t>警察</a:t>
            </a:r>
            <a:endParaRPr lang="en-US" altLang="zh-TW" b="1" dirty="0" smtClean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zh-TW" b="1" dirty="0" smtClean="0">
                <a:solidFill>
                  <a:schemeClr val="tx1"/>
                </a:solidFill>
                <a:latin typeface="+mn-ea"/>
              </a:rPr>
              <a:t>3.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角色地位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-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 </a:t>
            </a:r>
            <a:r>
              <a:rPr lang="zh-TW" altLang="en-US" b="1" dirty="0" smtClean="0">
                <a:solidFill>
                  <a:schemeClr val="bg1"/>
                </a:solidFill>
                <a:latin typeface="+mj-ea"/>
              </a:rPr>
              <a:t>導演</a:t>
            </a:r>
            <a:endParaRPr lang="en-US" altLang="zh-TW" b="1" dirty="0" smtClean="0">
              <a:solidFill>
                <a:schemeClr val="bg1"/>
              </a:solidFill>
              <a:latin typeface="+mj-ea"/>
            </a:endParaRPr>
          </a:p>
          <a:p>
            <a:pPr algn="ctr"/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4.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角色延伸 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–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社會</a:t>
            </a:r>
            <a:r>
              <a:rPr lang="zh-TW" altLang="en-US" b="1" dirty="0" smtClean="0">
                <a:solidFill>
                  <a:schemeClr val="bg1"/>
                </a:solidFill>
                <a:latin typeface="+mj-ea"/>
              </a:rPr>
              <a:t>地位探討</a:t>
            </a:r>
            <a:endParaRPr lang="en-US" altLang="zh-TW" b="1" dirty="0" smtClean="0">
              <a:solidFill>
                <a:schemeClr val="bg1"/>
              </a:solidFill>
              <a:latin typeface="+mj-ea"/>
            </a:endParaRPr>
          </a:p>
          <a:p>
            <a:pPr algn="ctr"/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+mj-ea"/>
            </a:endParaRPr>
          </a:p>
          <a:p>
            <a:pPr algn="ctr"/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二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電影簡</a:t>
            </a:r>
            <a:r>
              <a:rPr lang="zh-TW" altLang="en-US" b="1" dirty="0" smtClean="0">
                <a:solidFill>
                  <a:schemeClr val="bg1"/>
                </a:solidFill>
                <a:latin typeface="+mj-ea"/>
              </a:rPr>
              <a:t>史</a:t>
            </a:r>
            <a:endParaRPr lang="en-US" altLang="zh-TW" b="1" dirty="0" smtClean="0">
              <a:solidFill>
                <a:schemeClr val="bg1"/>
              </a:solidFill>
              <a:latin typeface="+mj-ea"/>
            </a:endParaRPr>
          </a:p>
          <a:p>
            <a:pPr algn="ctr"/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1.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 拍片歷</a:t>
            </a:r>
            <a:r>
              <a:rPr lang="zh-TW" altLang="en-US" b="1" dirty="0" smtClean="0">
                <a:solidFill>
                  <a:schemeClr val="bg1"/>
                </a:solidFill>
                <a:latin typeface="+mj-ea"/>
              </a:rPr>
              <a:t>程</a:t>
            </a:r>
            <a:endParaRPr lang="en-US" altLang="zh-TW" b="1" dirty="0" smtClean="0">
              <a:solidFill>
                <a:schemeClr val="bg1"/>
              </a:solidFill>
              <a:latin typeface="+mj-ea"/>
            </a:endParaRPr>
          </a:p>
          <a:p>
            <a:pPr algn="ctr"/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2.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 舞台設</a:t>
            </a:r>
            <a:r>
              <a:rPr lang="zh-TW" altLang="en-US" b="1" dirty="0" smtClean="0">
                <a:solidFill>
                  <a:schemeClr val="bg1"/>
                </a:solidFill>
                <a:latin typeface="+mj-ea"/>
              </a:rPr>
              <a:t>計</a:t>
            </a:r>
            <a:endParaRPr lang="en-US" altLang="zh-TW" b="1" dirty="0" smtClean="0">
              <a:solidFill>
                <a:schemeClr val="bg1"/>
              </a:solidFill>
              <a:latin typeface="+mj-ea"/>
            </a:endParaRPr>
          </a:p>
          <a:p>
            <a:endParaRPr lang="zh-TW" altLang="en-US" b="1" dirty="0">
              <a:solidFill>
                <a:schemeClr val="tx1"/>
              </a:solidFill>
              <a:latin typeface="+mn-ea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0941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336" y="332656"/>
            <a:ext cx="8591550" cy="1066801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影片介紹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298904"/>
          </a:xfrm>
        </p:spPr>
        <p:txBody>
          <a:bodyPr>
            <a:noAutofit/>
          </a:bodyPr>
          <a:lstStyle/>
          <a:p>
            <a:r>
              <a:rPr lang="zh-TW" altLang="en-US" sz="2400" dirty="0" smtClean="0">
                <a:latin typeface="+mj-ea"/>
                <a:ea typeface="+mj-ea"/>
              </a:rPr>
              <a:t>導演：</a:t>
            </a: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馬丁史柯西斯</a:t>
            </a:r>
            <a:endParaRPr lang="en-US" altLang="zh-TW" sz="2400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400" dirty="0">
                <a:latin typeface="+mj-ea"/>
                <a:ea typeface="+mj-ea"/>
              </a:rPr>
              <a:t>曾執導過</a:t>
            </a:r>
            <a:r>
              <a:rPr lang="en-US" altLang="zh-TW" sz="2400" dirty="0">
                <a:latin typeface="+mj-ea"/>
                <a:ea typeface="+mj-ea"/>
              </a:rPr>
              <a:t>《</a:t>
            </a:r>
            <a:r>
              <a:rPr lang="zh-TW" altLang="en-US" sz="2400" dirty="0">
                <a:latin typeface="+mj-ea"/>
                <a:ea typeface="+mj-ea"/>
              </a:rPr>
              <a:t>四海好傢伙</a:t>
            </a:r>
            <a:r>
              <a:rPr lang="en-US" altLang="zh-TW" sz="2400" dirty="0">
                <a:latin typeface="+mj-ea"/>
                <a:ea typeface="+mj-ea"/>
              </a:rPr>
              <a:t>》</a:t>
            </a:r>
            <a:r>
              <a:rPr lang="zh-TW" altLang="en-US" sz="2400" dirty="0">
                <a:latin typeface="+mj-ea"/>
                <a:ea typeface="+mj-ea"/>
              </a:rPr>
              <a:t>、</a:t>
            </a:r>
            <a:r>
              <a:rPr lang="en-US" altLang="zh-TW" sz="2400" dirty="0">
                <a:latin typeface="+mj-ea"/>
                <a:ea typeface="+mj-ea"/>
              </a:rPr>
              <a:t>《</a:t>
            </a:r>
            <a:r>
              <a:rPr lang="zh-TW" altLang="en-US" sz="2400" dirty="0">
                <a:latin typeface="+mj-ea"/>
                <a:ea typeface="+mj-ea"/>
              </a:rPr>
              <a:t>紐約黑幫</a:t>
            </a:r>
            <a:r>
              <a:rPr lang="en-US" altLang="zh-TW" sz="2400" dirty="0">
                <a:latin typeface="+mj-ea"/>
                <a:ea typeface="+mj-ea"/>
              </a:rPr>
              <a:t>》</a:t>
            </a:r>
            <a:r>
              <a:rPr lang="zh-TW" altLang="en-US" sz="2400" dirty="0">
                <a:latin typeface="+mj-ea"/>
                <a:ea typeface="+mj-ea"/>
              </a:rPr>
              <a:t>、</a:t>
            </a:r>
            <a:r>
              <a:rPr lang="en-US" altLang="zh-TW" sz="2400" dirty="0">
                <a:latin typeface="+mj-ea"/>
                <a:ea typeface="+mj-ea"/>
              </a:rPr>
              <a:t>《</a:t>
            </a:r>
            <a:r>
              <a:rPr lang="zh-TW" altLang="en-US" sz="2400" dirty="0">
                <a:latin typeface="+mj-ea"/>
                <a:ea typeface="+mj-ea"/>
              </a:rPr>
              <a:t>隔離島</a:t>
            </a:r>
            <a:r>
              <a:rPr lang="en-US" altLang="zh-TW" sz="2400" dirty="0">
                <a:latin typeface="+mj-ea"/>
                <a:ea typeface="+mj-ea"/>
              </a:rPr>
              <a:t>》</a:t>
            </a:r>
            <a:r>
              <a:rPr lang="zh-TW" altLang="en-US" sz="2400" dirty="0" smtClean="0">
                <a:latin typeface="+mj-ea"/>
                <a:ea typeface="+mj-ea"/>
              </a:rPr>
              <a:t>等黑暗沉重風格的</a:t>
            </a:r>
            <a:r>
              <a:rPr lang="zh-TW" altLang="en-US" sz="2400" dirty="0">
                <a:latin typeface="+mj-ea"/>
                <a:ea typeface="+mj-ea"/>
              </a:rPr>
              <a:t>經典電影</a:t>
            </a:r>
            <a:r>
              <a:rPr lang="zh-TW" altLang="en-US" sz="2400" dirty="0" smtClean="0">
                <a:latin typeface="+mj-ea"/>
                <a:ea typeface="+mj-ea"/>
              </a:rPr>
              <a:t>，</a:t>
            </a:r>
            <a:endParaRPr lang="en-US" altLang="zh-TW" sz="24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+mj-ea"/>
                <a:ea typeface="+mj-ea"/>
              </a:rPr>
              <a:t>六度</a:t>
            </a:r>
            <a:r>
              <a:rPr lang="zh-TW" altLang="en-US" sz="2400" dirty="0">
                <a:latin typeface="+mj-ea"/>
                <a:ea typeface="+mj-ea"/>
              </a:rPr>
              <a:t>獲得奧斯卡最佳導演提名</a:t>
            </a:r>
            <a:r>
              <a:rPr lang="zh-TW" altLang="en-US" sz="2400" dirty="0" smtClean="0">
                <a:latin typeface="+mj-ea"/>
                <a:ea typeface="+mj-ea"/>
              </a:rPr>
              <a:t>，</a:t>
            </a:r>
            <a:endParaRPr lang="en-US" altLang="zh-TW" sz="24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+mj-ea"/>
                <a:ea typeface="+mj-ea"/>
              </a:rPr>
              <a:t>並</a:t>
            </a:r>
            <a:r>
              <a:rPr lang="zh-TW" altLang="en-US" sz="2400" dirty="0">
                <a:latin typeface="+mj-ea"/>
                <a:ea typeface="+mj-ea"/>
              </a:rPr>
              <a:t>以</a:t>
            </a:r>
            <a:r>
              <a:rPr lang="en-US" altLang="zh-TW" sz="2400" dirty="0">
                <a:latin typeface="+mj-ea"/>
                <a:ea typeface="+mj-ea"/>
              </a:rPr>
              <a:t>《</a:t>
            </a:r>
            <a:r>
              <a:rPr lang="zh-TW" altLang="en-US" sz="2400" dirty="0">
                <a:latin typeface="+mj-ea"/>
                <a:ea typeface="+mj-ea"/>
              </a:rPr>
              <a:t>神鬼</a:t>
            </a:r>
            <a:r>
              <a:rPr lang="zh-TW" altLang="en-US" sz="2400" dirty="0" smtClean="0">
                <a:latin typeface="+mj-ea"/>
                <a:ea typeface="+mj-ea"/>
              </a:rPr>
              <a:t>無間</a:t>
            </a:r>
            <a:r>
              <a:rPr lang="en-US" altLang="zh-TW" sz="2400" dirty="0" smtClean="0">
                <a:latin typeface="+mj-ea"/>
                <a:ea typeface="+mj-ea"/>
              </a:rPr>
              <a:t>》</a:t>
            </a:r>
            <a:r>
              <a:rPr lang="zh-TW" altLang="en-US" sz="2400" dirty="0" smtClean="0">
                <a:latin typeface="+mj-ea"/>
                <a:ea typeface="+mj-ea"/>
              </a:rPr>
              <a:t>得到</a:t>
            </a:r>
            <a:r>
              <a:rPr lang="zh-TW" altLang="en-US" sz="2400" dirty="0">
                <a:latin typeface="+mj-ea"/>
                <a:ea typeface="+mj-ea"/>
              </a:rPr>
              <a:t>奧斯卡最佳</a:t>
            </a:r>
            <a:r>
              <a:rPr lang="zh-TW" altLang="en-US" sz="2400" dirty="0" smtClean="0">
                <a:latin typeface="+mj-ea"/>
                <a:ea typeface="+mj-ea"/>
              </a:rPr>
              <a:t>導演。</a:t>
            </a:r>
            <a:endParaRPr lang="en-US" altLang="zh-TW" sz="24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+mj-ea"/>
                <a:ea typeface="+mj-ea"/>
              </a:rPr>
              <a:t>《</a:t>
            </a:r>
            <a:r>
              <a:rPr lang="zh-TW" altLang="en-US" sz="2400" dirty="0">
                <a:latin typeface="+mj-ea"/>
                <a:ea typeface="+mj-ea"/>
              </a:rPr>
              <a:t>雨果的冒險</a:t>
            </a:r>
            <a:r>
              <a:rPr lang="en-US" altLang="zh-TW" sz="2400" dirty="0">
                <a:latin typeface="+mj-ea"/>
                <a:ea typeface="+mj-ea"/>
              </a:rPr>
              <a:t>(Hugo</a:t>
            </a:r>
            <a:r>
              <a:rPr lang="en-US" altLang="zh-TW" sz="2400" dirty="0" smtClean="0">
                <a:latin typeface="+mj-ea"/>
                <a:ea typeface="+mj-ea"/>
              </a:rPr>
              <a:t>)》</a:t>
            </a:r>
          </a:p>
          <a:p>
            <a:pPr marL="0" indent="0">
              <a:buNone/>
            </a:pPr>
            <a:r>
              <a:rPr lang="zh-TW" altLang="en-US" sz="2400" dirty="0" smtClean="0">
                <a:latin typeface="+mj-ea"/>
                <a:ea typeface="+mj-ea"/>
              </a:rPr>
              <a:t>這是</a:t>
            </a:r>
            <a:r>
              <a:rPr lang="zh-TW" altLang="en-US" sz="2400" dirty="0">
                <a:latin typeface="+mj-ea"/>
                <a:ea typeface="+mj-ea"/>
              </a:rPr>
              <a:t>馬丁史柯西</a:t>
            </a:r>
            <a:r>
              <a:rPr lang="zh-TW" altLang="en-US" sz="2400" dirty="0" smtClean="0">
                <a:latin typeface="+mj-ea"/>
                <a:ea typeface="+mj-ea"/>
              </a:rPr>
              <a:t>斯</a:t>
            </a:r>
            <a:r>
              <a:rPr lang="zh-TW" altLang="en-US" sz="2400" dirty="0">
                <a:latin typeface="+mj-ea"/>
                <a:ea typeface="+mj-ea"/>
              </a:rPr>
              <a:t>改編</a:t>
            </a:r>
            <a:r>
              <a:rPr lang="zh-TW" altLang="en-US" sz="2400" dirty="0" smtClean="0">
                <a:latin typeface="+mj-ea"/>
                <a:ea typeface="+mj-ea"/>
              </a:rPr>
              <a:t>自</a:t>
            </a:r>
            <a:endParaRPr lang="en-US" altLang="zh-TW" sz="24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zh-TW" sz="2400" dirty="0" smtClean="0">
                <a:solidFill>
                  <a:srgbClr val="FF0000"/>
                </a:solidFill>
                <a:latin typeface="+mj-ea"/>
                <a:ea typeface="+mj-ea"/>
              </a:rPr>
              <a:t>《</a:t>
            </a:r>
            <a:r>
              <a:rPr lang="zh-TW" altLang="en-US" sz="2400" dirty="0">
                <a:solidFill>
                  <a:srgbClr val="FF0000"/>
                </a:solidFill>
                <a:latin typeface="+mj-ea"/>
                <a:ea typeface="+mj-ea"/>
              </a:rPr>
              <a:t>紐約時報</a:t>
            </a:r>
            <a:r>
              <a:rPr lang="en-US" altLang="zh-TW" sz="2400" dirty="0">
                <a:solidFill>
                  <a:srgbClr val="FF0000"/>
                </a:solidFill>
                <a:latin typeface="+mj-ea"/>
                <a:ea typeface="+mj-ea"/>
              </a:rPr>
              <a:t>》</a:t>
            </a:r>
            <a:r>
              <a:rPr lang="zh-TW" altLang="en-US" sz="2400" dirty="0">
                <a:solidFill>
                  <a:srgbClr val="FF0000"/>
                </a:solidFill>
                <a:latin typeface="+mj-ea"/>
                <a:ea typeface="+mj-ea"/>
              </a:rPr>
              <a:t>暢銷書</a:t>
            </a:r>
            <a:r>
              <a:rPr lang="zh-TW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得獎作家 </a:t>
            </a:r>
            <a:r>
              <a:rPr lang="en-US" altLang="zh-TW" sz="2400" dirty="0" smtClean="0">
                <a:solidFill>
                  <a:srgbClr val="FF0000"/>
                </a:solidFill>
                <a:latin typeface="+mj-ea"/>
                <a:ea typeface="+mj-ea"/>
              </a:rPr>
              <a:t>-</a:t>
            </a:r>
            <a:r>
              <a:rPr lang="zh-TW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 布</a:t>
            </a:r>
            <a:r>
              <a:rPr lang="zh-TW" altLang="en-US" sz="2400" dirty="0">
                <a:solidFill>
                  <a:srgbClr val="FF0000"/>
                </a:solidFill>
                <a:latin typeface="+mj-ea"/>
                <a:ea typeface="+mj-ea"/>
              </a:rPr>
              <a:t>萊恩賽茲</a:t>
            </a:r>
            <a:r>
              <a:rPr lang="zh-TW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尼克 的</a:t>
            </a:r>
            <a:r>
              <a:rPr lang="en-US" altLang="zh-TW" sz="2400" dirty="0" smtClean="0">
                <a:solidFill>
                  <a:srgbClr val="FF0000"/>
                </a:solidFill>
                <a:latin typeface="+mj-ea"/>
                <a:ea typeface="+mj-ea"/>
              </a:rPr>
              <a:t>《</a:t>
            </a:r>
            <a:r>
              <a:rPr lang="zh-TW" altLang="en-US" sz="2400" dirty="0">
                <a:solidFill>
                  <a:srgbClr val="FF0000"/>
                </a:solidFill>
                <a:latin typeface="+mj-ea"/>
                <a:ea typeface="+mj-ea"/>
              </a:rPr>
              <a:t>雨果的祕密</a:t>
            </a:r>
            <a:r>
              <a:rPr lang="en-US" altLang="zh-TW" sz="2400" dirty="0" smtClean="0">
                <a:solidFill>
                  <a:srgbClr val="FF0000"/>
                </a:solidFill>
                <a:latin typeface="+mj-ea"/>
                <a:ea typeface="+mj-ea"/>
              </a:rPr>
              <a:t>》</a:t>
            </a:r>
            <a:r>
              <a:rPr lang="en-US" altLang="zh-TW" sz="2400" dirty="0">
                <a:latin typeface="+mj-ea"/>
                <a:ea typeface="+mj-ea"/>
              </a:rPr>
              <a:t> </a:t>
            </a:r>
            <a:r>
              <a:rPr lang="zh-TW" altLang="en-US" sz="2400" dirty="0" smtClean="0">
                <a:latin typeface="+mj-ea"/>
                <a:ea typeface="+mj-ea"/>
              </a:rPr>
              <a:t>也是</a:t>
            </a:r>
            <a:r>
              <a:rPr lang="zh-TW" altLang="en-US" sz="2400" dirty="0">
                <a:latin typeface="+mj-ea"/>
                <a:ea typeface="+mj-ea"/>
              </a:rPr>
              <a:t>馬丁史柯西斯第一</a:t>
            </a:r>
            <a:r>
              <a:rPr lang="zh-TW" altLang="en-US" sz="2400" dirty="0" smtClean="0">
                <a:latin typeface="+mj-ea"/>
                <a:ea typeface="+mj-ea"/>
              </a:rPr>
              <a:t>部改自兒童題材的電影。</a:t>
            </a:r>
            <a:endParaRPr lang="en-US" altLang="zh-TW" sz="24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2400" dirty="0"/>
              <a:t/>
            </a:r>
            <a:br>
              <a:rPr lang="zh-TW" altLang="en-US" sz="2400" dirty="0"/>
            </a:br>
            <a:r>
              <a:rPr lang="zh-TW" altLang="en-US" sz="2400" dirty="0"/>
              <a:t/>
            </a:r>
            <a:br>
              <a:rPr lang="zh-TW" altLang="en-US" sz="2400" dirty="0"/>
            </a:br>
            <a:endParaRPr lang="zh-TW" altLang="en-US" sz="24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024" y="5446420"/>
            <a:ext cx="1092696" cy="1092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0435279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7053" y="188640"/>
            <a:ext cx="8591550" cy="1066801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影片文字簡介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718533">
            <a:off x="4860473" y="3877611"/>
            <a:ext cx="3891665" cy="24946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59536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>
                <a:effectLst/>
                <a:latin typeface="+mj-ea"/>
                <a:ea typeface="+mj-ea"/>
              </a:rPr>
              <a:t>故事主角是一個生活在</a:t>
            </a:r>
            <a:r>
              <a:rPr lang="en-US" altLang="zh-TW" dirty="0" smtClean="0">
                <a:effectLst/>
                <a:latin typeface="+mj-ea"/>
                <a:ea typeface="+mj-ea"/>
              </a:rPr>
              <a:t>30</a:t>
            </a:r>
            <a:r>
              <a:rPr lang="zh-TW" altLang="en-US" dirty="0" smtClean="0">
                <a:effectLst/>
                <a:latin typeface="+mj-ea"/>
                <a:ea typeface="+mj-ea"/>
              </a:rPr>
              <a:t>年代法國巴黎的</a:t>
            </a:r>
            <a:r>
              <a:rPr lang="en-US" altLang="zh-TW" dirty="0" smtClean="0">
                <a:effectLst/>
                <a:latin typeface="+mj-ea"/>
                <a:ea typeface="+mj-ea"/>
              </a:rPr>
              <a:t>12</a:t>
            </a:r>
            <a:r>
              <a:rPr lang="zh-TW" altLang="en-US" dirty="0" smtClean="0">
                <a:effectLst/>
                <a:latin typeface="+mj-ea"/>
                <a:ea typeface="+mj-ea"/>
              </a:rPr>
              <a:t>歲孤兒 </a:t>
            </a:r>
            <a:r>
              <a:rPr lang="en-US" altLang="zh-TW" dirty="0" smtClean="0">
                <a:effectLst/>
                <a:latin typeface="+mj-ea"/>
                <a:ea typeface="+mj-ea"/>
              </a:rPr>
              <a:t>-</a:t>
            </a:r>
            <a:r>
              <a:rPr lang="zh-TW" altLang="en-US" dirty="0" smtClean="0">
                <a:effectLst/>
                <a:latin typeface="+mj-ea"/>
                <a:ea typeface="+mj-ea"/>
              </a:rPr>
              <a:t>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ea"/>
                <a:ea typeface="+mj-ea"/>
              </a:rPr>
              <a:t>雨果．卡柏瑞</a:t>
            </a:r>
            <a:r>
              <a:rPr lang="zh-TW" altLang="en-US" dirty="0" smtClean="0">
                <a:effectLst/>
                <a:latin typeface="+mj-ea"/>
                <a:ea typeface="+mj-ea"/>
              </a:rPr>
              <a:t>，</a:t>
            </a:r>
            <a:endParaRPr lang="en-US" altLang="zh-TW" dirty="0" smtClean="0">
              <a:effectLst/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  <a:latin typeface="+mj-ea"/>
                <a:ea typeface="+mj-ea"/>
              </a:rPr>
              <a:t>他住在火車站的高牆內，</a:t>
            </a:r>
            <a:endParaRPr lang="en-US" altLang="zh-TW" dirty="0" smtClean="0">
              <a:effectLst/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  <a:latin typeface="+mj-ea"/>
                <a:ea typeface="+mj-ea"/>
              </a:rPr>
              <a:t>在熙攘的人群中穿梭，藏身于大鐘後方，</a:t>
            </a:r>
            <a:endParaRPr lang="en-US" altLang="zh-TW" dirty="0" smtClean="0">
              <a:effectLst/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  <a:latin typeface="+mj-ea"/>
                <a:ea typeface="+mj-ea"/>
              </a:rPr>
              <a:t>冷眼觀察來往過客，隱姓埋名，滿腦子秘密。</a:t>
            </a:r>
            <a:endParaRPr lang="en-US" altLang="zh-TW" dirty="0" smtClean="0">
              <a:effectLst/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  <a:latin typeface="+mj-ea"/>
                <a:ea typeface="+mj-ea"/>
              </a:rPr>
              <a:t>他的父親在修理博物館機器人的過程中離奇死去，</a:t>
            </a:r>
            <a:endParaRPr lang="en-US" altLang="zh-TW" dirty="0" smtClean="0">
              <a:effectLst/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  <a:latin typeface="+mj-ea"/>
                <a:ea typeface="+mj-ea"/>
              </a:rPr>
              <a:t>為了找出父親留給他的資訊，</a:t>
            </a:r>
            <a:endParaRPr lang="en-US" altLang="zh-TW" dirty="0" smtClean="0">
              <a:effectLst/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  <a:latin typeface="+mj-ea"/>
                <a:ea typeface="+mj-ea"/>
              </a:rPr>
              <a:t>雨果也開始修理這個機器人，</a:t>
            </a:r>
            <a:endParaRPr lang="en-US" altLang="zh-TW" dirty="0" smtClean="0">
              <a:effectLst/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  <a:latin typeface="+mj-ea"/>
                <a:ea typeface="+mj-ea"/>
              </a:rPr>
              <a:t>然而這卻引出更複雜、驚人的秘密，</a:t>
            </a:r>
            <a:endParaRPr lang="en-US" altLang="zh-TW" dirty="0" smtClean="0">
              <a:effectLst/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 smtClean="0">
                <a:effectLst/>
                <a:latin typeface="+mj-ea"/>
                <a:ea typeface="+mj-ea"/>
              </a:rPr>
              <a:t>雨果的</a:t>
            </a:r>
            <a:r>
              <a:rPr lang="zh-TW" altLang="en-US" dirty="0">
                <a:latin typeface="+mj-ea"/>
                <a:ea typeface="+mj-ea"/>
              </a:rPr>
              <a:t>人生</a:t>
            </a:r>
            <a:r>
              <a:rPr lang="zh-TW" altLang="en-US" dirty="0" smtClean="0">
                <a:effectLst/>
                <a:latin typeface="+mj-ea"/>
                <a:ea typeface="+mj-ea"/>
              </a:rPr>
              <a:t>就此改變。</a:t>
            </a:r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2368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第一次討論會</a:t>
            </a:r>
            <a:r>
              <a:rPr lang="zh-TW" altLang="en-US" sz="54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實況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700808"/>
            <a:ext cx="6364022" cy="47730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869" y="-459432"/>
            <a:ext cx="3055457" cy="43387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076077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第一次讀書討論</a:t>
            </a:r>
            <a:endParaRPr lang="zh-TW" altLang="en-US" sz="5400" dirty="0">
              <a:solidFill>
                <a:schemeClr val="accent6">
                  <a:lumMod val="50000"/>
                </a:schemeClr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討論日期：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2013/10/07 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一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)</a:t>
            </a:r>
          </a:p>
          <a:p>
            <a:r>
              <a:rPr lang="zh-TW" altLang="en-US" dirty="0" smtClean="0">
                <a:latin typeface="+mj-ea"/>
                <a:ea typeface="+mj-ea"/>
              </a:rPr>
              <a:t>討論議題：</a:t>
            </a:r>
            <a:r>
              <a:rPr lang="zh-TW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每個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角色</a:t>
            </a:r>
            <a:r>
              <a:rPr lang="zh-TW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存在</a:t>
            </a:r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的</a:t>
            </a:r>
            <a:r>
              <a:rPr lang="zh-TW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意義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心得簡要：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子泰：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這</a:t>
            </a:r>
            <a:r>
              <a:rPr lang="zh-TW" altLang="zh-TW" dirty="0">
                <a:latin typeface="+mj-ea"/>
                <a:ea typeface="+mj-ea"/>
              </a:rPr>
              <a:t>世界並不是由獨特的大齒輪所運作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而是</a:t>
            </a:r>
            <a:r>
              <a:rPr lang="zh-TW" altLang="zh-TW" dirty="0">
                <a:latin typeface="+mj-ea"/>
                <a:ea typeface="+mj-ea"/>
              </a:rPr>
              <a:t>由無數平凡的小齒輪所一起轉動的</a:t>
            </a:r>
            <a:r>
              <a:rPr lang="zh-TW" altLang="zh-TW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舜玄：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片</a:t>
            </a:r>
            <a:r>
              <a:rPr lang="zh-TW" altLang="zh-TW" dirty="0">
                <a:latin typeface="+mj-ea"/>
                <a:ea typeface="+mj-ea"/>
              </a:rPr>
              <a:t>中雨果想透過修理機器人的方式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去</a:t>
            </a:r>
            <a:r>
              <a:rPr lang="zh-TW" altLang="zh-TW" dirty="0">
                <a:latin typeface="+mj-ea"/>
                <a:ea typeface="+mj-ea"/>
              </a:rPr>
              <a:t>發現父親的想法，去嘗試構通與回憶，令人動容</a:t>
            </a:r>
            <a:r>
              <a:rPr lang="zh-TW" altLang="zh-TW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柏皇：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每</a:t>
            </a:r>
            <a:r>
              <a:rPr lang="zh-TW" altLang="zh-TW" dirty="0">
                <a:latin typeface="+mj-ea"/>
                <a:ea typeface="+mj-ea"/>
              </a:rPr>
              <a:t>個人生命中都有屬於他的夢想與意義，</a:t>
            </a:r>
            <a:r>
              <a:rPr lang="zh-TW" altLang="zh-TW" dirty="0" smtClean="0">
                <a:latin typeface="+mj-ea"/>
                <a:ea typeface="+mj-ea"/>
              </a:rPr>
              <a:t>可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能</a:t>
            </a:r>
            <a:r>
              <a:rPr lang="zh-TW" altLang="zh-TW" dirty="0">
                <a:latin typeface="+mj-ea"/>
                <a:ea typeface="+mj-ea"/>
              </a:rPr>
              <a:t>大到無與倫比，也可能微不足道，但都是獨一無二，無可取代的。</a:t>
            </a:r>
          </a:p>
          <a:p>
            <a:endParaRPr lang="en-US" altLang="zh-TW" dirty="0" smtClean="0">
              <a:latin typeface="華康細黑體" panose="020B0309000000000000" pitchFamily="49" charset="-120"/>
              <a:ea typeface="華康細黑體" panose="020B0309000000000000" pitchFamily="49" charset="-120"/>
            </a:endParaRPr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00808"/>
            <a:ext cx="3337882" cy="2221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029050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501008"/>
            <a:ext cx="3144011" cy="2358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6480720" cy="6213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尚樺：</a:t>
            </a: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透過影片中跟不上流行潮流的導演的眼光</a:t>
            </a:r>
            <a:r>
              <a:rPr lang="zh-TW" altLang="en-US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 smtClean="0">
                <a:latin typeface="+mj-ea"/>
                <a:ea typeface="+mj-ea"/>
              </a:rPr>
              <a:t>我們</a:t>
            </a:r>
            <a:r>
              <a:rPr lang="zh-TW" altLang="en-US" dirty="0">
                <a:latin typeface="+mj-ea"/>
                <a:ea typeface="+mj-ea"/>
              </a:rPr>
              <a:t>從第三者的角度發現了許多道理。</a:t>
            </a:r>
          </a:p>
          <a:p>
            <a:pPr marL="0" indent="0">
              <a:buNone/>
            </a:pP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文萱：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生命</a:t>
            </a:r>
            <a:r>
              <a:rPr lang="zh-TW" altLang="zh-TW" dirty="0">
                <a:latin typeface="+mj-ea"/>
                <a:ea typeface="+mj-ea"/>
              </a:rPr>
              <a:t>的價值不在於長短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而</a:t>
            </a:r>
            <a:r>
              <a:rPr lang="zh-TW" altLang="zh-TW" dirty="0">
                <a:latin typeface="+mj-ea"/>
                <a:ea typeface="+mj-ea"/>
              </a:rPr>
              <a:t>決定於你能將其在時限內發出多少的質跟量</a:t>
            </a:r>
            <a:r>
              <a:rPr lang="zh-TW" altLang="zh-TW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小裐：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雨果藉</a:t>
            </a:r>
            <a:r>
              <a:rPr lang="zh-TW" altLang="zh-TW" dirty="0">
                <a:latin typeface="+mj-ea"/>
                <a:ea typeface="+mj-ea"/>
              </a:rPr>
              <a:t>由完成他與父親的約定的</a:t>
            </a:r>
            <a:r>
              <a:rPr lang="zh-TW" altLang="zh-TW" dirty="0" smtClean="0">
                <a:latin typeface="+mj-ea"/>
                <a:ea typeface="+mj-ea"/>
              </a:rPr>
              <a:t>方式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找到</a:t>
            </a:r>
            <a:r>
              <a:rPr lang="zh-TW" altLang="zh-TW" dirty="0">
                <a:latin typeface="+mj-ea"/>
                <a:ea typeface="+mj-ea"/>
              </a:rPr>
              <a:t>支持自己心靈的力量</a:t>
            </a:r>
            <a:r>
              <a:rPr lang="zh-TW" altLang="zh-TW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念慈：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世界</a:t>
            </a:r>
            <a:r>
              <a:rPr lang="zh-TW" altLang="zh-TW" dirty="0">
                <a:latin typeface="+mj-ea"/>
                <a:ea typeface="+mj-ea"/>
              </a:rPr>
              <a:t>就像一部精確的機器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每</a:t>
            </a:r>
            <a:r>
              <a:rPr lang="zh-TW" altLang="zh-TW" dirty="0">
                <a:latin typeface="+mj-ea"/>
                <a:ea typeface="+mj-ea"/>
              </a:rPr>
              <a:t>個零件都有獨特的位置，絕不會有多餘的人。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9375399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結 論</a:t>
            </a:r>
            <a:endParaRPr lang="zh-TW" altLang="en-US" sz="5400" dirty="0">
              <a:solidFill>
                <a:schemeClr val="accent6">
                  <a:lumMod val="50000"/>
                </a:schemeClr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「</a:t>
            </a:r>
            <a:r>
              <a:rPr lang="zh-TW" altLang="zh-TW" b="1" dirty="0">
                <a:solidFill>
                  <a:srgbClr val="0070C0"/>
                </a:solidFill>
                <a:latin typeface="+mj-ea"/>
                <a:ea typeface="+mj-ea"/>
              </a:rPr>
              <a:t>我常想像著這世界是一部巨大的機器，從不會有多餘的零件，數目總是精準且正確的，而如果我就是這個零件，我</a:t>
            </a:r>
            <a:r>
              <a:rPr lang="zh-TW" altLang="zh-TW" b="1" dirty="0" smtClean="0">
                <a:solidFill>
                  <a:srgbClr val="0070C0"/>
                </a:solidFill>
                <a:latin typeface="+mj-ea"/>
                <a:ea typeface="+mj-ea"/>
              </a:rPr>
              <a:t>便不</a:t>
            </a:r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會</a:t>
            </a:r>
            <a:r>
              <a:rPr lang="zh-TW" altLang="zh-TW" b="1" dirty="0" smtClean="0">
                <a:solidFill>
                  <a:srgbClr val="0070C0"/>
                </a:solidFill>
                <a:latin typeface="+mj-ea"/>
                <a:ea typeface="+mj-ea"/>
              </a:rPr>
              <a:t>是</a:t>
            </a:r>
            <a:r>
              <a:rPr lang="zh-TW" altLang="zh-TW" b="1" dirty="0">
                <a:solidFill>
                  <a:srgbClr val="0070C0"/>
                </a:solidFill>
                <a:latin typeface="+mj-ea"/>
                <a:ea typeface="+mj-ea"/>
              </a:rPr>
              <a:t>多餘的</a:t>
            </a:r>
            <a:r>
              <a:rPr lang="zh-TW" altLang="zh-TW" b="1" dirty="0" smtClean="0">
                <a:solidFill>
                  <a:srgbClr val="0070C0"/>
                </a:solidFill>
                <a:latin typeface="+mj-ea"/>
                <a:ea typeface="+mj-ea"/>
              </a:rPr>
              <a:t>，</a:t>
            </a:r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而</a:t>
            </a:r>
            <a:r>
              <a:rPr lang="zh-TW" altLang="zh-TW" b="1" dirty="0" smtClean="0">
                <a:solidFill>
                  <a:srgbClr val="0070C0"/>
                </a:solidFill>
                <a:latin typeface="+mj-ea"/>
                <a:ea typeface="+mj-ea"/>
              </a:rPr>
              <a:t>且</a:t>
            </a:r>
            <a:r>
              <a:rPr lang="zh-TW" altLang="zh-TW" b="1" dirty="0">
                <a:solidFill>
                  <a:srgbClr val="0070C0"/>
                </a:solidFill>
                <a:latin typeface="+mj-ea"/>
                <a:ea typeface="+mj-ea"/>
              </a:rPr>
              <a:t>一定</a:t>
            </a:r>
            <a:r>
              <a:rPr lang="zh-TW" altLang="zh-TW" b="1" dirty="0" smtClean="0">
                <a:solidFill>
                  <a:srgbClr val="0070C0"/>
                </a:solidFill>
                <a:latin typeface="+mj-ea"/>
                <a:ea typeface="+mj-ea"/>
              </a:rPr>
              <a:t>有存在</a:t>
            </a:r>
            <a:r>
              <a:rPr lang="zh-TW" altLang="zh-TW" b="1" dirty="0">
                <a:solidFill>
                  <a:srgbClr val="0070C0"/>
                </a:solidFill>
                <a:latin typeface="+mj-ea"/>
                <a:ea typeface="+mj-ea"/>
              </a:rPr>
              <a:t>的意義</a:t>
            </a:r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。</a:t>
            </a:r>
            <a:r>
              <a:rPr lang="zh-TW" altLang="zh-TW" b="1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」</a:t>
            </a:r>
            <a:r>
              <a:rPr lang="zh-TW" altLang="en-US" dirty="0" smtClean="0">
                <a:latin typeface="+mj-ea"/>
                <a:ea typeface="+mj-ea"/>
              </a:rPr>
              <a:t> </a:t>
            </a:r>
            <a:r>
              <a:rPr lang="zh-TW" altLang="zh-TW" dirty="0" smtClean="0">
                <a:latin typeface="+mj-ea"/>
                <a:ea typeface="+mj-ea"/>
              </a:rPr>
              <a:t>一</a:t>
            </a:r>
            <a:r>
              <a:rPr lang="zh-TW" altLang="zh-TW" dirty="0">
                <a:latin typeface="+mj-ea"/>
                <a:ea typeface="+mj-ea"/>
              </a:rPr>
              <a:t>個人的價值並不決定於它的生命長短</a:t>
            </a:r>
            <a:r>
              <a:rPr lang="zh-TW" altLang="zh-TW" dirty="0" smtClean="0">
                <a:latin typeface="+mj-ea"/>
                <a:ea typeface="+mj-ea"/>
              </a:rPr>
              <a:t>，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 smtClean="0">
                <a:latin typeface="+mj-ea"/>
                <a:ea typeface="+mj-ea"/>
              </a:rPr>
              <a:t>而是</a:t>
            </a:r>
            <a:r>
              <a:rPr lang="zh-TW" altLang="zh-TW" dirty="0">
                <a:latin typeface="+mj-ea"/>
                <a:ea typeface="+mj-ea"/>
              </a:rPr>
              <a:t>他在這段生命裡所做的每一件事情</a:t>
            </a:r>
            <a:r>
              <a:rPr lang="zh-TW" altLang="zh-TW" dirty="0" smtClean="0">
                <a:latin typeface="+mj-ea"/>
                <a:ea typeface="+mj-ea"/>
              </a:rPr>
              <a:t>，只要</a:t>
            </a:r>
            <a:r>
              <a:rPr lang="zh-TW" altLang="zh-TW" dirty="0">
                <a:latin typeface="+mj-ea"/>
                <a:ea typeface="+mj-ea"/>
              </a:rPr>
              <a:t>位置正確，再為小的齒輪都有重大用途</a:t>
            </a:r>
            <a:r>
              <a:rPr lang="zh-TW" altLang="zh-TW" dirty="0" smtClean="0">
                <a:latin typeface="+mj-ea"/>
                <a:ea typeface="+mj-ea"/>
              </a:rPr>
              <a:t>，而</a:t>
            </a:r>
            <a:r>
              <a:rPr lang="zh-TW" altLang="zh-TW" dirty="0">
                <a:latin typeface="+mj-ea"/>
                <a:ea typeface="+mj-ea"/>
              </a:rPr>
              <a:t>這個世界正是由無數的小齒輪相互咬合、碰觸才能開始運轉</a:t>
            </a:r>
            <a:r>
              <a:rPr lang="zh-TW" altLang="zh-TW" dirty="0" smtClean="0">
                <a:latin typeface="+mj-ea"/>
                <a:ea typeface="+mj-ea"/>
              </a:rPr>
              <a:t>、</a:t>
            </a:r>
            <a:r>
              <a:rPr lang="zh-TW" altLang="en-US" dirty="0">
                <a:latin typeface="+mj-ea"/>
                <a:ea typeface="+mj-ea"/>
              </a:rPr>
              <a:t>動作</a:t>
            </a:r>
            <a:r>
              <a:rPr lang="zh-TW" altLang="zh-TW" dirty="0" smtClean="0">
                <a:latin typeface="+mj-ea"/>
                <a:ea typeface="+mj-ea"/>
              </a:rPr>
              <a:t>。</a:t>
            </a:r>
            <a:endParaRPr lang="zh-TW" altLang="zh-TW" dirty="0">
              <a:latin typeface="+mj-ea"/>
              <a:ea typeface="+mj-ea"/>
            </a:endParaRPr>
          </a:p>
          <a:p>
            <a:endParaRPr lang="zh-TW" altLang="en-US" dirty="0">
              <a:latin typeface="+mn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3" t="-7075" r="-823" b="17830"/>
          <a:stretch/>
        </p:blipFill>
        <p:spPr bwMode="auto">
          <a:xfrm>
            <a:off x="539552" y="3212976"/>
            <a:ext cx="8134350" cy="3518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181207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TC101790493[[fn=美式蘇活風]]</Template>
  <TotalTime>796</TotalTime>
  <Words>1919</Words>
  <Application>Microsoft Office PowerPoint</Application>
  <PresentationFormat>如螢幕大小 (4:3)</PresentationFormat>
  <Paragraphs>165</Paragraphs>
  <Slides>25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Soho</vt:lpstr>
      <vt:lpstr>       讀書會心得</vt:lpstr>
      <vt:lpstr>前言</vt:lpstr>
      <vt:lpstr>  雨果的冒險   主題概述  </vt:lpstr>
      <vt:lpstr>影片介紹</vt:lpstr>
      <vt:lpstr>影片文字簡介</vt:lpstr>
      <vt:lpstr>第一次討論會實況</vt:lpstr>
      <vt:lpstr>第一次讀書討論</vt:lpstr>
      <vt:lpstr>投影片 8</vt:lpstr>
      <vt:lpstr>結 論</vt:lpstr>
      <vt:lpstr>第二次討論會實況</vt:lpstr>
      <vt:lpstr>第二次讀書討論</vt:lpstr>
      <vt:lpstr>投影片 12</vt:lpstr>
      <vt:lpstr>結論</vt:lpstr>
      <vt:lpstr>第三次讀書會實況</vt:lpstr>
      <vt:lpstr>第三次讀書討論</vt:lpstr>
      <vt:lpstr>投影片 16</vt:lpstr>
      <vt:lpstr>結論</vt:lpstr>
      <vt:lpstr>第四次讀書會實況</vt:lpstr>
      <vt:lpstr>第四次讀書討論</vt:lpstr>
      <vt:lpstr>投影片 20</vt:lpstr>
      <vt:lpstr>結論</vt:lpstr>
      <vt:lpstr>第五次讀書綜合整理</vt:lpstr>
      <vt:lpstr>勇敢去接受和面對</vt:lpstr>
      <vt:lpstr>夢想是沒有界線的</vt:lpstr>
      <vt:lpstr>精彩劇照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讀書會心得</dc:title>
  <dc:creator>User</dc:creator>
  <cp:lastModifiedBy>XP-PC</cp:lastModifiedBy>
  <cp:revision>57</cp:revision>
  <dcterms:created xsi:type="dcterms:W3CDTF">2013-11-30T12:02:59Z</dcterms:created>
  <dcterms:modified xsi:type="dcterms:W3CDTF">2013-12-16T07:16:35Z</dcterms:modified>
</cp:coreProperties>
</file>