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4"/>
  </p:notesMasterIdLst>
  <p:sldIdLst>
    <p:sldId id="273" r:id="rId2"/>
    <p:sldId id="288" r:id="rId3"/>
    <p:sldId id="302" r:id="rId4"/>
    <p:sldId id="306" r:id="rId5"/>
    <p:sldId id="303" r:id="rId6"/>
    <p:sldId id="305" r:id="rId7"/>
    <p:sldId id="301" r:id="rId8"/>
    <p:sldId id="307" r:id="rId9"/>
    <p:sldId id="308" r:id="rId10"/>
    <p:sldId id="289" r:id="rId11"/>
    <p:sldId id="292" r:id="rId12"/>
    <p:sldId id="309" r:id="rId13"/>
    <p:sldId id="293" r:id="rId14"/>
    <p:sldId id="291" r:id="rId15"/>
    <p:sldId id="311" r:id="rId16"/>
    <p:sldId id="310" r:id="rId17"/>
    <p:sldId id="294" r:id="rId18"/>
    <p:sldId id="296" r:id="rId19"/>
    <p:sldId id="299" r:id="rId20"/>
    <p:sldId id="304" r:id="rId21"/>
    <p:sldId id="284" r:id="rId22"/>
    <p:sldId id="28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A2A"/>
    <a:srgbClr val="B21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F490-0A88-4FE9-B7DF-56836F466A6D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7F3D1-2F79-4D7D-AA49-47C8B3B5E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47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D18BC-6610-354C-A67B-8498688805B1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FC450-3518-1746-8FFD-DE3073E8CE9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43BDA-07E4-F040-AE8F-07FB4B36B529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F946C-6A53-2341-8FC3-2FD1590FA1CE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6A577-F96A-0F47-9C3E-E5E42261BF07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64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85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94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D157E0-EB24-364B-9E00-E02F0C11E3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902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1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47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05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70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97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54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8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76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FB1C-817E-4616-A531-2CC42A7A3109}" type="datetimeFigureOut">
              <a:rPr lang="zh-TW" altLang="en-US" smtClean="0"/>
              <a:t>17/2/9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42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99" y="0"/>
            <a:ext cx="9144000" cy="6909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751" y="450037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200" b="1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教育部</a:t>
            </a:r>
            <a:r>
              <a:rPr lang="en-US" altLang="zh-TW" sz="3200" b="1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/>
            </a:r>
            <a:br>
              <a:rPr lang="en-US" altLang="zh-TW" sz="3200" b="1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</a:br>
            <a:r>
              <a:rPr lang="zh-TW" altLang="en-US" sz="3200" b="1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全校型中文閱讀書寫課程革新推動計畫</a:t>
            </a:r>
            <a:endParaRPr lang="zh-TW" altLang="en-US" sz="3200" b="1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63154" y="4197350"/>
            <a:ext cx="5671542" cy="85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800" b="1" spc="300" dirty="0" smtClean="0">
                <a:solidFill>
                  <a:schemeClr val="accent2">
                    <a:lumMod val="50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「中文閱讀與表達」授課教師</a:t>
            </a:r>
            <a:endParaRPr lang="en-US" altLang="zh-TW" sz="2800" b="1" spc="300" dirty="0" smtClean="0">
              <a:solidFill>
                <a:schemeClr val="accent2">
                  <a:lumMod val="50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zh-TW" altLang="en-US" sz="5400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77280" y="4799332"/>
            <a:ext cx="7886700" cy="85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陳憶蘇、熊仙如、林麗美</a:t>
            </a:r>
            <a:endParaRPr lang="en-US" altLang="zh-TW" sz="2400" b="1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陳金英、施寬文、楊雅琪</a:t>
            </a:r>
            <a:endParaRPr lang="zh-TW" altLang="en-US" sz="2400" b="1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898" y="2348732"/>
            <a:ext cx="9151898" cy="1008260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506662"/>
            <a:ext cx="7886700" cy="850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spc="300" dirty="0" smtClean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全人</a:t>
            </a:r>
            <a:r>
              <a:rPr lang="zh-TW" altLang="en-US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觀點</a:t>
            </a:r>
            <a:r>
              <a:rPr lang="en-US" altLang="zh-TW" sz="5400" b="1" spc="300" dirty="0" smtClean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‧</a:t>
            </a:r>
            <a:r>
              <a:rPr lang="zh-TW" altLang="en-US" sz="5400" b="1" spc="300" dirty="0" smtClean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從心讀寫</a:t>
            </a:r>
            <a:endParaRPr lang="zh-TW" altLang="en-US" sz="5400" b="1" spc="300" dirty="0">
              <a:solidFill>
                <a:schemeClr val="bg1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751" y="4124332"/>
            <a:ext cx="8021525" cy="1581391"/>
          </a:xfrm>
          <a:prstGeom prst="rect">
            <a:avLst/>
          </a:prstGeom>
          <a:noFill/>
          <a:ln w="28575">
            <a:solidFill>
              <a:schemeClr val="accent2">
                <a:lumMod val="75000"/>
                <a:alpha val="40000"/>
              </a:schemeClr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337288" y="35925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105-1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1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人籟．地籟．天籟</a:t>
            </a:r>
            <a:endParaRPr kumimoji="1" lang="zh-TW" altLang="en-US" sz="40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zh-TW" sz="3600" dirty="0">
                <a:latin typeface="標楷體" charset="0"/>
                <a:ea typeface="標楷體" charset="0"/>
                <a:cs typeface="標楷體" charset="0"/>
              </a:rPr>
              <a:t>地籟則眾竅是已，人籟則比竹是已。</a:t>
            </a:r>
            <a:endParaRPr lang="en-US" altLang="zh-TW" sz="3600" dirty="0">
              <a:latin typeface="標楷體" charset="0"/>
              <a:ea typeface="標楷體" charset="0"/>
              <a:cs typeface="標楷體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zh-TW" sz="3600" dirty="0">
                <a:latin typeface="標楷體" charset="0"/>
                <a:ea typeface="標楷體" charset="0"/>
                <a:cs typeface="標楷體" charset="0"/>
              </a:rPr>
              <a:t>天籟者，吹萬不同，而使其自己也，咸其自取 </a:t>
            </a: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，怒者其誰邪</a:t>
            </a: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！</a:t>
            </a:r>
            <a:endParaRPr lang="zh-TW" altLang="en-US" sz="3600" dirty="0">
              <a:latin typeface="標楷體" charset="0"/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5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400" dirty="0" smtClean="0"/>
              <a:t>照之於天</a:t>
            </a:r>
            <a:endParaRPr kumimoji="1" lang="zh-TW" altLang="en-US" sz="44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有儒墨之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是非，以是其所非而非其所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是。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欲是其所非而非其所是，則</a:t>
            </a:r>
            <a:r>
              <a:rPr lang="zh-TW" altLang="en-US" sz="32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莫若以</a:t>
            </a:r>
            <a:r>
              <a:rPr lang="zh-TW" altLang="en-US" sz="3200" dirty="0" smtClean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明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。</a:t>
            </a:r>
            <a:endParaRPr lang="zh-TW" altLang="en-US" sz="3200" dirty="0">
              <a:latin typeface="標楷體" charset="0"/>
              <a:ea typeface="標楷體" charset="0"/>
              <a:cs typeface="標楷體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物無非彼，物無非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是。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自彼則不見，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自是則知之。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故曰彼出於是，是亦因彼。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彼是方生之說也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，雖然，方生方死，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方死方生；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方可方不可，方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不可方可；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因是因非，因非因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是。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是以聖人不由 ，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照之於天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，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亦因是也 。</a:t>
            </a:r>
          </a:p>
          <a:p>
            <a:pPr marL="0" indent="0" algn="just">
              <a:lnSpc>
                <a:spcPct val="120000"/>
              </a:lnSpc>
              <a:buNone/>
            </a:pP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6738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400" dirty="0" smtClean="0"/>
              <a:t>道樞</a:t>
            </a:r>
            <a:endParaRPr kumimoji="1"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是亦彼也，彼亦是也。彼亦一是非，此亦一是非 ，果且有彼是乎哉？果且無彼是乎哉？</a:t>
            </a:r>
            <a:r>
              <a:rPr lang="zh-TW" altLang="en-US" sz="36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彼是莫得其偶，謂之道樞 。樞始得其環中，以應無窮 。</a:t>
            </a: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是亦一無窮，非亦一無窮 也。故曰莫若以明</a:t>
            </a: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。</a:t>
            </a:r>
            <a:endParaRPr lang="zh-TW" altLang="en-US" sz="3600" dirty="0">
              <a:latin typeface="標楷體" charset="0"/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7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400" dirty="0" smtClean="0"/>
              <a:t>休乎天鈞</a:t>
            </a:r>
            <a:endParaRPr kumimoji="1" lang="zh-TW" altLang="en-US" sz="44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75252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其分也</a:t>
            </a: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，成也；其成也，</a:t>
            </a: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毀也。</a:t>
            </a:r>
            <a:r>
              <a:rPr lang="zh-TW" altLang="en-US" sz="36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凡物無成與毀，復通為一 。</a:t>
            </a:r>
          </a:p>
          <a:p>
            <a:pPr algn="just">
              <a:lnSpc>
                <a:spcPct val="150000"/>
              </a:lnSpc>
            </a:pP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唯達者知通為一，為是</a:t>
            </a:r>
            <a:r>
              <a:rPr lang="zh-TW" altLang="en-US" sz="36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不用，而寓諸庸</a:t>
            </a: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，</a:t>
            </a: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因是已。</a:t>
            </a: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已而不知其</a:t>
            </a: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然，</a:t>
            </a: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謂之道</a:t>
            </a: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。</a:t>
            </a:r>
            <a:endParaRPr lang="en-US" altLang="zh-TW" sz="3600" dirty="0" smtClean="0">
              <a:latin typeface="標楷體" charset="0"/>
              <a:ea typeface="標楷體" charset="0"/>
              <a:cs typeface="標楷體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聖人和之以是非而</a:t>
            </a:r>
            <a:r>
              <a:rPr lang="zh-TW" altLang="en-US" sz="3600" dirty="0" smtClean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休乎天鈞</a:t>
            </a: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，</a:t>
            </a: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是之謂</a:t>
            </a:r>
            <a:r>
              <a:rPr lang="zh-TW" altLang="en-US" sz="36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兩行</a:t>
            </a: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 。</a:t>
            </a:r>
          </a:p>
          <a:p>
            <a:pPr marL="0" indent="0" algn="just">
              <a:lnSpc>
                <a:spcPct val="150000"/>
              </a:lnSpc>
              <a:buNone/>
            </a:pP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6738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誰的價值觀？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民濕寢則腰疾偏死，鰌然乎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哉？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木處則惴慄恂懼，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猨猴然乎哉？三者孰知正處？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民食芻豢，麋鹿食薦，蝍蛆甘帶，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鴟鴉嗜鼠，四者孰知正味？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猨猵狙以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為雌，麋與鹿交，鰌與魚游。毛嬙、西施，人之所美也；魚見之深入，鳥見之高飛，麋鹿見之決驟 ，四者孰知天下之正色哉？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410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白話語譯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552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dirty="0">
                <a:latin typeface="新細明體" pitchFamily="18" charset="-120"/>
                <a:ea typeface="新細明體" pitchFamily="18" charset="-120"/>
              </a:rPr>
              <a:t>人睡在潮濕</a:t>
            </a:r>
            <a:r>
              <a:rPr lang="zh-TW" altLang="en-US" sz="3200" dirty="0" smtClean="0">
                <a:latin typeface="新細明體" pitchFamily="18" charset="-120"/>
                <a:ea typeface="新細明體" pitchFamily="18" charset="-120"/>
              </a:rPr>
              <a:t>的地方就會患上腰疾、半身不遂，</a:t>
            </a:r>
            <a:r>
              <a:rPr lang="zh-TW" altLang="en-US" sz="3200" dirty="0">
                <a:latin typeface="新細明體" pitchFamily="18" charset="-120"/>
                <a:ea typeface="新細明體" pitchFamily="18" charset="-120"/>
              </a:rPr>
              <a:t>泥鰍會這樣嗎？人爬到樹上就會驚懼不安，猿猴會這樣嗎？這三個到底誰處在真正的安全處所呢？</a:t>
            </a:r>
            <a:r>
              <a:rPr lang="zh-TW" altLang="en-US" sz="3200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人吃菜蔬肉類，麋鹿吃草，蜈蚣喜歡吃小蛇，貓頭鷹烏鴉喜歡吃老鼠，這四個到底誰的口味才是真正的美味呢？</a:t>
            </a:r>
            <a:r>
              <a:rPr lang="zh-TW" altLang="en-US" sz="3200" dirty="0">
                <a:latin typeface="新細明體" pitchFamily="18" charset="-120"/>
                <a:ea typeface="新細明體" pitchFamily="18" charset="-120"/>
              </a:rPr>
              <a:t>猵狙以雌猿為配，麋和鹿交合，泥鰍和魚相游。毛嬙、西施是世人認為最美的；但是魚見了就躲入水底，鳥見了就飛向高空，麋鹿見了都快速奔跑而去，這四者到底誰才是天下</a:t>
            </a:r>
            <a:r>
              <a:rPr lang="zh-TW" altLang="en-US" sz="3200" dirty="0" smtClean="0">
                <a:latin typeface="新細明體" pitchFamily="18" charset="-120"/>
                <a:ea typeface="新細明體" pitchFamily="18" charset="-120"/>
              </a:rPr>
              <a:t>真正的美色呢</a:t>
            </a:r>
            <a:r>
              <a:rPr lang="zh-TW" altLang="en-US" sz="3200" dirty="0">
                <a:latin typeface="新細明體" pitchFamily="18" charset="-120"/>
                <a:ea typeface="新細明體" pitchFamily="18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77560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400" dirty="0" smtClean="0"/>
              <a:t>真理越辯越明？</a:t>
            </a:r>
            <a:endParaRPr kumimoji="1"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9685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900" dirty="0" smtClean="0">
                <a:latin typeface="標楷體" charset="0"/>
                <a:ea typeface="標楷體" charset="0"/>
                <a:cs typeface="標楷體" charset="0"/>
              </a:rPr>
              <a:t>既使我與若辯矣</a:t>
            </a:r>
            <a:r>
              <a:rPr lang="zh-TW" altLang="en-US" sz="2900" dirty="0">
                <a:latin typeface="標楷體" charset="0"/>
                <a:ea typeface="標楷體" charset="0"/>
                <a:cs typeface="標楷體" charset="0"/>
              </a:rPr>
              <a:t>，若勝我，我不若勝，若果是也？我果非也邪？我勝若，若不吾勝，我果是也？而果非也邪？其或是也，其或非也邪？其俱是也，其俱非也</a:t>
            </a:r>
            <a:r>
              <a:rPr lang="zh-TW" altLang="en-US" sz="2900" dirty="0" smtClean="0">
                <a:latin typeface="標楷體" charset="0"/>
                <a:ea typeface="標楷體" charset="0"/>
                <a:cs typeface="標楷體" charset="0"/>
              </a:rPr>
              <a:t>邪？</a:t>
            </a:r>
            <a:r>
              <a:rPr lang="zh-TW" altLang="en-US" sz="2900" dirty="0">
                <a:latin typeface="標楷體" charset="0"/>
                <a:ea typeface="標楷體" charset="0"/>
                <a:cs typeface="標楷體" charset="0"/>
              </a:rPr>
              <a:t>我與若不能相知也，則人固受其黮</a:t>
            </a:r>
            <a:r>
              <a:rPr lang="zh-TW" altLang="en-US" sz="2900" dirty="0" smtClean="0">
                <a:latin typeface="標楷體" charset="0"/>
                <a:ea typeface="標楷體" charset="0"/>
                <a:cs typeface="標楷體" charset="0"/>
              </a:rPr>
              <a:t>闇，</a:t>
            </a:r>
            <a:r>
              <a:rPr lang="zh-TW" altLang="en-US" sz="2900" dirty="0">
                <a:latin typeface="標楷體" charset="0"/>
                <a:ea typeface="標楷體" charset="0"/>
                <a:cs typeface="標楷體" charset="0"/>
              </a:rPr>
              <a:t>吾誰使正之？使同乎若者正之，既與若同矣，惡能正之？使同乎我者正之，</a:t>
            </a:r>
            <a:r>
              <a:rPr lang="zh-TW" altLang="en-US" sz="2900" dirty="0" smtClean="0">
                <a:latin typeface="標楷體" charset="0"/>
                <a:ea typeface="標楷體" charset="0"/>
                <a:cs typeface="標楷體" charset="0"/>
              </a:rPr>
              <a:t>既同乎我矣，惡能正之</a:t>
            </a:r>
            <a:r>
              <a:rPr lang="zh-TW" altLang="en-US" sz="2900" dirty="0">
                <a:latin typeface="標楷體" charset="0"/>
                <a:ea typeface="標楷體" charset="0"/>
                <a:cs typeface="標楷體" charset="0"/>
              </a:rPr>
              <a:t>？使異乎我與若者正之，既異乎我與若矣，惡能正之？使同乎我與若者正之，既同乎我與若矣，惡能正之？然則我與若與人俱不能相知也，而待彼也邪 </a:t>
            </a:r>
            <a:r>
              <a:rPr lang="zh-TW" altLang="en-US" sz="2900" dirty="0" smtClean="0">
                <a:latin typeface="標楷體" charset="0"/>
                <a:ea typeface="標楷體" charset="0"/>
                <a:cs typeface="標楷體" charset="0"/>
              </a:rPr>
              <a:t>？</a:t>
            </a:r>
            <a:endParaRPr kumimoji="1" lang="zh-TW" altLang="en-US" sz="2900" dirty="0"/>
          </a:p>
        </p:txBody>
      </p:sp>
    </p:spTree>
    <p:extLst>
      <p:ext uri="{BB962C8B-B14F-4D97-AF65-F5344CB8AC3E}">
        <p14:creationId xmlns:p14="http://schemas.microsoft.com/office/powerpoint/2010/main" val="2659295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400" dirty="0" smtClean="0"/>
              <a:t>罔兩問景</a:t>
            </a:r>
            <a:endParaRPr kumimoji="1" lang="zh-TW" altLang="en-US" sz="44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罔兩問景曰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：「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曩子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行，今子止；曩子坐，今子起。何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其無特操與？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」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景曰：「吾有待而然者邪？吾所待又有待而然者邪？吾待蛇蚹蜩翼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邪？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惡識所以然？惡識所以不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然？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」</a:t>
            </a:r>
          </a:p>
          <a:p>
            <a:pPr marL="0" indent="0" algn="just">
              <a:lnSpc>
                <a:spcPct val="120000"/>
              </a:lnSpc>
              <a:buNone/>
            </a:pP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6738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400" dirty="0" smtClean="0"/>
              <a:t>莊周夢蝶</a:t>
            </a:r>
            <a:endParaRPr kumimoji="1"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昔者莊周夢為胡蝶，</a:t>
            </a: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栩栩然胡蝶也</a:t>
            </a: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，</a:t>
            </a: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自喻適志與！</a:t>
            </a: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不知周也。俄然覺，</a:t>
            </a: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則蘧蘧然周也</a:t>
            </a:r>
            <a:r>
              <a:rPr lang="zh-TW" altLang="en-US" sz="3600" dirty="0">
                <a:latin typeface="標楷體" charset="0"/>
                <a:ea typeface="標楷體" charset="0"/>
                <a:cs typeface="標楷體" charset="0"/>
              </a:rPr>
              <a:t>。不知周之夢為胡蝶與？胡蝶之夢為周與？周與胡蝶，則必有分矣。此之謂「物化</a:t>
            </a:r>
            <a:r>
              <a:rPr lang="zh-TW" altLang="en-US" sz="3600" dirty="0" smtClean="0">
                <a:latin typeface="標楷體" charset="0"/>
                <a:ea typeface="標楷體" charset="0"/>
                <a:cs typeface="標楷體" charset="0"/>
              </a:rPr>
              <a:t>」。</a:t>
            </a:r>
            <a:endParaRPr kumimoji="1" lang="zh-TW" altLang="en-US" sz="3600" dirty="0"/>
          </a:p>
          <a:p>
            <a:pPr marL="0" indent="0" algn="just">
              <a:lnSpc>
                <a:spcPct val="120000"/>
              </a:lnSpc>
              <a:buNone/>
            </a:pPr>
            <a:endParaRPr kumimoji="1" lang="zh-TW" altLang="en-US" sz="3200" dirty="0"/>
          </a:p>
          <a:p>
            <a:pPr marL="0" indent="0" algn="just">
              <a:lnSpc>
                <a:spcPct val="120000"/>
              </a:lnSpc>
              <a:buNone/>
            </a:pP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608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800" dirty="0" smtClean="0"/>
              <a:t>莊周夢蝶</a:t>
            </a:r>
            <a:endParaRPr kumimoji="1" lang="zh-TW" altLang="en-US" sz="4800" dirty="0"/>
          </a:p>
        </p:txBody>
      </p:sp>
      <p:pic>
        <p:nvPicPr>
          <p:cNvPr id="4" name="內容版面配置區 3" descr="莊周夢蝶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4" b="5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8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280920" cy="13681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65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齊物論</a:t>
            </a:r>
            <a:r>
              <a:rPr lang="en-US" altLang="zh-TW" sz="65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65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4600" b="1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莊周</a:t>
            </a:r>
            <a:endParaRPr lang="en-US" altLang="zh-TW" sz="6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zh-TW" altLang="en-US" sz="6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465584" y="2333058"/>
            <a:ext cx="8208912" cy="171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簡報製作：施寬文、鄭姿函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2017.03.03</a:t>
            </a:r>
            <a:endParaRPr lang="zh-TW" altLang="en-US" sz="1400" dirty="0" smtClean="0">
              <a:solidFill>
                <a:schemeClr val="bg1">
                  <a:lumMod val="50000"/>
                </a:schemeClr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algn="l">
              <a:lnSpc>
                <a:spcPct val="150000"/>
              </a:lnSpc>
            </a:pPr>
            <a:endParaRPr lang="en-US" altLang="zh-TW" sz="1400" b="1" dirty="0" smtClean="0">
              <a:solidFill>
                <a:schemeClr val="bg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l">
              <a:lnSpc>
                <a:spcPct val="150000"/>
              </a:lnSpc>
            </a:pPr>
            <a:endParaRPr lang="zh-TW" altLang="en-US" sz="1400" b="1" dirty="0">
              <a:solidFill>
                <a:schemeClr val="bg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83568" y="55892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2034" y="3290501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1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>
                <a:latin typeface="+mn-ea"/>
                <a:ea typeface="+mn-ea"/>
                <a:cs typeface="標楷體" charset="0"/>
              </a:rPr>
              <a:t>莊周夢蝶</a:t>
            </a:r>
          </a:p>
        </p:txBody>
      </p:sp>
      <p:pic>
        <p:nvPicPr>
          <p:cNvPr id="137223" name="Picture 7" descr="宋人劉貫道‧夢蝶圖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5038"/>
            <a:ext cx="3960813" cy="295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7224" name="Picture 8" descr="莊周夢蝶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3956050" cy="295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76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想一想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smtClean="0">
                <a:solidFill>
                  <a:srgbClr val="000000"/>
                </a:solidFill>
              </a:rPr>
              <a:t>如何理解「莊周夢蝶」的寓意？</a:t>
            </a:r>
            <a:endParaRPr lang="zh-TW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83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資料來源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dirty="0"/>
              <a:t>陳鼓應：</a:t>
            </a:r>
            <a:r>
              <a:rPr lang="en-US" altLang="zh-TW" sz="3200" dirty="0"/>
              <a:t>《</a:t>
            </a:r>
            <a:r>
              <a:rPr lang="zh-TW" altLang="en-US" sz="3200" dirty="0"/>
              <a:t>莊子今註今譯</a:t>
            </a:r>
            <a:r>
              <a:rPr lang="en-US" altLang="zh-TW" sz="3200" dirty="0"/>
              <a:t>》</a:t>
            </a:r>
            <a:r>
              <a:rPr lang="zh-TW" altLang="en-US" sz="3200" dirty="0"/>
              <a:t>（台北：臺灣商務印書館股份有限公司，</a:t>
            </a:r>
            <a:r>
              <a:rPr lang="en-US" altLang="zh-TW" sz="3200" dirty="0"/>
              <a:t>2000</a:t>
            </a:r>
            <a:r>
              <a:rPr lang="zh-TW" altLang="en-US" sz="3200" dirty="0"/>
              <a:t>）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488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600" dirty="0">
                <a:latin typeface="+mn-ea"/>
                <a:ea typeface="+mn-ea"/>
                <a:cs typeface="標楷體" charset="0"/>
              </a:rPr>
              <a:t>莊子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25624"/>
            <a:ext cx="8352928" cy="4771727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2800" dirty="0"/>
              <a:t>莊周：戰國時代中期、宋國蒙城（</a:t>
            </a:r>
            <a:r>
              <a:rPr lang="zh-TW" altLang="en-US" sz="2800" dirty="0" smtClean="0"/>
              <a:t>安徽蒙城）</a:t>
            </a:r>
            <a:r>
              <a:rPr lang="zh-TW" altLang="en-US" sz="2800" dirty="0"/>
              <a:t>人。生卒年月大約在西元前</a:t>
            </a:r>
            <a:r>
              <a:rPr lang="en-US" altLang="zh-TW" sz="2800" dirty="0"/>
              <a:t> 369</a:t>
            </a:r>
            <a:r>
              <a:rPr lang="zh-TW" altLang="en-US" sz="2800" dirty="0"/>
              <a:t>年至西元前</a:t>
            </a:r>
            <a:r>
              <a:rPr lang="en-US" altLang="zh-TW" sz="2800" dirty="0"/>
              <a:t> 286 </a:t>
            </a:r>
            <a:r>
              <a:rPr lang="zh-TW" altLang="en-US" sz="2800" dirty="0"/>
              <a:t>年</a:t>
            </a:r>
            <a:r>
              <a:rPr lang="en-US" altLang="zh-TW" sz="2800" dirty="0"/>
              <a:t> 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algn="just">
              <a:lnSpc>
                <a:spcPct val="130000"/>
              </a:lnSpc>
            </a:pPr>
            <a:r>
              <a:rPr lang="zh-TW" altLang="en-US" sz="2800" dirty="0"/>
              <a:t>曾為漆園小吏。</a:t>
            </a:r>
            <a:endParaRPr lang="en-US" altLang="zh-TW" sz="2800" dirty="0"/>
          </a:p>
          <a:p>
            <a:pPr algn="just">
              <a:lnSpc>
                <a:spcPct val="130000"/>
              </a:lnSpc>
            </a:pPr>
            <a:r>
              <a:rPr lang="zh-TW" altLang="en-US" sz="2800" dirty="0"/>
              <a:t>處窮閭隘巷，困窘織屨，槁項黃馘。</a:t>
            </a:r>
            <a:endParaRPr lang="en-US" altLang="zh-TW" sz="2800" dirty="0"/>
          </a:p>
          <a:p>
            <a:pPr algn="just">
              <a:lnSpc>
                <a:spcPct val="130000"/>
              </a:lnSpc>
            </a:pPr>
            <a:r>
              <a:rPr lang="zh-TW" altLang="en-US" sz="2800" dirty="0"/>
              <a:t>往貸粟於監河侯。</a:t>
            </a:r>
            <a:endParaRPr lang="en-US" altLang="zh-TW" sz="2800" dirty="0"/>
          </a:p>
          <a:p>
            <a:pPr algn="just">
              <a:lnSpc>
                <a:spcPct val="130000"/>
              </a:lnSpc>
            </a:pPr>
            <a:r>
              <a:rPr lang="zh-TW" altLang="en-US" sz="2800" dirty="0" smtClean="0"/>
              <a:t>楚威王聞莊</a:t>
            </a:r>
            <a:r>
              <a:rPr lang="zh-TW" altLang="en-US" sz="2800" dirty="0"/>
              <a:t>周賢，使使厚幣迎之，許以為相。</a:t>
            </a:r>
            <a:endParaRPr lang="en-US" altLang="zh-TW" sz="2800" dirty="0"/>
          </a:p>
          <a:p>
            <a:pPr algn="just">
              <a:lnSpc>
                <a:spcPct val="130000"/>
              </a:lnSpc>
            </a:pPr>
            <a:r>
              <a:rPr lang="zh-TW" altLang="en-US" sz="2800" dirty="0"/>
              <a:t>寧遊戲污瀆之中自快，無為有國者所羈，終身不仕</a:t>
            </a:r>
            <a:r>
              <a:rPr lang="en-US" altLang="zh-TW" sz="2800" dirty="0"/>
              <a:t> 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>
              <a:lnSpc>
                <a:spcPct val="80000"/>
              </a:lnSpc>
            </a:pPr>
            <a:endParaRPr lang="en-US" altLang="zh-TW" sz="2800" dirty="0"/>
          </a:p>
          <a:p>
            <a:pPr>
              <a:lnSpc>
                <a:spcPct val="80000"/>
              </a:lnSpc>
            </a:pPr>
            <a:endParaRPr lang="en-US" altLang="zh-TW" sz="2800" dirty="0"/>
          </a:p>
          <a:p>
            <a:pPr>
              <a:lnSpc>
                <a:spcPct val="80000"/>
              </a:lnSpc>
            </a:pPr>
            <a:endParaRPr lang="en-US" altLang="zh-TW" sz="2800" dirty="0"/>
          </a:p>
          <a:p>
            <a:pPr>
              <a:lnSpc>
                <a:spcPct val="80000"/>
              </a:lnSpc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5109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400" dirty="0">
                <a:latin typeface="+mn-ea"/>
                <a:ea typeface="+mn-ea"/>
                <a:cs typeface="標楷體" charset="0"/>
              </a:rPr>
              <a:t>《</a:t>
            </a:r>
            <a:r>
              <a:rPr lang="zh-TW" altLang="en-US" sz="4400" dirty="0">
                <a:latin typeface="+mn-ea"/>
                <a:ea typeface="+mn-ea"/>
                <a:cs typeface="標楷體" charset="0"/>
              </a:rPr>
              <a:t>史記．老莊申韓列傳</a:t>
            </a:r>
            <a:r>
              <a:rPr lang="en-US" altLang="zh-TW" sz="4400" dirty="0">
                <a:latin typeface="+mn-ea"/>
                <a:ea typeface="+mn-ea"/>
                <a:cs typeface="標楷體" charset="0"/>
              </a:rPr>
              <a:t>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楚威王聞莊周賢，使使厚幣迎之，許以為相。莊周笑謂楚使者曰：「千金重利，卿相尊位也，子獨不見郊祭之犧乎？養食之數歲，衣以文繡，以入太廟。當是之時，雖欲為孤豚，豈可得乎！子亟去，無污我，我寧遊戲污瀆之中以自快，無為有國者所羈，終身不仕，以快吾意焉！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」</a:t>
            </a:r>
            <a:endParaRPr lang="en-US" altLang="zh-TW" sz="3200" dirty="0">
              <a:latin typeface="標楷體" charset="0"/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0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545"/>
          </a:xfrm>
        </p:spPr>
        <p:txBody>
          <a:bodyPr>
            <a:normAutofit fontScale="90000"/>
          </a:bodyPr>
          <a:lstStyle/>
          <a:p>
            <a:endParaRPr kumimoji="1" lang="zh-TW" altLang="en-US" dirty="0"/>
          </a:p>
        </p:txBody>
      </p:sp>
      <p:pic>
        <p:nvPicPr>
          <p:cNvPr id="4" name="內容版面配置區 3" descr="夢蝶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" b="8672"/>
          <a:stretch>
            <a:fillRect/>
          </a:stretch>
        </p:blipFill>
        <p:spPr>
          <a:xfrm>
            <a:off x="628650" y="836712"/>
            <a:ext cx="7886700" cy="5340251"/>
          </a:xfrm>
        </p:spPr>
      </p:pic>
    </p:spTree>
    <p:extLst>
      <p:ext uri="{BB962C8B-B14F-4D97-AF65-F5344CB8AC3E}">
        <p14:creationId xmlns:p14="http://schemas.microsoft.com/office/powerpoint/2010/main" val="222221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800">
                <a:ea typeface="標楷體" charset="0"/>
                <a:cs typeface="標楷體" charset="0"/>
              </a:rPr>
              <a:t>籠雞有食鼎鑊近，野鶴無糧天地寬。</a:t>
            </a:r>
          </a:p>
        </p:txBody>
      </p:sp>
      <p:pic>
        <p:nvPicPr>
          <p:cNvPr id="47115" name="Picture 11" descr="齊白石‧籠雞圖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25613"/>
            <a:ext cx="2671762" cy="4167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7116" name="Picture 12" descr="雙鶴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681163"/>
            <a:ext cx="4249737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0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>
                <a:latin typeface="+mn-ea"/>
                <a:ea typeface="+mn-ea"/>
                <a:cs typeface="標楷體" charset="0"/>
              </a:rPr>
              <a:t>今本</a:t>
            </a:r>
            <a:r>
              <a:rPr lang="en-US" altLang="zh-TW" sz="4400" dirty="0">
                <a:latin typeface="+mn-ea"/>
                <a:ea typeface="+mn-ea"/>
                <a:cs typeface="標楷體" charset="0"/>
              </a:rPr>
              <a:t>《</a:t>
            </a:r>
            <a:r>
              <a:rPr lang="zh-TW" altLang="en-US" sz="4400" dirty="0">
                <a:latin typeface="+mn-ea"/>
                <a:ea typeface="+mn-ea"/>
                <a:cs typeface="標楷體" charset="0"/>
              </a:rPr>
              <a:t>莊子</a:t>
            </a:r>
            <a:r>
              <a:rPr lang="en-US" altLang="zh-TW" sz="4400" dirty="0">
                <a:latin typeface="+mn-ea"/>
                <a:ea typeface="+mn-ea"/>
                <a:cs typeface="標楷體" charset="0"/>
              </a:rPr>
              <a:t>》</a:t>
            </a:r>
            <a:r>
              <a:rPr lang="zh-TW" altLang="en-US" sz="4400" dirty="0">
                <a:latin typeface="+mn-ea"/>
                <a:ea typeface="+mn-ea"/>
                <a:cs typeface="標楷體" charset="0"/>
              </a:rPr>
              <a:t>三部分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charset="0"/>
              <a:buNone/>
            </a:pPr>
            <a:endParaRPr lang="en-US" altLang="zh-TW" sz="2800">
              <a:solidFill>
                <a:srgbClr val="006600"/>
              </a:solidFill>
            </a:endParaRPr>
          </a:p>
          <a:p>
            <a:pPr algn="ctr">
              <a:buFont typeface="Wingdings" charset="0"/>
              <a:buNone/>
            </a:pPr>
            <a:endParaRPr lang="zh-TW" altLang="en-US" sz="2800">
              <a:solidFill>
                <a:srgbClr val="006600"/>
              </a:solidFill>
            </a:endParaRPr>
          </a:p>
        </p:txBody>
      </p:sp>
      <p:grpSp>
        <p:nvGrpSpPr>
          <p:cNvPr id="7173" name="Group 5"/>
          <p:cNvGrpSpPr>
            <a:grpSpLocks noChangeAspect="1"/>
          </p:cNvGrpSpPr>
          <p:nvPr/>
        </p:nvGrpSpPr>
        <p:grpSpPr bwMode="auto">
          <a:xfrm>
            <a:off x="468313" y="1600200"/>
            <a:ext cx="8066087" cy="4419600"/>
            <a:chOff x="1134" y="1270"/>
            <a:chExt cx="2880" cy="720"/>
          </a:xfrm>
        </p:grpSpPr>
        <p:sp>
          <p:nvSpPr>
            <p:cNvPr id="717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34" y="1270"/>
              <a:ext cx="28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7180" name="_s7180"/>
            <p:cNvCxnSpPr>
              <a:cxnSpLocks noChangeShapeType="1"/>
              <a:stCxn id="7177" idx="0"/>
              <a:endCxn id="7174" idx="2"/>
            </p:cNvCxnSpPr>
            <p:nvPr/>
          </p:nvCxnSpPr>
          <p:spPr bwMode="auto">
            <a:xfrm rot="5400000" flipH="1">
              <a:off x="3006" y="1126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9" name="_s7179"/>
            <p:cNvCxnSpPr>
              <a:cxnSpLocks noChangeShapeType="1"/>
              <a:stCxn id="7176" idx="0"/>
              <a:endCxn id="7174" idx="2"/>
            </p:cNvCxnSpPr>
            <p:nvPr/>
          </p:nvCxnSpPr>
          <p:spPr bwMode="auto">
            <a:xfrm rot="16200000">
              <a:off x="2503" y="1629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8" name="_s7178"/>
            <p:cNvCxnSpPr>
              <a:cxnSpLocks noChangeShapeType="1"/>
              <a:stCxn id="7175" idx="0"/>
              <a:endCxn id="7174" idx="2"/>
            </p:cNvCxnSpPr>
            <p:nvPr/>
          </p:nvCxnSpPr>
          <p:spPr bwMode="auto">
            <a:xfrm rot="16200000">
              <a:off x="1998" y="1126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4" name="_s7174"/>
            <p:cNvSpPr>
              <a:spLocks noChangeArrowheads="1"/>
            </p:cNvSpPr>
            <p:nvPr/>
          </p:nvSpPr>
          <p:spPr bwMode="auto">
            <a:xfrm>
              <a:off x="2142" y="127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zh-TW" sz="4400">
                  <a:ea typeface="標楷體" charset="0"/>
                  <a:cs typeface="標楷體" charset="0"/>
                </a:rPr>
                <a:t>《</a:t>
              </a:r>
              <a:r>
                <a:rPr lang="zh-TW" altLang="en-US" sz="4400">
                  <a:ea typeface="標楷體" charset="0"/>
                  <a:cs typeface="標楷體" charset="0"/>
                </a:rPr>
                <a:t>莊子</a:t>
              </a:r>
              <a:r>
                <a:rPr lang="en-US" altLang="zh-TW" sz="4400">
                  <a:ea typeface="標楷體" charset="0"/>
                  <a:cs typeface="標楷體" charset="0"/>
                </a:rPr>
                <a:t>》</a:t>
              </a:r>
            </a:p>
          </p:txBody>
        </p:sp>
        <p:sp>
          <p:nvSpPr>
            <p:cNvPr id="7175" name="_s7175"/>
            <p:cNvSpPr>
              <a:spLocks noChangeArrowheads="1"/>
            </p:cNvSpPr>
            <p:nvPr/>
          </p:nvSpPr>
          <p:spPr bwMode="auto"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zh-TW" altLang="en-US" sz="3200"/>
                <a:t>內篇</a:t>
              </a:r>
              <a:endParaRPr lang="en-US" altLang="zh-TW" sz="3200"/>
            </a:p>
            <a:p>
              <a:pPr algn="ctr"/>
              <a:r>
                <a:rPr lang="en-US" altLang="zh-TW" sz="3200"/>
                <a:t>7</a:t>
              </a:r>
            </a:p>
          </p:txBody>
        </p:sp>
        <p:sp>
          <p:nvSpPr>
            <p:cNvPr id="7176" name="_s7176"/>
            <p:cNvSpPr>
              <a:spLocks noChangeArrowheads="1"/>
            </p:cNvSpPr>
            <p:nvPr/>
          </p:nvSpPr>
          <p:spPr bwMode="auto">
            <a:xfrm>
              <a:off x="2142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zh-TW" altLang="en-US" sz="3200"/>
                <a:t>外篇</a:t>
              </a:r>
              <a:endParaRPr lang="en-US" altLang="zh-TW" sz="3200"/>
            </a:p>
            <a:p>
              <a:pPr algn="ctr"/>
              <a:r>
                <a:rPr lang="en-US" altLang="zh-TW" sz="3200"/>
                <a:t>15</a:t>
              </a:r>
            </a:p>
          </p:txBody>
        </p:sp>
        <p:sp>
          <p:nvSpPr>
            <p:cNvPr id="7177" name="_s7177"/>
            <p:cNvSpPr>
              <a:spLocks noChangeArrowheads="1"/>
            </p:cNvSpPr>
            <p:nvPr/>
          </p:nvSpPr>
          <p:spPr bwMode="auto">
            <a:xfrm>
              <a:off x="3150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zh-TW" altLang="en-US" sz="3200"/>
                <a:t>雜篇</a:t>
              </a:r>
              <a:endParaRPr lang="en-US" altLang="zh-TW" sz="3200"/>
            </a:p>
            <a:p>
              <a:pPr algn="ctr"/>
              <a:r>
                <a:rPr lang="en-US" altLang="zh-TW" sz="3200"/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72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400" dirty="0">
                <a:latin typeface="+mn-ea"/>
                <a:ea typeface="+mn-ea"/>
                <a:cs typeface="標楷體" charset="0"/>
              </a:rPr>
              <a:t>《</a:t>
            </a:r>
            <a:r>
              <a:rPr lang="zh-TW" altLang="en-US" sz="4400" dirty="0">
                <a:latin typeface="+mn-ea"/>
                <a:ea typeface="+mn-ea"/>
                <a:cs typeface="標楷體" charset="0"/>
              </a:rPr>
              <a:t>莊子</a:t>
            </a:r>
            <a:r>
              <a:rPr lang="en-US" altLang="zh-TW" sz="4400" dirty="0">
                <a:latin typeface="+mn-ea"/>
                <a:ea typeface="+mn-ea"/>
                <a:cs typeface="標楷體" charset="0"/>
              </a:rPr>
              <a:t>》</a:t>
            </a:r>
            <a:r>
              <a:rPr lang="zh-TW" altLang="en-US" sz="4400" dirty="0">
                <a:latin typeface="+mn-ea"/>
                <a:ea typeface="+mn-ea"/>
                <a:cs typeface="標楷體" charset="0"/>
              </a:rPr>
              <a:t>的影響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4"/>
            <a:ext cx="8119814" cy="469971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dirty="0"/>
              <a:t>哲學</a:t>
            </a:r>
            <a:r>
              <a:rPr lang="en-US" altLang="zh-TW" sz="3200" dirty="0"/>
              <a:t>──</a:t>
            </a:r>
            <a:r>
              <a:rPr lang="zh-TW" altLang="en-US" sz="3200" dirty="0"/>
              <a:t>魏晉玄學，唐代禪宗，宋代理學。</a:t>
            </a:r>
            <a:endParaRPr lang="en-US" altLang="zh-TW" sz="3200" dirty="0"/>
          </a:p>
          <a:p>
            <a:pPr algn="just">
              <a:lnSpc>
                <a:spcPct val="120000"/>
              </a:lnSpc>
            </a:pPr>
            <a:r>
              <a:rPr lang="zh-TW" altLang="en-US" sz="3200" dirty="0"/>
              <a:t>文學</a:t>
            </a:r>
            <a:r>
              <a:rPr lang="en-US" altLang="zh-TW" sz="3200" dirty="0"/>
              <a:t>──</a:t>
            </a:r>
            <a:r>
              <a:rPr lang="zh-TW" altLang="en-US" sz="3200" dirty="0"/>
              <a:t>嵇康、阮籍、陶淵明、李白、蘇軾，</a:t>
            </a:r>
            <a:r>
              <a:rPr lang="en-US" altLang="zh-TW" sz="3200" dirty="0"/>
              <a:t> </a:t>
            </a:r>
          </a:p>
          <a:p>
            <a:pPr algn="just">
              <a:lnSpc>
                <a:spcPct val="120000"/>
              </a:lnSpc>
              <a:buFont typeface="Wingdings" charset="0"/>
              <a:buNone/>
            </a:pPr>
            <a:r>
              <a:rPr lang="en-US" altLang="zh-TW" sz="3200" dirty="0"/>
              <a:t>                </a:t>
            </a:r>
            <a:r>
              <a:rPr lang="zh-TW" altLang="en-US" sz="3200" dirty="0" smtClean="0"/>
              <a:t>等</a:t>
            </a:r>
            <a:r>
              <a:rPr lang="zh-TW" altLang="en-US" sz="3200" dirty="0"/>
              <a:t>等。</a:t>
            </a:r>
            <a:endParaRPr lang="en-US" altLang="zh-TW" sz="3200" dirty="0"/>
          </a:p>
          <a:p>
            <a:pPr algn="just">
              <a:lnSpc>
                <a:spcPct val="120000"/>
              </a:lnSpc>
            </a:pPr>
            <a:r>
              <a:rPr lang="zh-TW" altLang="en-US" sz="3200" dirty="0"/>
              <a:t>藝術</a:t>
            </a:r>
            <a:r>
              <a:rPr lang="en-US" altLang="zh-TW" sz="3200" dirty="0"/>
              <a:t>──</a:t>
            </a:r>
            <a:r>
              <a:rPr lang="zh-TW" altLang="en-US" sz="3200" dirty="0"/>
              <a:t>中國的藝術、書法、繪畫、雕刻，</a:t>
            </a:r>
            <a:r>
              <a:rPr lang="zh-TW" altLang="en-US" sz="3200" dirty="0" smtClean="0"/>
              <a:t>中國美學中</a:t>
            </a:r>
            <a:r>
              <a:rPr lang="zh-TW" altLang="en-US" sz="3200" dirty="0"/>
              <a:t>意象的理論、意境的理論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>                   </a:t>
            </a:r>
            <a:r>
              <a:rPr lang="zh-TW" altLang="en-US" sz="3200" dirty="0"/>
              <a:t>審美心理的理論，一系列重要的</a:t>
            </a:r>
            <a:r>
              <a:rPr lang="zh-TW" altLang="en-US" sz="3200" dirty="0" smtClean="0"/>
              <a:t>概念</a:t>
            </a:r>
            <a:r>
              <a:rPr lang="en-US" altLang="zh-TW" sz="3200" dirty="0" smtClean="0"/>
              <a:t>                   </a:t>
            </a:r>
            <a:r>
              <a:rPr lang="zh-TW" altLang="en-US" sz="3200" dirty="0"/>
              <a:t>，都發源於老子和莊子的思想。</a:t>
            </a:r>
            <a:r>
              <a:rPr lang="en-US" altLang="zh-TW" sz="3200" dirty="0"/>
              <a:t> </a:t>
            </a:r>
          </a:p>
          <a:p>
            <a:pPr algn="just">
              <a:lnSpc>
                <a:spcPct val="120000"/>
              </a:lnSpc>
              <a:buFont typeface="Wingdings" charset="0"/>
              <a:buNone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1441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400" dirty="0" smtClean="0"/>
              <a:t>緣起</a:t>
            </a:r>
            <a:endParaRPr kumimoji="1"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南郭子綦隱机而坐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，仰天而噓 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荅焉似喪其耦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。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顏成子游立侍乎前，曰：「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何居乎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？形固可使如槁木，而心固可使如死灰乎？今之隱机者，非昔之隱机者也？」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子綦曰：「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偃，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不亦善乎，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而問之也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！今者</a:t>
            </a:r>
            <a:r>
              <a:rPr lang="zh-TW" altLang="en-US" sz="32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吾喪</a:t>
            </a:r>
            <a:r>
              <a:rPr lang="zh-TW" altLang="en-US" sz="3200" dirty="0" smtClean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我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，</a:t>
            </a:r>
            <a:r>
              <a:rPr lang="zh-TW" altLang="en-US" sz="3200" dirty="0">
                <a:latin typeface="標楷體" charset="0"/>
                <a:ea typeface="標楷體" charset="0"/>
                <a:cs typeface="標楷體" charset="0"/>
              </a:rPr>
              <a:t>汝知之乎？汝聞人籟而未聞地籟，汝聞地籟而未聞天籟夫 ！</a:t>
            </a:r>
            <a:r>
              <a:rPr lang="zh-TW" altLang="en-US" sz="3200" dirty="0" smtClean="0">
                <a:latin typeface="標楷體" charset="0"/>
                <a:ea typeface="標楷體" charset="0"/>
                <a:cs typeface="標楷體" charset="0"/>
              </a:rPr>
              <a:t>」</a:t>
            </a:r>
            <a:endParaRPr lang="zh-TW" altLang="en-US" sz="3200" dirty="0">
              <a:latin typeface="標楷體" charset="0"/>
              <a:ea typeface="標楷體" charset="0"/>
              <a:cs typeface="標楷體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47230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815</Words>
  <Application>Microsoft Macintosh PowerPoint</Application>
  <PresentationFormat>如螢幕大小 (4:3)</PresentationFormat>
  <Paragraphs>73</Paragraphs>
  <Slides>22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教育部 全校型中文閱讀書寫課程革新推動計畫</vt:lpstr>
      <vt:lpstr>PowerPoint 簡報</vt:lpstr>
      <vt:lpstr>莊子</vt:lpstr>
      <vt:lpstr>《史記．老莊申韓列傳》</vt:lpstr>
      <vt:lpstr>PowerPoint 簡報</vt:lpstr>
      <vt:lpstr>籠雞有食鼎鑊近，野鶴無糧天地寬。</vt:lpstr>
      <vt:lpstr>今本《莊子》三部分</vt:lpstr>
      <vt:lpstr>《莊子》的影響</vt:lpstr>
      <vt:lpstr>緣起</vt:lpstr>
      <vt:lpstr>人籟．地籟．天籟</vt:lpstr>
      <vt:lpstr>照之於天</vt:lpstr>
      <vt:lpstr>道樞</vt:lpstr>
      <vt:lpstr>休乎天鈞</vt:lpstr>
      <vt:lpstr>誰的價值觀？</vt:lpstr>
      <vt:lpstr>白話語譯</vt:lpstr>
      <vt:lpstr>真理越辯越明？</vt:lpstr>
      <vt:lpstr>罔兩問景</vt:lpstr>
      <vt:lpstr>莊周夢蝶</vt:lpstr>
      <vt:lpstr>莊周夢蝶</vt:lpstr>
      <vt:lpstr>莊周夢蝶</vt:lpstr>
      <vt:lpstr>想一想</vt:lpstr>
      <vt:lpstr>資料來源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</dc:title>
  <dc:creator>ruby</dc:creator>
  <cp:lastModifiedBy>Wind Sky</cp:lastModifiedBy>
  <cp:revision>121</cp:revision>
  <dcterms:created xsi:type="dcterms:W3CDTF">2013-04-16T06:44:46Z</dcterms:created>
  <dcterms:modified xsi:type="dcterms:W3CDTF">2017-02-09T12:29:02Z</dcterms:modified>
</cp:coreProperties>
</file>