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0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17" autoAdjust="0"/>
  </p:normalViewPr>
  <p:slideViewPr>
    <p:cSldViewPr>
      <p:cViewPr varScale="1">
        <p:scale>
          <a:sx n="67" d="100"/>
          <a:sy n="67" d="100"/>
        </p:scale>
        <p:origin x="-19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614F-EFCD-477D-AC3F-3A4A0F56F33C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CEA3-F5F2-4DBF-8CB4-B7EEBDC5DE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61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B0%AF%E4%B9%99%E7%83%A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石油化學工業是指以石油或天然氣為原料，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以輕油裂解得到</a:t>
            </a:r>
            <a:r>
              <a:rPr lang="en-US" altLang="zh-TW" sz="1200" b="0" i="0" kern="12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乙烯、丙烯、丁二烯、苯、甲苯、二甲苯、甲烷、乙烷、丙烷、丁烷、戊烷</a:t>
            </a:r>
            <a:r>
              <a:rPr lang="en-US" altLang="zh-TW" sz="1200" b="0" i="0" kern="12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等石化基本原料</a:t>
            </a:r>
            <a:r>
              <a:rPr lang="en-US" altLang="zh-TW" sz="1200" b="0" i="0" kern="1200" dirty="0" smtClean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這些基本原料，然後經聚合、氧化、合成等，生產得到塑膠原料、化纖原料、橡膠原料、化學原料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等，再將產品進行加工，得到塑膠製品、紡纖製品、橡膠製品、其他化學製品。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CEA3-F5F2-4DBF-8CB4-B7EEBDC5DE2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61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石化產業」是一項具有高度產業關連性的民生基礎工業，從石油探勘、動力燃料、石化原料到石化產品，諸如食、衣、住、行、醫藥等均廣泛的使用到石化產品，可以說現代人生活周遭，已不能一日無石化產品。台灣過去四十多年發展石化產業，政府興建石化上游工廠，以及鼓勵民間石化中、下游基礎原料業的發展，形成一緊密的產業鍊，更帶動了下游的塑膠、化纖、橡膠、化學產業的蓬勃發展，成為創造台灣奇蹟的穩健基礎。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去歐美先進國家發展經濟的過程中，石化產業扮演舉足輕重的角色，石化產品範圍廣泛，不僅民生用品（如紡織品、塑膠製品等），另外，汽車、資訊、機電等高科技產業也需使用大量石化材料。許多開發中國家為促進經濟發展，紛紛投入石化工業的生產。我國在過去四十年來，政府十分重視石化工業的發展，在多次重大的國家建設計畫例如十大建設、十四項建設中，都可以看出政府積極發展石化工業的決心，而三大主要石化產品（塑膠、合成纖維、合成橡膠）的外銷也確實帶來龐大的外匯收入，對臺灣的經濟發展有重大的貢獻 。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CEA3-F5F2-4DBF-8CB4-B7EEBDC5DE2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09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發展之前，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1949-57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當日本殖民者離開台灣之時，他們留下了一個煉油廠以及幾個小型肥料廠。國民政府則設立了各種國營企業來接收這些設施。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試探階段，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1957-67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年起，國營的中油公司開始利用其副產品來生產苯。在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國家的發展政策轉向，由進口替代轉為出口導向，因此對石化中間原料的潛在需求也日漸增加。塑膠製品與紡織產品皆是台灣早期出口品的大宗，它們中間原料的潛在市場也應是很大。雖然這需求開始引起注意，但是國家興建一輕的計畫仍是試探性的，尚未真正將其當作策略工業來推動。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第三階段，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1968-73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一輕於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年完成啟用，它為二家廠商提供原料，這兩者則各自生產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VCM(</a:t>
            </a:r>
            <a:r>
              <a:rPr lang="zh-TW" altLang="en-US" sz="12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3" tooltip="氯乙烯"/>
              </a:rPr>
              <a:t>氯乙烯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單體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LDPE(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低密度聚乙烯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，皆為第二部門的產品。這二家一輕產品的加工者皆為新設立的私營公司，而一輕則是由國營的中油公司經營。同時，中油公司也在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年建了第一個芳香烴廠，而中油公司的子公司中化公司，也於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年興建了乙烷裂解廠，運用天然氣而不是石油腦為原料。在這段期間，下游產業的出口更為加速成長，使得國家也開始籌畫興建更多的輕油裂解廠，其結果將於下一階段顯現出來。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第四階段，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1973-84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在這段期間內，國家很清楚的顯示了它帶動並興建台灣石化業決心，並將其納入當時十大建設計畫的一部份。二輕於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年完工。而在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年起也已經開始策劃興建三輕、四輕，但是緊接著而來的第一次石油危機，則使得私人資本的投資意願減弱，因而延緩了計畫的進行。三輕於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年開始投入生產，而四輕則是在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年。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第五階段，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年至今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年左右，正當第二次石油危機仍在持續、景氣全面低迷之中，政府決定擱置興建第五個輕油裂解廠的計畫；當時認為在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年代，不應該再在台灣推動石化業的發展，因為台灣這一個缺乏自然資源的島嶼經濟，實不適宜再進一步發展石化業這等資本密集、能源密集、污染密集、自然資源密集的產業。在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年代後期政治方面的變化：解除戒嚴令、政治改革；而在經濟領域上，則在外匯、貿易、以及金融等方面開始自由化的措施。在這些變動之中，當初擱置五輕的決定也在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年被推翻，但是廠址當地居民的環保抗爭使得五輕直到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年才開始興建，於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年初完成。而台塑集團所籌畫的興建第六輕油裂解廠計畫，則終於在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年獲經濟部允許，正式核准。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CEA3-F5F2-4DBF-8CB4-B7EEBDC5DE2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46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高汙染  </a:t>
            </a:r>
            <a:r>
              <a:rPr lang="en-US" altLang="zh-TW" dirty="0" smtClean="0"/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隨著地球環境的日趨惡化，包括溫室效應、臭氧層破洞、有害物質的大量排放等，對人類的安全和社會的發展造成嚴重的威脅，使得環境保護逐漸成為眾所矚目的議題。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高耗能 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石化產業的能源耗用占了工業整體的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，六輕運轉後，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年間的化學材料產業的能院耗用成長率為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易受景氣影響  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大宗石化品是一個受景氣循環影響大之產業，一個循環呈現約 </a:t>
            </a:r>
            <a:r>
              <a:rPr lang="en-US" altLang="zh-TW" dirty="0" smtClean="0"/>
              <a:t>7-10 </a:t>
            </a:r>
            <a:r>
              <a:rPr lang="zh-TW" altLang="en-US" dirty="0" smtClean="0"/>
              <a:t>年的週期性，我國主要生產以大宗石化產品為主，在景氣低潮時期，大宗產品面臨價格降低、銷售困難的困境， 造成營運收益波動幅度震盪。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CEA3-F5F2-4DBF-8CB4-B7EEBDC5DE2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55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高值化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endParaRPr lang="zh-TW" altLang="en-US" dirty="0" smtClean="0"/>
          </a:p>
          <a:p>
            <a:r>
              <a:rPr lang="zh-TW" altLang="en-US" dirty="0" smtClean="0"/>
              <a:t>（一） 針對國內下游強項產業發展所需之關鍵材料，籌組產品研 發聯盟，整合上中下游力量，研發高值化關鍵產品。 （二） 成立新材料試量產及認證中心，縮短高值化產品研發、試 量產、認證之時程。 （三） 延攬海內外專業人士（包括退休教授、技師、旅外專家等）， 導入研發等相關技術，提升石化技術水準 。 （四） 成立石化產業高值化推動小組，落實高值化政策之推動， 建立高值化發展所需之市場、技術、專業人才、業者需求 等資訊平台，協助業者解決研發至商業化間之困難。</a:t>
            </a:r>
            <a:endParaRPr lang="en-US" altLang="zh-TW" dirty="0" smtClean="0"/>
          </a:p>
          <a:p>
            <a:r>
              <a:rPr lang="zh-TW" altLang="en-US" b="1" dirty="0" smtClean="0"/>
              <a:t>國際布局 </a:t>
            </a:r>
            <a:r>
              <a:rPr lang="en-US" altLang="zh-TW" b="1" dirty="0" smtClean="0"/>
              <a:t>:</a:t>
            </a:r>
          </a:p>
          <a:p>
            <a:r>
              <a:rPr lang="zh-TW" altLang="en-US" dirty="0" smtClean="0"/>
              <a:t>（一） 以「質的提升在台灣，量的擴充在海外」之策略，擴大台 商在國外之市場優勢。 （二） 透過參股或併購國際石化廠方式，拓展台灣石化產業據點。 （三） 以租稅優惠或科技專案等獎勵措施，協助媒合台灣廠商與 國際廠商進行研發合作。 （四） 藉由與先進國家業者合資或併購等技術交易方式，取得所 需之生產研發技術，快速建立企業整體之研發水準；鼓勵 國際大廠在台設立研發中心。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技術突圍 </a:t>
            </a:r>
            <a:r>
              <a:rPr lang="en-US" altLang="zh-TW" b="1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（一） 提升石化業者自主技術能力，快速建立企業整體之研發 水準。 （二） 藉由併購或與先進國家業者合資，取得所需之生產研發 技術。 （三） 透過參股或併購國際石化廠，拓展台灣石化產業據點。 （四） 鼓勵國際大廠在台設立研發中心。 （五） 增進我國既有強項產業之產業鏈所需石化材料產品、六 大新興產業相關之原材料及發展產品附加價值率大於 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％之產品之開發。 （六） 鼓勵企業及大學研發石化高值化產品前瞻技術。</a:t>
            </a:r>
            <a:endParaRPr lang="en-US" altLang="zh-TW" dirty="0" smtClean="0"/>
          </a:p>
          <a:p>
            <a:r>
              <a:rPr lang="zh-TW" altLang="en-US" b="1" dirty="0" smtClean="0"/>
              <a:t>人才養成 </a:t>
            </a:r>
            <a:r>
              <a:rPr lang="en-US" altLang="zh-TW" b="1" dirty="0" smtClean="0"/>
              <a:t>:</a:t>
            </a:r>
          </a:p>
          <a:p>
            <a:r>
              <a:rPr lang="zh-TW" altLang="en-US" dirty="0" smtClean="0"/>
              <a:t>（一） 提升國內化工專業人員數量與素質。 （二） 延攬海內外專業人士（包括退休教授、技師、旅外專家 等），導入研發等相關技術，提升石化技術水準 。 （三） 建立化工產業專業人才資料庫。 （四） 推動石化產業專業訓練中心（包括石化廠設計、操作、 檢測、營運之培訓以及人員認證驗證等工作）。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CEA3-F5F2-4DBF-8CB4-B7EEBDC5DE2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A47889E-C5A2-4607-8ECB-A5F9D222D7C3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F467381-B554-4CF7-A81B-499D344C01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975.com/Main/Rundown.php?id=28583" TargetMode="External"/><Relationship Id="rId7" Type="http://schemas.openxmlformats.org/officeDocument/2006/relationships/hyperlink" Target="https://scitechvista.nat.gov.tw/zh-tw/articles/c/0/9/10/1/1485.htm" TargetMode="External"/><Relationship Id="rId2" Type="http://schemas.openxmlformats.org/officeDocument/2006/relationships/hyperlink" Target="http://www.npf.org.tw/3/9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ht.nstm.gov.tw/form/index-1.asp?m=2&amp;m1=3&amp;m2=76&amp;gp=21&amp;id=8" TargetMode="External"/><Relationship Id="rId5" Type="http://schemas.openxmlformats.org/officeDocument/2006/relationships/hyperlink" Target="file:///C:\Users\user\Downloads\49647906%20(1).pdf" TargetMode="External"/><Relationship Id="rId4" Type="http://schemas.openxmlformats.org/officeDocument/2006/relationships/hyperlink" Target="http://www.ey.gov.tw/Upload/RelFile/27/661620/189bfe71-6ad9-42af-ae53-57e40f8406c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3933056"/>
            <a:ext cx="6480048" cy="230124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zh-TW" sz="32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32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:4a340099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黃昱璁</a:t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    4a340085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鄭友齊</a:t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    4a340061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王旻源</a:t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    4a340069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賴楷恩</a:t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    4a340090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張珈銘</a:t>
            </a:r>
            <a:b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     4a340092 </a:t>
            </a:r>
            <a:r>
              <a:rPr lang="zh-TW" altLang="zh-TW" sz="3200" b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顏正詠</a:t>
            </a:r>
            <a:endParaRPr lang="zh-TW" altLang="en-US" sz="3200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379310" cy="1740172"/>
          </a:xfrm>
        </p:spPr>
        <p:txBody>
          <a:bodyPr/>
          <a:lstStyle/>
          <a:p>
            <a:pPr algn="ctr"/>
            <a:r>
              <a:rPr lang="zh-TW" altLang="zh-TW" sz="4000" b="1" dirty="0">
                <a:latin typeface="標楷體" pitchFamily="65" charset="-120"/>
                <a:ea typeface="標楷體" pitchFamily="65" charset="-120"/>
              </a:rPr>
              <a:t>台灣石化產業發展歷程與現狀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石化產業為我國三大兆元產業之一，每年的產值超過一兆台幣，為我國相當重要的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。總統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宣布不支持國光石化在彰化投資，勢必對台灣原有的石化產業產生一定的衝擊，惟此一方面可降低環境的污染，另一方面也可藉此推動石化業的轉型升級。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石化產業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735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335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石化產業對台灣的貢獻與成就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80" y="1600200"/>
            <a:ext cx="5705439" cy="4686300"/>
          </a:xfrm>
        </p:spPr>
      </p:pic>
    </p:spTree>
    <p:extLst>
      <p:ext uri="{BB962C8B-B14F-4D97-AF65-F5344CB8AC3E}">
        <p14:creationId xmlns:p14="http://schemas.microsoft.com/office/powerpoint/2010/main" val="1546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石化產業的發展歷程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發展之前，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1949-57 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試探階段，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1957-67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第三階段，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1968-73 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第四階段，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1973-84 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第五階段，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1984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年至今</a:t>
            </a:r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6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/>
          <p:cNvSpPr/>
          <p:nvPr/>
        </p:nvSpPr>
        <p:spPr>
          <a:xfrm>
            <a:off x="2627784" y="1268760"/>
            <a:ext cx="4320480" cy="2592288"/>
          </a:xfrm>
          <a:prstGeom prst="trapezoi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石化產業的現狀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61" b="89865" l="10000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11772"/>
            <a:ext cx="76200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311860" y="1595408"/>
            <a:ext cx="334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高汙染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高耗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能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易受景氣影響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9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石化產業的未來發展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高值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化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國際布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局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技術突圍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人才養成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36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參考文獻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hlinkClick r:id="rId2"/>
              </a:rPr>
              <a:t>http://</a:t>
            </a:r>
            <a:r>
              <a:rPr lang="en-US" altLang="zh-TW" sz="2400" dirty="0" smtClean="0">
                <a:hlinkClick r:id="rId2"/>
              </a:rPr>
              <a:t>www.npf.org.tw/3/9256</a:t>
            </a:r>
            <a:endParaRPr lang="en-US" altLang="zh-TW" sz="2400" dirty="0" smtClean="0"/>
          </a:p>
          <a:p>
            <a:r>
              <a:rPr lang="en-US" altLang="zh-TW" sz="2400" dirty="0">
                <a:hlinkClick r:id="rId3"/>
              </a:rPr>
              <a:t>http://</a:t>
            </a:r>
            <a:r>
              <a:rPr lang="en-US" altLang="zh-TW" sz="2400" dirty="0" smtClean="0">
                <a:hlinkClick r:id="rId3"/>
              </a:rPr>
              <a:t>www.ic975.com/Main/Rundown.php?id=28583</a:t>
            </a:r>
            <a:endParaRPr lang="en-US" altLang="zh-TW" sz="2400" dirty="0" smtClean="0"/>
          </a:p>
          <a:p>
            <a:r>
              <a:rPr lang="en-US" altLang="zh-TW" sz="2400" dirty="0">
                <a:hlinkClick r:id="rId4"/>
              </a:rPr>
              <a:t>http://</a:t>
            </a:r>
            <a:r>
              <a:rPr lang="en-US" altLang="zh-TW" sz="2400" dirty="0" smtClean="0">
                <a:hlinkClick r:id="rId4"/>
              </a:rPr>
              <a:t>www.ey.gov.tw/Upload/RelFile/27/661620/189bfe71-6ad9-42af-ae53-57e40f8406c7.pdf</a:t>
            </a:r>
            <a:endParaRPr lang="en-US" altLang="zh-TW" sz="2400" dirty="0" smtClean="0"/>
          </a:p>
          <a:p>
            <a:r>
              <a:rPr lang="en-US" altLang="zh-TW" sz="2400" dirty="0">
                <a:hlinkClick r:id="rId5" action="ppaction://hlinkfile"/>
              </a:rPr>
              <a:t>file:///C:/Users/user/Downloads/49647906%20(1).</a:t>
            </a:r>
            <a:r>
              <a:rPr lang="en-US" altLang="zh-TW" sz="2400" dirty="0" smtClean="0">
                <a:hlinkClick r:id="rId5" action="ppaction://hlinkfile"/>
              </a:rPr>
              <a:t>pdf</a:t>
            </a:r>
            <a:endParaRPr lang="en-US" altLang="zh-TW" sz="2400" dirty="0" smtClean="0"/>
          </a:p>
          <a:p>
            <a:r>
              <a:rPr lang="en-US" altLang="zh-TW" sz="2400" dirty="0">
                <a:hlinkClick r:id="rId6"/>
              </a:rPr>
              <a:t>http://</a:t>
            </a:r>
            <a:r>
              <a:rPr lang="en-US" altLang="zh-TW" sz="2400" dirty="0" smtClean="0">
                <a:hlinkClick r:id="rId6"/>
              </a:rPr>
              <a:t>iht.nstm.gov.tw/form/index-1.asp?m=2&amp;m1=3&amp;m2=76&amp;gp=21&amp;id=8</a:t>
            </a:r>
            <a:endParaRPr lang="en-US" altLang="zh-TW" sz="2400" dirty="0" smtClean="0"/>
          </a:p>
          <a:p>
            <a:r>
              <a:rPr lang="en-US" altLang="zh-TW" sz="2400" dirty="0">
                <a:hlinkClick r:id="rId7"/>
              </a:rPr>
              <a:t>https://</a:t>
            </a:r>
            <a:r>
              <a:rPr lang="en-US" altLang="zh-TW" sz="2400" dirty="0" smtClean="0">
                <a:hlinkClick r:id="rId7"/>
              </a:rPr>
              <a:t>scitechvista.nat.gov.tw/zh-tw/articles/c/0/9/10/1/1485.htm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9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165</TotalTime>
  <Words>1030</Words>
  <Application>Microsoft Office PowerPoint</Application>
  <PresentationFormat>如螢幕大小 (4:3)</PresentationFormat>
  <Paragraphs>53</Paragraphs>
  <Slides>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暗香撲面</vt:lpstr>
      <vt:lpstr>第二組  組員:4a340099 黃昱璁      4a340085 鄭友齊      4a340061 王旻源      4a340069 賴楷恩      4a340090 張珈銘      4a340092 顏正詠</vt:lpstr>
      <vt:lpstr>前言</vt:lpstr>
      <vt:lpstr>石化產業</vt:lpstr>
      <vt:lpstr>石化產業對台灣的貢獻與成就</vt:lpstr>
      <vt:lpstr>石化產業的發展歷程</vt:lpstr>
      <vt:lpstr>石化產業的現狀</vt:lpstr>
      <vt:lpstr>石化產業的未來發展</vt:lpstr>
      <vt:lpstr>參考文獻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第二組  組員:4a340099 黃昱璁      4a340085 鄭友齊      4a340061 王旻源      4a340069 賴楷恩      4a340090 張珈銘      4a340092 顏正詠</dc:title>
  <dc:creator>user</dc:creator>
  <cp:lastModifiedBy>user</cp:lastModifiedBy>
  <cp:revision>14</cp:revision>
  <dcterms:created xsi:type="dcterms:W3CDTF">2016-12-25T06:18:28Z</dcterms:created>
  <dcterms:modified xsi:type="dcterms:W3CDTF">2016-12-25T09:04:44Z</dcterms:modified>
</cp:coreProperties>
</file>