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5" r:id="rId1"/>
  </p:sldMasterIdLst>
  <p:notesMasterIdLst>
    <p:notesMasterId r:id="rId40"/>
  </p:notesMasterIdLst>
  <p:handoutMasterIdLst>
    <p:handoutMasterId r:id="rId41"/>
  </p:handoutMasterIdLst>
  <p:sldIdLst>
    <p:sldId id="546" r:id="rId2"/>
    <p:sldId id="553" r:id="rId3"/>
    <p:sldId id="554" r:id="rId4"/>
    <p:sldId id="555" r:id="rId5"/>
    <p:sldId id="556" r:id="rId6"/>
    <p:sldId id="557" r:id="rId7"/>
    <p:sldId id="558" r:id="rId8"/>
    <p:sldId id="559" r:id="rId9"/>
    <p:sldId id="560" r:id="rId10"/>
    <p:sldId id="562" r:id="rId11"/>
    <p:sldId id="561" r:id="rId12"/>
    <p:sldId id="563" r:id="rId13"/>
    <p:sldId id="564" r:id="rId14"/>
    <p:sldId id="565" r:id="rId15"/>
    <p:sldId id="566" r:id="rId16"/>
    <p:sldId id="567" r:id="rId17"/>
    <p:sldId id="568" r:id="rId18"/>
    <p:sldId id="569" r:id="rId19"/>
    <p:sldId id="570" r:id="rId20"/>
    <p:sldId id="571" r:id="rId21"/>
    <p:sldId id="572" r:id="rId22"/>
    <p:sldId id="573" r:id="rId23"/>
    <p:sldId id="574" r:id="rId24"/>
    <p:sldId id="576" r:id="rId25"/>
    <p:sldId id="577" r:id="rId26"/>
    <p:sldId id="578" r:id="rId27"/>
    <p:sldId id="579" r:id="rId28"/>
    <p:sldId id="580" r:id="rId29"/>
    <p:sldId id="581" r:id="rId30"/>
    <p:sldId id="582" r:id="rId31"/>
    <p:sldId id="583" r:id="rId32"/>
    <p:sldId id="584" r:id="rId33"/>
    <p:sldId id="585" r:id="rId34"/>
    <p:sldId id="586" r:id="rId35"/>
    <p:sldId id="587" r:id="rId36"/>
    <p:sldId id="588" r:id="rId37"/>
    <p:sldId id="589" r:id="rId38"/>
    <p:sldId id="522" r:id="rId39"/>
  </p:sldIdLst>
  <p:sldSz cx="9144000" cy="6858000" type="screen4x3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0C0C0"/>
    <a:srgbClr val="0000FF"/>
    <a:srgbClr val="DDDDDD"/>
    <a:srgbClr val="99FF99"/>
    <a:srgbClr val="ADADEB"/>
    <a:srgbClr val="FF99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96" autoAdjust="0"/>
    <p:restoredTop sz="97805" autoAdjust="0"/>
  </p:normalViewPr>
  <p:slideViewPr>
    <p:cSldViewPr>
      <p:cViewPr varScale="1">
        <p:scale>
          <a:sx n="67" d="100"/>
          <a:sy n="67" d="100"/>
        </p:scale>
        <p:origin x="-1172" y="-76"/>
      </p:cViewPr>
      <p:guideLst>
        <p:guide orient="horz" pos="3264"/>
        <p:guide pos="912"/>
      </p:guideLst>
    </p:cSldViewPr>
  </p:slideViewPr>
  <p:outlineViewPr>
    <p:cViewPr>
      <p:scale>
        <a:sx n="33" d="100"/>
        <a:sy n="33" d="100"/>
      </p:scale>
      <p:origin x="0" y="681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60"/>
    </p:cViewPr>
  </p:sorterViewPr>
  <p:notesViewPr>
    <p:cSldViewPr>
      <p:cViewPr varScale="1">
        <p:scale>
          <a:sx n="47" d="100"/>
          <a:sy n="47" d="100"/>
        </p:scale>
        <p:origin x="-2784" y="-7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42888" y="0"/>
            <a:ext cx="30448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31" tIns="47266" rIns="94531" bIns="47266" numCol="1" anchor="t" anchorCtr="0" compatLnSpc="1">
            <a:prstTxWarp prst="textNoShape">
              <a:avLst/>
            </a:prstTxWarp>
          </a:bodyPr>
          <a:lstStyle>
            <a:lvl1pPr defTabSz="9461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University of Karlsruhe </a:t>
            </a:r>
          </a:p>
          <a:p>
            <a:pPr>
              <a:defRPr/>
            </a:pPr>
            <a:r>
              <a:rPr lang="en-US"/>
              <a:t>Institute of Telematics</a:t>
            </a:r>
            <a:endParaRPr lang="de-DE" altLang="zh-TW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689350" y="0"/>
            <a:ext cx="31257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31" tIns="47266" rIns="94531" bIns="47266" numCol="1" anchor="t" anchorCtr="0" compatLnSpc="1">
            <a:prstTxWarp prst="textNoShape">
              <a:avLst/>
            </a:prstTxWarp>
          </a:bodyPr>
          <a:lstStyle>
            <a:lvl1pPr algn="r" defTabSz="9461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DE" altLang="zh-TW"/>
              <a:t>Mobile Communications</a:t>
            </a:r>
          </a:p>
          <a:p>
            <a:pPr>
              <a:defRPr/>
            </a:pPr>
            <a:r>
              <a:rPr lang="de-DE" altLang="zh-TW"/>
              <a:t>Chapter 7: Wireless LANs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42888" y="9763125"/>
            <a:ext cx="304482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31" tIns="47266" rIns="94531" bIns="47266" numCol="1" anchor="b" anchorCtr="0" compatLnSpc="1">
            <a:prstTxWarp prst="textNoShape">
              <a:avLst/>
            </a:prstTxWarp>
          </a:bodyPr>
          <a:lstStyle>
            <a:lvl1pPr defTabSz="9461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Jochen H. Schiller</a:t>
            </a:r>
          </a:p>
          <a:p>
            <a:pPr>
              <a:defRPr/>
            </a:pPr>
            <a:r>
              <a:rPr lang="en-US"/>
              <a:t>1999</a:t>
            </a:r>
            <a:endParaRPr lang="de-DE" altLang="zh-TW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689350" y="9763125"/>
            <a:ext cx="31257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31" tIns="47266" rIns="94531" bIns="47266" numCol="1" anchor="b" anchorCtr="0" compatLnSpc="1">
            <a:prstTxWarp prst="textNoShape">
              <a:avLst/>
            </a:prstTxWarp>
          </a:bodyPr>
          <a:lstStyle>
            <a:lvl1pPr algn="r" defTabSz="9461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DE" altLang="zh-TW"/>
              <a:t>7.</a:t>
            </a:r>
            <a:fld id="{2BE19B10-2F9F-47E3-AFFA-4284EBE43612}" type="slidenum">
              <a:rPr lang="de-DE" altLang="zh-TW"/>
              <a:pPr>
                <a:defRPr/>
              </a:pPr>
              <a:t>‹#›</a:t>
            </a:fld>
            <a:endParaRPr lang="de-DE" altLang="zh-TW"/>
          </a:p>
        </p:txBody>
      </p:sp>
    </p:spTree>
    <p:extLst>
      <p:ext uri="{BB962C8B-B14F-4D97-AF65-F5344CB8AC3E}">
        <p14:creationId xmlns:p14="http://schemas.microsoft.com/office/powerpoint/2010/main" val="1685917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228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31" tIns="47266" rIns="94531" bIns="47266" numCol="1" anchor="t" anchorCtr="0" compatLnSpc="1">
            <a:prstTxWarp prst="textNoShape">
              <a:avLst/>
            </a:prstTxWarp>
          </a:bodyPr>
          <a:lstStyle>
            <a:lvl1pPr defTabSz="946150">
              <a:defRPr sz="1200" i="1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DE" altLang="zh-TW"/>
              <a:t>Freie Universität Berlin</a:t>
            </a:r>
          </a:p>
          <a:p>
            <a:pPr>
              <a:defRPr/>
            </a:pPr>
            <a:r>
              <a:rPr lang="de-DE" altLang="zh-TW"/>
              <a:t>Institut of Computer Science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5263" y="0"/>
            <a:ext cx="306228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31" tIns="47266" rIns="94531" bIns="47266" numCol="1" anchor="t" anchorCtr="0" compatLnSpc="1">
            <a:prstTxWarp prst="textNoShape">
              <a:avLst/>
            </a:prstTxWarp>
          </a:bodyPr>
          <a:lstStyle>
            <a:lvl1pPr algn="r" defTabSz="946150">
              <a:defRPr sz="1200" i="1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DE" altLang="zh-TW"/>
              <a:t>Mobile Communications</a:t>
            </a:r>
          </a:p>
          <a:p>
            <a:pPr>
              <a:defRPr/>
            </a:pPr>
            <a:r>
              <a:rPr lang="de-DE" altLang="zh-TW"/>
              <a:t>2002</a:t>
            </a:r>
          </a:p>
        </p:txBody>
      </p:sp>
      <p:sp>
        <p:nvSpPr>
          <p:cNvPr id="118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8213" y="730250"/>
            <a:ext cx="5186362" cy="3889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1388" y="4862513"/>
            <a:ext cx="5184775" cy="461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31" tIns="47266" rIns="94531" bIns="472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zh-TW" noProof="0" smtClean="0"/>
              <a:t>Klicken Sie, um die Formate des Vorlagentextes zu bearbeiten</a:t>
            </a:r>
          </a:p>
          <a:p>
            <a:pPr lvl="1"/>
            <a:r>
              <a:rPr lang="de-DE" altLang="zh-TW" noProof="0" smtClean="0"/>
              <a:t>Zweite Ebene</a:t>
            </a:r>
          </a:p>
          <a:p>
            <a:pPr lvl="2"/>
            <a:r>
              <a:rPr lang="de-DE" altLang="zh-TW" noProof="0" smtClean="0"/>
              <a:t>Dritte Ebene</a:t>
            </a:r>
          </a:p>
          <a:p>
            <a:pPr lvl="3"/>
            <a:r>
              <a:rPr lang="de-DE" altLang="zh-TW" noProof="0" smtClean="0"/>
              <a:t>Vierte Ebene</a:t>
            </a:r>
          </a:p>
          <a:p>
            <a:pPr lvl="4"/>
            <a:r>
              <a:rPr lang="de-DE" altLang="zh-TW" noProof="0" smtClean="0"/>
              <a:t>Fünfte Ebene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5025"/>
            <a:ext cx="306228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31" tIns="47266" rIns="94531" bIns="47266" numCol="1" anchor="b" anchorCtr="0" compatLnSpc="1">
            <a:prstTxWarp prst="textNoShape">
              <a:avLst/>
            </a:prstTxWarp>
          </a:bodyPr>
          <a:lstStyle>
            <a:lvl1pPr defTabSz="946150">
              <a:defRPr sz="1200" i="1">
                <a:latin typeface="Arial" pitchFamily="34" charset="0"/>
              </a:defRPr>
            </a:lvl1pPr>
          </a:lstStyle>
          <a:p>
            <a:pPr>
              <a:defRPr/>
            </a:pPr>
            <a:r>
              <a:rPr lang="de-DE" altLang="zh-TW"/>
              <a:t>Prof. Dr.-Ing. Jochen Schiller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5263" y="9725025"/>
            <a:ext cx="3062287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31" tIns="47266" rIns="94531" bIns="47266" numCol="1" anchor="b" anchorCtr="0" compatLnSpc="1">
            <a:prstTxWarp prst="textNoShape">
              <a:avLst/>
            </a:prstTxWarp>
          </a:bodyPr>
          <a:lstStyle>
            <a:lvl1pPr algn="r" defTabSz="946150">
              <a:defRPr sz="1200" i="1">
                <a:latin typeface="Arial" pitchFamily="34" charset="0"/>
              </a:defRPr>
            </a:lvl1pPr>
          </a:lstStyle>
          <a:p>
            <a:pPr>
              <a:defRPr/>
            </a:pPr>
            <a:fld id="{9FA8A8CD-E15E-4DC2-A86F-CBE523AEABEA}" type="slidenum">
              <a:rPr lang="zh-TW" altLang="de-DE"/>
              <a:pPr>
                <a:defRPr/>
              </a:pPr>
              <a:t>‹#›</a:t>
            </a:fld>
            <a:endParaRPr lang="de-DE" altLang="zh-TW"/>
          </a:p>
        </p:txBody>
      </p:sp>
    </p:spTree>
    <p:extLst>
      <p:ext uri="{BB962C8B-B14F-4D97-AF65-F5344CB8AC3E}">
        <p14:creationId xmlns:p14="http://schemas.microsoft.com/office/powerpoint/2010/main" val="9588341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altLang="zh-TW" smtClean="0"/>
              <a:t>10/1/2012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altLang="zh-TW" smtClean="0"/>
              <a:t>10/1/2012</a:t>
            </a:r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altLang="zh-TW" smtClean="0"/>
              <a:t>10/1/2012</a:t>
            </a:r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altLang="zh-TW" smtClean="0"/>
              <a:t>10/1/2012</a:t>
            </a:r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altLang="zh-TW" smtClean="0"/>
              <a:t>10/1/2012</a:t>
            </a:r>
            <a:endParaRPr 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r>
              <a:rPr lang="en-US" altLang="zh-TW" smtClean="0"/>
              <a:t>10/1/2012</a:t>
            </a:r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altLang="zh-TW" smtClean="0"/>
              <a:t>10/1/2012</a:t>
            </a:r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altLang="zh-TW" smtClean="0"/>
              <a:t>10/1/2012</a:t>
            </a:r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altLang="zh-TW" smtClean="0"/>
              <a:t>10/1/2012</a:t>
            </a:r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r>
              <a:rPr lang="en-US" altLang="zh-TW" smtClean="0"/>
              <a:t>10/1/2012</a:t>
            </a:r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r>
              <a:rPr lang="en-US" altLang="zh-TW" smtClean="0"/>
              <a:t>10/1/2012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eaLnBrk="1" latinLnBrk="0" hangingPunct="1"/>
            <a:r>
              <a:rPr lang="en-US" altLang="zh-TW" smtClean="0"/>
              <a:t>10/1/2012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</a:t>
            </a:r>
            <a:endParaRPr lang="en-US" dirty="0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10" Type="http://schemas.openxmlformats.org/officeDocument/2006/relationships/image" Target="../media/image11.emf"/><Relationship Id="rId4" Type="http://schemas.openxmlformats.org/officeDocument/2006/relationships/image" Target="../media/image5.emf"/><Relationship Id="rId9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文</a:t>
            </a:r>
            <a:r>
              <a:rPr lang="zh-TW" altLang="en-US" sz="2800" dirty="0"/>
              <a:t>創傳設行動應用與</a:t>
            </a:r>
            <a:r>
              <a:rPr lang="zh-TW" altLang="en-US" sz="2800" dirty="0" smtClean="0"/>
              <a:t>管理</a:t>
            </a:r>
            <a:r>
              <a:rPr lang="zh-TW" altLang="en-US" sz="2800" dirty="0" smtClean="0"/>
              <a:t>計畫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行動雲端計算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415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Architectures of mobile cloud computing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  <p:grpSp>
        <p:nvGrpSpPr>
          <p:cNvPr id="1081" name="群組 1080"/>
          <p:cNvGrpSpPr/>
          <p:nvPr/>
        </p:nvGrpSpPr>
        <p:grpSpPr>
          <a:xfrm>
            <a:off x="427479" y="1484784"/>
            <a:ext cx="3549261" cy="2059408"/>
            <a:chOff x="2174866" y="1628800"/>
            <a:chExt cx="3549261" cy="2059408"/>
          </a:xfrm>
        </p:grpSpPr>
        <p:sp>
          <p:nvSpPr>
            <p:cNvPr id="6" name="AutoShape 4"/>
            <p:cNvSpPr>
              <a:spLocks noChangeAspect="1" noChangeArrowheads="1" noTextEdit="1"/>
            </p:cNvSpPr>
            <p:nvPr/>
          </p:nvSpPr>
          <p:spPr bwMode="auto">
            <a:xfrm>
              <a:off x="2174866" y="1989138"/>
              <a:ext cx="447675" cy="10080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grpSp>
          <p:nvGrpSpPr>
            <p:cNvPr id="25" name="群組 24"/>
            <p:cNvGrpSpPr/>
            <p:nvPr/>
          </p:nvGrpSpPr>
          <p:grpSpPr>
            <a:xfrm>
              <a:off x="2312184" y="1975766"/>
              <a:ext cx="173038" cy="443342"/>
              <a:chOff x="2124075" y="1989138"/>
              <a:chExt cx="447676" cy="777875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2178050" y="2052638"/>
                <a:ext cx="15875" cy="161925"/>
              </a:xfrm>
              <a:prstGeom prst="rect">
                <a:avLst/>
              </a:pr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auto">
              <a:xfrm>
                <a:off x="2146300" y="1989138"/>
                <a:ext cx="80963" cy="77787"/>
              </a:xfrm>
              <a:custGeom>
                <a:avLst/>
                <a:gdLst>
                  <a:gd name="T0" fmla="*/ 25 w 51"/>
                  <a:gd name="T1" fmla="*/ 49 h 49"/>
                  <a:gd name="T2" fmla="*/ 30 w 51"/>
                  <a:gd name="T3" fmla="*/ 49 h 49"/>
                  <a:gd name="T4" fmla="*/ 35 w 51"/>
                  <a:gd name="T5" fmla="*/ 47 h 49"/>
                  <a:gd name="T6" fmla="*/ 40 w 51"/>
                  <a:gd name="T7" fmla="*/ 45 h 49"/>
                  <a:gd name="T8" fmla="*/ 44 w 51"/>
                  <a:gd name="T9" fmla="*/ 42 h 49"/>
                  <a:gd name="T10" fmla="*/ 47 w 51"/>
                  <a:gd name="T11" fmla="*/ 38 h 49"/>
                  <a:gd name="T12" fmla="*/ 49 w 51"/>
                  <a:gd name="T13" fmla="*/ 34 h 49"/>
                  <a:gd name="T14" fmla="*/ 50 w 51"/>
                  <a:gd name="T15" fmla="*/ 29 h 49"/>
                  <a:gd name="T16" fmla="*/ 51 w 51"/>
                  <a:gd name="T17" fmla="*/ 25 h 49"/>
                  <a:gd name="T18" fmla="*/ 50 w 51"/>
                  <a:gd name="T19" fmla="*/ 20 h 49"/>
                  <a:gd name="T20" fmla="*/ 49 w 51"/>
                  <a:gd name="T21" fmla="*/ 15 h 49"/>
                  <a:gd name="T22" fmla="*/ 47 w 51"/>
                  <a:gd name="T23" fmla="*/ 11 h 49"/>
                  <a:gd name="T24" fmla="*/ 44 w 51"/>
                  <a:gd name="T25" fmla="*/ 7 h 49"/>
                  <a:gd name="T26" fmla="*/ 40 w 51"/>
                  <a:gd name="T27" fmla="*/ 4 h 49"/>
                  <a:gd name="T28" fmla="*/ 35 w 51"/>
                  <a:gd name="T29" fmla="*/ 2 h 49"/>
                  <a:gd name="T30" fmla="*/ 30 w 51"/>
                  <a:gd name="T31" fmla="*/ 1 h 49"/>
                  <a:gd name="T32" fmla="*/ 25 w 51"/>
                  <a:gd name="T33" fmla="*/ 0 h 49"/>
                  <a:gd name="T34" fmla="*/ 20 w 51"/>
                  <a:gd name="T35" fmla="*/ 1 h 49"/>
                  <a:gd name="T36" fmla="*/ 15 w 51"/>
                  <a:gd name="T37" fmla="*/ 2 h 49"/>
                  <a:gd name="T38" fmla="*/ 11 w 51"/>
                  <a:gd name="T39" fmla="*/ 4 h 49"/>
                  <a:gd name="T40" fmla="*/ 7 w 51"/>
                  <a:gd name="T41" fmla="*/ 7 h 49"/>
                  <a:gd name="T42" fmla="*/ 4 w 51"/>
                  <a:gd name="T43" fmla="*/ 11 h 49"/>
                  <a:gd name="T44" fmla="*/ 2 w 51"/>
                  <a:gd name="T45" fmla="*/ 15 h 49"/>
                  <a:gd name="T46" fmla="*/ 0 w 51"/>
                  <a:gd name="T47" fmla="*/ 20 h 49"/>
                  <a:gd name="T48" fmla="*/ 0 w 51"/>
                  <a:gd name="T49" fmla="*/ 25 h 49"/>
                  <a:gd name="T50" fmla="*/ 0 w 51"/>
                  <a:gd name="T51" fmla="*/ 29 h 49"/>
                  <a:gd name="T52" fmla="*/ 2 w 51"/>
                  <a:gd name="T53" fmla="*/ 34 h 49"/>
                  <a:gd name="T54" fmla="*/ 4 w 51"/>
                  <a:gd name="T55" fmla="*/ 38 h 49"/>
                  <a:gd name="T56" fmla="*/ 7 w 51"/>
                  <a:gd name="T57" fmla="*/ 42 h 49"/>
                  <a:gd name="T58" fmla="*/ 11 w 51"/>
                  <a:gd name="T59" fmla="*/ 45 h 49"/>
                  <a:gd name="T60" fmla="*/ 15 w 51"/>
                  <a:gd name="T61" fmla="*/ 47 h 49"/>
                  <a:gd name="T62" fmla="*/ 20 w 51"/>
                  <a:gd name="T63" fmla="*/ 49 h 49"/>
                  <a:gd name="T64" fmla="*/ 25 w 51"/>
                  <a:gd name="T65" fmla="*/ 49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51" h="49">
                    <a:moveTo>
                      <a:pt x="25" y="49"/>
                    </a:moveTo>
                    <a:lnTo>
                      <a:pt x="30" y="49"/>
                    </a:lnTo>
                    <a:lnTo>
                      <a:pt x="35" y="47"/>
                    </a:lnTo>
                    <a:lnTo>
                      <a:pt x="40" y="45"/>
                    </a:lnTo>
                    <a:lnTo>
                      <a:pt x="44" y="42"/>
                    </a:lnTo>
                    <a:lnTo>
                      <a:pt x="47" y="38"/>
                    </a:lnTo>
                    <a:lnTo>
                      <a:pt x="49" y="34"/>
                    </a:lnTo>
                    <a:lnTo>
                      <a:pt x="50" y="29"/>
                    </a:lnTo>
                    <a:lnTo>
                      <a:pt x="51" y="25"/>
                    </a:lnTo>
                    <a:lnTo>
                      <a:pt x="50" y="20"/>
                    </a:lnTo>
                    <a:lnTo>
                      <a:pt x="49" y="15"/>
                    </a:lnTo>
                    <a:lnTo>
                      <a:pt x="47" y="11"/>
                    </a:lnTo>
                    <a:lnTo>
                      <a:pt x="44" y="7"/>
                    </a:lnTo>
                    <a:lnTo>
                      <a:pt x="40" y="4"/>
                    </a:lnTo>
                    <a:lnTo>
                      <a:pt x="35" y="2"/>
                    </a:lnTo>
                    <a:lnTo>
                      <a:pt x="30" y="1"/>
                    </a:lnTo>
                    <a:lnTo>
                      <a:pt x="25" y="0"/>
                    </a:lnTo>
                    <a:lnTo>
                      <a:pt x="20" y="1"/>
                    </a:lnTo>
                    <a:lnTo>
                      <a:pt x="15" y="2"/>
                    </a:lnTo>
                    <a:lnTo>
                      <a:pt x="11" y="4"/>
                    </a:lnTo>
                    <a:lnTo>
                      <a:pt x="7" y="7"/>
                    </a:lnTo>
                    <a:lnTo>
                      <a:pt x="4" y="11"/>
                    </a:lnTo>
                    <a:lnTo>
                      <a:pt x="2" y="15"/>
                    </a:lnTo>
                    <a:lnTo>
                      <a:pt x="0" y="20"/>
                    </a:lnTo>
                    <a:lnTo>
                      <a:pt x="0" y="25"/>
                    </a:lnTo>
                    <a:lnTo>
                      <a:pt x="0" y="29"/>
                    </a:lnTo>
                    <a:lnTo>
                      <a:pt x="2" y="34"/>
                    </a:lnTo>
                    <a:lnTo>
                      <a:pt x="4" y="38"/>
                    </a:lnTo>
                    <a:lnTo>
                      <a:pt x="7" y="42"/>
                    </a:lnTo>
                    <a:lnTo>
                      <a:pt x="11" y="45"/>
                    </a:lnTo>
                    <a:lnTo>
                      <a:pt x="15" y="47"/>
                    </a:lnTo>
                    <a:lnTo>
                      <a:pt x="20" y="49"/>
                    </a:lnTo>
                    <a:lnTo>
                      <a:pt x="25" y="49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2538413" y="2293938"/>
                <a:ext cx="33338" cy="127000"/>
              </a:xfrm>
              <a:prstGeom prst="rect">
                <a:avLst/>
              </a:pr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>
                <a:off x="2259013" y="2670175"/>
                <a:ext cx="38100" cy="3175"/>
              </a:xfrm>
              <a:custGeom>
                <a:avLst/>
                <a:gdLst>
                  <a:gd name="T0" fmla="*/ 0 w 24"/>
                  <a:gd name="T1" fmla="*/ 1 h 2"/>
                  <a:gd name="T2" fmla="*/ 0 w 24"/>
                  <a:gd name="T3" fmla="*/ 2 h 2"/>
                  <a:gd name="T4" fmla="*/ 24 w 24"/>
                  <a:gd name="T5" fmla="*/ 2 h 2"/>
                  <a:gd name="T6" fmla="*/ 24 w 24"/>
                  <a:gd name="T7" fmla="*/ 0 h 2"/>
                  <a:gd name="T8" fmla="*/ 0 w 2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">
                    <a:moveTo>
                      <a:pt x="0" y="1"/>
                    </a:moveTo>
                    <a:lnTo>
                      <a:pt x="0" y="2"/>
                    </a:lnTo>
                    <a:lnTo>
                      <a:pt x="24" y="2"/>
                    </a:lnTo>
                    <a:lnTo>
                      <a:pt x="24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auto">
              <a:xfrm>
                <a:off x="2335213" y="2205038"/>
                <a:ext cx="49213" cy="58737"/>
              </a:xfrm>
              <a:custGeom>
                <a:avLst/>
                <a:gdLst>
                  <a:gd name="T0" fmla="*/ 12 w 31"/>
                  <a:gd name="T1" fmla="*/ 37 h 37"/>
                  <a:gd name="T2" fmla="*/ 31 w 31"/>
                  <a:gd name="T3" fmla="*/ 0 h 37"/>
                  <a:gd name="T4" fmla="*/ 8 w 31"/>
                  <a:gd name="T5" fmla="*/ 0 h 37"/>
                  <a:gd name="T6" fmla="*/ 0 w 31"/>
                  <a:gd name="T7" fmla="*/ 37 h 37"/>
                  <a:gd name="T8" fmla="*/ 12 w 31"/>
                  <a:gd name="T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" h="37">
                    <a:moveTo>
                      <a:pt x="12" y="37"/>
                    </a:moveTo>
                    <a:lnTo>
                      <a:pt x="31" y="0"/>
                    </a:lnTo>
                    <a:lnTo>
                      <a:pt x="8" y="0"/>
                    </a:lnTo>
                    <a:lnTo>
                      <a:pt x="0" y="37"/>
                    </a:lnTo>
                    <a:lnTo>
                      <a:pt x="12" y="37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auto">
              <a:xfrm>
                <a:off x="2259013" y="2606675"/>
                <a:ext cx="38100" cy="3175"/>
              </a:xfrm>
              <a:custGeom>
                <a:avLst/>
                <a:gdLst>
                  <a:gd name="T0" fmla="*/ 0 w 24"/>
                  <a:gd name="T1" fmla="*/ 1 h 2"/>
                  <a:gd name="T2" fmla="*/ 0 w 24"/>
                  <a:gd name="T3" fmla="*/ 2 h 2"/>
                  <a:gd name="T4" fmla="*/ 24 w 24"/>
                  <a:gd name="T5" fmla="*/ 2 h 2"/>
                  <a:gd name="T6" fmla="*/ 24 w 24"/>
                  <a:gd name="T7" fmla="*/ 0 h 2"/>
                  <a:gd name="T8" fmla="*/ 0 w 24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">
                    <a:moveTo>
                      <a:pt x="0" y="1"/>
                    </a:moveTo>
                    <a:lnTo>
                      <a:pt x="0" y="2"/>
                    </a:lnTo>
                    <a:lnTo>
                      <a:pt x="24" y="2"/>
                    </a:lnTo>
                    <a:lnTo>
                      <a:pt x="24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auto">
              <a:xfrm>
                <a:off x="2489200" y="2663825"/>
                <a:ext cx="57150" cy="9525"/>
              </a:xfrm>
              <a:custGeom>
                <a:avLst/>
                <a:gdLst>
                  <a:gd name="T0" fmla="*/ 0 w 36"/>
                  <a:gd name="T1" fmla="*/ 6 h 6"/>
                  <a:gd name="T2" fmla="*/ 36 w 36"/>
                  <a:gd name="T3" fmla="*/ 6 h 6"/>
                  <a:gd name="T4" fmla="*/ 36 w 36"/>
                  <a:gd name="T5" fmla="*/ 0 h 6"/>
                  <a:gd name="T6" fmla="*/ 0 w 36"/>
                  <a:gd name="T7" fmla="*/ 1 h 6"/>
                  <a:gd name="T8" fmla="*/ 0 w 36"/>
                  <a:gd name="T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6">
                    <a:moveTo>
                      <a:pt x="0" y="6"/>
                    </a:moveTo>
                    <a:lnTo>
                      <a:pt x="36" y="6"/>
                    </a:lnTo>
                    <a:lnTo>
                      <a:pt x="36" y="0"/>
                    </a:lnTo>
                    <a:lnTo>
                      <a:pt x="0" y="1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2373313" y="2603500"/>
                <a:ext cx="39688" cy="9525"/>
              </a:xfrm>
              <a:custGeom>
                <a:avLst/>
                <a:gdLst>
                  <a:gd name="T0" fmla="*/ 0 w 25"/>
                  <a:gd name="T1" fmla="*/ 1 h 6"/>
                  <a:gd name="T2" fmla="*/ 0 w 25"/>
                  <a:gd name="T3" fmla="*/ 5 h 6"/>
                  <a:gd name="T4" fmla="*/ 25 w 25"/>
                  <a:gd name="T5" fmla="*/ 6 h 6"/>
                  <a:gd name="T6" fmla="*/ 25 w 25"/>
                  <a:gd name="T7" fmla="*/ 0 h 6"/>
                  <a:gd name="T8" fmla="*/ 0 w 25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6">
                    <a:moveTo>
                      <a:pt x="0" y="1"/>
                    </a:moveTo>
                    <a:lnTo>
                      <a:pt x="0" y="5"/>
                    </a:lnTo>
                    <a:lnTo>
                      <a:pt x="25" y="6"/>
                    </a:lnTo>
                    <a:lnTo>
                      <a:pt x="25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auto">
              <a:xfrm>
                <a:off x="2373313" y="2667000"/>
                <a:ext cx="39688" cy="6350"/>
              </a:xfrm>
              <a:custGeom>
                <a:avLst/>
                <a:gdLst>
                  <a:gd name="T0" fmla="*/ 0 w 25"/>
                  <a:gd name="T1" fmla="*/ 1 h 4"/>
                  <a:gd name="T2" fmla="*/ 0 w 25"/>
                  <a:gd name="T3" fmla="*/ 4 h 4"/>
                  <a:gd name="T4" fmla="*/ 25 w 25"/>
                  <a:gd name="T5" fmla="*/ 4 h 4"/>
                  <a:gd name="T6" fmla="*/ 25 w 25"/>
                  <a:gd name="T7" fmla="*/ 0 h 4"/>
                  <a:gd name="T8" fmla="*/ 0 w 25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4">
                    <a:moveTo>
                      <a:pt x="0" y="1"/>
                    </a:moveTo>
                    <a:lnTo>
                      <a:pt x="0" y="4"/>
                    </a:lnTo>
                    <a:lnTo>
                      <a:pt x="25" y="4"/>
                    </a:lnTo>
                    <a:lnTo>
                      <a:pt x="25" y="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auto">
              <a:xfrm>
                <a:off x="2489200" y="2598738"/>
                <a:ext cx="57150" cy="15875"/>
              </a:xfrm>
              <a:custGeom>
                <a:avLst/>
                <a:gdLst>
                  <a:gd name="T0" fmla="*/ 0 w 36"/>
                  <a:gd name="T1" fmla="*/ 9 h 10"/>
                  <a:gd name="T2" fmla="*/ 36 w 36"/>
                  <a:gd name="T3" fmla="*/ 10 h 10"/>
                  <a:gd name="T4" fmla="*/ 36 w 36"/>
                  <a:gd name="T5" fmla="*/ 0 h 10"/>
                  <a:gd name="T6" fmla="*/ 0 w 36"/>
                  <a:gd name="T7" fmla="*/ 1 h 10"/>
                  <a:gd name="T8" fmla="*/ 0 w 36"/>
                  <a:gd name="T9" fmla="*/ 9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0" y="9"/>
                    </a:moveTo>
                    <a:lnTo>
                      <a:pt x="36" y="10"/>
                    </a:lnTo>
                    <a:lnTo>
                      <a:pt x="36" y="0"/>
                    </a:lnTo>
                    <a:lnTo>
                      <a:pt x="0" y="1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auto">
              <a:xfrm>
                <a:off x="2489200" y="2460625"/>
                <a:ext cx="57150" cy="15875"/>
              </a:xfrm>
              <a:custGeom>
                <a:avLst/>
                <a:gdLst>
                  <a:gd name="T0" fmla="*/ 0 w 36"/>
                  <a:gd name="T1" fmla="*/ 10 h 10"/>
                  <a:gd name="T2" fmla="*/ 36 w 36"/>
                  <a:gd name="T3" fmla="*/ 10 h 10"/>
                  <a:gd name="T4" fmla="*/ 36 w 36"/>
                  <a:gd name="T5" fmla="*/ 0 h 10"/>
                  <a:gd name="T6" fmla="*/ 0 w 36"/>
                  <a:gd name="T7" fmla="*/ 1 h 10"/>
                  <a:gd name="T8" fmla="*/ 0 w 36"/>
                  <a:gd name="T9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0" y="10"/>
                    </a:moveTo>
                    <a:lnTo>
                      <a:pt x="36" y="10"/>
                    </a:lnTo>
                    <a:lnTo>
                      <a:pt x="36" y="0"/>
                    </a:lnTo>
                    <a:lnTo>
                      <a:pt x="0" y="1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2373313" y="2463800"/>
                <a:ext cx="39688" cy="9525"/>
              </a:xfrm>
              <a:prstGeom prst="rect">
                <a:avLst/>
              </a:pr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auto">
              <a:xfrm>
                <a:off x="2489200" y="2536825"/>
                <a:ext cx="57150" cy="15875"/>
              </a:xfrm>
              <a:custGeom>
                <a:avLst/>
                <a:gdLst>
                  <a:gd name="T0" fmla="*/ 0 w 36"/>
                  <a:gd name="T1" fmla="*/ 8 h 10"/>
                  <a:gd name="T2" fmla="*/ 36 w 36"/>
                  <a:gd name="T3" fmla="*/ 10 h 10"/>
                  <a:gd name="T4" fmla="*/ 36 w 36"/>
                  <a:gd name="T5" fmla="*/ 0 h 10"/>
                  <a:gd name="T6" fmla="*/ 0 w 36"/>
                  <a:gd name="T7" fmla="*/ 1 h 10"/>
                  <a:gd name="T8" fmla="*/ 0 w 36"/>
                  <a:gd name="T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6" h="10">
                    <a:moveTo>
                      <a:pt x="0" y="8"/>
                    </a:moveTo>
                    <a:lnTo>
                      <a:pt x="36" y="10"/>
                    </a:lnTo>
                    <a:lnTo>
                      <a:pt x="36" y="0"/>
                    </a:lnTo>
                    <a:lnTo>
                      <a:pt x="0" y="1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auto">
              <a:xfrm>
                <a:off x="2124075" y="2205038"/>
                <a:ext cx="422275" cy="561975"/>
              </a:xfrm>
              <a:custGeom>
                <a:avLst/>
                <a:gdLst>
                  <a:gd name="T0" fmla="*/ 230 w 266"/>
                  <a:gd name="T1" fmla="*/ 185 h 354"/>
                  <a:gd name="T2" fmla="*/ 182 w 266"/>
                  <a:gd name="T3" fmla="*/ 169 h 354"/>
                  <a:gd name="T4" fmla="*/ 157 w 266"/>
                  <a:gd name="T5" fmla="*/ 185 h 354"/>
                  <a:gd name="T6" fmla="*/ 109 w 266"/>
                  <a:gd name="T7" fmla="*/ 167 h 354"/>
                  <a:gd name="T8" fmla="*/ 85 w 266"/>
                  <a:gd name="T9" fmla="*/ 185 h 354"/>
                  <a:gd name="T10" fmla="*/ 36 w 266"/>
                  <a:gd name="T11" fmla="*/ 155 h 354"/>
                  <a:gd name="T12" fmla="*/ 85 w 266"/>
                  <a:gd name="T13" fmla="*/ 165 h 354"/>
                  <a:gd name="T14" fmla="*/ 109 w 266"/>
                  <a:gd name="T15" fmla="*/ 155 h 354"/>
                  <a:gd name="T16" fmla="*/ 157 w 266"/>
                  <a:gd name="T17" fmla="*/ 163 h 354"/>
                  <a:gd name="T18" fmla="*/ 182 w 266"/>
                  <a:gd name="T19" fmla="*/ 155 h 354"/>
                  <a:gd name="T20" fmla="*/ 230 w 266"/>
                  <a:gd name="T21" fmla="*/ 162 h 354"/>
                  <a:gd name="T22" fmla="*/ 266 w 266"/>
                  <a:gd name="T23" fmla="*/ 0 h 354"/>
                  <a:gd name="T24" fmla="*/ 145 w 266"/>
                  <a:gd name="T25" fmla="*/ 37 h 354"/>
                  <a:gd name="T26" fmla="*/ 215 w 266"/>
                  <a:gd name="T27" fmla="*/ 118 h 354"/>
                  <a:gd name="T28" fmla="*/ 48 w 266"/>
                  <a:gd name="T29" fmla="*/ 37 h 354"/>
                  <a:gd name="T30" fmla="*/ 141 w 266"/>
                  <a:gd name="T31" fmla="*/ 0 h 354"/>
                  <a:gd name="T32" fmla="*/ 0 w 266"/>
                  <a:gd name="T33" fmla="*/ 354 h 354"/>
                  <a:gd name="T34" fmla="*/ 266 w 266"/>
                  <a:gd name="T35" fmla="*/ 295 h 354"/>
                  <a:gd name="T36" fmla="*/ 230 w 266"/>
                  <a:gd name="T37" fmla="*/ 313 h 354"/>
                  <a:gd name="T38" fmla="*/ 182 w 266"/>
                  <a:gd name="T39" fmla="*/ 295 h 354"/>
                  <a:gd name="T40" fmla="*/ 157 w 266"/>
                  <a:gd name="T41" fmla="*/ 313 h 354"/>
                  <a:gd name="T42" fmla="*/ 109 w 266"/>
                  <a:gd name="T43" fmla="*/ 295 h 354"/>
                  <a:gd name="T44" fmla="*/ 85 w 266"/>
                  <a:gd name="T45" fmla="*/ 313 h 354"/>
                  <a:gd name="T46" fmla="*/ 36 w 266"/>
                  <a:gd name="T47" fmla="*/ 283 h 354"/>
                  <a:gd name="T48" fmla="*/ 85 w 266"/>
                  <a:gd name="T49" fmla="*/ 294 h 354"/>
                  <a:gd name="T50" fmla="*/ 109 w 266"/>
                  <a:gd name="T51" fmla="*/ 283 h 354"/>
                  <a:gd name="T52" fmla="*/ 157 w 266"/>
                  <a:gd name="T53" fmla="*/ 292 h 354"/>
                  <a:gd name="T54" fmla="*/ 182 w 266"/>
                  <a:gd name="T55" fmla="*/ 283 h 354"/>
                  <a:gd name="T56" fmla="*/ 230 w 266"/>
                  <a:gd name="T57" fmla="*/ 290 h 354"/>
                  <a:gd name="T58" fmla="*/ 266 w 266"/>
                  <a:gd name="T59" fmla="*/ 258 h 354"/>
                  <a:gd name="T60" fmla="*/ 230 w 266"/>
                  <a:gd name="T61" fmla="*/ 270 h 354"/>
                  <a:gd name="T62" fmla="*/ 182 w 266"/>
                  <a:gd name="T63" fmla="*/ 257 h 354"/>
                  <a:gd name="T64" fmla="*/ 157 w 266"/>
                  <a:gd name="T65" fmla="*/ 270 h 354"/>
                  <a:gd name="T66" fmla="*/ 109 w 266"/>
                  <a:gd name="T67" fmla="*/ 255 h 354"/>
                  <a:gd name="T68" fmla="*/ 85 w 266"/>
                  <a:gd name="T69" fmla="*/ 270 h 354"/>
                  <a:gd name="T70" fmla="*/ 36 w 266"/>
                  <a:gd name="T71" fmla="*/ 240 h 354"/>
                  <a:gd name="T72" fmla="*/ 85 w 266"/>
                  <a:gd name="T73" fmla="*/ 254 h 354"/>
                  <a:gd name="T74" fmla="*/ 109 w 266"/>
                  <a:gd name="T75" fmla="*/ 240 h 354"/>
                  <a:gd name="T76" fmla="*/ 157 w 266"/>
                  <a:gd name="T77" fmla="*/ 252 h 354"/>
                  <a:gd name="T78" fmla="*/ 182 w 266"/>
                  <a:gd name="T79" fmla="*/ 240 h 354"/>
                  <a:gd name="T80" fmla="*/ 230 w 266"/>
                  <a:gd name="T81" fmla="*/ 249 h 354"/>
                  <a:gd name="T82" fmla="*/ 266 w 266"/>
                  <a:gd name="T83" fmla="*/ 219 h 354"/>
                  <a:gd name="T84" fmla="*/ 230 w 266"/>
                  <a:gd name="T85" fmla="*/ 227 h 354"/>
                  <a:gd name="T86" fmla="*/ 182 w 266"/>
                  <a:gd name="T87" fmla="*/ 215 h 354"/>
                  <a:gd name="T88" fmla="*/ 157 w 266"/>
                  <a:gd name="T89" fmla="*/ 227 h 354"/>
                  <a:gd name="T90" fmla="*/ 109 w 266"/>
                  <a:gd name="T91" fmla="*/ 213 h 354"/>
                  <a:gd name="T92" fmla="*/ 85 w 266"/>
                  <a:gd name="T93" fmla="*/ 227 h 354"/>
                  <a:gd name="T94" fmla="*/ 36 w 266"/>
                  <a:gd name="T95" fmla="*/ 197 h 354"/>
                  <a:gd name="T96" fmla="*/ 85 w 266"/>
                  <a:gd name="T97" fmla="*/ 211 h 354"/>
                  <a:gd name="T98" fmla="*/ 109 w 266"/>
                  <a:gd name="T99" fmla="*/ 197 h 354"/>
                  <a:gd name="T100" fmla="*/ 157 w 266"/>
                  <a:gd name="T101" fmla="*/ 210 h 354"/>
                  <a:gd name="T102" fmla="*/ 182 w 266"/>
                  <a:gd name="T103" fmla="*/ 197 h 354"/>
                  <a:gd name="T104" fmla="*/ 230 w 266"/>
                  <a:gd name="T105" fmla="*/ 210 h 354"/>
                  <a:gd name="T106" fmla="*/ 266 w 266"/>
                  <a:gd name="T107" fmla="*/ 171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66" h="354">
                    <a:moveTo>
                      <a:pt x="230" y="171"/>
                    </a:moveTo>
                    <a:lnTo>
                      <a:pt x="230" y="185"/>
                    </a:lnTo>
                    <a:lnTo>
                      <a:pt x="182" y="185"/>
                    </a:lnTo>
                    <a:lnTo>
                      <a:pt x="182" y="169"/>
                    </a:lnTo>
                    <a:lnTo>
                      <a:pt x="157" y="169"/>
                    </a:lnTo>
                    <a:lnTo>
                      <a:pt x="157" y="185"/>
                    </a:lnTo>
                    <a:lnTo>
                      <a:pt x="109" y="185"/>
                    </a:lnTo>
                    <a:lnTo>
                      <a:pt x="109" y="167"/>
                    </a:lnTo>
                    <a:lnTo>
                      <a:pt x="85" y="167"/>
                    </a:lnTo>
                    <a:lnTo>
                      <a:pt x="85" y="185"/>
                    </a:lnTo>
                    <a:lnTo>
                      <a:pt x="36" y="185"/>
                    </a:lnTo>
                    <a:lnTo>
                      <a:pt x="36" y="155"/>
                    </a:lnTo>
                    <a:lnTo>
                      <a:pt x="85" y="155"/>
                    </a:lnTo>
                    <a:lnTo>
                      <a:pt x="85" y="165"/>
                    </a:lnTo>
                    <a:lnTo>
                      <a:pt x="109" y="165"/>
                    </a:lnTo>
                    <a:lnTo>
                      <a:pt x="109" y="155"/>
                    </a:lnTo>
                    <a:lnTo>
                      <a:pt x="157" y="155"/>
                    </a:lnTo>
                    <a:lnTo>
                      <a:pt x="157" y="163"/>
                    </a:lnTo>
                    <a:lnTo>
                      <a:pt x="182" y="163"/>
                    </a:lnTo>
                    <a:lnTo>
                      <a:pt x="182" y="155"/>
                    </a:lnTo>
                    <a:lnTo>
                      <a:pt x="230" y="155"/>
                    </a:lnTo>
                    <a:lnTo>
                      <a:pt x="230" y="162"/>
                    </a:lnTo>
                    <a:lnTo>
                      <a:pt x="266" y="161"/>
                    </a:lnTo>
                    <a:lnTo>
                      <a:pt x="266" y="0"/>
                    </a:lnTo>
                    <a:lnTo>
                      <a:pt x="164" y="0"/>
                    </a:lnTo>
                    <a:lnTo>
                      <a:pt x="145" y="37"/>
                    </a:lnTo>
                    <a:lnTo>
                      <a:pt x="215" y="37"/>
                    </a:lnTo>
                    <a:lnTo>
                      <a:pt x="215" y="118"/>
                    </a:lnTo>
                    <a:lnTo>
                      <a:pt x="48" y="118"/>
                    </a:lnTo>
                    <a:lnTo>
                      <a:pt x="48" y="37"/>
                    </a:lnTo>
                    <a:lnTo>
                      <a:pt x="133" y="37"/>
                    </a:lnTo>
                    <a:lnTo>
                      <a:pt x="141" y="0"/>
                    </a:lnTo>
                    <a:lnTo>
                      <a:pt x="0" y="0"/>
                    </a:lnTo>
                    <a:lnTo>
                      <a:pt x="0" y="354"/>
                    </a:lnTo>
                    <a:lnTo>
                      <a:pt x="266" y="354"/>
                    </a:lnTo>
                    <a:lnTo>
                      <a:pt x="266" y="295"/>
                    </a:lnTo>
                    <a:lnTo>
                      <a:pt x="230" y="295"/>
                    </a:lnTo>
                    <a:lnTo>
                      <a:pt x="230" y="313"/>
                    </a:lnTo>
                    <a:lnTo>
                      <a:pt x="182" y="313"/>
                    </a:lnTo>
                    <a:lnTo>
                      <a:pt x="182" y="295"/>
                    </a:lnTo>
                    <a:lnTo>
                      <a:pt x="157" y="295"/>
                    </a:lnTo>
                    <a:lnTo>
                      <a:pt x="157" y="313"/>
                    </a:lnTo>
                    <a:lnTo>
                      <a:pt x="109" y="313"/>
                    </a:lnTo>
                    <a:lnTo>
                      <a:pt x="109" y="295"/>
                    </a:lnTo>
                    <a:lnTo>
                      <a:pt x="85" y="295"/>
                    </a:lnTo>
                    <a:lnTo>
                      <a:pt x="85" y="313"/>
                    </a:lnTo>
                    <a:lnTo>
                      <a:pt x="36" y="313"/>
                    </a:lnTo>
                    <a:lnTo>
                      <a:pt x="36" y="283"/>
                    </a:lnTo>
                    <a:lnTo>
                      <a:pt x="85" y="283"/>
                    </a:lnTo>
                    <a:lnTo>
                      <a:pt x="85" y="294"/>
                    </a:lnTo>
                    <a:lnTo>
                      <a:pt x="109" y="293"/>
                    </a:lnTo>
                    <a:lnTo>
                      <a:pt x="109" y="283"/>
                    </a:lnTo>
                    <a:lnTo>
                      <a:pt x="157" y="283"/>
                    </a:lnTo>
                    <a:lnTo>
                      <a:pt x="157" y="292"/>
                    </a:lnTo>
                    <a:lnTo>
                      <a:pt x="182" y="291"/>
                    </a:lnTo>
                    <a:lnTo>
                      <a:pt x="182" y="283"/>
                    </a:lnTo>
                    <a:lnTo>
                      <a:pt x="230" y="283"/>
                    </a:lnTo>
                    <a:lnTo>
                      <a:pt x="230" y="290"/>
                    </a:lnTo>
                    <a:lnTo>
                      <a:pt x="266" y="289"/>
                    </a:lnTo>
                    <a:lnTo>
                      <a:pt x="266" y="258"/>
                    </a:lnTo>
                    <a:lnTo>
                      <a:pt x="230" y="257"/>
                    </a:lnTo>
                    <a:lnTo>
                      <a:pt x="230" y="270"/>
                    </a:lnTo>
                    <a:lnTo>
                      <a:pt x="182" y="270"/>
                    </a:lnTo>
                    <a:lnTo>
                      <a:pt x="182" y="257"/>
                    </a:lnTo>
                    <a:lnTo>
                      <a:pt x="157" y="256"/>
                    </a:lnTo>
                    <a:lnTo>
                      <a:pt x="157" y="270"/>
                    </a:lnTo>
                    <a:lnTo>
                      <a:pt x="109" y="270"/>
                    </a:lnTo>
                    <a:lnTo>
                      <a:pt x="109" y="255"/>
                    </a:lnTo>
                    <a:lnTo>
                      <a:pt x="85" y="255"/>
                    </a:lnTo>
                    <a:lnTo>
                      <a:pt x="85" y="270"/>
                    </a:lnTo>
                    <a:lnTo>
                      <a:pt x="36" y="270"/>
                    </a:lnTo>
                    <a:lnTo>
                      <a:pt x="36" y="240"/>
                    </a:lnTo>
                    <a:lnTo>
                      <a:pt x="85" y="240"/>
                    </a:lnTo>
                    <a:lnTo>
                      <a:pt x="85" y="254"/>
                    </a:lnTo>
                    <a:lnTo>
                      <a:pt x="109" y="253"/>
                    </a:lnTo>
                    <a:lnTo>
                      <a:pt x="109" y="240"/>
                    </a:lnTo>
                    <a:lnTo>
                      <a:pt x="157" y="240"/>
                    </a:lnTo>
                    <a:lnTo>
                      <a:pt x="157" y="252"/>
                    </a:lnTo>
                    <a:lnTo>
                      <a:pt x="182" y="251"/>
                    </a:lnTo>
                    <a:lnTo>
                      <a:pt x="182" y="240"/>
                    </a:lnTo>
                    <a:lnTo>
                      <a:pt x="230" y="240"/>
                    </a:lnTo>
                    <a:lnTo>
                      <a:pt x="230" y="249"/>
                    </a:lnTo>
                    <a:lnTo>
                      <a:pt x="266" y="248"/>
                    </a:lnTo>
                    <a:lnTo>
                      <a:pt x="266" y="219"/>
                    </a:lnTo>
                    <a:lnTo>
                      <a:pt x="230" y="217"/>
                    </a:lnTo>
                    <a:lnTo>
                      <a:pt x="230" y="227"/>
                    </a:lnTo>
                    <a:lnTo>
                      <a:pt x="182" y="227"/>
                    </a:lnTo>
                    <a:lnTo>
                      <a:pt x="182" y="215"/>
                    </a:lnTo>
                    <a:lnTo>
                      <a:pt x="157" y="214"/>
                    </a:lnTo>
                    <a:lnTo>
                      <a:pt x="157" y="227"/>
                    </a:lnTo>
                    <a:lnTo>
                      <a:pt x="109" y="227"/>
                    </a:lnTo>
                    <a:lnTo>
                      <a:pt x="109" y="213"/>
                    </a:lnTo>
                    <a:lnTo>
                      <a:pt x="85" y="212"/>
                    </a:lnTo>
                    <a:lnTo>
                      <a:pt x="85" y="227"/>
                    </a:lnTo>
                    <a:lnTo>
                      <a:pt x="36" y="227"/>
                    </a:lnTo>
                    <a:lnTo>
                      <a:pt x="36" y="197"/>
                    </a:lnTo>
                    <a:lnTo>
                      <a:pt x="85" y="197"/>
                    </a:lnTo>
                    <a:lnTo>
                      <a:pt x="85" y="211"/>
                    </a:lnTo>
                    <a:lnTo>
                      <a:pt x="109" y="211"/>
                    </a:lnTo>
                    <a:lnTo>
                      <a:pt x="109" y="197"/>
                    </a:lnTo>
                    <a:lnTo>
                      <a:pt x="157" y="197"/>
                    </a:lnTo>
                    <a:lnTo>
                      <a:pt x="157" y="210"/>
                    </a:lnTo>
                    <a:lnTo>
                      <a:pt x="182" y="210"/>
                    </a:lnTo>
                    <a:lnTo>
                      <a:pt x="182" y="197"/>
                    </a:lnTo>
                    <a:lnTo>
                      <a:pt x="230" y="197"/>
                    </a:lnTo>
                    <a:lnTo>
                      <a:pt x="230" y="210"/>
                    </a:lnTo>
                    <a:lnTo>
                      <a:pt x="266" y="209"/>
                    </a:lnTo>
                    <a:lnTo>
                      <a:pt x="266" y="171"/>
                    </a:lnTo>
                    <a:lnTo>
                      <a:pt x="230" y="171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auto">
              <a:xfrm>
                <a:off x="2259013" y="2540000"/>
                <a:ext cx="38100" cy="3175"/>
              </a:xfrm>
              <a:custGeom>
                <a:avLst/>
                <a:gdLst>
                  <a:gd name="T0" fmla="*/ 0 w 24"/>
                  <a:gd name="T1" fmla="*/ 0 h 2"/>
                  <a:gd name="T2" fmla="*/ 0 w 24"/>
                  <a:gd name="T3" fmla="*/ 1 h 2"/>
                  <a:gd name="T4" fmla="*/ 24 w 24"/>
                  <a:gd name="T5" fmla="*/ 2 h 2"/>
                  <a:gd name="T6" fmla="*/ 24 w 24"/>
                  <a:gd name="T7" fmla="*/ 0 h 2"/>
                  <a:gd name="T8" fmla="*/ 0 w 24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" h="2">
                    <a:moveTo>
                      <a:pt x="0" y="0"/>
                    </a:moveTo>
                    <a:lnTo>
                      <a:pt x="0" y="1"/>
                    </a:lnTo>
                    <a:lnTo>
                      <a:pt x="24" y="2"/>
                    </a:lnTo>
                    <a:lnTo>
                      <a:pt x="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2259013" y="2466975"/>
                <a:ext cx="38100" cy="3175"/>
              </a:xfrm>
              <a:prstGeom prst="rect">
                <a:avLst/>
              </a:pr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auto">
              <a:xfrm>
                <a:off x="2373313" y="2538413"/>
                <a:ext cx="39688" cy="7937"/>
              </a:xfrm>
              <a:custGeom>
                <a:avLst/>
                <a:gdLst>
                  <a:gd name="T0" fmla="*/ 0 w 25"/>
                  <a:gd name="T1" fmla="*/ 0 h 5"/>
                  <a:gd name="T2" fmla="*/ 0 w 25"/>
                  <a:gd name="T3" fmla="*/ 4 h 5"/>
                  <a:gd name="T4" fmla="*/ 25 w 25"/>
                  <a:gd name="T5" fmla="*/ 5 h 5"/>
                  <a:gd name="T6" fmla="*/ 25 w 25"/>
                  <a:gd name="T7" fmla="*/ 0 h 5"/>
                  <a:gd name="T8" fmla="*/ 0 w 25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" h="5">
                    <a:moveTo>
                      <a:pt x="0" y="0"/>
                    </a:moveTo>
                    <a:lnTo>
                      <a:pt x="0" y="4"/>
                    </a:lnTo>
                    <a:lnTo>
                      <a:pt x="25" y="5"/>
                    </a:lnTo>
                    <a:lnTo>
                      <a:pt x="25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D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</p:grpSp>
        <p:pic>
          <p:nvPicPr>
            <p:cNvPr id="1048" name="Picture 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4719" y="2564904"/>
              <a:ext cx="367968" cy="4137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49" name="Picture 25" descr="C:\Users\chents\AppData\Local\Microsoft\Windows\Temporary Internet Files\Low\Content.IE5\0PD1HZVQ\MC900433826[1]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92855" y="3068960"/>
              <a:ext cx="411696" cy="4116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3808" y="1975766"/>
              <a:ext cx="643696" cy="3620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51" name="Picture 2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2285" y="2564904"/>
              <a:ext cx="286743" cy="305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062" name="群組 1061"/>
            <p:cNvGrpSpPr/>
            <p:nvPr/>
          </p:nvGrpSpPr>
          <p:grpSpPr>
            <a:xfrm>
              <a:off x="2907369" y="3005659"/>
              <a:ext cx="516575" cy="482203"/>
              <a:chOff x="2079625" y="3781425"/>
              <a:chExt cx="909638" cy="736600"/>
            </a:xfrm>
          </p:grpSpPr>
          <p:sp>
            <p:nvSpPr>
              <p:cNvPr id="28" name="Freeform 32"/>
              <p:cNvSpPr>
                <a:spLocks/>
              </p:cNvSpPr>
              <p:nvPr/>
            </p:nvSpPr>
            <p:spPr bwMode="auto">
              <a:xfrm>
                <a:off x="2392363" y="4295775"/>
                <a:ext cx="314325" cy="176213"/>
              </a:xfrm>
              <a:custGeom>
                <a:avLst/>
                <a:gdLst>
                  <a:gd name="T0" fmla="*/ 193 w 198"/>
                  <a:gd name="T1" fmla="*/ 111 h 111"/>
                  <a:gd name="T2" fmla="*/ 0 w 198"/>
                  <a:gd name="T3" fmla="*/ 24 h 111"/>
                  <a:gd name="T4" fmla="*/ 10 w 198"/>
                  <a:gd name="T5" fmla="*/ 0 h 111"/>
                  <a:gd name="T6" fmla="*/ 198 w 198"/>
                  <a:gd name="T7" fmla="*/ 86 h 111"/>
                  <a:gd name="T8" fmla="*/ 193 w 198"/>
                  <a:gd name="T9" fmla="*/ 111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8" h="111">
                    <a:moveTo>
                      <a:pt x="193" y="111"/>
                    </a:moveTo>
                    <a:lnTo>
                      <a:pt x="0" y="24"/>
                    </a:lnTo>
                    <a:lnTo>
                      <a:pt x="10" y="0"/>
                    </a:lnTo>
                    <a:lnTo>
                      <a:pt x="198" y="86"/>
                    </a:lnTo>
                    <a:lnTo>
                      <a:pt x="193" y="111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29" name="Freeform 33"/>
              <p:cNvSpPr>
                <a:spLocks/>
              </p:cNvSpPr>
              <p:nvPr/>
            </p:nvSpPr>
            <p:spPr bwMode="auto">
              <a:xfrm>
                <a:off x="2433638" y="4157663"/>
                <a:ext cx="242888" cy="141288"/>
              </a:xfrm>
              <a:custGeom>
                <a:avLst/>
                <a:gdLst>
                  <a:gd name="T0" fmla="*/ 149 w 153"/>
                  <a:gd name="T1" fmla="*/ 89 h 89"/>
                  <a:gd name="T2" fmla="*/ 0 w 153"/>
                  <a:gd name="T3" fmla="*/ 20 h 89"/>
                  <a:gd name="T4" fmla="*/ 9 w 153"/>
                  <a:gd name="T5" fmla="*/ 0 h 89"/>
                  <a:gd name="T6" fmla="*/ 153 w 153"/>
                  <a:gd name="T7" fmla="*/ 69 h 89"/>
                  <a:gd name="T8" fmla="*/ 149 w 153"/>
                  <a:gd name="T9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3" h="89">
                    <a:moveTo>
                      <a:pt x="149" y="89"/>
                    </a:moveTo>
                    <a:lnTo>
                      <a:pt x="0" y="20"/>
                    </a:lnTo>
                    <a:lnTo>
                      <a:pt x="9" y="0"/>
                    </a:lnTo>
                    <a:lnTo>
                      <a:pt x="153" y="69"/>
                    </a:lnTo>
                    <a:lnTo>
                      <a:pt x="149" y="89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0" name="Freeform 34"/>
              <p:cNvSpPr>
                <a:spLocks/>
              </p:cNvSpPr>
              <p:nvPr/>
            </p:nvSpPr>
            <p:spPr bwMode="auto">
              <a:xfrm>
                <a:off x="2466975" y="4046538"/>
                <a:ext cx="168275" cy="107950"/>
              </a:xfrm>
              <a:custGeom>
                <a:avLst/>
                <a:gdLst>
                  <a:gd name="T0" fmla="*/ 103 w 106"/>
                  <a:gd name="T1" fmla="*/ 68 h 68"/>
                  <a:gd name="T2" fmla="*/ 0 w 106"/>
                  <a:gd name="T3" fmla="*/ 16 h 68"/>
                  <a:gd name="T4" fmla="*/ 6 w 106"/>
                  <a:gd name="T5" fmla="*/ 0 h 68"/>
                  <a:gd name="T6" fmla="*/ 106 w 106"/>
                  <a:gd name="T7" fmla="*/ 51 h 68"/>
                  <a:gd name="T8" fmla="*/ 103 w 106"/>
                  <a:gd name="T9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6" h="68">
                    <a:moveTo>
                      <a:pt x="103" y="68"/>
                    </a:moveTo>
                    <a:lnTo>
                      <a:pt x="0" y="16"/>
                    </a:lnTo>
                    <a:lnTo>
                      <a:pt x="6" y="0"/>
                    </a:lnTo>
                    <a:lnTo>
                      <a:pt x="106" y="51"/>
                    </a:lnTo>
                    <a:lnTo>
                      <a:pt x="103" y="68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1" name="Freeform 35"/>
              <p:cNvSpPr>
                <a:spLocks/>
              </p:cNvSpPr>
              <p:nvPr/>
            </p:nvSpPr>
            <p:spPr bwMode="auto">
              <a:xfrm>
                <a:off x="2497138" y="3948113"/>
                <a:ext cx="101600" cy="76200"/>
              </a:xfrm>
              <a:custGeom>
                <a:avLst/>
                <a:gdLst>
                  <a:gd name="T0" fmla="*/ 61 w 64"/>
                  <a:gd name="T1" fmla="*/ 48 h 48"/>
                  <a:gd name="T2" fmla="*/ 0 w 64"/>
                  <a:gd name="T3" fmla="*/ 13 h 48"/>
                  <a:gd name="T4" fmla="*/ 3 w 64"/>
                  <a:gd name="T5" fmla="*/ 0 h 48"/>
                  <a:gd name="T6" fmla="*/ 64 w 64"/>
                  <a:gd name="T7" fmla="*/ 36 h 48"/>
                  <a:gd name="T8" fmla="*/ 61 w 64"/>
                  <a:gd name="T9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48">
                    <a:moveTo>
                      <a:pt x="61" y="48"/>
                    </a:moveTo>
                    <a:lnTo>
                      <a:pt x="0" y="13"/>
                    </a:lnTo>
                    <a:lnTo>
                      <a:pt x="3" y="0"/>
                    </a:lnTo>
                    <a:lnTo>
                      <a:pt x="64" y="36"/>
                    </a:lnTo>
                    <a:lnTo>
                      <a:pt x="61" y="48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2" name="Freeform 36"/>
              <p:cNvSpPr>
                <a:spLocks/>
              </p:cNvSpPr>
              <p:nvPr/>
            </p:nvSpPr>
            <p:spPr bwMode="auto">
              <a:xfrm>
                <a:off x="2513013" y="3883025"/>
                <a:ext cx="65088" cy="53975"/>
              </a:xfrm>
              <a:custGeom>
                <a:avLst/>
                <a:gdLst>
                  <a:gd name="T0" fmla="*/ 39 w 41"/>
                  <a:gd name="T1" fmla="*/ 34 h 34"/>
                  <a:gd name="T2" fmla="*/ 0 w 41"/>
                  <a:gd name="T3" fmla="*/ 8 h 34"/>
                  <a:gd name="T4" fmla="*/ 2 w 41"/>
                  <a:gd name="T5" fmla="*/ 0 h 34"/>
                  <a:gd name="T6" fmla="*/ 41 w 41"/>
                  <a:gd name="T7" fmla="*/ 26 h 34"/>
                  <a:gd name="T8" fmla="*/ 39 w 41"/>
                  <a:gd name="T9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34">
                    <a:moveTo>
                      <a:pt x="39" y="34"/>
                    </a:moveTo>
                    <a:lnTo>
                      <a:pt x="0" y="8"/>
                    </a:lnTo>
                    <a:lnTo>
                      <a:pt x="2" y="0"/>
                    </a:lnTo>
                    <a:lnTo>
                      <a:pt x="41" y="26"/>
                    </a:lnTo>
                    <a:lnTo>
                      <a:pt x="39" y="34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3" name="Freeform 37"/>
              <p:cNvSpPr>
                <a:spLocks/>
              </p:cNvSpPr>
              <p:nvPr/>
            </p:nvSpPr>
            <p:spPr bwMode="auto">
              <a:xfrm>
                <a:off x="2524125" y="3848100"/>
                <a:ext cx="33338" cy="28575"/>
              </a:xfrm>
              <a:custGeom>
                <a:avLst/>
                <a:gdLst>
                  <a:gd name="T0" fmla="*/ 21 w 21"/>
                  <a:gd name="T1" fmla="*/ 18 h 18"/>
                  <a:gd name="T2" fmla="*/ 0 w 21"/>
                  <a:gd name="T3" fmla="*/ 3 h 18"/>
                  <a:gd name="T4" fmla="*/ 0 w 21"/>
                  <a:gd name="T5" fmla="*/ 0 h 18"/>
                  <a:gd name="T6" fmla="*/ 19 w 21"/>
                  <a:gd name="T7" fmla="*/ 12 h 18"/>
                  <a:gd name="T8" fmla="*/ 21 w 21"/>
                  <a:gd name="T9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" h="18">
                    <a:moveTo>
                      <a:pt x="21" y="18"/>
                    </a:moveTo>
                    <a:lnTo>
                      <a:pt x="0" y="3"/>
                    </a:lnTo>
                    <a:lnTo>
                      <a:pt x="0" y="0"/>
                    </a:lnTo>
                    <a:lnTo>
                      <a:pt x="19" y="12"/>
                    </a:lnTo>
                    <a:lnTo>
                      <a:pt x="21" y="18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4" name="Freeform 38"/>
              <p:cNvSpPr>
                <a:spLocks/>
              </p:cNvSpPr>
              <p:nvPr/>
            </p:nvSpPr>
            <p:spPr bwMode="auto">
              <a:xfrm>
                <a:off x="2366963" y="4281488"/>
                <a:ext cx="339725" cy="190500"/>
              </a:xfrm>
              <a:custGeom>
                <a:avLst/>
                <a:gdLst>
                  <a:gd name="T0" fmla="*/ 4 w 214"/>
                  <a:gd name="T1" fmla="*/ 120 h 120"/>
                  <a:gd name="T2" fmla="*/ 214 w 214"/>
                  <a:gd name="T3" fmla="*/ 24 h 120"/>
                  <a:gd name="T4" fmla="*/ 204 w 214"/>
                  <a:gd name="T5" fmla="*/ 0 h 120"/>
                  <a:gd name="T6" fmla="*/ 0 w 214"/>
                  <a:gd name="T7" fmla="*/ 95 h 120"/>
                  <a:gd name="T8" fmla="*/ 4 w 214"/>
                  <a:gd name="T9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4" h="120">
                    <a:moveTo>
                      <a:pt x="4" y="120"/>
                    </a:moveTo>
                    <a:lnTo>
                      <a:pt x="214" y="24"/>
                    </a:lnTo>
                    <a:lnTo>
                      <a:pt x="204" y="0"/>
                    </a:lnTo>
                    <a:lnTo>
                      <a:pt x="0" y="95"/>
                    </a:lnTo>
                    <a:lnTo>
                      <a:pt x="4" y="120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5" name="Freeform 39"/>
              <p:cNvSpPr>
                <a:spLocks/>
              </p:cNvSpPr>
              <p:nvPr/>
            </p:nvSpPr>
            <p:spPr bwMode="auto">
              <a:xfrm>
                <a:off x="2403475" y="4148138"/>
                <a:ext cx="255588" cy="150813"/>
              </a:xfrm>
              <a:custGeom>
                <a:avLst/>
                <a:gdLst>
                  <a:gd name="T0" fmla="*/ 0 w 161"/>
                  <a:gd name="T1" fmla="*/ 95 h 95"/>
                  <a:gd name="T2" fmla="*/ 161 w 161"/>
                  <a:gd name="T3" fmla="*/ 20 h 95"/>
                  <a:gd name="T4" fmla="*/ 152 w 161"/>
                  <a:gd name="T5" fmla="*/ 0 h 95"/>
                  <a:gd name="T6" fmla="*/ 9 w 161"/>
                  <a:gd name="T7" fmla="*/ 67 h 95"/>
                  <a:gd name="T8" fmla="*/ 0 w 161"/>
                  <a:gd name="T9" fmla="*/ 9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1" h="95">
                    <a:moveTo>
                      <a:pt x="0" y="95"/>
                    </a:moveTo>
                    <a:lnTo>
                      <a:pt x="161" y="20"/>
                    </a:lnTo>
                    <a:lnTo>
                      <a:pt x="152" y="0"/>
                    </a:lnTo>
                    <a:lnTo>
                      <a:pt x="9" y="67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6" name="Freeform 40"/>
              <p:cNvSpPr>
                <a:spLocks/>
              </p:cNvSpPr>
              <p:nvPr/>
            </p:nvSpPr>
            <p:spPr bwMode="auto">
              <a:xfrm>
                <a:off x="2447925" y="4038600"/>
                <a:ext cx="176213" cy="109538"/>
              </a:xfrm>
              <a:custGeom>
                <a:avLst/>
                <a:gdLst>
                  <a:gd name="T0" fmla="*/ 0 w 111"/>
                  <a:gd name="T1" fmla="*/ 69 h 69"/>
                  <a:gd name="T2" fmla="*/ 111 w 111"/>
                  <a:gd name="T3" fmla="*/ 16 h 69"/>
                  <a:gd name="T4" fmla="*/ 104 w 111"/>
                  <a:gd name="T5" fmla="*/ 0 h 69"/>
                  <a:gd name="T6" fmla="*/ 96 w 111"/>
                  <a:gd name="T7" fmla="*/ 4 h 69"/>
                  <a:gd name="T8" fmla="*/ 3 w 111"/>
                  <a:gd name="T9" fmla="*/ 50 h 69"/>
                  <a:gd name="T10" fmla="*/ 0 w 111"/>
                  <a:gd name="T11" fmla="*/ 69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69">
                    <a:moveTo>
                      <a:pt x="0" y="69"/>
                    </a:moveTo>
                    <a:lnTo>
                      <a:pt x="111" y="16"/>
                    </a:lnTo>
                    <a:lnTo>
                      <a:pt x="104" y="0"/>
                    </a:lnTo>
                    <a:lnTo>
                      <a:pt x="96" y="4"/>
                    </a:lnTo>
                    <a:lnTo>
                      <a:pt x="3" y="50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7" name="Freeform 41"/>
              <p:cNvSpPr>
                <a:spLocks/>
              </p:cNvSpPr>
              <p:nvPr/>
            </p:nvSpPr>
            <p:spPr bwMode="auto">
              <a:xfrm>
                <a:off x="2481263" y="3948113"/>
                <a:ext cx="106363" cy="76200"/>
              </a:xfrm>
              <a:custGeom>
                <a:avLst/>
                <a:gdLst>
                  <a:gd name="T0" fmla="*/ 0 w 67"/>
                  <a:gd name="T1" fmla="*/ 48 h 48"/>
                  <a:gd name="T2" fmla="*/ 67 w 67"/>
                  <a:gd name="T3" fmla="*/ 12 h 48"/>
                  <a:gd name="T4" fmla="*/ 62 w 67"/>
                  <a:gd name="T5" fmla="*/ 0 h 48"/>
                  <a:gd name="T6" fmla="*/ 5 w 67"/>
                  <a:gd name="T7" fmla="*/ 31 h 48"/>
                  <a:gd name="T8" fmla="*/ 0 w 67"/>
                  <a:gd name="T9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7" h="48">
                    <a:moveTo>
                      <a:pt x="0" y="48"/>
                    </a:moveTo>
                    <a:lnTo>
                      <a:pt x="67" y="12"/>
                    </a:lnTo>
                    <a:lnTo>
                      <a:pt x="62" y="0"/>
                    </a:lnTo>
                    <a:lnTo>
                      <a:pt x="5" y="31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8" name="Freeform 42"/>
              <p:cNvSpPr>
                <a:spLocks/>
              </p:cNvSpPr>
              <p:nvPr/>
            </p:nvSpPr>
            <p:spPr bwMode="auto">
              <a:xfrm>
                <a:off x="2503488" y="3881438"/>
                <a:ext cx="60325" cy="53975"/>
              </a:xfrm>
              <a:custGeom>
                <a:avLst/>
                <a:gdLst>
                  <a:gd name="T0" fmla="*/ 0 w 38"/>
                  <a:gd name="T1" fmla="*/ 34 h 34"/>
                  <a:gd name="T2" fmla="*/ 38 w 38"/>
                  <a:gd name="T3" fmla="*/ 8 h 34"/>
                  <a:gd name="T4" fmla="*/ 35 w 38"/>
                  <a:gd name="T5" fmla="*/ 0 h 34"/>
                  <a:gd name="T6" fmla="*/ 3 w 38"/>
                  <a:gd name="T7" fmla="*/ 25 h 34"/>
                  <a:gd name="T8" fmla="*/ 0 w 38"/>
                  <a:gd name="T9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34">
                    <a:moveTo>
                      <a:pt x="0" y="34"/>
                    </a:moveTo>
                    <a:lnTo>
                      <a:pt x="38" y="8"/>
                    </a:lnTo>
                    <a:lnTo>
                      <a:pt x="35" y="0"/>
                    </a:lnTo>
                    <a:lnTo>
                      <a:pt x="3" y="25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39" name="Freeform 43"/>
              <p:cNvSpPr>
                <a:spLocks/>
              </p:cNvSpPr>
              <p:nvPr/>
            </p:nvSpPr>
            <p:spPr bwMode="auto">
              <a:xfrm>
                <a:off x="2517775" y="3848100"/>
                <a:ext cx="34925" cy="28575"/>
              </a:xfrm>
              <a:custGeom>
                <a:avLst/>
                <a:gdLst>
                  <a:gd name="T0" fmla="*/ 0 w 22"/>
                  <a:gd name="T1" fmla="*/ 18 h 18"/>
                  <a:gd name="T2" fmla="*/ 22 w 22"/>
                  <a:gd name="T3" fmla="*/ 3 h 18"/>
                  <a:gd name="T4" fmla="*/ 20 w 22"/>
                  <a:gd name="T5" fmla="*/ 0 h 18"/>
                  <a:gd name="T6" fmla="*/ 2 w 22"/>
                  <a:gd name="T7" fmla="*/ 13 h 18"/>
                  <a:gd name="T8" fmla="*/ 0 w 22"/>
                  <a:gd name="T9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8">
                    <a:moveTo>
                      <a:pt x="0" y="18"/>
                    </a:moveTo>
                    <a:lnTo>
                      <a:pt x="22" y="3"/>
                    </a:lnTo>
                    <a:lnTo>
                      <a:pt x="20" y="0"/>
                    </a:lnTo>
                    <a:lnTo>
                      <a:pt x="2" y="13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40" name="Freeform 44"/>
              <p:cNvSpPr>
                <a:spLocks/>
              </p:cNvSpPr>
              <p:nvPr/>
            </p:nvSpPr>
            <p:spPr bwMode="auto">
              <a:xfrm>
                <a:off x="2519363" y="3786188"/>
                <a:ext cx="31750" cy="22225"/>
              </a:xfrm>
              <a:custGeom>
                <a:avLst/>
                <a:gdLst>
                  <a:gd name="T0" fmla="*/ 20 w 20"/>
                  <a:gd name="T1" fmla="*/ 7 h 14"/>
                  <a:gd name="T2" fmla="*/ 19 w 20"/>
                  <a:gd name="T3" fmla="*/ 10 h 14"/>
                  <a:gd name="T4" fmla="*/ 17 w 20"/>
                  <a:gd name="T5" fmla="*/ 12 h 14"/>
                  <a:gd name="T6" fmla="*/ 14 w 20"/>
                  <a:gd name="T7" fmla="*/ 13 h 14"/>
                  <a:gd name="T8" fmla="*/ 10 w 20"/>
                  <a:gd name="T9" fmla="*/ 14 h 14"/>
                  <a:gd name="T10" fmla="*/ 6 w 20"/>
                  <a:gd name="T11" fmla="*/ 13 h 14"/>
                  <a:gd name="T12" fmla="*/ 3 w 20"/>
                  <a:gd name="T13" fmla="*/ 12 h 14"/>
                  <a:gd name="T14" fmla="*/ 0 w 20"/>
                  <a:gd name="T15" fmla="*/ 10 h 14"/>
                  <a:gd name="T16" fmla="*/ 0 w 20"/>
                  <a:gd name="T17" fmla="*/ 7 h 14"/>
                  <a:gd name="T18" fmla="*/ 0 w 20"/>
                  <a:gd name="T19" fmla="*/ 4 h 14"/>
                  <a:gd name="T20" fmla="*/ 3 w 20"/>
                  <a:gd name="T21" fmla="*/ 2 h 14"/>
                  <a:gd name="T22" fmla="*/ 6 w 20"/>
                  <a:gd name="T23" fmla="*/ 0 h 14"/>
                  <a:gd name="T24" fmla="*/ 10 w 20"/>
                  <a:gd name="T25" fmla="*/ 0 h 14"/>
                  <a:gd name="T26" fmla="*/ 14 w 20"/>
                  <a:gd name="T27" fmla="*/ 0 h 14"/>
                  <a:gd name="T28" fmla="*/ 17 w 20"/>
                  <a:gd name="T29" fmla="*/ 2 h 14"/>
                  <a:gd name="T30" fmla="*/ 19 w 20"/>
                  <a:gd name="T31" fmla="*/ 4 h 14"/>
                  <a:gd name="T32" fmla="*/ 20 w 20"/>
                  <a:gd name="T33" fmla="*/ 7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0" h="14">
                    <a:moveTo>
                      <a:pt x="20" y="7"/>
                    </a:moveTo>
                    <a:lnTo>
                      <a:pt x="19" y="10"/>
                    </a:lnTo>
                    <a:lnTo>
                      <a:pt x="17" y="12"/>
                    </a:lnTo>
                    <a:lnTo>
                      <a:pt x="14" y="13"/>
                    </a:lnTo>
                    <a:lnTo>
                      <a:pt x="10" y="14"/>
                    </a:lnTo>
                    <a:lnTo>
                      <a:pt x="6" y="13"/>
                    </a:lnTo>
                    <a:lnTo>
                      <a:pt x="3" y="12"/>
                    </a:lnTo>
                    <a:lnTo>
                      <a:pt x="0" y="10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10" y="0"/>
                    </a:lnTo>
                    <a:lnTo>
                      <a:pt x="14" y="0"/>
                    </a:lnTo>
                    <a:lnTo>
                      <a:pt x="17" y="2"/>
                    </a:lnTo>
                    <a:lnTo>
                      <a:pt x="19" y="4"/>
                    </a:lnTo>
                    <a:lnTo>
                      <a:pt x="20" y="7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41" name="Freeform 45"/>
              <p:cNvSpPr>
                <a:spLocks/>
              </p:cNvSpPr>
              <p:nvPr/>
            </p:nvSpPr>
            <p:spPr bwMode="auto">
              <a:xfrm>
                <a:off x="2540000" y="3806825"/>
                <a:ext cx="301625" cy="711200"/>
              </a:xfrm>
              <a:custGeom>
                <a:avLst/>
                <a:gdLst>
                  <a:gd name="T0" fmla="*/ 0 w 190"/>
                  <a:gd name="T1" fmla="*/ 0 h 448"/>
                  <a:gd name="T2" fmla="*/ 144 w 190"/>
                  <a:gd name="T3" fmla="*/ 416 h 448"/>
                  <a:gd name="T4" fmla="*/ 190 w 190"/>
                  <a:gd name="T5" fmla="*/ 448 h 448"/>
                  <a:gd name="T6" fmla="*/ 84 w 190"/>
                  <a:gd name="T7" fmla="*/ 448 h 448"/>
                  <a:gd name="T8" fmla="*/ 133 w 190"/>
                  <a:gd name="T9" fmla="*/ 434 h 448"/>
                  <a:gd name="T10" fmla="*/ 117 w 190"/>
                  <a:gd name="T11" fmla="*/ 418 h 448"/>
                  <a:gd name="T12" fmla="*/ 49 w 190"/>
                  <a:gd name="T13" fmla="*/ 171 h 448"/>
                  <a:gd name="T14" fmla="*/ 94 w 190"/>
                  <a:gd name="T15" fmla="*/ 416 h 448"/>
                  <a:gd name="T16" fmla="*/ 0 w 190"/>
                  <a:gd name="T17" fmla="*/ 0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0" h="448">
                    <a:moveTo>
                      <a:pt x="0" y="0"/>
                    </a:moveTo>
                    <a:lnTo>
                      <a:pt x="144" y="416"/>
                    </a:lnTo>
                    <a:lnTo>
                      <a:pt x="190" y="448"/>
                    </a:lnTo>
                    <a:lnTo>
                      <a:pt x="84" y="448"/>
                    </a:lnTo>
                    <a:lnTo>
                      <a:pt x="133" y="434"/>
                    </a:lnTo>
                    <a:lnTo>
                      <a:pt x="117" y="418"/>
                    </a:lnTo>
                    <a:lnTo>
                      <a:pt x="49" y="171"/>
                    </a:lnTo>
                    <a:lnTo>
                      <a:pt x="94" y="4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42" name="Freeform 46"/>
              <p:cNvSpPr>
                <a:spLocks/>
              </p:cNvSpPr>
              <p:nvPr/>
            </p:nvSpPr>
            <p:spPr bwMode="auto">
              <a:xfrm>
                <a:off x="2230438" y="3800475"/>
                <a:ext cx="306388" cy="717550"/>
              </a:xfrm>
              <a:custGeom>
                <a:avLst/>
                <a:gdLst>
                  <a:gd name="T0" fmla="*/ 193 w 193"/>
                  <a:gd name="T1" fmla="*/ 0 h 452"/>
                  <a:gd name="T2" fmla="*/ 45 w 193"/>
                  <a:gd name="T3" fmla="*/ 420 h 452"/>
                  <a:gd name="T4" fmla="*/ 0 w 193"/>
                  <a:gd name="T5" fmla="*/ 452 h 452"/>
                  <a:gd name="T6" fmla="*/ 105 w 193"/>
                  <a:gd name="T7" fmla="*/ 452 h 452"/>
                  <a:gd name="T8" fmla="*/ 97 w 193"/>
                  <a:gd name="T9" fmla="*/ 422 h 452"/>
                  <a:gd name="T10" fmla="*/ 170 w 193"/>
                  <a:gd name="T11" fmla="*/ 96 h 452"/>
                  <a:gd name="T12" fmla="*/ 69 w 193"/>
                  <a:gd name="T13" fmla="*/ 424 h 452"/>
                  <a:gd name="T14" fmla="*/ 73 w 193"/>
                  <a:gd name="T15" fmla="*/ 438 h 452"/>
                  <a:gd name="T16" fmla="*/ 45 w 193"/>
                  <a:gd name="T17" fmla="*/ 439 h 452"/>
                  <a:gd name="T18" fmla="*/ 58 w 193"/>
                  <a:gd name="T19" fmla="*/ 422 h 452"/>
                  <a:gd name="T20" fmla="*/ 193 w 193"/>
                  <a:gd name="T21" fmla="*/ 0 h 4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93" h="452">
                    <a:moveTo>
                      <a:pt x="193" y="0"/>
                    </a:moveTo>
                    <a:lnTo>
                      <a:pt x="45" y="420"/>
                    </a:lnTo>
                    <a:lnTo>
                      <a:pt x="0" y="452"/>
                    </a:lnTo>
                    <a:lnTo>
                      <a:pt x="105" y="452"/>
                    </a:lnTo>
                    <a:lnTo>
                      <a:pt x="97" y="422"/>
                    </a:lnTo>
                    <a:lnTo>
                      <a:pt x="170" y="96"/>
                    </a:lnTo>
                    <a:lnTo>
                      <a:pt x="69" y="424"/>
                    </a:lnTo>
                    <a:lnTo>
                      <a:pt x="73" y="438"/>
                    </a:lnTo>
                    <a:lnTo>
                      <a:pt x="45" y="439"/>
                    </a:lnTo>
                    <a:lnTo>
                      <a:pt x="58" y="422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96E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43" name="Rectangle 47"/>
              <p:cNvSpPr>
                <a:spLocks noChangeArrowheads="1"/>
              </p:cNvSpPr>
              <p:nvPr/>
            </p:nvSpPr>
            <p:spPr bwMode="auto">
              <a:xfrm>
                <a:off x="2581275" y="3781425"/>
                <a:ext cx="20638" cy="22225"/>
              </a:xfrm>
              <a:prstGeom prst="rect">
                <a:avLst/>
              </a:prstGeom>
              <a:solidFill>
                <a:srgbClr val="FF5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44" name="Rectangle 48"/>
              <p:cNvSpPr>
                <a:spLocks noChangeArrowheads="1"/>
              </p:cNvSpPr>
              <p:nvPr/>
            </p:nvSpPr>
            <p:spPr bwMode="auto">
              <a:xfrm>
                <a:off x="2614613" y="3781425"/>
                <a:ext cx="19050" cy="22225"/>
              </a:xfrm>
              <a:prstGeom prst="rect">
                <a:avLst/>
              </a:prstGeom>
              <a:solidFill>
                <a:srgbClr val="FF6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45" name="Rectangle 49"/>
              <p:cNvSpPr>
                <a:spLocks noChangeArrowheads="1"/>
              </p:cNvSpPr>
              <p:nvPr/>
            </p:nvSpPr>
            <p:spPr bwMode="auto">
              <a:xfrm>
                <a:off x="2649538" y="3781425"/>
                <a:ext cx="20638" cy="22225"/>
              </a:xfrm>
              <a:prstGeom prst="rect">
                <a:avLst/>
              </a:prstGeom>
              <a:solidFill>
                <a:srgbClr val="FF6D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46" name="Rectangle 50"/>
              <p:cNvSpPr>
                <a:spLocks noChangeArrowheads="1"/>
              </p:cNvSpPr>
              <p:nvPr/>
            </p:nvSpPr>
            <p:spPr bwMode="auto">
              <a:xfrm>
                <a:off x="2687638" y="3781425"/>
                <a:ext cx="20638" cy="22225"/>
              </a:xfrm>
              <a:prstGeom prst="rect">
                <a:avLst/>
              </a:prstGeom>
              <a:solidFill>
                <a:srgbClr val="FF7A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47" name="Rectangle 51"/>
              <p:cNvSpPr>
                <a:spLocks noChangeArrowheads="1"/>
              </p:cNvSpPr>
              <p:nvPr/>
            </p:nvSpPr>
            <p:spPr bwMode="auto">
              <a:xfrm>
                <a:off x="2724150" y="3781425"/>
                <a:ext cx="20638" cy="22225"/>
              </a:xfrm>
              <a:prstGeom prst="rect">
                <a:avLst/>
              </a:prstGeom>
              <a:solidFill>
                <a:srgbClr val="FF87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48" name="Rectangle 52"/>
              <p:cNvSpPr>
                <a:spLocks noChangeArrowheads="1"/>
              </p:cNvSpPr>
              <p:nvPr/>
            </p:nvSpPr>
            <p:spPr bwMode="auto">
              <a:xfrm>
                <a:off x="2767013" y="3781425"/>
                <a:ext cx="19050" cy="22225"/>
              </a:xfrm>
              <a:prstGeom prst="rect">
                <a:avLst/>
              </a:prstGeom>
              <a:solidFill>
                <a:srgbClr val="FF93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49" name="Rectangle 53"/>
              <p:cNvSpPr>
                <a:spLocks noChangeArrowheads="1"/>
              </p:cNvSpPr>
              <p:nvPr/>
            </p:nvSpPr>
            <p:spPr bwMode="auto">
              <a:xfrm>
                <a:off x="2813050" y="3781425"/>
                <a:ext cx="20638" cy="22225"/>
              </a:xfrm>
              <a:prstGeom prst="rect">
                <a:avLst/>
              </a:prstGeom>
              <a:solidFill>
                <a:srgbClr val="FFA0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50" name="Rectangle 54"/>
              <p:cNvSpPr>
                <a:spLocks noChangeArrowheads="1"/>
              </p:cNvSpPr>
              <p:nvPr/>
            </p:nvSpPr>
            <p:spPr bwMode="auto">
              <a:xfrm>
                <a:off x="2860675" y="3781425"/>
                <a:ext cx="19050" cy="22225"/>
              </a:xfrm>
              <a:prstGeom prst="rect">
                <a:avLst/>
              </a:prstGeom>
              <a:solidFill>
                <a:srgbClr val="FFAD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51" name="Rectangle 55"/>
              <p:cNvSpPr>
                <a:spLocks noChangeArrowheads="1"/>
              </p:cNvSpPr>
              <p:nvPr/>
            </p:nvSpPr>
            <p:spPr bwMode="auto">
              <a:xfrm>
                <a:off x="2911475" y="3781425"/>
                <a:ext cx="20638" cy="22225"/>
              </a:xfrm>
              <a:prstGeom prst="rect">
                <a:avLst/>
              </a:prstGeom>
              <a:solidFill>
                <a:srgbClr val="FFBA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52" name="Rectangle 56"/>
              <p:cNvSpPr>
                <a:spLocks noChangeArrowheads="1"/>
              </p:cNvSpPr>
              <p:nvPr/>
            </p:nvSpPr>
            <p:spPr bwMode="auto">
              <a:xfrm>
                <a:off x="2970213" y="3781425"/>
                <a:ext cx="19050" cy="22225"/>
              </a:xfrm>
              <a:prstGeom prst="rect">
                <a:avLst/>
              </a:prstGeom>
              <a:solidFill>
                <a:srgbClr val="FFC6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53" name="Rectangle 57"/>
              <p:cNvSpPr>
                <a:spLocks noChangeArrowheads="1"/>
              </p:cNvSpPr>
              <p:nvPr/>
            </p:nvSpPr>
            <p:spPr bwMode="auto">
              <a:xfrm>
                <a:off x="2466975" y="3781425"/>
                <a:ext cx="20638" cy="22225"/>
              </a:xfrm>
              <a:prstGeom prst="rect">
                <a:avLst/>
              </a:prstGeom>
              <a:solidFill>
                <a:srgbClr val="FF54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54" name="Rectangle 58"/>
              <p:cNvSpPr>
                <a:spLocks noChangeArrowheads="1"/>
              </p:cNvSpPr>
              <p:nvPr/>
            </p:nvSpPr>
            <p:spPr bwMode="auto">
              <a:xfrm>
                <a:off x="2433638" y="3781425"/>
                <a:ext cx="20638" cy="22225"/>
              </a:xfrm>
              <a:prstGeom prst="rect">
                <a:avLst/>
              </a:prstGeom>
              <a:solidFill>
                <a:srgbClr val="FF601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55" name="Rectangle 59"/>
              <p:cNvSpPr>
                <a:spLocks noChangeArrowheads="1"/>
              </p:cNvSpPr>
              <p:nvPr/>
            </p:nvSpPr>
            <p:spPr bwMode="auto">
              <a:xfrm>
                <a:off x="2397125" y="3781425"/>
                <a:ext cx="20638" cy="22225"/>
              </a:xfrm>
              <a:prstGeom prst="rect">
                <a:avLst/>
              </a:prstGeom>
              <a:solidFill>
                <a:srgbClr val="FF6D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56" name="Rectangle 60"/>
              <p:cNvSpPr>
                <a:spLocks noChangeArrowheads="1"/>
              </p:cNvSpPr>
              <p:nvPr/>
            </p:nvSpPr>
            <p:spPr bwMode="auto">
              <a:xfrm>
                <a:off x="2360613" y="3781425"/>
                <a:ext cx="20638" cy="22225"/>
              </a:xfrm>
              <a:prstGeom prst="rect">
                <a:avLst/>
              </a:prstGeom>
              <a:solidFill>
                <a:srgbClr val="FF7A3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57" name="Rectangle 61"/>
              <p:cNvSpPr>
                <a:spLocks noChangeArrowheads="1"/>
              </p:cNvSpPr>
              <p:nvPr/>
            </p:nvSpPr>
            <p:spPr bwMode="auto">
              <a:xfrm>
                <a:off x="2324100" y="3781425"/>
                <a:ext cx="20638" cy="22225"/>
              </a:xfrm>
              <a:prstGeom prst="rect">
                <a:avLst/>
              </a:prstGeom>
              <a:solidFill>
                <a:srgbClr val="FF87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58" name="Rectangle 62"/>
              <p:cNvSpPr>
                <a:spLocks noChangeArrowheads="1"/>
              </p:cNvSpPr>
              <p:nvPr/>
            </p:nvSpPr>
            <p:spPr bwMode="auto">
              <a:xfrm>
                <a:off x="2281238" y="3781425"/>
                <a:ext cx="20638" cy="22225"/>
              </a:xfrm>
              <a:prstGeom prst="rect">
                <a:avLst/>
              </a:prstGeom>
              <a:solidFill>
                <a:srgbClr val="FF93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59" name="Rectangle 63"/>
              <p:cNvSpPr>
                <a:spLocks noChangeArrowheads="1"/>
              </p:cNvSpPr>
              <p:nvPr/>
            </p:nvSpPr>
            <p:spPr bwMode="auto">
              <a:xfrm>
                <a:off x="2235200" y="3781425"/>
                <a:ext cx="20638" cy="22225"/>
              </a:xfrm>
              <a:prstGeom prst="rect">
                <a:avLst/>
              </a:prstGeom>
              <a:solidFill>
                <a:srgbClr val="FFA0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60" name="Rectangle 64"/>
              <p:cNvSpPr>
                <a:spLocks noChangeArrowheads="1"/>
              </p:cNvSpPr>
              <p:nvPr/>
            </p:nvSpPr>
            <p:spPr bwMode="auto">
              <a:xfrm>
                <a:off x="2189163" y="3781425"/>
                <a:ext cx="19050" cy="22225"/>
              </a:xfrm>
              <a:prstGeom prst="rect">
                <a:avLst/>
              </a:prstGeom>
              <a:solidFill>
                <a:srgbClr val="FFAD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61" name="Rectangle 65"/>
              <p:cNvSpPr>
                <a:spLocks noChangeArrowheads="1"/>
              </p:cNvSpPr>
              <p:nvPr/>
            </p:nvSpPr>
            <p:spPr bwMode="auto">
              <a:xfrm>
                <a:off x="2136775" y="3781425"/>
                <a:ext cx="19050" cy="22225"/>
              </a:xfrm>
              <a:prstGeom prst="rect">
                <a:avLst/>
              </a:prstGeom>
              <a:solidFill>
                <a:srgbClr val="FFBA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62" name="Rectangle 66"/>
              <p:cNvSpPr>
                <a:spLocks noChangeArrowheads="1"/>
              </p:cNvSpPr>
              <p:nvPr/>
            </p:nvSpPr>
            <p:spPr bwMode="auto">
              <a:xfrm>
                <a:off x="2079625" y="3781425"/>
                <a:ext cx="20638" cy="22225"/>
              </a:xfrm>
              <a:prstGeom prst="rect">
                <a:avLst/>
              </a:prstGeom>
              <a:solidFill>
                <a:srgbClr val="FFC6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</p:grpSp>
        <p:sp>
          <p:nvSpPr>
            <p:cNvPr id="1063" name="文字方塊 1062"/>
            <p:cNvSpPr txBox="1"/>
            <p:nvPr/>
          </p:nvSpPr>
          <p:spPr>
            <a:xfrm>
              <a:off x="2771800" y="1760262"/>
              <a:ext cx="7296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200" dirty="0" smtClean="0"/>
                <a:t>Satellite</a:t>
              </a:r>
              <a:endParaRPr lang="zh-TW" altLang="en-US" sz="1200" dirty="0"/>
            </a:p>
          </p:txBody>
        </p:sp>
        <p:sp>
          <p:nvSpPr>
            <p:cNvPr id="104" name="文字方塊 103"/>
            <p:cNvSpPr txBox="1"/>
            <p:nvPr/>
          </p:nvSpPr>
          <p:spPr>
            <a:xfrm>
              <a:off x="2699792" y="2325915"/>
              <a:ext cx="10727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200" dirty="0" smtClean="0"/>
                <a:t>Access Point</a:t>
              </a:r>
              <a:endParaRPr lang="zh-TW" altLang="en-US" sz="1200" dirty="0"/>
            </a:p>
          </p:txBody>
        </p:sp>
        <p:sp>
          <p:nvSpPr>
            <p:cNvPr id="105" name="文字方塊 104"/>
            <p:cNvSpPr txBox="1"/>
            <p:nvPr/>
          </p:nvSpPr>
          <p:spPr>
            <a:xfrm>
              <a:off x="2896847" y="3411209"/>
              <a:ext cx="48442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200" dirty="0" smtClean="0"/>
                <a:t>BTS</a:t>
              </a:r>
              <a:endParaRPr lang="zh-TW" altLang="en-US" sz="1200" dirty="0"/>
            </a:p>
          </p:txBody>
        </p:sp>
        <p:pic>
          <p:nvPicPr>
            <p:cNvPr id="1124" name="Picture 10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291820">
              <a:off x="3477165" y="2172033"/>
              <a:ext cx="436974" cy="1253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7" name="Picture 10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8997" y="2633103"/>
              <a:ext cx="476137" cy="1688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8" name="Picture 10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5538" y="3177798"/>
              <a:ext cx="546891" cy="1390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0" name="Picture 100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332799">
              <a:off x="2464359" y="2189274"/>
              <a:ext cx="421525" cy="1040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25" name="Picture 10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9797" y="2562629"/>
              <a:ext cx="389338" cy="4922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2" name="文字方塊 111"/>
            <p:cNvSpPr txBox="1"/>
            <p:nvPr/>
          </p:nvSpPr>
          <p:spPr>
            <a:xfrm>
              <a:off x="3403471" y="2906294"/>
              <a:ext cx="95250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Central</a:t>
              </a:r>
            </a:p>
            <a:p>
              <a:pPr algn="ctr"/>
              <a:r>
                <a:rPr lang="en-US" altLang="zh-TW" sz="1200" dirty="0" smtClean="0"/>
                <a:t>Processors</a:t>
              </a:r>
              <a:endParaRPr lang="zh-TW" altLang="en-US" sz="1200" dirty="0"/>
            </a:p>
          </p:txBody>
        </p:sp>
        <p:cxnSp>
          <p:nvCxnSpPr>
            <p:cNvPr id="1065" name="直線接點 1064"/>
            <p:cNvCxnSpPr>
              <a:stCxn id="1051" idx="3"/>
              <a:endCxn id="1125" idx="1"/>
            </p:cNvCxnSpPr>
            <p:nvPr/>
          </p:nvCxnSpPr>
          <p:spPr>
            <a:xfrm>
              <a:off x="3309028" y="2717549"/>
              <a:ext cx="360769" cy="9118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接點 114"/>
            <p:cNvCxnSpPr>
              <a:stCxn id="41" idx="6"/>
            </p:cNvCxnSpPr>
            <p:nvPr/>
          </p:nvCxnSpPr>
          <p:spPr>
            <a:xfrm flipV="1">
              <a:off x="3212987" y="2961134"/>
              <a:ext cx="482665" cy="23886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26" name="Picture 102" descr="C:\Users\chents\AppData\Local\Microsoft\Windows\Temporary Internet Files\Low\Content.IE5\ERAUV3KI\MC900434845[1]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5269" y="2498063"/>
              <a:ext cx="653923" cy="65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9" name="文字方塊 118"/>
            <p:cNvSpPr txBox="1"/>
            <p:nvPr/>
          </p:nvSpPr>
          <p:spPr>
            <a:xfrm>
              <a:off x="4085364" y="2272524"/>
              <a:ext cx="71365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Servers</a:t>
              </a:r>
              <a:endParaRPr lang="zh-TW" altLang="en-US" sz="1200" dirty="0"/>
            </a:p>
          </p:txBody>
        </p:sp>
        <p:pic>
          <p:nvPicPr>
            <p:cNvPr id="120" name="Picture 102" descr="C:\Users\chents\AppData\Local\Microsoft\Windows\Temporary Internet Files\Low\Content.IE5\ERAUV3KI\MC900434845[1]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3968" y="2631061"/>
              <a:ext cx="653923" cy="6539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21" name="直線接點 120"/>
            <p:cNvCxnSpPr/>
            <p:nvPr/>
          </p:nvCxnSpPr>
          <p:spPr>
            <a:xfrm>
              <a:off x="4039615" y="2870192"/>
              <a:ext cx="251307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5" name="流程圖: 磁碟 1074"/>
            <p:cNvSpPr/>
            <p:nvPr/>
          </p:nvSpPr>
          <p:spPr>
            <a:xfrm>
              <a:off x="4937891" y="2536694"/>
              <a:ext cx="216024" cy="243323"/>
            </a:xfrm>
            <a:prstGeom prst="flowChartMagneticDisk">
              <a:avLst/>
            </a:prstGeom>
            <a:solidFill>
              <a:srgbClr val="C0C0C0"/>
            </a:solidFill>
            <a:ln>
              <a:solidFill>
                <a:srgbClr val="00206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0" name="文字方塊 129"/>
            <p:cNvSpPr txBox="1"/>
            <p:nvPr/>
          </p:nvSpPr>
          <p:spPr>
            <a:xfrm>
              <a:off x="4695295" y="2293344"/>
              <a:ext cx="9172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Databases</a:t>
              </a:r>
              <a:endParaRPr lang="zh-TW" altLang="en-US" sz="1200" dirty="0"/>
            </a:p>
          </p:txBody>
        </p:sp>
        <p:sp>
          <p:nvSpPr>
            <p:cNvPr id="1076" name="橢圓 1075"/>
            <p:cNvSpPr/>
            <p:nvPr/>
          </p:nvSpPr>
          <p:spPr>
            <a:xfrm>
              <a:off x="4917875" y="2864661"/>
              <a:ext cx="282181" cy="184646"/>
            </a:xfrm>
            <a:prstGeom prst="ellipse">
              <a:avLst/>
            </a:prstGeom>
            <a:solidFill>
              <a:srgbClr val="FFC000"/>
            </a:solidFill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32" name="橢圓 131"/>
            <p:cNvSpPr/>
            <p:nvPr/>
          </p:nvSpPr>
          <p:spPr>
            <a:xfrm>
              <a:off x="4937891" y="3100338"/>
              <a:ext cx="282181" cy="184646"/>
            </a:xfrm>
            <a:prstGeom prst="ellipse">
              <a:avLst/>
            </a:prstGeom>
            <a:solidFill>
              <a:srgbClr val="FFC000"/>
            </a:solidFill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133" name="文字方塊 132"/>
            <p:cNvSpPr txBox="1"/>
            <p:nvPr/>
          </p:nvSpPr>
          <p:spPr>
            <a:xfrm>
              <a:off x="4860032" y="2791961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HA</a:t>
              </a:r>
              <a:endParaRPr lang="zh-TW" altLang="en-US" sz="1200" dirty="0"/>
            </a:p>
          </p:txBody>
        </p:sp>
        <p:sp>
          <p:nvSpPr>
            <p:cNvPr id="134" name="文字方塊 133"/>
            <p:cNvSpPr txBox="1"/>
            <p:nvPr/>
          </p:nvSpPr>
          <p:spPr>
            <a:xfrm>
              <a:off x="4860032" y="3068960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AAA</a:t>
              </a:r>
              <a:endParaRPr lang="zh-TW" altLang="en-US" sz="1200" dirty="0"/>
            </a:p>
          </p:txBody>
        </p:sp>
        <p:cxnSp>
          <p:nvCxnSpPr>
            <p:cNvPr id="135" name="直線接點 134"/>
            <p:cNvCxnSpPr>
              <a:endCxn id="1075" idx="2"/>
            </p:cNvCxnSpPr>
            <p:nvPr/>
          </p:nvCxnSpPr>
          <p:spPr>
            <a:xfrm flipV="1">
              <a:off x="4754394" y="2658356"/>
              <a:ext cx="183497" cy="24924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接點 136"/>
            <p:cNvCxnSpPr/>
            <p:nvPr/>
          </p:nvCxnSpPr>
          <p:spPr>
            <a:xfrm>
              <a:off x="4754394" y="2929875"/>
              <a:ext cx="249654" cy="22211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直線接點 139"/>
            <p:cNvCxnSpPr/>
            <p:nvPr/>
          </p:nvCxnSpPr>
          <p:spPr>
            <a:xfrm>
              <a:off x="4754394" y="2925237"/>
              <a:ext cx="158733" cy="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0" name="矩形 1079"/>
            <p:cNvSpPr/>
            <p:nvPr/>
          </p:nvSpPr>
          <p:spPr>
            <a:xfrm>
              <a:off x="3491880" y="1988560"/>
              <a:ext cx="2088232" cy="1512448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3" name="文字方塊 142"/>
            <p:cNvSpPr txBox="1"/>
            <p:nvPr/>
          </p:nvSpPr>
          <p:spPr>
            <a:xfrm>
              <a:off x="3707483" y="1989138"/>
              <a:ext cx="18726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Mobile Network Services</a:t>
              </a:r>
              <a:endParaRPr lang="zh-TW" altLang="en-US" sz="1200" dirty="0"/>
            </a:p>
          </p:txBody>
        </p:sp>
        <p:sp>
          <p:nvSpPr>
            <p:cNvPr id="144" name="矩形 143"/>
            <p:cNvSpPr/>
            <p:nvPr/>
          </p:nvSpPr>
          <p:spPr>
            <a:xfrm>
              <a:off x="2642412" y="1687546"/>
              <a:ext cx="3081715" cy="2000661"/>
            </a:xfrm>
            <a:prstGeom prst="rect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5" name="文字方塊 144"/>
            <p:cNvSpPr txBox="1"/>
            <p:nvPr/>
          </p:nvSpPr>
          <p:spPr>
            <a:xfrm>
              <a:off x="3563888" y="1628800"/>
              <a:ext cx="137845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Mobile Network A</a:t>
              </a:r>
              <a:endParaRPr lang="zh-TW" altLang="en-US" sz="1200" dirty="0"/>
            </a:p>
          </p:txBody>
        </p:sp>
      </p:grpSp>
      <p:sp>
        <p:nvSpPr>
          <p:cNvPr id="148" name="AutoShape 4"/>
          <p:cNvSpPr>
            <a:spLocks noChangeAspect="1" noChangeArrowheads="1" noTextEdit="1"/>
          </p:cNvSpPr>
          <p:nvPr/>
        </p:nvSpPr>
        <p:spPr bwMode="auto">
          <a:xfrm>
            <a:off x="427479" y="4106722"/>
            <a:ext cx="447675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grpSp>
        <p:nvGrpSpPr>
          <p:cNvPr id="149" name="群組 148"/>
          <p:cNvGrpSpPr/>
          <p:nvPr/>
        </p:nvGrpSpPr>
        <p:grpSpPr>
          <a:xfrm>
            <a:off x="564797" y="4093350"/>
            <a:ext cx="173038" cy="443342"/>
            <a:chOff x="2124075" y="1989138"/>
            <a:chExt cx="447676" cy="777875"/>
          </a:xfrm>
        </p:grpSpPr>
        <p:sp>
          <p:nvSpPr>
            <p:cNvPr id="218" name="Rectangle 6"/>
            <p:cNvSpPr>
              <a:spLocks noChangeArrowheads="1"/>
            </p:cNvSpPr>
            <p:nvPr/>
          </p:nvSpPr>
          <p:spPr bwMode="auto">
            <a:xfrm>
              <a:off x="2178050" y="2052638"/>
              <a:ext cx="15875" cy="161925"/>
            </a:xfrm>
            <a:prstGeom prst="rect">
              <a:avLst/>
            </a:pr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9" name="Freeform 8"/>
            <p:cNvSpPr>
              <a:spLocks/>
            </p:cNvSpPr>
            <p:nvPr/>
          </p:nvSpPr>
          <p:spPr bwMode="auto">
            <a:xfrm>
              <a:off x="2146300" y="1989138"/>
              <a:ext cx="80963" cy="77787"/>
            </a:xfrm>
            <a:custGeom>
              <a:avLst/>
              <a:gdLst>
                <a:gd name="T0" fmla="*/ 25 w 51"/>
                <a:gd name="T1" fmla="*/ 49 h 49"/>
                <a:gd name="T2" fmla="*/ 30 w 51"/>
                <a:gd name="T3" fmla="*/ 49 h 49"/>
                <a:gd name="T4" fmla="*/ 35 w 51"/>
                <a:gd name="T5" fmla="*/ 47 h 49"/>
                <a:gd name="T6" fmla="*/ 40 w 51"/>
                <a:gd name="T7" fmla="*/ 45 h 49"/>
                <a:gd name="T8" fmla="*/ 44 w 51"/>
                <a:gd name="T9" fmla="*/ 42 h 49"/>
                <a:gd name="T10" fmla="*/ 47 w 51"/>
                <a:gd name="T11" fmla="*/ 38 h 49"/>
                <a:gd name="T12" fmla="*/ 49 w 51"/>
                <a:gd name="T13" fmla="*/ 34 h 49"/>
                <a:gd name="T14" fmla="*/ 50 w 51"/>
                <a:gd name="T15" fmla="*/ 29 h 49"/>
                <a:gd name="T16" fmla="*/ 51 w 51"/>
                <a:gd name="T17" fmla="*/ 25 h 49"/>
                <a:gd name="T18" fmla="*/ 50 w 51"/>
                <a:gd name="T19" fmla="*/ 20 h 49"/>
                <a:gd name="T20" fmla="*/ 49 w 51"/>
                <a:gd name="T21" fmla="*/ 15 h 49"/>
                <a:gd name="T22" fmla="*/ 47 w 51"/>
                <a:gd name="T23" fmla="*/ 11 h 49"/>
                <a:gd name="T24" fmla="*/ 44 w 51"/>
                <a:gd name="T25" fmla="*/ 7 h 49"/>
                <a:gd name="T26" fmla="*/ 40 w 51"/>
                <a:gd name="T27" fmla="*/ 4 h 49"/>
                <a:gd name="T28" fmla="*/ 35 w 51"/>
                <a:gd name="T29" fmla="*/ 2 h 49"/>
                <a:gd name="T30" fmla="*/ 30 w 51"/>
                <a:gd name="T31" fmla="*/ 1 h 49"/>
                <a:gd name="T32" fmla="*/ 25 w 51"/>
                <a:gd name="T33" fmla="*/ 0 h 49"/>
                <a:gd name="T34" fmla="*/ 20 w 51"/>
                <a:gd name="T35" fmla="*/ 1 h 49"/>
                <a:gd name="T36" fmla="*/ 15 w 51"/>
                <a:gd name="T37" fmla="*/ 2 h 49"/>
                <a:gd name="T38" fmla="*/ 11 w 51"/>
                <a:gd name="T39" fmla="*/ 4 h 49"/>
                <a:gd name="T40" fmla="*/ 7 w 51"/>
                <a:gd name="T41" fmla="*/ 7 h 49"/>
                <a:gd name="T42" fmla="*/ 4 w 51"/>
                <a:gd name="T43" fmla="*/ 11 h 49"/>
                <a:gd name="T44" fmla="*/ 2 w 51"/>
                <a:gd name="T45" fmla="*/ 15 h 49"/>
                <a:gd name="T46" fmla="*/ 0 w 51"/>
                <a:gd name="T47" fmla="*/ 20 h 49"/>
                <a:gd name="T48" fmla="*/ 0 w 51"/>
                <a:gd name="T49" fmla="*/ 25 h 49"/>
                <a:gd name="T50" fmla="*/ 0 w 51"/>
                <a:gd name="T51" fmla="*/ 29 h 49"/>
                <a:gd name="T52" fmla="*/ 2 w 51"/>
                <a:gd name="T53" fmla="*/ 34 h 49"/>
                <a:gd name="T54" fmla="*/ 4 w 51"/>
                <a:gd name="T55" fmla="*/ 38 h 49"/>
                <a:gd name="T56" fmla="*/ 7 w 51"/>
                <a:gd name="T57" fmla="*/ 42 h 49"/>
                <a:gd name="T58" fmla="*/ 11 w 51"/>
                <a:gd name="T59" fmla="*/ 45 h 49"/>
                <a:gd name="T60" fmla="*/ 15 w 51"/>
                <a:gd name="T61" fmla="*/ 47 h 49"/>
                <a:gd name="T62" fmla="*/ 20 w 51"/>
                <a:gd name="T63" fmla="*/ 49 h 49"/>
                <a:gd name="T64" fmla="*/ 25 w 51"/>
                <a:gd name="T65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1" h="49">
                  <a:moveTo>
                    <a:pt x="25" y="49"/>
                  </a:moveTo>
                  <a:lnTo>
                    <a:pt x="30" y="49"/>
                  </a:lnTo>
                  <a:lnTo>
                    <a:pt x="35" y="47"/>
                  </a:lnTo>
                  <a:lnTo>
                    <a:pt x="40" y="45"/>
                  </a:lnTo>
                  <a:lnTo>
                    <a:pt x="44" y="42"/>
                  </a:lnTo>
                  <a:lnTo>
                    <a:pt x="47" y="38"/>
                  </a:lnTo>
                  <a:lnTo>
                    <a:pt x="49" y="34"/>
                  </a:lnTo>
                  <a:lnTo>
                    <a:pt x="50" y="29"/>
                  </a:lnTo>
                  <a:lnTo>
                    <a:pt x="51" y="25"/>
                  </a:lnTo>
                  <a:lnTo>
                    <a:pt x="50" y="20"/>
                  </a:lnTo>
                  <a:lnTo>
                    <a:pt x="49" y="15"/>
                  </a:lnTo>
                  <a:lnTo>
                    <a:pt x="47" y="11"/>
                  </a:lnTo>
                  <a:lnTo>
                    <a:pt x="44" y="7"/>
                  </a:lnTo>
                  <a:lnTo>
                    <a:pt x="40" y="4"/>
                  </a:lnTo>
                  <a:lnTo>
                    <a:pt x="35" y="2"/>
                  </a:lnTo>
                  <a:lnTo>
                    <a:pt x="30" y="1"/>
                  </a:lnTo>
                  <a:lnTo>
                    <a:pt x="25" y="0"/>
                  </a:lnTo>
                  <a:lnTo>
                    <a:pt x="20" y="1"/>
                  </a:lnTo>
                  <a:lnTo>
                    <a:pt x="15" y="2"/>
                  </a:lnTo>
                  <a:lnTo>
                    <a:pt x="11" y="4"/>
                  </a:lnTo>
                  <a:lnTo>
                    <a:pt x="7" y="7"/>
                  </a:lnTo>
                  <a:lnTo>
                    <a:pt x="4" y="11"/>
                  </a:lnTo>
                  <a:lnTo>
                    <a:pt x="2" y="15"/>
                  </a:lnTo>
                  <a:lnTo>
                    <a:pt x="0" y="20"/>
                  </a:lnTo>
                  <a:lnTo>
                    <a:pt x="0" y="25"/>
                  </a:lnTo>
                  <a:lnTo>
                    <a:pt x="0" y="29"/>
                  </a:lnTo>
                  <a:lnTo>
                    <a:pt x="2" y="34"/>
                  </a:lnTo>
                  <a:lnTo>
                    <a:pt x="4" y="38"/>
                  </a:lnTo>
                  <a:lnTo>
                    <a:pt x="7" y="42"/>
                  </a:lnTo>
                  <a:lnTo>
                    <a:pt x="11" y="45"/>
                  </a:lnTo>
                  <a:lnTo>
                    <a:pt x="15" y="47"/>
                  </a:lnTo>
                  <a:lnTo>
                    <a:pt x="20" y="49"/>
                  </a:lnTo>
                  <a:lnTo>
                    <a:pt x="25" y="49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0" name="Rectangle 9"/>
            <p:cNvSpPr>
              <a:spLocks noChangeArrowheads="1"/>
            </p:cNvSpPr>
            <p:nvPr/>
          </p:nvSpPr>
          <p:spPr bwMode="auto">
            <a:xfrm>
              <a:off x="2538413" y="2293938"/>
              <a:ext cx="33338" cy="127000"/>
            </a:xfrm>
            <a:prstGeom prst="rect">
              <a:avLst/>
            </a:pr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1" name="Freeform 10"/>
            <p:cNvSpPr>
              <a:spLocks/>
            </p:cNvSpPr>
            <p:nvPr/>
          </p:nvSpPr>
          <p:spPr bwMode="auto">
            <a:xfrm>
              <a:off x="2259013" y="2670175"/>
              <a:ext cx="38100" cy="3175"/>
            </a:xfrm>
            <a:custGeom>
              <a:avLst/>
              <a:gdLst>
                <a:gd name="T0" fmla="*/ 0 w 24"/>
                <a:gd name="T1" fmla="*/ 1 h 2"/>
                <a:gd name="T2" fmla="*/ 0 w 24"/>
                <a:gd name="T3" fmla="*/ 2 h 2"/>
                <a:gd name="T4" fmla="*/ 24 w 24"/>
                <a:gd name="T5" fmla="*/ 2 h 2"/>
                <a:gd name="T6" fmla="*/ 24 w 24"/>
                <a:gd name="T7" fmla="*/ 0 h 2"/>
                <a:gd name="T8" fmla="*/ 0 w 24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">
                  <a:moveTo>
                    <a:pt x="0" y="1"/>
                  </a:moveTo>
                  <a:lnTo>
                    <a:pt x="0" y="2"/>
                  </a:lnTo>
                  <a:lnTo>
                    <a:pt x="24" y="2"/>
                  </a:lnTo>
                  <a:lnTo>
                    <a:pt x="24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2" name="Freeform 11"/>
            <p:cNvSpPr>
              <a:spLocks/>
            </p:cNvSpPr>
            <p:nvPr/>
          </p:nvSpPr>
          <p:spPr bwMode="auto">
            <a:xfrm>
              <a:off x="2335213" y="2205038"/>
              <a:ext cx="49213" cy="58737"/>
            </a:xfrm>
            <a:custGeom>
              <a:avLst/>
              <a:gdLst>
                <a:gd name="T0" fmla="*/ 12 w 31"/>
                <a:gd name="T1" fmla="*/ 37 h 37"/>
                <a:gd name="T2" fmla="*/ 31 w 31"/>
                <a:gd name="T3" fmla="*/ 0 h 37"/>
                <a:gd name="T4" fmla="*/ 8 w 31"/>
                <a:gd name="T5" fmla="*/ 0 h 37"/>
                <a:gd name="T6" fmla="*/ 0 w 31"/>
                <a:gd name="T7" fmla="*/ 37 h 37"/>
                <a:gd name="T8" fmla="*/ 12 w 31"/>
                <a:gd name="T9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7">
                  <a:moveTo>
                    <a:pt x="12" y="37"/>
                  </a:moveTo>
                  <a:lnTo>
                    <a:pt x="31" y="0"/>
                  </a:lnTo>
                  <a:lnTo>
                    <a:pt x="8" y="0"/>
                  </a:lnTo>
                  <a:lnTo>
                    <a:pt x="0" y="37"/>
                  </a:lnTo>
                  <a:lnTo>
                    <a:pt x="12" y="37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3" name="Freeform 12"/>
            <p:cNvSpPr>
              <a:spLocks/>
            </p:cNvSpPr>
            <p:nvPr/>
          </p:nvSpPr>
          <p:spPr bwMode="auto">
            <a:xfrm>
              <a:off x="2259013" y="2606675"/>
              <a:ext cx="38100" cy="3175"/>
            </a:xfrm>
            <a:custGeom>
              <a:avLst/>
              <a:gdLst>
                <a:gd name="T0" fmla="*/ 0 w 24"/>
                <a:gd name="T1" fmla="*/ 1 h 2"/>
                <a:gd name="T2" fmla="*/ 0 w 24"/>
                <a:gd name="T3" fmla="*/ 2 h 2"/>
                <a:gd name="T4" fmla="*/ 24 w 24"/>
                <a:gd name="T5" fmla="*/ 2 h 2"/>
                <a:gd name="T6" fmla="*/ 24 w 24"/>
                <a:gd name="T7" fmla="*/ 0 h 2"/>
                <a:gd name="T8" fmla="*/ 0 w 24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">
                  <a:moveTo>
                    <a:pt x="0" y="1"/>
                  </a:moveTo>
                  <a:lnTo>
                    <a:pt x="0" y="2"/>
                  </a:lnTo>
                  <a:lnTo>
                    <a:pt x="24" y="2"/>
                  </a:lnTo>
                  <a:lnTo>
                    <a:pt x="24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4" name="Freeform 13"/>
            <p:cNvSpPr>
              <a:spLocks/>
            </p:cNvSpPr>
            <p:nvPr/>
          </p:nvSpPr>
          <p:spPr bwMode="auto">
            <a:xfrm>
              <a:off x="2489200" y="2663825"/>
              <a:ext cx="57150" cy="9525"/>
            </a:xfrm>
            <a:custGeom>
              <a:avLst/>
              <a:gdLst>
                <a:gd name="T0" fmla="*/ 0 w 36"/>
                <a:gd name="T1" fmla="*/ 6 h 6"/>
                <a:gd name="T2" fmla="*/ 36 w 36"/>
                <a:gd name="T3" fmla="*/ 6 h 6"/>
                <a:gd name="T4" fmla="*/ 36 w 36"/>
                <a:gd name="T5" fmla="*/ 0 h 6"/>
                <a:gd name="T6" fmla="*/ 0 w 36"/>
                <a:gd name="T7" fmla="*/ 1 h 6"/>
                <a:gd name="T8" fmla="*/ 0 w 3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6">
                  <a:moveTo>
                    <a:pt x="0" y="6"/>
                  </a:moveTo>
                  <a:lnTo>
                    <a:pt x="36" y="6"/>
                  </a:lnTo>
                  <a:lnTo>
                    <a:pt x="36" y="0"/>
                  </a:lnTo>
                  <a:lnTo>
                    <a:pt x="0" y="1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5" name="Freeform 14"/>
            <p:cNvSpPr>
              <a:spLocks/>
            </p:cNvSpPr>
            <p:nvPr/>
          </p:nvSpPr>
          <p:spPr bwMode="auto">
            <a:xfrm>
              <a:off x="2373313" y="2603500"/>
              <a:ext cx="39688" cy="9525"/>
            </a:xfrm>
            <a:custGeom>
              <a:avLst/>
              <a:gdLst>
                <a:gd name="T0" fmla="*/ 0 w 25"/>
                <a:gd name="T1" fmla="*/ 1 h 6"/>
                <a:gd name="T2" fmla="*/ 0 w 25"/>
                <a:gd name="T3" fmla="*/ 5 h 6"/>
                <a:gd name="T4" fmla="*/ 25 w 25"/>
                <a:gd name="T5" fmla="*/ 6 h 6"/>
                <a:gd name="T6" fmla="*/ 25 w 25"/>
                <a:gd name="T7" fmla="*/ 0 h 6"/>
                <a:gd name="T8" fmla="*/ 0 w 25"/>
                <a:gd name="T9" fmla="*/ 1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6">
                  <a:moveTo>
                    <a:pt x="0" y="1"/>
                  </a:moveTo>
                  <a:lnTo>
                    <a:pt x="0" y="5"/>
                  </a:lnTo>
                  <a:lnTo>
                    <a:pt x="25" y="6"/>
                  </a:lnTo>
                  <a:lnTo>
                    <a:pt x="25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6" name="Freeform 15"/>
            <p:cNvSpPr>
              <a:spLocks/>
            </p:cNvSpPr>
            <p:nvPr/>
          </p:nvSpPr>
          <p:spPr bwMode="auto">
            <a:xfrm>
              <a:off x="2373313" y="2667000"/>
              <a:ext cx="39688" cy="6350"/>
            </a:xfrm>
            <a:custGeom>
              <a:avLst/>
              <a:gdLst>
                <a:gd name="T0" fmla="*/ 0 w 25"/>
                <a:gd name="T1" fmla="*/ 1 h 4"/>
                <a:gd name="T2" fmla="*/ 0 w 25"/>
                <a:gd name="T3" fmla="*/ 4 h 4"/>
                <a:gd name="T4" fmla="*/ 25 w 25"/>
                <a:gd name="T5" fmla="*/ 4 h 4"/>
                <a:gd name="T6" fmla="*/ 25 w 25"/>
                <a:gd name="T7" fmla="*/ 0 h 4"/>
                <a:gd name="T8" fmla="*/ 0 w 25"/>
                <a:gd name="T9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4">
                  <a:moveTo>
                    <a:pt x="0" y="1"/>
                  </a:moveTo>
                  <a:lnTo>
                    <a:pt x="0" y="4"/>
                  </a:lnTo>
                  <a:lnTo>
                    <a:pt x="25" y="4"/>
                  </a:lnTo>
                  <a:lnTo>
                    <a:pt x="25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7" name="Freeform 16"/>
            <p:cNvSpPr>
              <a:spLocks/>
            </p:cNvSpPr>
            <p:nvPr/>
          </p:nvSpPr>
          <p:spPr bwMode="auto">
            <a:xfrm>
              <a:off x="2489200" y="2598738"/>
              <a:ext cx="57150" cy="15875"/>
            </a:xfrm>
            <a:custGeom>
              <a:avLst/>
              <a:gdLst>
                <a:gd name="T0" fmla="*/ 0 w 36"/>
                <a:gd name="T1" fmla="*/ 9 h 10"/>
                <a:gd name="T2" fmla="*/ 36 w 36"/>
                <a:gd name="T3" fmla="*/ 10 h 10"/>
                <a:gd name="T4" fmla="*/ 36 w 36"/>
                <a:gd name="T5" fmla="*/ 0 h 10"/>
                <a:gd name="T6" fmla="*/ 0 w 36"/>
                <a:gd name="T7" fmla="*/ 1 h 10"/>
                <a:gd name="T8" fmla="*/ 0 w 36"/>
                <a:gd name="T9" fmla="*/ 9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0">
                  <a:moveTo>
                    <a:pt x="0" y="9"/>
                  </a:moveTo>
                  <a:lnTo>
                    <a:pt x="36" y="10"/>
                  </a:lnTo>
                  <a:lnTo>
                    <a:pt x="36" y="0"/>
                  </a:lnTo>
                  <a:lnTo>
                    <a:pt x="0" y="1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8" name="Freeform 17"/>
            <p:cNvSpPr>
              <a:spLocks/>
            </p:cNvSpPr>
            <p:nvPr/>
          </p:nvSpPr>
          <p:spPr bwMode="auto">
            <a:xfrm>
              <a:off x="2489200" y="2460625"/>
              <a:ext cx="57150" cy="15875"/>
            </a:xfrm>
            <a:custGeom>
              <a:avLst/>
              <a:gdLst>
                <a:gd name="T0" fmla="*/ 0 w 36"/>
                <a:gd name="T1" fmla="*/ 10 h 10"/>
                <a:gd name="T2" fmla="*/ 36 w 36"/>
                <a:gd name="T3" fmla="*/ 10 h 10"/>
                <a:gd name="T4" fmla="*/ 36 w 36"/>
                <a:gd name="T5" fmla="*/ 0 h 10"/>
                <a:gd name="T6" fmla="*/ 0 w 36"/>
                <a:gd name="T7" fmla="*/ 1 h 10"/>
                <a:gd name="T8" fmla="*/ 0 w 36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0">
                  <a:moveTo>
                    <a:pt x="0" y="10"/>
                  </a:moveTo>
                  <a:lnTo>
                    <a:pt x="36" y="10"/>
                  </a:lnTo>
                  <a:lnTo>
                    <a:pt x="36" y="0"/>
                  </a:lnTo>
                  <a:lnTo>
                    <a:pt x="0" y="1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29" name="Rectangle 18"/>
            <p:cNvSpPr>
              <a:spLocks noChangeArrowheads="1"/>
            </p:cNvSpPr>
            <p:nvPr/>
          </p:nvSpPr>
          <p:spPr bwMode="auto">
            <a:xfrm>
              <a:off x="2373313" y="2463800"/>
              <a:ext cx="39688" cy="9525"/>
            </a:xfrm>
            <a:prstGeom prst="rect">
              <a:avLst/>
            </a:pr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0" name="Freeform 19"/>
            <p:cNvSpPr>
              <a:spLocks/>
            </p:cNvSpPr>
            <p:nvPr/>
          </p:nvSpPr>
          <p:spPr bwMode="auto">
            <a:xfrm>
              <a:off x="2489200" y="2536825"/>
              <a:ext cx="57150" cy="15875"/>
            </a:xfrm>
            <a:custGeom>
              <a:avLst/>
              <a:gdLst>
                <a:gd name="T0" fmla="*/ 0 w 36"/>
                <a:gd name="T1" fmla="*/ 8 h 10"/>
                <a:gd name="T2" fmla="*/ 36 w 36"/>
                <a:gd name="T3" fmla="*/ 10 h 10"/>
                <a:gd name="T4" fmla="*/ 36 w 36"/>
                <a:gd name="T5" fmla="*/ 0 h 10"/>
                <a:gd name="T6" fmla="*/ 0 w 36"/>
                <a:gd name="T7" fmla="*/ 1 h 10"/>
                <a:gd name="T8" fmla="*/ 0 w 36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0">
                  <a:moveTo>
                    <a:pt x="0" y="8"/>
                  </a:moveTo>
                  <a:lnTo>
                    <a:pt x="36" y="10"/>
                  </a:lnTo>
                  <a:lnTo>
                    <a:pt x="36" y="0"/>
                  </a:lnTo>
                  <a:lnTo>
                    <a:pt x="0" y="1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1" name="Freeform 20"/>
            <p:cNvSpPr>
              <a:spLocks/>
            </p:cNvSpPr>
            <p:nvPr/>
          </p:nvSpPr>
          <p:spPr bwMode="auto">
            <a:xfrm>
              <a:off x="2124075" y="2205038"/>
              <a:ext cx="422275" cy="561975"/>
            </a:xfrm>
            <a:custGeom>
              <a:avLst/>
              <a:gdLst>
                <a:gd name="T0" fmla="*/ 230 w 266"/>
                <a:gd name="T1" fmla="*/ 185 h 354"/>
                <a:gd name="T2" fmla="*/ 182 w 266"/>
                <a:gd name="T3" fmla="*/ 169 h 354"/>
                <a:gd name="T4" fmla="*/ 157 w 266"/>
                <a:gd name="T5" fmla="*/ 185 h 354"/>
                <a:gd name="T6" fmla="*/ 109 w 266"/>
                <a:gd name="T7" fmla="*/ 167 h 354"/>
                <a:gd name="T8" fmla="*/ 85 w 266"/>
                <a:gd name="T9" fmla="*/ 185 h 354"/>
                <a:gd name="T10" fmla="*/ 36 w 266"/>
                <a:gd name="T11" fmla="*/ 155 h 354"/>
                <a:gd name="T12" fmla="*/ 85 w 266"/>
                <a:gd name="T13" fmla="*/ 165 h 354"/>
                <a:gd name="T14" fmla="*/ 109 w 266"/>
                <a:gd name="T15" fmla="*/ 155 h 354"/>
                <a:gd name="T16" fmla="*/ 157 w 266"/>
                <a:gd name="T17" fmla="*/ 163 h 354"/>
                <a:gd name="T18" fmla="*/ 182 w 266"/>
                <a:gd name="T19" fmla="*/ 155 h 354"/>
                <a:gd name="T20" fmla="*/ 230 w 266"/>
                <a:gd name="T21" fmla="*/ 162 h 354"/>
                <a:gd name="T22" fmla="*/ 266 w 266"/>
                <a:gd name="T23" fmla="*/ 0 h 354"/>
                <a:gd name="T24" fmla="*/ 145 w 266"/>
                <a:gd name="T25" fmla="*/ 37 h 354"/>
                <a:gd name="T26" fmla="*/ 215 w 266"/>
                <a:gd name="T27" fmla="*/ 118 h 354"/>
                <a:gd name="T28" fmla="*/ 48 w 266"/>
                <a:gd name="T29" fmla="*/ 37 h 354"/>
                <a:gd name="T30" fmla="*/ 141 w 266"/>
                <a:gd name="T31" fmla="*/ 0 h 354"/>
                <a:gd name="T32" fmla="*/ 0 w 266"/>
                <a:gd name="T33" fmla="*/ 354 h 354"/>
                <a:gd name="T34" fmla="*/ 266 w 266"/>
                <a:gd name="T35" fmla="*/ 295 h 354"/>
                <a:gd name="T36" fmla="*/ 230 w 266"/>
                <a:gd name="T37" fmla="*/ 313 h 354"/>
                <a:gd name="T38" fmla="*/ 182 w 266"/>
                <a:gd name="T39" fmla="*/ 295 h 354"/>
                <a:gd name="T40" fmla="*/ 157 w 266"/>
                <a:gd name="T41" fmla="*/ 313 h 354"/>
                <a:gd name="T42" fmla="*/ 109 w 266"/>
                <a:gd name="T43" fmla="*/ 295 h 354"/>
                <a:gd name="T44" fmla="*/ 85 w 266"/>
                <a:gd name="T45" fmla="*/ 313 h 354"/>
                <a:gd name="T46" fmla="*/ 36 w 266"/>
                <a:gd name="T47" fmla="*/ 283 h 354"/>
                <a:gd name="T48" fmla="*/ 85 w 266"/>
                <a:gd name="T49" fmla="*/ 294 h 354"/>
                <a:gd name="T50" fmla="*/ 109 w 266"/>
                <a:gd name="T51" fmla="*/ 283 h 354"/>
                <a:gd name="T52" fmla="*/ 157 w 266"/>
                <a:gd name="T53" fmla="*/ 292 h 354"/>
                <a:gd name="T54" fmla="*/ 182 w 266"/>
                <a:gd name="T55" fmla="*/ 283 h 354"/>
                <a:gd name="T56" fmla="*/ 230 w 266"/>
                <a:gd name="T57" fmla="*/ 290 h 354"/>
                <a:gd name="T58" fmla="*/ 266 w 266"/>
                <a:gd name="T59" fmla="*/ 258 h 354"/>
                <a:gd name="T60" fmla="*/ 230 w 266"/>
                <a:gd name="T61" fmla="*/ 270 h 354"/>
                <a:gd name="T62" fmla="*/ 182 w 266"/>
                <a:gd name="T63" fmla="*/ 257 h 354"/>
                <a:gd name="T64" fmla="*/ 157 w 266"/>
                <a:gd name="T65" fmla="*/ 270 h 354"/>
                <a:gd name="T66" fmla="*/ 109 w 266"/>
                <a:gd name="T67" fmla="*/ 255 h 354"/>
                <a:gd name="T68" fmla="*/ 85 w 266"/>
                <a:gd name="T69" fmla="*/ 270 h 354"/>
                <a:gd name="T70" fmla="*/ 36 w 266"/>
                <a:gd name="T71" fmla="*/ 240 h 354"/>
                <a:gd name="T72" fmla="*/ 85 w 266"/>
                <a:gd name="T73" fmla="*/ 254 h 354"/>
                <a:gd name="T74" fmla="*/ 109 w 266"/>
                <a:gd name="T75" fmla="*/ 240 h 354"/>
                <a:gd name="T76" fmla="*/ 157 w 266"/>
                <a:gd name="T77" fmla="*/ 252 h 354"/>
                <a:gd name="T78" fmla="*/ 182 w 266"/>
                <a:gd name="T79" fmla="*/ 240 h 354"/>
                <a:gd name="T80" fmla="*/ 230 w 266"/>
                <a:gd name="T81" fmla="*/ 249 h 354"/>
                <a:gd name="T82" fmla="*/ 266 w 266"/>
                <a:gd name="T83" fmla="*/ 219 h 354"/>
                <a:gd name="T84" fmla="*/ 230 w 266"/>
                <a:gd name="T85" fmla="*/ 227 h 354"/>
                <a:gd name="T86" fmla="*/ 182 w 266"/>
                <a:gd name="T87" fmla="*/ 215 h 354"/>
                <a:gd name="T88" fmla="*/ 157 w 266"/>
                <a:gd name="T89" fmla="*/ 227 h 354"/>
                <a:gd name="T90" fmla="*/ 109 w 266"/>
                <a:gd name="T91" fmla="*/ 213 h 354"/>
                <a:gd name="T92" fmla="*/ 85 w 266"/>
                <a:gd name="T93" fmla="*/ 227 h 354"/>
                <a:gd name="T94" fmla="*/ 36 w 266"/>
                <a:gd name="T95" fmla="*/ 197 h 354"/>
                <a:gd name="T96" fmla="*/ 85 w 266"/>
                <a:gd name="T97" fmla="*/ 211 h 354"/>
                <a:gd name="T98" fmla="*/ 109 w 266"/>
                <a:gd name="T99" fmla="*/ 197 h 354"/>
                <a:gd name="T100" fmla="*/ 157 w 266"/>
                <a:gd name="T101" fmla="*/ 210 h 354"/>
                <a:gd name="T102" fmla="*/ 182 w 266"/>
                <a:gd name="T103" fmla="*/ 197 h 354"/>
                <a:gd name="T104" fmla="*/ 230 w 266"/>
                <a:gd name="T105" fmla="*/ 210 h 354"/>
                <a:gd name="T106" fmla="*/ 266 w 266"/>
                <a:gd name="T107" fmla="*/ 171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66" h="354">
                  <a:moveTo>
                    <a:pt x="230" y="171"/>
                  </a:moveTo>
                  <a:lnTo>
                    <a:pt x="230" y="185"/>
                  </a:lnTo>
                  <a:lnTo>
                    <a:pt x="182" y="185"/>
                  </a:lnTo>
                  <a:lnTo>
                    <a:pt x="182" y="169"/>
                  </a:lnTo>
                  <a:lnTo>
                    <a:pt x="157" y="169"/>
                  </a:lnTo>
                  <a:lnTo>
                    <a:pt x="157" y="185"/>
                  </a:lnTo>
                  <a:lnTo>
                    <a:pt x="109" y="185"/>
                  </a:lnTo>
                  <a:lnTo>
                    <a:pt x="109" y="167"/>
                  </a:lnTo>
                  <a:lnTo>
                    <a:pt x="85" y="167"/>
                  </a:lnTo>
                  <a:lnTo>
                    <a:pt x="85" y="185"/>
                  </a:lnTo>
                  <a:lnTo>
                    <a:pt x="36" y="185"/>
                  </a:lnTo>
                  <a:lnTo>
                    <a:pt x="36" y="155"/>
                  </a:lnTo>
                  <a:lnTo>
                    <a:pt x="85" y="155"/>
                  </a:lnTo>
                  <a:lnTo>
                    <a:pt x="85" y="165"/>
                  </a:lnTo>
                  <a:lnTo>
                    <a:pt x="109" y="165"/>
                  </a:lnTo>
                  <a:lnTo>
                    <a:pt x="109" y="155"/>
                  </a:lnTo>
                  <a:lnTo>
                    <a:pt x="157" y="155"/>
                  </a:lnTo>
                  <a:lnTo>
                    <a:pt x="157" y="163"/>
                  </a:lnTo>
                  <a:lnTo>
                    <a:pt x="182" y="163"/>
                  </a:lnTo>
                  <a:lnTo>
                    <a:pt x="182" y="155"/>
                  </a:lnTo>
                  <a:lnTo>
                    <a:pt x="230" y="155"/>
                  </a:lnTo>
                  <a:lnTo>
                    <a:pt x="230" y="162"/>
                  </a:lnTo>
                  <a:lnTo>
                    <a:pt x="266" y="161"/>
                  </a:lnTo>
                  <a:lnTo>
                    <a:pt x="266" y="0"/>
                  </a:lnTo>
                  <a:lnTo>
                    <a:pt x="164" y="0"/>
                  </a:lnTo>
                  <a:lnTo>
                    <a:pt x="145" y="37"/>
                  </a:lnTo>
                  <a:lnTo>
                    <a:pt x="215" y="37"/>
                  </a:lnTo>
                  <a:lnTo>
                    <a:pt x="215" y="118"/>
                  </a:lnTo>
                  <a:lnTo>
                    <a:pt x="48" y="118"/>
                  </a:lnTo>
                  <a:lnTo>
                    <a:pt x="48" y="37"/>
                  </a:lnTo>
                  <a:lnTo>
                    <a:pt x="133" y="37"/>
                  </a:lnTo>
                  <a:lnTo>
                    <a:pt x="141" y="0"/>
                  </a:lnTo>
                  <a:lnTo>
                    <a:pt x="0" y="0"/>
                  </a:lnTo>
                  <a:lnTo>
                    <a:pt x="0" y="354"/>
                  </a:lnTo>
                  <a:lnTo>
                    <a:pt x="266" y="354"/>
                  </a:lnTo>
                  <a:lnTo>
                    <a:pt x="266" y="295"/>
                  </a:lnTo>
                  <a:lnTo>
                    <a:pt x="230" y="295"/>
                  </a:lnTo>
                  <a:lnTo>
                    <a:pt x="230" y="313"/>
                  </a:lnTo>
                  <a:lnTo>
                    <a:pt x="182" y="313"/>
                  </a:lnTo>
                  <a:lnTo>
                    <a:pt x="182" y="295"/>
                  </a:lnTo>
                  <a:lnTo>
                    <a:pt x="157" y="295"/>
                  </a:lnTo>
                  <a:lnTo>
                    <a:pt x="157" y="313"/>
                  </a:lnTo>
                  <a:lnTo>
                    <a:pt x="109" y="313"/>
                  </a:lnTo>
                  <a:lnTo>
                    <a:pt x="109" y="295"/>
                  </a:lnTo>
                  <a:lnTo>
                    <a:pt x="85" y="295"/>
                  </a:lnTo>
                  <a:lnTo>
                    <a:pt x="85" y="313"/>
                  </a:lnTo>
                  <a:lnTo>
                    <a:pt x="36" y="313"/>
                  </a:lnTo>
                  <a:lnTo>
                    <a:pt x="36" y="283"/>
                  </a:lnTo>
                  <a:lnTo>
                    <a:pt x="85" y="283"/>
                  </a:lnTo>
                  <a:lnTo>
                    <a:pt x="85" y="294"/>
                  </a:lnTo>
                  <a:lnTo>
                    <a:pt x="109" y="293"/>
                  </a:lnTo>
                  <a:lnTo>
                    <a:pt x="109" y="283"/>
                  </a:lnTo>
                  <a:lnTo>
                    <a:pt x="157" y="283"/>
                  </a:lnTo>
                  <a:lnTo>
                    <a:pt x="157" y="292"/>
                  </a:lnTo>
                  <a:lnTo>
                    <a:pt x="182" y="291"/>
                  </a:lnTo>
                  <a:lnTo>
                    <a:pt x="182" y="283"/>
                  </a:lnTo>
                  <a:lnTo>
                    <a:pt x="230" y="283"/>
                  </a:lnTo>
                  <a:lnTo>
                    <a:pt x="230" y="290"/>
                  </a:lnTo>
                  <a:lnTo>
                    <a:pt x="266" y="289"/>
                  </a:lnTo>
                  <a:lnTo>
                    <a:pt x="266" y="258"/>
                  </a:lnTo>
                  <a:lnTo>
                    <a:pt x="230" y="257"/>
                  </a:lnTo>
                  <a:lnTo>
                    <a:pt x="230" y="270"/>
                  </a:lnTo>
                  <a:lnTo>
                    <a:pt x="182" y="270"/>
                  </a:lnTo>
                  <a:lnTo>
                    <a:pt x="182" y="257"/>
                  </a:lnTo>
                  <a:lnTo>
                    <a:pt x="157" y="256"/>
                  </a:lnTo>
                  <a:lnTo>
                    <a:pt x="157" y="270"/>
                  </a:lnTo>
                  <a:lnTo>
                    <a:pt x="109" y="270"/>
                  </a:lnTo>
                  <a:lnTo>
                    <a:pt x="109" y="255"/>
                  </a:lnTo>
                  <a:lnTo>
                    <a:pt x="85" y="255"/>
                  </a:lnTo>
                  <a:lnTo>
                    <a:pt x="85" y="270"/>
                  </a:lnTo>
                  <a:lnTo>
                    <a:pt x="36" y="270"/>
                  </a:lnTo>
                  <a:lnTo>
                    <a:pt x="36" y="240"/>
                  </a:lnTo>
                  <a:lnTo>
                    <a:pt x="85" y="240"/>
                  </a:lnTo>
                  <a:lnTo>
                    <a:pt x="85" y="254"/>
                  </a:lnTo>
                  <a:lnTo>
                    <a:pt x="109" y="253"/>
                  </a:lnTo>
                  <a:lnTo>
                    <a:pt x="109" y="240"/>
                  </a:lnTo>
                  <a:lnTo>
                    <a:pt x="157" y="240"/>
                  </a:lnTo>
                  <a:lnTo>
                    <a:pt x="157" y="252"/>
                  </a:lnTo>
                  <a:lnTo>
                    <a:pt x="182" y="251"/>
                  </a:lnTo>
                  <a:lnTo>
                    <a:pt x="182" y="240"/>
                  </a:lnTo>
                  <a:lnTo>
                    <a:pt x="230" y="240"/>
                  </a:lnTo>
                  <a:lnTo>
                    <a:pt x="230" y="249"/>
                  </a:lnTo>
                  <a:lnTo>
                    <a:pt x="266" y="248"/>
                  </a:lnTo>
                  <a:lnTo>
                    <a:pt x="266" y="219"/>
                  </a:lnTo>
                  <a:lnTo>
                    <a:pt x="230" y="217"/>
                  </a:lnTo>
                  <a:lnTo>
                    <a:pt x="230" y="227"/>
                  </a:lnTo>
                  <a:lnTo>
                    <a:pt x="182" y="227"/>
                  </a:lnTo>
                  <a:lnTo>
                    <a:pt x="182" y="215"/>
                  </a:lnTo>
                  <a:lnTo>
                    <a:pt x="157" y="214"/>
                  </a:lnTo>
                  <a:lnTo>
                    <a:pt x="157" y="227"/>
                  </a:lnTo>
                  <a:lnTo>
                    <a:pt x="109" y="227"/>
                  </a:lnTo>
                  <a:lnTo>
                    <a:pt x="109" y="213"/>
                  </a:lnTo>
                  <a:lnTo>
                    <a:pt x="85" y="212"/>
                  </a:lnTo>
                  <a:lnTo>
                    <a:pt x="85" y="227"/>
                  </a:lnTo>
                  <a:lnTo>
                    <a:pt x="36" y="227"/>
                  </a:lnTo>
                  <a:lnTo>
                    <a:pt x="36" y="197"/>
                  </a:lnTo>
                  <a:lnTo>
                    <a:pt x="85" y="197"/>
                  </a:lnTo>
                  <a:lnTo>
                    <a:pt x="85" y="211"/>
                  </a:lnTo>
                  <a:lnTo>
                    <a:pt x="109" y="211"/>
                  </a:lnTo>
                  <a:lnTo>
                    <a:pt x="109" y="197"/>
                  </a:lnTo>
                  <a:lnTo>
                    <a:pt x="157" y="197"/>
                  </a:lnTo>
                  <a:lnTo>
                    <a:pt x="157" y="210"/>
                  </a:lnTo>
                  <a:lnTo>
                    <a:pt x="182" y="210"/>
                  </a:lnTo>
                  <a:lnTo>
                    <a:pt x="182" y="197"/>
                  </a:lnTo>
                  <a:lnTo>
                    <a:pt x="230" y="197"/>
                  </a:lnTo>
                  <a:lnTo>
                    <a:pt x="230" y="210"/>
                  </a:lnTo>
                  <a:lnTo>
                    <a:pt x="266" y="209"/>
                  </a:lnTo>
                  <a:lnTo>
                    <a:pt x="266" y="171"/>
                  </a:lnTo>
                  <a:lnTo>
                    <a:pt x="230" y="171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2" name="Freeform 21"/>
            <p:cNvSpPr>
              <a:spLocks/>
            </p:cNvSpPr>
            <p:nvPr/>
          </p:nvSpPr>
          <p:spPr bwMode="auto">
            <a:xfrm>
              <a:off x="2259013" y="2540000"/>
              <a:ext cx="38100" cy="3175"/>
            </a:xfrm>
            <a:custGeom>
              <a:avLst/>
              <a:gdLst>
                <a:gd name="T0" fmla="*/ 0 w 24"/>
                <a:gd name="T1" fmla="*/ 0 h 2"/>
                <a:gd name="T2" fmla="*/ 0 w 24"/>
                <a:gd name="T3" fmla="*/ 1 h 2"/>
                <a:gd name="T4" fmla="*/ 24 w 24"/>
                <a:gd name="T5" fmla="*/ 2 h 2"/>
                <a:gd name="T6" fmla="*/ 24 w 24"/>
                <a:gd name="T7" fmla="*/ 0 h 2"/>
                <a:gd name="T8" fmla="*/ 0 w 24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2">
                  <a:moveTo>
                    <a:pt x="0" y="0"/>
                  </a:moveTo>
                  <a:lnTo>
                    <a:pt x="0" y="1"/>
                  </a:lnTo>
                  <a:lnTo>
                    <a:pt x="24" y="2"/>
                  </a:lnTo>
                  <a:lnTo>
                    <a:pt x="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3" name="Rectangle 22"/>
            <p:cNvSpPr>
              <a:spLocks noChangeArrowheads="1"/>
            </p:cNvSpPr>
            <p:nvPr/>
          </p:nvSpPr>
          <p:spPr bwMode="auto">
            <a:xfrm>
              <a:off x="2259013" y="2466975"/>
              <a:ext cx="38100" cy="3175"/>
            </a:xfrm>
            <a:prstGeom prst="rect">
              <a:avLst/>
            </a:pr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34" name="Freeform 23"/>
            <p:cNvSpPr>
              <a:spLocks/>
            </p:cNvSpPr>
            <p:nvPr/>
          </p:nvSpPr>
          <p:spPr bwMode="auto">
            <a:xfrm>
              <a:off x="2373313" y="2538413"/>
              <a:ext cx="39688" cy="7937"/>
            </a:xfrm>
            <a:custGeom>
              <a:avLst/>
              <a:gdLst>
                <a:gd name="T0" fmla="*/ 0 w 25"/>
                <a:gd name="T1" fmla="*/ 0 h 5"/>
                <a:gd name="T2" fmla="*/ 0 w 25"/>
                <a:gd name="T3" fmla="*/ 4 h 5"/>
                <a:gd name="T4" fmla="*/ 25 w 25"/>
                <a:gd name="T5" fmla="*/ 5 h 5"/>
                <a:gd name="T6" fmla="*/ 25 w 25"/>
                <a:gd name="T7" fmla="*/ 0 h 5"/>
                <a:gd name="T8" fmla="*/ 0 w 25"/>
                <a:gd name="T9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5">
                  <a:moveTo>
                    <a:pt x="0" y="0"/>
                  </a:moveTo>
                  <a:lnTo>
                    <a:pt x="0" y="4"/>
                  </a:lnTo>
                  <a:lnTo>
                    <a:pt x="25" y="5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D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pic>
        <p:nvPicPr>
          <p:cNvPr id="150" name="Picture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32" y="4682488"/>
            <a:ext cx="367968" cy="413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1" name="Picture 25" descr="C:\Users\chents\AppData\Local\Microsoft\Windows\Temporary Internet Files\Low\Content.IE5\0PD1HZVQ\MC900433826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468" y="5186544"/>
            <a:ext cx="411696" cy="411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Picture 2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421" y="4093350"/>
            <a:ext cx="643696" cy="362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" name="Picture 2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898" y="4682488"/>
            <a:ext cx="286743" cy="305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4" name="群組 153"/>
          <p:cNvGrpSpPr/>
          <p:nvPr/>
        </p:nvGrpSpPr>
        <p:grpSpPr>
          <a:xfrm>
            <a:off x="1159982" y="5123243"/>
            <a:ext cx="516575" cy="482203"/>
            <a:chOff x="2079625" y="3781425"/>
            <a:chExt cx="909638" cy="736600"/>
          </a:xfrm>
        </p:grpSpPr>
        <p:sp>
          <p:nvSpPr>
            <p:cNvPr id="183" name="Freeform 32"/>
            <p:cNvSpPr>
              <a:spLocks/>
            </p:cNvSpPr>
            <p:nvPr/>
          </p:nvSpPr>
          <p:spPr bwMode="auto">
            <a:xfrm>
              <a:off x="2392363" y="4295775"/>
              <a:ext cx="314325" cy="176213"/>
            </a:xfrm>
            <a:custGeom>
              <a:avLst/>
              <a:gdLst>
                <a:gd name="T0" fmla="*/ 193 w 198"/>
                <a:gd name="T1" fmla="*/ 111 h 111"/>
                <a:gd name="T2" fmla="*/ 0 w 198"/>
                <a:gd name="T3" fmla="*/ 24 h 111"/>
                <a:gd name="T4" fmla="*/ 10 w 198"/>
                <a:gd name="T5" fmla="*/ 0 h 111"/>
                <a:gd name="T6" fmla="*/ 198 w 198"/>
                <a:gd name="T7" fmla="*/ 86 h 111"/>
                <a:gd name="T8" fmla="*/ 193 w 198"/>
                <a:gd name="T9" fmla="*/ 111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8" h="111">
                  <a:moveTo>
                    <a:pt x="193" y="111"/>
                  </a:moveTo>
                  <a:lnTo>
                    <a:pt x="0" y="24"/>
                  </a:lnTo>
                  <a:lnTo>
                    <a:pt x="10" y="0"/>
                  </a:lnTo>
                  <a:lnTo>
                    <a:pt x="198" y="86"/>
                  </a:lnTo>
                  <a:lnTo>
                    <a:pt x="193" y="111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84" name="Freeform 33"/>
            <p:cNvSpPr>
              <a:spLocks/>
            </p:cNvSpPr>
            <p:nvPr/>
          </p:nvSpPr>
          <p:spPr bwMode="auto">
            <a:xfrm>
              <a:off x="2433638" y="4157663"/>
              <a:ext cx="242888" cy="141288"/>
            </a:xfrm>
            <a:custGeom>
              <a:avLst/>
              <a:gdLst>
                <a:gd name="T0" fmla="*/ 149 w 153"/>
                <a:gd name="T1" fmla="*/ 89 h 89"/>
                <a:gd name="T2" fmla="*/ 0 w 153"/>
                <a:gd name="T3" fmla="*/ 20 h 89"/>
                <a:gd name="T4" fmla="*/ 9 w 153"/>
                <a:gd name="T5" fmla="*/ 0 h 89"/>
                <a:gd name="T6" fmla="*/ 153 w 153"/>
                <a:gd name="T7" fmla="*/ 69 h 89"/>
                <a:gd name="T8" fmla="*/ 149 w 153"/>
                <a:gd name="T9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3" h="89">
                  <a:moveTo>
                    <a:pt x="149" y="89"/>
                  </a:moveTo>
                  <a:lnTo>
                    <a:pt x="0" y="20"/>
                  </a:lnTo>
                  <a:lnTo>
                    <a:pt x="9" y="0"/>
                  </a:lnTo>
                  <a:lnTo>
                    <a:pt x="153" y="69"/>
                  </a:lnTo>
                  <a:lnTo>
                    <a:pt x="149" y="89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85" name="Freeform 34"/>
            <p:cNvSpPr>
              <a:spLocks/>
            </p:cNvSpPr>
            <p:nvPr/>
          </p:nvSpPr>
          <p:spPr bwMode="auto">
            <a:xfrm>
              <a:off x="2466975" y="4046538"/>
              <a:ext cx="168275" cy="107950"/>
            </a:xfrm>
            <a:custGeom>
              <a:avLst/>
              <a:gdLst>
                <a:gd name="T0" fmla="*/ 103 w 106"/>
                <a:gd name="T1" fmla="*/ 68 h 68"/>
                <a:gd name="T2" fmla="*/ 0 w 106"/>
                <a:gd name="T3" fmla="*/ 16 h 68"/>
                <a:gd name="T4" fmla="*/ 6 w 106"/>
                <a:gd name="T5" fmla="*/ 0 h 68"/>
                <a:gd name="T6" fmla="*/ 106 w 106"/>
                <a:gd name="T7" fmla="*/ 51 h 68"/>
                <a:gd name="T8" fmla="*/ 103 w 106"/>
                <a:gd name="T9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68">
                  <a:moveTo>
                    <a:pt x="103" y="68"/>
                  </a:moveTo>
                  <a:lnTo>
                    <a:pt x="0" y="16"/>
                  </a:lnTo>
                  <a:lnTo>
                    <a:pt x="6" y="0"/>
                  </a:lnTo>
                  <a:lnTo>
                    <a:pt x="106" y="51"/>
                  </a:lnTo>
                  <a:lnTo>
                    <a:pt x="103" y="68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86" name="Freeform 35"/>
            <p:cNvSpPr>
              <a:spLocks/>
            </p:cNvSpPr>
            <p:nvPr/>
          </p:nvSpPr>
          <p:spPr bwMode="auto">
            <a:xfrm>
              <a:off x="2497138" y="3948113"/>
              <a:ext cx="101600" cy="76200"/>
            </a:xfrm>
            <a:custGeom>
              <a:avLst/>
              <a:gdLst>
                <a:gd name="T0" fmla="*/ 61 w 64"/>
                <a:gd name="T1" fmla="*/ 48 h 48"/>
                <a:gd name="T2" fmla="*/ 0 w 64"/>
                <a:gd name="T3" fmla="*/ 13 h 48"/>
                <a:gd name="T4" fmla="*/ 3 w 64"/>
                <a:gd name="T5" fmla="*/ 0 h 48"/>
                <a:gd name="T6" fmla="*/ 64 w 64"/>
                <a:gd name="T7" fmla="*/ 36 h 48"/>
                <a:gd name="T8" fmla="*/ 61 w 64"/>
                <a:gd name="T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" h="48">
                  <a:moveTo>
                    <a:pt x="61" y="48"/>
                  </a:moveTo>
                  <a:lnTo>
                    <a:pt x="0" y="13"/>
                  </a:lnTo>
                  <a:lnTo>
                    <a:pt x="3" y="0"/>
                  </a:lnTo>
                  <a:lnTo>
                    <a:pt x="64" y="36"/>
                  </a:lnTo>
                  <a:lnTo>
                    <a:pt x="61" y="48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87" name="Freeform 36"/>
            <p:cNvSpPr>
              <a:spLocks/>
            </p:cNvSpPr>
            <p:nvPr/>
          </p:nvSpPr>
          <p:spPr bwMode="auto">
            <a:xfrm>
              <a:off x="2513013" y="3883025"/>
              <a:ext cx="65088" cy="53975"/>
            </a:xfrm>
            <a:custGeom>
              <a:avLst/>
              <a:gdLst>
                <a:gd name="T0" fmla="*/ 39 w 41"/>
                <a:gd name="T1" fmla="*/ 34 h 34"/>
                <a:gd name="T2" fmla="*/ 0 w 41"/>
                <a:gd name="T3" fmla="*/ 8 h 34"/>
                <a:gd name="T4" fmla="*/ 2 w 41"/>
                <a:gd name="T5" fmla="*/ 0 h 34"/>
                <a:gd name="T6" fmla="*/ 41 w 41"/>
                <a:gd name="T7" fmla="*/ 26 h 34"/>
                <a:gd name="T8" fmla="*/ 39 w 41"/>
                <a:gd name="T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34">
                  <a:moveTo>
                    <a:pt x="39" y="34"/>
                  </a:moveTo>
                  <a:lnTo>
                    <a:pt x="0" y="8"/>
                  </a:lnTo>
                  <a:lnTo>
                    <a:pt x="2" y="0"/>
                  </a:lnTo>
                  <a:lnTo>
                    <a:pt x="41" y="26"/>
                  </a:lnTo>
                  <a:lnTo>
                    <a:pt x="39" y="34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88" name="Freeform 37"/>
            <p:cNvSpPr>
              <a:spLocks/>
            </p:cNvSpPr>
            <p:nvPr/>
          </p:nvSpPr>
          <p:spPr bwMode="auto">
            <a:xfrm>
              <a:off x="2524125" y="3848100"/>
              <a:ext cx="33338" cy="28575"/>
            </a:xfrm>
            <a:custGeom>
              <a:avLst/>
              <a:gdLst>
                <a:gd name="T0" fmla="*/ 21 w 21"/>
                <a:gd name="T1" fmla="*/ 18 h 18"/>
                <a:gd name="T2" fmla="*/ 0 w 21"/>
                <a:gd name="T3" fmla="*/ 3 h 18"/>
                <a:gd name="T4" fmla="*/ 0 w 21"/>
                <a:gd name="T5" fmla="*/ 0 h 18"/>
                <a:gd name="T6" fmla="*/ 19 w 21"/>
                <a:gd name="T7" fmla="*/ 12 h 18"/>
                <a:gd name="T8" fmla="*/ 21 w 21"/>
                <a:gd name="T9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8">
                  <a:moveTo>
                    <a:pt x="21" y="18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19" y="12"/>
                  </a:lnTo>
                  <a:lnTo>
                    <a:pt x="21" y="18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89" name="Freeform 38"/>
            <p:cNvSpPr>
              <a:spLocks/>
            </p:cNvSpPr>
            <p:nvPr/>
          </p:nvSpPr>
          <p:spPr bwMode="auto">
            <a:xfrm>
              <a:off x="2366963" y="4281488"/>
              <a:ext cx="339725" cy="190500"/>
            </a:xfrm>
            <a:custGeom>
              <a:avLst/>
              <a:gdLst>
                <a:gd name="T0" fmla="*/ 4 w 214"/>
                <a:gd name="T1" fmla="*/ 120 h 120"/>
                <a:gd name="T2" fmla="*/ 214 w 214"/>
                <a:gd name="T3" fmla="*/ 24 h 120"/>
                <a:gd name="T4" fmla="*/ 204 w 214"/>
                <a:gd name="T5" fmla="*/ 0 h 120"/>
                <a:gd name="T6" fmla="*/ 0 w 214"/>
                <a:gd name="T7" fmla="*/ 95 h 120"/>
                <a:gd name="T8" fmla="*/ 4 w 214"/>
                <a:gd name="T9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" h="120">
                  <a:moveTo>
                    <a:pt x="4" y="120"/>
                  </a:moveTo>
                  <a:lnTo>
                    <a:pt x="214" y="24"/>
                  </a:lnTo>
                  <a:lnTo>
                    <a:pt x="204" y="0"/>
                  </a:lnTo>
                  <a:lnTo>
                    <a:pt x="0" y="95"/>
                  </a:lnTo>
                  <a:lnTo>
                    <a:pt x="4" y="120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0" name="Freeform 39"/>
            <p:cNvSpPr>
              <a:spLocks/>
            </p:cNvSpPr>
            <p:nvPr/>
          </p:nvSpPr>
          <p:spPr bwMode="auto">
            <a:xfrm>
              <a:off x="2403475" y="4148138"/>
              <a:ext cx="255588" cy="150813"/>
            </a:xfrm>
            <a:custGeom>
              <a:avLst/>
              <a:gdLst>
                <a:gd name="T0" fmla="*/ 0 w 161"/>
                <a:gd name="T1" fmla="*/ 95 h 95"/>
                <a:gd name="T2" fmla="*/ 161 w 161"/>
                <a:gd name="T3" fmla="*/ 20 h 95"/>
                <a:gd name="T4" fmla="*/ 152 w 161"/>
                <a:gd name="T5" fmla="*/ 0 h 95"/>
                <a:gd name="T6" fmla="*/ 9 w 161"/>
                <a:gd name="T7" fmla="*/ 67 h 95"/>
                <a:gd name="T8" fmla="*/ 0 w 161"/>
                <a:gd name="T9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95">
                  <a:moveTo>
                    <a:pt x="0" y="95"/>
                  </a:moveTo>
                  <a:lnTo>
                    <a:pt x="161" y="20"/>
                  </a:lnTo>
                  <a:lnTo>
                    <a:pt x="152" y="0"/>
                  </a:lnTo>
                  <a:lnTo>
                    <a:pt x="9" y="67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1" name="Freeform 40"/>
            <p:cNvSpPr>
              <a:spLocks/>
            </p:cNvSpPr>
            <p:nvPr/>
          </p:nvSpPr>
          <p:spPr bwMode="auto">
            <a:xfrm>
              <a:off x="2447925" y="4038600"/>
              <a:ext cx="176213" cy="109538"/>
            </a:xfrm>
            <a:custGeom>
              <a:avLst/>
              <a:gdLst>
                <a:gd name="T0" fmla="*/ 0 w 111"/>
                <a:gd name="T1" fmla="*/ 69 h 69"/>
                <a:gd name="T2" fmla="*/ 111 w 111"/>
                <a:gd name="T3" fmla="*/ 16 h 69"/>
                <a:gd name="T4" fmla="*/ 104 w 111"/>
                <a:gd name="T5" fmla="*/ 0 h 69"/>
                <a:gd name="T6" fmla="*/ 96 w 111"/>
                <a:gd name="T7" fmla="*/ 4 h 69"/>
                <a:gd name="T8" fmla="*/ 3 w 111"/>
                <a:gd name="T9" fmla="*/ 50 h 69"/>
                <a:gd name="T10" fmla="*/ 0 w 111"/>
                <a:gd name="T11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69">
                  <a:moveTo>
                    <a:pt x="0" y="69"/>
                  </a:moveTo>
                  <a:lnTo>
                    <a:pt x="111" y="16"/>
                  </a:lnTo>
                  <a:lnTo>
                    <a:pt x="104" y="0"/>
                  </a:lnTo>
                  <a:lnTo>
                    <a:pt x="96" y="4"/>
                  </a:lnTo>
                  <a:lnTo>
                    <a:pt x="3" y="50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2" name="Freeform 41"/>
            <p:cNvSpPr>
              <a:spLocks/>
            </p:cNvSpPr>
            <p:nvPr/>
          </p:nvSpPr>
          <p:spPr bwMode="auto">
            <a:xfrm>
              <a:off x="2481263" y="3948113"/>
              <a:ext cx="106363" cy="76200"/>
            </a:xfrm>
            <a:custGeom>
              <a:avLst/>
              <a:gdLst>
                <a:gd name="T0" fmla="*/ 0 w 67"/>
                <a:gd name="T1" fmla="*/ 48 h 48"/>
                <a:gd name="T2" fmla="*/ 67 w 67"/>
                <a:gd name="T3" fmla="*/ 12 h 48"/>
                <a:gd name="T4" fmla="*/ 62 w 67"/>
                <a:gd name="T5" fmla="*/ 0 h 48"/>
                <a:gd name="T6" fmla="*/ 5 w 67"/>
                <a:gd name="T7" fmla="*/ 31 h 48"/>
                <a:gd name="T8" fmla="*/ 0 w 67"/>
                <a:gd name="T9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48">
                  <a:moveTo>
                    <a:pt x="0" y="48"/>
                  </a:moveTo>
                  <a:lnTo>
                    <a:pt x="67" y="12"/>
                  </a:lnTo>
                  <a:lnTo>
                    <a:pt x="62" y="0"/>
                  </a:lnTo>
                  <a:lnTo>
                    <a:pt x="5" y="31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3" name="Freeform 42"/>
            <p:cNvSpPr>
              <a:spLocks/>
            </p:cNvSpPr>
            <p:nvPr/>
          </p:nvSpPr>
          <p:spPr bwMode="auto">
            <a:xfrm>
              <a:off x="2503488" y="3881438"/>
              <a:ext cx="60325" cy="53975"/>
            </a:xfrm>
            <a:custGeom>
              <a:avLst/>
              <a:gdLst>
                <a:gd name="T0" fmla="*/ 0 w 38"/>
                <a:gd name="T1" fmla="*/ 34 h 34"/>
                <a:gd name="T2" fmla="*/ 38 w 38"/>
                <a:gd name="T3" fmla="*/ 8 h 34"/>
                <a:gd name="T4" fmla="*/ 35 w 38"/>
                <a:gd name="T5" fmla="*/ 0 h 34"/>
                <a:gd name="T6" fmla="*/ 3 w 38"/>
                <a:gd name="T7" fmla="*/ 25 h 34"/>
                <a:gd name="T8" fmla="*/ 0 w 38"/>
                <a:gd name="T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4">
                  <a:moveTo>
                    <a:pt x="0" y="34"/>
                  </a:moveTo>
                  <a:lnTo>
                    <a:pt x="38" y="8"/>
                  </a:lnTo>
                  <a:lnTo>
                    <a:pt x="35" y="0"/>
                  </a:lnTo>
                  <a:lnTo>
                    <a:pt x="3" y="25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4" name="Freeform 43"/>
            <p:cNvSpPr>
              <a:spLocks/>
            </p:cNvSpPr>
            <p:nvPr/>
          </p:nvSpPr>
          <p:spPr bwMode="auto">
            <a:xfrm>
              <a:off x="2517775" y="3848100"/>
              <a:ext cx="34925" cy="28575"/>
            </a:xfrm>
            <a:custGeom>
              <a:avLst/>
              <a:gdLst>
                <a:gd name="T0" fmla="*/ 0 w 22"/>
                <a:gd name="T1" fmla="*/ 18 h 18"/>
                <a:gd name="T2" fmla="*/ 22 w 22"/>
                <a:gd name="T3" fmla="*/ 3 h 18"/>
                <a:gd name="T4" fmla="*/ 20 w 22"/>
                <a:gd name="T5" fmla="*/ 0 h 18"/>
                <a:gd name="T6" fmla="*/ 2 w 22"/>
                <a:gd name="T7" fmla="*/ 13 h 18"/>
                <a:gd name="T8" fmla="*/ 0 w 22"/>
                <a:gd name="T9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18">
                  <a:moveTo>
                    <a:pt x="0" y="18"/>
                  </a:moveTo>
                  <a:lnTo>
                    <a:pt x="22" y="3"/>
                  </a:lnTo>
                  <a:lnTo>
                    <a:pt x="20" y="0"/>
                  </a:lnTo>
                  <a:lnTo>
                    <a:pt x="2" y="13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5" name="Freeform 44"/>
            <p:cNvSpPr>
              <a:spLocks/>
            </p:cNvSpPr>
            <p:nvPr/>
          </p:nvSpPr>
          <p:spPr bwMode="auto">
            <a:xfrm>
              <a:off x="2519363" y="3786188"/>
              <a:ext cx="31750" cy="22225"/>
            </a:xfrm>
            <a:custGeom>
              <a:avLst/>
              <a:gdLst>
                <a:gd name="T0" fmla="*/ 20 w 20"/>
                <a:gd name="T1" fmla="*/ 7 h 14"/>
                <a:gd name="T2" fmla="*/ 19 w 20"/>
                <a:gd name="T3" fmla="*/ 10 h 14"/>
                <a:gd name="T4" fmla="*/ 17 w 20"/>
                <a:gd name="T5" fmla="*/ 12 h 14"/>
                <a:gd name="T6" fmla="*/ 14 w 20"/>
                <a:gd name="T7" fmla="*/ 13 h 14"/>
                <a:gd name="T8" fmla="*/ 10 w 20"/>
                <a:gd name="T9" fmla="*/ 14 h 14"/>
                <a:gd name="T10" fmla="*/ 6 w 20"/>
                <a:gd name="T11" fmla="*/ 13 h 14"/>
                <a:gd name="T12" fmla="*/ 3 w 20"/>
                <a:gd name="T13" fmla="*/ 12 h 14"/>
                <a:gd name="T14" fmla="*/ 0 w 20"/>
                <a:gd name="T15" fmla="*/ 10 h 14"/>
                <a:gd name="T16" fmla="*/ 0 w 20"/>
                <a:gd name="T17" fmla="*/ 7 h 14"/>
                <a:gd name="T18" fmla="*/ 0 w 20"/>
                <a:gd name="T19" fmla="*/ 4 h 14"/>
                <a:gd name="T20" fmla="*/ 3 w 20"/>
                <a:gd name="T21" fmla="*/ 2 h 14"/>
                <a:gd name="T22" fmla="*/ 6 w 20"/>
                <a:gd name="T23" fmla="*/ 0 h 14"/>
                <a:gd name="T24" fmla="*/ 10 w 20"/>
                <a:gd name="T25" fmla="*/ 0 h 14"/>
                <a:gd name="T26" fmla="*/ 14 w 20"/>
                <a:gd name="T27" fmla="*/ 0 h 14"/>
                <a:gd name="T28" fmla="*/ 17 w 20"/>
                <a:gd name="T29" fmla="*/ 2 h 14"/>
                <a:gd name="T30" fmla="*/ 19 w 20"/>
                <a:gd name="T31" fmla="*/ 4 h 14"/>
                <a:gd name="T32" fmla="*/ 20 w 20"/>
                <a:gd name="T33" fmla="*/ 7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14">
                  <a:moveTo>
                    <a:pt x="20" y="7"/>
                  </a:moveTo>
                  <a:lnTo>
                    <a:pt x="19" y="10"/>
                  </a:lnTo>
                  <a:lnTo>
                    <a:pt x="17" y="12"/>
                  </a:lnTo>
                  <a:lnTo>
                    <a:pt x="14" y="13"/>
                  </a:lnTo>
                  <a:lnTo>
                    <a:pt x="10" y="14"/>
                  </a:lnTo>
                  <a:lnTo>
                    <a:pt x="6" y="13"/>
                  </a:lnTo>
                  <a:lnTo>
                    <a:pt x="3" y="12"/>
                  </a:lnTo>
                  <a:lnTo>
                    <a:pt x="0" y="10"/>
                  </a:lnTo>
                  <a:lnTo>
                    <a:pt x="0" y="7"/>
                  </a:lnTo>
                  <a:lnTo>
                    <a:pt x="0" y="4"/>
                  </a:lnTo>
                  <a:lnTo>
                    <a:pt x="3" y="2"/>
                  </a:lnTo>
                  <a:lnTo>
                    <a:pt x="6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7" y="2"/>
                  </a:lnTo>
                  <a:lnTo>
                    <a:pt x="19" y="4"/>
                  </a:lnTo>
                  <a:lnTo>
                    <a:pt x="20" y="7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6" name="Freeform 45"/>
            <p:cNvSpPr>
              <a:spLocks/>
            </p:cNvSpPr>
            <p:nvPr/>
          </p:nvSpPr>
          <p:spPr bwMode="auto">
            <a:xfrm>
              <a:off x="2540000" y="3806825"/>
              <a:ext cx="301625" cy="711200"/>
            </a:xfrm>
            <a:custGeom>
              <a:avLst/>
              <a:gdLst>
                <a:gd name="T0" fmla="*/ 0 w 190"/>
                <a:gd name="T1" fmla="*/ 0 h 448"/>
                <a:gd name="T2" fmla="*/ 144 w 190"/>
                <a:gd name="T3" fmla="*/ 416 h 448"/>
                <a:gd name="T4" fmla="*/ 190 w 190"/>
                <a:gd name="T5" fmla="*/ 448 h 448"/>
                <a:gd name="T6" fmla="*/ 84 w 190"/>
                <a:gd name="T7" fmla="*/ 448 h 448"/>
                <a:gd name="T8" fmla="*/ 133 w 190"/>
                <a:gd name="T9" fmla="*/ 434 h 448"/>
                <a:gd name="T10" fmla="*/ 117 w 190"/>
                <a:gd name="T11" fmla="*/ 418 h 448"/>
                <a:gd name="T12" fmla="*/ 49 w 190"/>
                <a:gd name="T13" fmla="*/ 171 h 448"/>
                <a:gd name="T14" fmla="*/ 94 w 190"/>
                <a:gd name="T15" fmla="*/ 416 h 448"/>
                <a:gd name="T16" fmla="*/ 0 w 190"/>
                <a:gd name="T17" fmla="*/ 0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0" h="448">
                  <a:moveTo>
                    <a:pt x="0" y="0"/>
                  </a:moveTo>
                  <a:lnTo>
                    <a:pt x="144" y="416"/>
                  </a:lnTo>
                  <a:lnTo>
                    <a:pt x="190" y="448"/>
                  </a:lnTo>
                  <a:lnTo>
                    <a:pt x="84" y="448"/>
                  </a:lnTo>
                  <a:lnTo>
                    <a:pt x="133" y="434"/>
                  </a:lnTo>
                  <a:lnTo>
                    <a:pt x="117" y="418"/>
                  </a:lnTo>
                  <a:lnTo>
                    <a:pt x="49" y="171"/>
                  </a:lnTo>
                  <a:lnTo>
                    <a:pt x="94" y="4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7" name="Freeform 46"/>
            <p:cNvSpPr>
              <a:spLocks/>
            </p:cNvSpPr>
            <p:nvPr/>
          </p:nvSpPr>
          <p:spPr bwMode="auto">
            <a:xfrm>
              <a:off x="2230438" y="3800475"/>
              <a:ext cx="306388" cy="717550"/>
            </a:xfrm>
            <a:custGeom>
              <a:avLst/>
              <a:gdLst>
                <a:gd name="T0" fmla="*/ 193 w 193"/>
                <a:gd name="T1" fmla="*/ 0 h 452"/>
                <a:gd name="T2" fmla="*/ 45 w 193"/>
                <a:gd name="T3" fmla="*/ 420 h 452"/>
                <a:gd name="T4" fmla="*/ 0 w 193"/>
                <a:gd name="T5" fmla="*/ 452 h 452"/>
                <a:gd name="T6" fmla="*/ 105 w 193"/>
                <a:gd name="T7" fmla="*/ 452 h 452"/>
                <a:gd name="T8" fmla="*/ 97 w 193"/>
                <a:gd name="T9" fmla="*/ 422 h 452"/>
                <a:gd name="T10" fmla="*/ 170 w 193"/>
                <a:gd name="T11" fmla="*/ 96 h 452"/>
                <a:gd name="T12" fmla="*/ 69 w 193"/>
                <a:gd name="T13" fmla="*/ 424 h 452"/>
                <a:gd name="T14" fmla="*/ 73 w 193"/>
                <a:gd name="T15" fmla="*/ 438 h 452"/>
                <a:gd name="T16" fmla="*/ 45 w 193"/>
                <a:gd name="T17" fmla="*/ 439 h 452"/>
                <a:gd name="T18" fmla="*/ 58 w 193"/>
                <a:gd name="T19" fmla="*/ 422 h 452"/>
                <a:gd name="T20" fmla="*/ 193 w 193"/>
                <a:gd name="T21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3" h="452">
                  <a:moveTo>
                    <a:pt x="193" y="0"/>
                  </a:moveTo>
                  <a:lnTo>
                    <a:pt x="45" y="420"/>
                  </a:lnTo>
                  <a:lnTo>
                    <a:pt x="0" y="452"/>
                  </a:lnTo>
                  <a:lnTo>
                    <a:pt x="105" y="452"/>
                  </a:lnTo>
                  <a:lnTo>
                    <a:pt x="97" y="422"/>
                  </a:lnTo>
                  <a:lnTo>
                    <a:pt x="170" y="96"/>
                  </a:lnTo>
                  <a:lnTo>
                    <a:pt x="69" y="424"/>
                  </a:lnTo>
                  <a:lnTo>
                    <a:pt x="73" y="438"/>
                  </a:lnTo>
                  <a:lnTo>
                    <a:pt x="45" y="439"/>
                  </a:lnTo>
                  <a:lnTo>
                    <a:pt x="58" y="422"/>
                  </a:lnTo>
                  <a:lnTo>
                    <a:pt x="193" y="0"/>
                  </a:lnTo>
                  <a:close/>
                </a:path>
              </a:pathLst>
            </a:custGeom>
            <a:solidFill>
              <a:srgbClr val="96E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8" name="Rectangle 47"/>
            <p:cNvSpPr>
              <a:spLocks noChangeArrowheads="1"/>
            </p:cNvSpPr>
            <p:nvPr/>
          </p:nvSpPr>
          <p:spPr bwMode="auto">
            <a:xfrm>
              <a:off x="2581275" y="3781425"/>
              <a:ext cx="20638" cy="22225"/>
            </a:xfrm>
            <a:prstGeom prst="rect">
              <a:avLst/>
            </a:prstGeom>
            <a:solidFill>
              <a:srgbClr val="FF5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99" name="Rectangle 48"/>
            <p:cNvSpPr>
              <a:spLocks noChangeArrowheads="1"/>
            </p:cNvSpPr>
            <p:nvPr/>
          </p:nvSpPr>
          <p:spPr bwMode="auto">
            <a:xfrm>
              <a:off x="2614613" y="3781425"/>
              <a:ext cx="19050" cy="22225"/>
            </a:xfrm>
            <a:prstGeom prst="rect">
              <a:avLst/>
            </a:prstGeom>
            <a:solidFill>
              <a:srgbClr val="FF60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0" name="Rectangle 49"/>
            <p:cNvSpPr>
              <a:spLocks noChangeArrowheads="1"/>
            </p:cNvSpPr>
            <p:nvPr/>
          </p:nvSpPr>
          <p:spPr bwMode="auto">
            <a:xfrm>
              <a:off x="2649538" y="3781425"/>
              <a:ext cx="20638" cy="22225"/>
            </a:xfrm>
            <a:prstGeom prst="rect">
              <a:avLst/>
            </a:prstGeom>
            <a:solidFill>
              <a:srgbClr val="FF6D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1" name="Rectangle 50"/>
            <p:cNvSpPr>
              <a:spLocks noChangeArrowheads="1"/>
            </p:cNvSpPr>
            <p:nvPr/>
          </p:nvSpPr>
          <p:spPr bwMode="auto">
            <a:xfrm>
              <a:off x="2687638" y="3781425"/>
              <a:ext cx="20638" cy="22225"/>
            </a:xfrm>
            <a:prstGeom prst="rect">
              <a:avLst/>
            </a:prstGeom>
            <a:solidFill>
              <a:srgbClr val="FF7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2" name="Rectangle 51"/>
            <p:cNvSpPr>
              <a:spLocks noChangeArrowheads="1"/>
            </p:cNvSpPr>
            <p:nvPr/>
          </p:nvSpPr>
          <p:spPr bwMode="auto">
            <a:xfrm>
              <a:off x="2724150" y="3781425"/>
              <a:ext cx="20638" cy="22225"/>
            </a:xfrm>
            <a:prstGeom prst="rect">
              <a:avLst/>
            </a:prstGeom>
            <a:solidFill>
              <a:srgbClr val="FF87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3" name="Rectangle 52"/>
            <p:cNvSpPr>
              <a:spLocks noChangeArrowheads="1"/>
            </p:cNvSpPr>
            <p:nvPr/>
          </p:nvSpPr>
          <p:spPr bwMode="auto">
            <a:xfrm>
              <a:off x="2767013" y="3781425"/>
              <a:ext cx="19050" cy="22225"/>
            </a:xfrm>
            <a:prstGeom prst="rect">
              <a:avLst/>
            </a:prstGeom>
            <a:solidFill>
              <a:srgbClr val="FF93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4" name="Rectangle 53"/>
            <p:cNvSpPr>
              <a:spLocks noChangeArrowheads="1"/>
            </p:cNvSpPr>
            <p:nvPr/>
          </p:nvSpPr>
          <p:spPr bwMode="auto">
            <a:xfrm>
              <a:off x="2813050" y="3781425"/>
              <a:ext cx="20638" cy="22225"/>
            </a:xfrm>
            <a:prstGeom prst="rect">
              <a:avLst/>
            </a:prstGeom>
            <a:solidFill>
              <a:srgbClr val="FFA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5" name="Rectangle 54"/>
            <p:cNvSpPr>
              <a:spLocks noChangeArrowheads="1"/>
            </p:cNvSpPr>
            <p:nvPr/>
          </p:nvSpPr>
          <p:spPr bwMode="auto">
            <a:xfrm>
              <a:off x="2860675" y="3781425"/>
              <a:ext cx="19050" cy="22225"/>
            </a:xfrm>
            <a:prstGeom prst="rect">
              <a:avLst/>
            </a:prstGeom>
            <a:solidFill>
              <a:srgbClr val="FFAD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6" name="Rectangle 55"/>
            <p:cNvSpPr>
              <a:spLocks noChangeArrowheads="1"/>
            </p:cNvSpPr>
            <p:nvPr/>
          </p:nvSpPr>
          <p:spPr bwMode="auto">
            <a:xfrm>
              <a:off x="2911475" y="3781425"/>
              <a:ext cx="20638" cy="22225"/>
            </a:xfrm>
            <a:prstGeom prst="rect">
              <a:avLst/>
            </a:prstGeom>
            <a:solidFill>
              <a:srgbClr val="FFBA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7" name="Rectangle 56"/>
            <p:cNvSpPr>
              <a:spLocks noChangeArrowheads="1"/>
            </p:cNvSpPr>
            <p:nvPr/>
          </p:nvSpPr>
          <p:spPr bwMode="auto">
            <a:xfrm>
              <a:off x="2970213" y="3781425"/>
              <a:ext cx="19050" cy="22225"/>
            </a:xfrm>
            <a:prstGeom prst="rect">
              <a:avLst/>
            </a:prstGeom>
            <a:solidFill>
              <a:srgbClr val="FFC6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8" name="Rectangle 57"/>
            <p:cNvSpPr>
              <a:spLocks noChangeArrowheads="1"/>
            </p:cNvSpPr>
            <p:nvPr/>
          </p:nvSpPr>
          <p:spPr bwMode="auto">
            <a:xfrm>
              <a:off x="2466975" y="3781425"/>
              <a:ext cx="20638" cy="22225"/>
            </a:xfrm>
            <a:prstGeom prst="rect">
              <a:avLst/>
            </a:prstGeom>
            <a:solidFill>
              <a:srgbClr val="FF5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09" name="Rectangle 58"/>
            <p:cNvSpPr>
              <a:spLocks noChangeArrowheads="1"/>
            </p:cNvSpPr>
            <p:nvPr/>
          </p:nvSpPr>
          <p:spPr bwMode="auto">
            <a:xfrm>
              <a:off x="2433638" y="3781425"/>
              <a:ext cx="20638" cy="22225"/>
            </a:xfrm>
            <a:prstGeom prst="rect">
              <a:avLst/>
            </a:prstGeom>
            <a:solidFill>
              <a:srgbClr val="FF60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0" name="Rectangle 59"/>
            <p:cNvSpPr>
              <a:spLocks noChangeArrowheads="1"/>
            </p:cNvSpPr>
            <p:nvPr/>
          </p:nvSpPr>
          <p:spPr bwMode="auto">
            <a:xfrm>
              <a:off x="2397125" y="3781425"/>
              <a:ext cx="20638" cy="22225"/>
            </a:xfrm>
            <a:prstGeom prst="rect">
              <a:avLst/>
            </a:prstGeom>
            <a:solidFill>
              <a:srgbClr val="FF6D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1" name="Rectangle 60"/>
            <p:cNvSpPr>
              <a:spLocks noChangeArrowheads="1"/>
            </p:cNvSpPr>
            <p:nvPr/>
          </p:nvSpPr>
          <p:spPr bwMode="auto">
            <a:xfrm>
              <a:off x="2360613" y="3781425"/>
              <a:ext cx="20638" cy="22225"/>
            </a:xfrm>
            <a:prstGeom prst="rect">
              <a:avLst/>
            </a:prstGeom>
            <a:solidFill>
              <a:srgbClr val="FF7A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2" name="Rectangle 61"/>
            <p:cNvSpPr>
              <a:spLocks noChangeArrowheads="1"/>
            </p:cNvSpPr>
            <p:nvPr/>
          </p:nvSpPr>
          <p:spPr bwMode="auto">
            <a:xfrm>
              <a:off x="2324100" y="3781425"/>
              <a:ext cx="20638" cy="22225"/>
            </a:xfrm>
            <a:prstGeom prst="rect">
              <a:avLst/>
            </a:prstGeom>
            <a:solidFill>
              <a:srgbClr val="FF87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3" name="Rectangle 62"/>
            <p:cNvSpPr>
              <a:spLocks noChangeArrowheads="1"/>
            </p:cNvSpPr>
            <p:nvPr/>
          </p:nvSpPr>
          <p:spPr bwMode="auto">
            <a:xfrm>
              <a:off x="2281238" y="3781425"/>
              <a:ext cx="20638" cy="22225"/>
            </a:xfrm>
            <a:prstGeom prst="rect">
              <a:avLst/>
            </a:prstGeom>
            <a:solidFill>
              <a:srgbClr val="FF93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4" name="Rectangle 63"/>
            <p:cNvSpPr>
              <a:spLocks noChangeArrowheads="1"/>
            </p:cNvSpPr>
            <p:nvPr/>
          </p:nvSpPr>
          <p:spPr bwMode="auto">
            <a:xfrm>
              <a:off x="2235200" y="3781425"/>
              <a:ext cx="20638" cy="22225"/>
            </a:xfrm>
            <a:prstGeom prst="rect">
              <a:avLst/>
            </a:prstGeom>
            <a:solidFill>
              <a:srgbClr val="FFA0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5" name="Rectangle 64"/>
            <p:cNvSpPr>
              <a:spLocks noChangeArrowheads="1"/>
            </p:cNvSpPr>
            <p:nvPr/>
          </p:nvSpPr>
          <p:spPr bwMode="auto">
            <a:xfrm>
              <a:off x="2189163" y="3781425"/>
              <a:ext cx="19050" cy="22225"/>
            </a:xfrm>
            <a:prstGeom prst="rect">
              <a:avLst/>
            </a:prstGeom>
            <a:solidFill>
              <a:srgbClr val="FFAD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6" name="Rectangle 65"/>
            <p:cNvSpPr>
              <a:spLocks noChangeArrowheads="1"/>
            </p:cNvSpPr>
            <p:nvPr/>
          </p:nvSpPr>
          <p:spPr bwMode="auto">
            <a:xfrm>
              <a:off x="2136775" y="3781425"/>
              <a:ext cx="19050" cy="22225"/>
            </a:xfrm>
            <a:prstGeom prst="rect">
              <a:avLst/>
            </a:prstGeom>
            <a:solidFill>
              <a:srgbClr val="FFBA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217" name="Rectangle 66"/>
            <p:cNvSpPr>
              <a:spLocks noChangeArrowheads="1"/>
            </p:cNvSpPr>
            <p:nvPr/>
          </p:nvSpPr>
          <p:spPr bwMode="auto">
            <a:xfrm>
              <a:off x="2079625" y="3781425"/>
              <a:ext cx="20638" cy="22225"/>
            </a:xfrm>
            <a:prstGeom prst="rect">
              <a:avLst/>
            </a:prstGeom>
            <a:solidFill>
              <a:srgbClr val="FFC6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</p:grpSp>
      <p:sp>
        <p:nvSpPr>
          <p:cNvPr id="155" name="文字方塊 154"/>
          <p:cNvSpPr txBox="1"/>
          <p:nvPr/>
        </p:nvSpPr>
        <p:spPr>
          <a:xfrm>
            <a:off x="1024413" y="3877846"/>
            <a:ext cx="7296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Satellite</a:t>
            </a:r>
            <a:endParaRPr lang="zh-TW" altLang="en-US" sz="1200" dirty="0"/>
          </a:p>
        </p:txBody>
      </p:sp>
      <p:sp>
        <p:nvSpPr>
          <p:cNvPr id="156" name="文字方塊 155"/>
          <p:cNvSpPr txBox="1"/>
          <p:nvPr/>
        </p:nvSpPr>
        <p:spPr>
          <a:xfrm>
            <a:off x="952405" y="4443499"/>
            <a:ext cx="1072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Access Point</a:t>
            </a:r>
            <a:endParaRPr lang="zh-TW" altLang="en-US" sz="1200" dirty="0"/>
          </a:p>
        </p:txBody>
      </p:sp>
      <p:sp>
        <p:nvSpPr>
          <p:cNvPr id="157" name="文字方塊 156"/>
          <p:cNvSpPr txBox="1"/>
          <p:nvPr/>
        </p:nvSpPr>
        <p:spPr>
          <a:xfrm>
            <a:off x="1149460" y="5528793"/>
            <a:ext cx="484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 smtClean="0"/>
              <a:t>BTS</a:t>
            </a:r>
            <a:endParaRPr lang="zh-TW" altLang="en-US" sz="1200" dirty="0"/>
          </a:p>
        </p:txBody>
      </p:sp>
      <p:pic>
        <p:nvPicPr>
          <p:cNvPr id="158" name="Picture 10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91820">
            <a:off x="1729778" y="4289617"/>
            <a:ext cx="436974" cy="125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9" name="Picture 10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10" y="4750687"/>
            <a:ext cx="476137" cy="168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0" name="Picture 10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51" y="5295382"/>
            <a:ext cx="546891" cy="139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1" name="Picture 10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32799">
            <a:off x="716972" y="4306858"/>
            <a:ext cx="421525" cy="104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2" name="Picture 10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10" y="4680213"/>
            <a:ext cx="389338" cy="492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" name="文字方塊 162"/>
          <p:cNvSpPr txBox="1"/>
          <p:nvPr/>
        </p:nvSpPr>
        <p:spPr>
          <a:xfrm>
            <a:off x="1656084" y="5023878"/>
            <a:ext cx="95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Central</a:t>
            </a:r>
          </a:p>
          <a:p>
            <a:pPr algn="ctr"/>
            <a:r>
              <a:rPr lang="en-US" altLang="zh-TW" sz="1200" dirty="0" smtClean="0"/>
              <a:t>Processors</a:t>
            </a:r>
            <a:endParaRPr lang="zh-TW" altLang="en-US" sz="1200" dirty="0"/>
          </a:p>
        </p:txBody>
      </p:sp>
      <p:cxnSp>
        <p:nvCxnSpPr>
          <p:cNvPr id="164" name="直線接點 163"/>
          <p:cNvCxnSpPr>
            <a:stCxn id="153" idx="3"/>
            <a:endCxn id="162" idx="1"/>
          </p:cNvCxnSpPr>
          <p:nvPr/>
        </p:nvCxnSpPr>
        <p:spPr>
          <a:xfrm>
            <a:off x="1561641" y="4835133"/>
            <a:ext cx="360769" cy="9118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直線接點 164"/>
          <p:cNvCxnSpPr>
            <a:stCxn id="196" idx="6"/>
          </p:cNvCxnSpPr>
          <p:nvPr/>
        </p:nvCxnSpPr>
        <p:spPr>
          <a:xfrm flipV="1">
            <a:off x="1465600" y="5078718"/>
            <a:ext cx="482665" cy="2388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6" name="Picture 102" descr="C:\Users\chents\AppData\Local\Microsoft\Windows\Temporary Internet Files\Low\Content.IE5\ERAUV3KI\MC900434845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882" y="4615647"/>
            <a:ext cx="653923" cy="65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7" name="文字方塊 166"/>
          <p:cNvSpPr txBox="1"/>
          <p:nvPr/>
        </p:nvSpPr>
        <p:spPr>
          <a:xfrm>
            <a:off x="2337977" y="4390108"/>
            <a:ext cx="7136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Servers</a:t>
            </a:r>
            <a:endParaRPr lang="zh-TW" altLang="en-US" sz="1200" dirty="0"/>
          </a:p>
        </p:txBody>
      </p:sp>
      <p:pic>
        <p:nvPicPr>
          <p:cNvPr id="168" name="Picture 102" descr="C:\Users\chents\AppData\Local\Microsoft\Windows\Temporary Internet Files\Low\Content.IE5\ERAUV3KI\MC900434845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581" y="4748645"/>
            <a:ext cx="653923" cy="65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9" name="直線接點 168"/>
          <p:cNvCxnSpPr/>
          <p:nvPr/>
        </p:nvCxnSpPr>
        <p:spPr>
          <a:xfrm>
            <a:off x="2292228" y="4987776"/>
            <a:ext cx="251307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流程圖: 磁碟 169"/>
          <p:cNvSpPr/>
          <p:nvPr/>
        </p:nvSpPr>
        <p:spPr>
          <a:xfrm>
            <a:off x="3190504" y="4654278"/>
            <a:ext cx="216024" cy="243323"/>
          </a:xfrm>
          <a:prstGeom prst="flowChartMagneticDisk">
            <a:avLst/>
          </a:prstGeom>
          <a:solidFill>
            <a:srgbClr val="C0C0C0"/>
          </a:solidFill>
          <a:ln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1" name="文字方塊 170"/>
          <p:cNvSpPr txBox="1"/>
          <p:nvPr/>
        </p:nvSpPr>
        <p:spPr>
          <a:xfrm>
            <a:off x="2947908" y="4410928"/>
            <a:ext cx="9172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Databases</a:t>
            </a:r>
            <a:endParaRPr lang="zh-TW" altLang="en-US" sz="1200" dirty="0"/>
          </a:p>
        </p:txBody>
      </p:sp>
      <p:sp>
        <p:nvSpPr>
          <p:cNvPr id="172" name="橢圓 171"/>
          <p:cNvSpPr/>
          <p:nvPr/>
        </p:nvSpPr>
        <p:spPr>
          <a:xfrm>
            <a:off x="3170488" y="4982245"/>
            <a:ext cx="282181" cy="184646"/>
          </a:xfrm>
          <a:prstGeom prst="ellipse">
            <a:avLst/>
          </a:prstGeom>
          <a:solidFill>
            <a:srgbClr val="FFC000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3" name="橢圓 172"/>
          <p:cNvSpPr/>
          <p:nvPr/>
        </p:nvSpPr>
        <p:spPr>
          <a:xfrm>
            <a:off x="3190504" y="5217922"/>
            <a:ext cx="282181" cy="184646"/>
          </a:xfrm>
          <a:prstGeom prst="ellipse">
            <a:avLst/>
          </a:prstGeom>
          <a:solidFill>
            <a:srgbClr val="FFC000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4" name="文字方塊 173"/>
          <p:cNvSpPr txBox="1"/>
          <p:nvPr/>
        </p:nvSpPr>
        <p:spPr>
          <a:xfrm>
            <a:off x="3112645" y="4909545"/>
            <a:ext cx="3978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HA</a:t>
            </a:r>
            <a:endParaRPr lang="zh-TW" altLang="en-US" sz="1200" dirty="0"/>
          </a:p>
        </p:txBody>
      </p:sp>
      <p:sp>
        <p:nvSpPr>
          <p:cNvPr id="175" name="文字方塊 174"/>
          <p:cNvSpPr txBox="1"/>
          <p:nvPr/>
        </p:nvSpPr>
        <p:spPr>
          <a:xfrm>
            <a:off x="3112645" y="5186544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AAA</a:t>
            </a:r>
            <a:endParaRPr lang="zh-TW" altLang="en-US" sz="1200" dirty="0"/>
          </a:p>
        </p:txBody>
      </p:sp>
      <p:cxnSp>
        <p:nvCxnSpPr>
          <p:cNvPr id="176" name="直線接點 175"/>
          <p:cNvCxnSpPr>
            <a:endCxn id="170" idx="2"/>
          </p:cNvCxnSpPr>
          <p:nvPr/>
        </p:nvCxnSpPr>
        <p:spPr>
          <a:xfrm flipV="1">
            <a:off x="3007007" y="4775940"/>
            <a:ext cx="183497" cy="2492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直線接點 176"/>
          <p:cNvCxnSpPr/>
          <p:nvPr/>
        </p:nvCxnSpPr>
        <p:spPr>
          <a:xfrm>
            <a:off x="3007007" y="5047459"/>
            <a:ext cx="249654" cy="22211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線接點 177"/>
          <p:cNvCxnSpPr/>
          <p:nvPr/>
        </p:nvCxnSpPr>
        <p:spPr>
          <a:xfrm>
            <a:off x="3007007" y="5042821"/>
            <a:ext cx="158733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矩形 178"/>
          <p:cNvSpPr/>
          <p:nvPr/>
        </p:nvSpPr>
        <p:spPr>
          <a:xfrm>
            <a:off x="1744493" y="4106144"/>
            <a:ext cx="2088232" cy="1512448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0" name="文字方塊 179"/>
          <p:cNvSpPr txBox="1"/>
          <p:nvPr/>
        </p:nvSpPr>
        <p:spPr>
          <a:xfrm>
            <a:off x="1960096" y="4106722"/>
            <a:ext cx="18726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Mobile Network Services</a:t>
            </a:r>
            <a:endParaRPr lang="zh-TW" altLang="en-US" sz="1200" dirty="0"/>
          </a:p>
        </p:txBody>
      </p:sp>
      <p:sp>
        <p:nvSpPr>
          <p:cNvPr id="181" name="矩形 180"/>
          <p:cNvSpPr/>
          <p:nvPr/>
        </p:nvSpPr>
        <p:spPr>
          <a:xfrm>
            <a:off x="895025" y="3805130"/>
            <a:ext cx="3081715" cy="200066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2" name="文字方塊 181"/>
          <p:cNvSpPr txBox="1"/>
          <p:nvPr/>
        </p:nvSpPr>
        <p:spPr>
          <a:xfrm>
            <a:off x="1812269" y="3746384"/>
            <a:ext cx="13869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Mobile Network B</a:t>
            </a:r>
            <a:endParaRPr lang="zh-TW" altLang="en-US" sz="1200" dirty="0"/>
          </a:p>
        </p:txBody>
      </p:sp>
      <p:sp>
        <p:nvSpPr>
          <p:cNvPr id="235" name="文字方塊 234"/>
          <p:cNvSpPr txBox="1"/>
          <p:nvPr/>
        </p:nvSpPr>
        <p:spPr>
          <a:xfrm>
            <a:off x="313819" y="3501008"/>
            <a:ext cx="704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Mobile</a:t>
            </a:r>
          </a:p>
          <a:p>
            <a:pPr algn="ctr"/>
            <a:r>
              <a:rPr lang="en-US" altLang="zh-TW" sz="1200" dirty="0"/>
              <a:t>d</a:t>
            </a:r>
            <a:r>
              <a:rPr lang="en-US" altLang="zh-TW" sz="1200" dirty="0" smtClean="0"/>
              <a:t>evices</a:t>
            </a:r>
            <a:endParaRPr lang="zh-TW" altLang="en-US" sz="1200" dirty="0"/>
          </a:p>
        </p:txBody>
      </p:sp>
      <p:sp>
        <p:nvSpPr>
          <p:cNvPr id="1082" name="向下箭號 1081"/>
          <p:cNvSpPr/>
          <p:nvPr/>
        </p:nvSpPr>
        <p:spPr>
          <a:xfrm flipV="1">
            <a:off x="513802" y="5805264"/>
            <a:ext cx="343362" cy="318862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7" name="文字方塊 236"/>
          <p:cNvSpPr txBox="1"/>
          <p:nvPr/>
        </p:nvSpPr>
        <p:spPr>
          <a:xfrm>
            <a:off x="179512" y="6089741"/>
            <a:ext cx="10534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Mobile users</a:t>
            </a:r>
            <a:endParaRPr lang="zh-TW" altLang="en-US" sz="1200" dirty="0"/>
          </a:p>
        </p:txBody>
      </p:sp>
      <p:sp>
        <p:nvSpPr>
          <p:cNvPr id="238" name="向下箭號 237"/>
          <p:cNvSpPr/>
          <p:nvPr/>
        </p:nvSpPr>
        <p:spPr>
          <a:xfrm flipV="1">
            <a:off x="2242870" y="5819852"/>
            <a:ext cx="343362" cy="318862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9" name="文字方塊 238"/>
          <p:cNvSpPr txBox="1"/>
          <p:nvPr/>
        </p:nvSpPr>
        <p:spPr>
          <a:xfrm>
            <a:off x="1716223" y="6104329"/>
            <a:ext cx="1438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Network operators</a:t>
            </a:r>
            <a:endParaRPr lang="zh-TW" altLang="en-US" sz="1200" dirty="0"/>
          </a:p>
        </p:txBody>
      </p:sp>
      <p:sp>
        <p:nvSpPr>
          <p:cNvPr id="1083" name="雲朵形 1082"/>
          <p:cNvSpPr/>
          <p:nvPr/>
        </p:nvSpPr>
        <p:spPr>
          <a:xfrm>
            <a:off x="4186210" y="2719996"/>
            <a:ext cx="504056" cy="2009985"/>
          </a:xfrm>
          <a:prstGeom prst="cloud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altLang="zh-TW" sz="2000" dirty="0" smtClean="0"/>
              <a:t>Internet</a:t>
            </a:r>
            <a:endParaRPr lang="zh-TW" altLang="en-US" sz="2000" dirty="0"/>
          </a:p>
        </p:txBody>
      </p:sp>
      <p:sp>
        <p:nvSpPr>
          <p:cNvPr id="242" name="向下箭號 241"/>
          <p:cNvSpPr/>
          <p:nvPr/>
        </p:nvSpPr>
        <p:spPr>
          <a:xfrm flipV="1">
            <a:off x="4282755" y="4729981"/>
            <a:ext cx="343362" cy="139414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3" name="文字方塊 242"/>
          <p:cNvSpPr txBox="1"/>
          <p:nvPr/>
        </p:nvSpPr>
        <p:spPr>
          <a:xfrm>
            <a:off x="3250106" y="6089741"/>
            <a:ext cx="23791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Internet service providers (ISPs)</a:t>
            </a:r>
            <a:endParaRPr lang="zh-TW" altLang="en-US" sz="1200" dirty="0"/>
          </a:p>
        </p:txBody>
      </p:sp>
      <p:cxnSp>
        <p:nvCxnSpPr>
          <p:cNvPr id="244" name="直線接點 243"/>
          <p:cNvCxnSpPr>
            <a:stCxn id="144" idx="3"/>
            <a:endCxn id="1083" idx="2"/>
          </p:cNvCxnSpPr>
          <p:nvPr/>
        </p:nvCxnSpPr>
        <p:spPr>
          <a:xfrm>
            <a:off x="3976740" y="2543861"/>
            <a:ext cx="211034" cy="11811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直線接點 245"/>
          <p:cNvCxnSpPr>
            <a:stCxn id="1083" idx="2"/>
            <a:endCxn id="181" idx="3"/>
          </p:cNvCxnSpPr>
          <p:nvPr/>
        </p:nvCxnSpPr>
        <p:spPr>
          <a:xfrm flipH="1">
            <a:off x="3976740" y="3724989"/>
            <a:ext cx="211034" cy="108047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7" name="Picture 103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712" y="4826929"/>
            <a:ext cx="957826" cy="538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2" name="群組 71"/>
          <p:cNvGrpSpPr/>
          <p:nvPr/>
        </p:nvGrpSpPr>
        <p:grpSpPr>
          <a:xfrm>
            <a:off x="5099755" y="2974593"/>
            <a:ext cx="1750751" cy="1101701"/>
            <a:chOff x="5413537" y="2914644"/>
            <a:chExt cx="1750751" cy="1101701"/>
          </a:xfrm>
        </p:grpSpPr>
        <p:sp>
          <p:nvSpPr>
            <p:cNvPr id="65" name="雲朵形 64"/>
            <p:cNvSpPr/>
            <p:nvPr/>
          </p:nvSpPr>
          <p:spPr>
            <a:xfrm>
              <a:off x="5580112" y="3146610"/>
              <a:ext cx="504056" cy="535988"/>
            </a:xfrm>
            <a:prstGeom prst="cloud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52" name="文字方塊 251"/>
            <p:cNvSpPr txBox="1"/>
            <p:nvPr/>
          </p:nvSpPr>
          <p:spPr>
            <a:xfrm>
              <a:off x="5413537" y="3140968"/>
              <a:ext cx="8146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Cloud</a:t>
              </a:r>
            </a:p>
            <a:p>
              <a:pPr algn="ctr"/>
              <a:r>
                <a:rPr lang="en-US" altLang="zh-TW" sz="1200" dirty="0" smtClean="0"/>
                <a:t>controller</a:t>
              </a:r>
              <a:endParaRPr lang="zh-TW" altLang="en-US" sz="1200" dirty="0"/>
            </a:p>
          </p:txBody>
        </p:sp>
        <p:pic>
          <p:nvPicPr>
            <p:cNvPr id="1128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9499" y="3052118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5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48297" y="3082028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7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7569" y="3104636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59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3006" y="3131428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0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2278" y="3154036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1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0192" y="3129740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2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98990" y="3159650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3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98262" y="3182258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4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3699" y="3209050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5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92971" y="3231658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6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50885" y="3207362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7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9683" y="3237272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8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8955" y="3259880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9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4392" y="3286672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70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43664" y="3309280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71" name="文字方塊 270"/>
            <p:cNvSpPr txBox="1"/>
            <p:nvPr/>
          </p:nvSpPr>
          <p:spPr>
            <a:xfrm>
              <a:off x="6084168" y="3440033"/>
              <a:ext cx="9781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Data center</a:t>
              </a:r>
              <a:endParaRPr lang="zh-TW" altLang="en-US" sz="1200" dirty="0"/>
            </a:p>
          </p:txBody>
        </p:sp>
        <p:cxnSp>
          <p:nvCxnSpPr>
            <p:cNvPr id="272" name="直線接點 271"/>
            <p:cNvCxnSpPr/>
            <p:nvPr/>
          </p:nvCxnSpPr>
          <p:spPr>
            <a:xfrm flipV="1">
              <a:off x="6048184" y="3370446"/>
              <a:ext cx="216024" cy="270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8" name="文字方塊 277"/>
            <p:cNvSpPr txBox="1"/>
            <p:nvPr/>
          </p:nvSpPr>
          <p:spPr>
            <a:xfrm>
              <a:off x="5868144" y="3645024"/>
              <a:ext cx="7212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Cloud A</a:t>
              </a:r>
              <a:endParaRPr lang="zh-TW" altLang="en-US" sz="1200" dirty="0"/>
            </a:p>
          </p:txBody>
        </p:sp>
        <p:sp>
          <p:nvSpPr>
            <p:cNvPr id="71" name="雲朵形 70"/>
            <p:cNvSpPr/>
            <p:nvPr/>
          </p:nvSpPr>
          <p:spPr>
            <a:xfrm>
              <a:off x="5413537" y="2914644"/>
              <a:ext cx="1750751" cy="1101701"/>
            </a:xfrm>
            <a:prstGeom prst="cloud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81" name="群組 280"/>
          <p:cNvGrpSpPr/>
          <p:nvPr/>
        </p:nvGrpSpPr>
        <p:grpSpPr>
          <a:xfrm>
            <a:off x="6994522" y="2974593"/>
            <a:ext cx="1750751" cy="1101701"/>
            <a:chOff x="5413537" y="2914644"/>
            <a:chExt cx="1750751" cy="1101701"/>
          </a:xfrm>
        </p:grpSpPr>
        <p:sp>
          <p:nvSpPr>
            <p:cNvPr id="282" name="雲朵形 281"/>
            <p:cNvSpPr/>
            <p:nvPr/>
          </p:nvSpPr>
          <p:spPr>
            <a:xfrm>
              <a:off x="5580112" y="3146610"/>
              <a:ext cx="504056" cy="535988"/>
            </a:xfrm>
            <a:prstGeom prst="cloud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83" name="文字方塊 282"/>
            <p:cNvSpPr txBox="1"/>
            <p:nvPr/>
          </p:nvSpPr>
          <p:spPr>
            <a:xfrm>
              <a:off x="5413537" y="3140968"/>
              <a:ext cx="81464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Cloud</a:t>
              </a:r>
            </a:p>
            <a:p>
              <a:pPr algn="ctr"/>
              <a:r>
                <a:rPr lang="en-US" altLang="zh-TW" sz="1200" dirty="0" smtClean="0"/>
                <a:t>controller</a:t>
              </a:r>
              <a:endParaRPr lang="zh-TW" altLang="en-US" sz="1200" dirty="0"/>
            </a:p>
          </p:txBody>
        </p:sp>
        <p:pic>
          <p:nvPicPr>
            <p:cNvPr id="284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9499" y="3052118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5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48297" y="3082028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6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7569" y="3104636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7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3006" y="3131428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8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2278" y="3154036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89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0192" y="3129740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0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98990" y="3159650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1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98262" y="3182258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2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93699" y="3209050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3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92971" y="3231658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4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50885" y="3207362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5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9683" y="3237272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6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8955" y="3259880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7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4392" y="3286672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98" name="Picture 104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43664" y="3309280"/>
              <a:ext cx="167919" cy="3357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9" name="文字方塊 298"/>
            <p:cNvSpPr txBox="1"/>
            <p:nvPr/>
          </p:nvSpPr>
          <p:spPr>
            <a:xfrm>
              <a:off x="6084168" y="3440033"/>
              <a:ext cx="9781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Data center</a:t>
              </a:r>
              <a:endParaRPr lang="zh-TW" altLang="en-US" sz="1200" dirty="0"/>
            </a:p>
          </p:txBody>
        </p:sp>
        <p:cxnSp>
          <p:nvCxnSpPr>
            <p:cNvPr id="300" name="直線接點 299"/>
            <p:cNvCxnSpPr/>
            <p:nvPr/>
          </p:nvCxnSpPr>
          <p:spPr>
            <a:xfrm flipV="1">
              <a:off x="6048184" y="3370446"/>
              <a:ext cx="216024" cy="270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1" name="文字方塊 300"/>
            <p:cNvSpPr txBox="1"/>
            <p:nvPr/>
          </p:nvSpPr>
          <p:spPr>
            <a:xfrm>
              <a:off x="5863912" y="3645024"/>
              <a:ext cx="7296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TW" sz="1200" dirty="0" smtClean="0"/>
                <a:t>Cloud B</a:t>
              </a:r>
              <a:endParaRPr lang="zh-TW" altLang="en-US" sz="1200" dirty="0"/>
            </a:p>
          </p:txBody>
        </p:sp>
        <p:sp>
          <p:nvSpPr>
            <p:cNvPr id="302" name="雲朵形 301"/>
            <p:cNvSpPr/>
            <p:nvPr/>
          </p:nvSpPr>
          <p:spPr>
            <a:xfrm>
              <a:off x="5413537" y="2914644"/>
              <a:ext cx="1750751" cy="1101701"/>
            </a:xfrm>
            <a:prstGeom prst="cloud">
              <a:avLst/>
            </a:prstGeom>
            <a:noFill/>
            <a:ln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73" name="雲朵形 72"/>
          <p:cNvSpPr/>
          <p:nvPr/>
        </p:nvSpPr>
        <p:spPr>
          <a:xfrm>
            <a:off x="4770133" y="2517217"/>
            <a:ext cx="4096597" cy="2108348"/>
          </a:xfrm>
          <a:prstGeom prst="cloud">
            <a:avLst/>
          </a:prstGeom>
          <a:noFill/>
          <a:ln>
            <a:solidFill>
              <a:srgbClr val="000099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4" name="文字方塊 303"/>
          <p:cNvSpPr txBox="1"/>
          <p:nvPr/>
        </p:nvSpPr>
        <p:spPr>
          <a:xfrm>
            <a:off x="6476535" y="2626749"/>
            <a:ext cx="13340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Cloud computing</a:t>
            </a:r>
            <a:endParaRPr lang="zh-TW" altLang="en-US" sz="1200" dirty="0"/>
          </a:p>
        </p:txBody>
      </p:sp>
      <p:cxnSp>
        <p:nvCxnSpPr>
          <p:cNvPr id="305" name="直線接點 304"/>
          <p:cNvCxnSpPr>
            <a:endCxn id="1127" idx="1"/>
          </p:cNvCxnSpPr>
          <p:nvPr/>
        </p:nvCxnSpPr>
        <p:spPr>
          <a:xfrm>
            <a:off x="4626117" y="4154845"/>
            <a:ext cx="1554595" cy="94144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直線接點 308"/>
          <p:cNvCxnSpPr>
            <a:stCxn id="65" idx="1"/>
            <a:endCxn id="1127" idx="0"/>
          </p:cNvCxnSpPr>
          <p:nvPr/>
        </p:nvCxnSpPr>
        <p:spPr>
          <a:xfrm>
            <a:off x="5518358" y="3741976"/>
            <a:ext cx="1141267" cy="108495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直線接點 311"/>
          <p:cNvCxnSpPr>
            <a:stCxn id="282" idx="1"/>
            <a:endCxn id="1127" idx="0"/>
          </p:cNvCxnSpPr>
          <p:nvPr/>
        </p:nvCxnSpPr>
        <p:spPr>
          <a:xfrm flipH="1">
            <a:off x="6659625" y="3741976"/>
            <a:ext cx="753500" cy="108495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向下箭號 314"/>
          <p:cNvSpPr/>
          <p:nvPr/>
        </p:nvSpPr>
        <p:spPr>
          <a:xfrm flipV="1">
            <a:off x="6442995" y="5363305"/>
            <a:ext cx="343362" cy="760821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6" name="文字方塊 315"/>
          <p:cNvSpPr txBox="1"/>
          <p:nvPr/>
        </p:nvSpPr>
        <p:spPr>
          <a:xfrm>
            <a:off x="5579081" y="6089741"/>
            <a:ext cx="21355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Application service providers</a:t>
            </a:r>
            <a:endParaRPr lang="zh-TW" altLang="en-US" sz="1200" dirty="0"/>
          </a:p>
        </p:txBody>
      </p:sp>
      <p:sp>
        <p:nvSpPr>
          <p:cNvPr id="317" name="向下箭號 316"/>
          <p:cNvSpPr/>
          <p:nvPr/>
        </p:nvSpPr>
        <p:spPr>
          <a:xfrm flipH="1">
            <a:off x="5619145" y="2267007"/>
            <a:ext cx="343362" cy="452989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8" name="文字方塊 317"/>
          <p:cNvSpPr txBox="1"/>
          <p:nvPr/>
        </p:nvSpPr>
        <p:spPr>
          <a:xfrm flipH="1">
            <a:off x="4834282" y="1844824"/>
            <a:ext cx="1786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1200" dirty="0" smtClean="0"/>
              <a:t>Data center owners or</a:t>
            </a:r>
          </a:p>
          <a:p>
            <a:pPr algn="ctr"/>
            <a:r>
              <a:rPr lang="en-US" altLang="zh-TW" sz="1200" dirty="0" smtClean="0"/>
              <a:t>Cloud service providers</a:t>
            </a:r>
            <a:endParaRPr lang="zh-TW" altLang="en-US" sz="1200" dirty="0"/>
          </a:p>
        </p:txBody>
      </p:sp>
      <p:cxnSp>
        <p:nvCxnSpPr>
          <p:cNvPr id="319" name="直線接點 318"/>
          <p:cNvCxnSpPr/>
          <p:nvPr/>
        </p:nvCxnSpPr>
        <p:spPr>
          <a:xfrm>
            <a:off x="4697248" y="3643076"/>
            <a:ext cx="42506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16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Architectures of mobile cloud computing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11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>Mobile devices are </a:t>
            </a:r>
            <a:r>
              <a:rPr lang="en-US" altLang="zh-TW" dirty="0"/>
              <a:t>connected to the mobile networks via base </a:t>
            </a:r>
            <a:r>
              <a:rPr lang="en-US" altLang="zh-TW" dirty="0" smtClean="0"/>
              <a:t>stations (e.g</a:t>
            </a:r>
            <a:r>
              <a:rPr lang="en-US" altLang="zh-TW" dirty="0"/>
              <a:t>., base transceiver station, access point, or </a:t>
            </a:r>
            <a:r>
              <a:rPr lang="en-US" altLang="zh-TW" dirty="0" smtClean="0"/>
              <a:t>satellite) that </a:t>
            </a:r>
            <a:r>
              <a:rPr lang="en-US" altLang="zh-TW" dirty="0"/>
              <a:t>establish and control the connections (air links) </a:t>
            </a:r>
            <a:r>
              <a:rPr lang="en-US" altLang="zh-TW" dirty="0" smtClean="0"/>
              <a:t>and functional </a:t>
            </a:r>
            <a:r>
              <a:rPr lang="en-US" altLang="zh-TW" dirty="0"/>
              <a:t>interfaces between the networks and </a:t>
            </a:r>
            <a:r>
              <a:rPr lang="en-US" altLang="zh-TW" dirty="0" smtClean="0"/>
              <a:t>mobile devices</a:t>
            </a:r>
            <a:r>
              <a:rPr lang="en-US" altLang="zh-TW" dirty="0"/>
              <a:t>. Mobile users’ requests and information (e.g., </a:t>
            </a:r>
            <a:r>
              <a:rPr lang="en-US" altLang="zh-TW" dirty="0" smtClean="0"/>
              <a:t>ID and </a:t>
            </a:r>
            <a:r>
              <a:rPr lang="en-US" altLang="zh-TW" dirty="0"/>
              <a:t>location) are transmitted to the central processors </a:t>
            </a:r>
            <a:r>
              <a:rPr lang="en-US" altLang="zh-TW" dirty="0" smtClean="0"/>
              <a:t>that are </a:t>
            </a:r>
            <a:r>
              <a:rPr lang="en-US" altLang="zh-TW" dirty="0"/>
              <a:t>connected to servers providing mobile network services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Mobile </a:t>
            </a:r>
            <a:r>
              <a:rPr lang="en-US" altLang="zh-TW" dirty="0"/>
              <a:t>network operators can provide </a:t>
            </a:r>
            <a:r>
              <a:rPr lang="en-US" altLang="zh-TW" dirty="0" smtClean="0"/>
              <a:t>services to </a:t>
            </a:r>
            <a:r>
              <a:rPr lang="en-US" altLang="zh-TW" dirty="0"/>
              <a:t>mobile users as authentication, authorization, </a:t>
            </a:r>
            <a:r>
              <a:rPr lang="en-US" altLang="zh-TW" dirty="0" smtClean="0"/>
              <a:t>and accounting </a:t>
            </a:r>
            <a:r>
              <a:rPr lang="en-US" altLang="zh-TW" dirty="0"/>
              <a:t>based on the home agent and subscribers’ </a:t>
            </a:r>
            <a:r>
              <a:rPr lang="en-US" altLang="zh-TW" dirty="0" smtClean="0"/>
              <a:t>data stored </a:t>
            </a:r>
            <a:r>
              <a:rPr lang="en-US" altLang="zh-TW" dirty="0"/>
              <a:t>in databases. After that, the subscribers’ </a:t>
            </a:r>
            <a:r>
              <a:rPr lang="en-US" altLang="zh-TW" dirty="0" smtClean="0"/>
              <a:t>requests are </a:t>
            </a:r>
            <a:r>
              <a:rPr lang="en-US" altLang="zh-TW" dirty="0"/>
              <a:t>delivered to a cloud through the Internet. In the </a:t>
            </a:r>
            <a:r>
              <a:rPr lang="en-US" altLang="zh-TW" dirty="0" smtClean="0"/>
              <a:t>cloud, cloud </a:t>
            </a:r>
            <a:r>
              <a:rPr lang="en-US" altLang="zh-TW" dirty="0"/>
              <a:t>controllers process the requests to provide </a:t>
            </a:r>
            <a:r>
              <a:rPr lang="en-US" altLang="zh-TW" dirty="0" smtClean="0"/>
              <a:t>mobile users </a:t>
            </a:r>
            <a:r>
              <a:rPr lang="en-US" altLang="zh-TW" dirty="0"/>
              <a:t>with the corresponding cloud services. These </a:t>
            </a:r>
            <a:r>
              <a:rPr lang="en-US" altLang="zh-TW" dirty="0" smtClean="0"/>
              <a:t>services are </a:t>
            </a:r>
            <a:r>
              <a:rPr lang="en-US" altLang="zh-TW" dirty="0"/>
              <a:t>developed with the concepts of utility </a:t>
            </a:r>
            <a:r>
              <a:rPr lang="en-US" altLang="zh-TW" dirty="0" smtClean="0"/>
              <a:t>computing, virtualization</a:t>
            </a:r>
            <a:r>
              <a:rPr lang="en-US" altLang="zh-TW" dirty="0"/>
              <a:t>, and service-oriented architecture (e.g., </a:t>
            </a:r>
            <a:r>
              <a:rPr lang="en-US" altLang="zh-TW" dirty="0" smtClean="0"/>
              <a:t>web, application</a:t>
            </a:r>
            <a:r>
              <a:rPr lang="en-US" altLang="zh-TW" dirty="0"/>
              <a:t>, and database servers).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9629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Service-oriented cloud computing </a:t>
            </a:r>
            <a:r>
              <a:rPr lang="en-US" altLang="zh-TW" dirty="0" smtClean="0"/>
              <a:t>architecture (1/4)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12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Generally, a CC is a large-scale distributed network </a:t>
            </a:r>
            <a:r>
              <a:rPr lang="en-US" altLang="zh-TW" dirty="0" smtClean="0"/>
              <a:t>system implemented </a:t>
            </a:r>
            <a:r>
              <a:rPr lang="en-US" altLang="zh-TW" dirty="0"/>
              <a:t>based on a number of servers in </a:t>
            </a:r>
            <a:r>
              <a:rPr lang="en-US" altLang="zh-TW" dirty="0" smtClean="0"/>
              <a:t>data centers</a:t>
            </a:r>
            <a:r>
              <a:rPr lang="en-US" altLang="zh-TW" dirty="0"/>
              <a:t>. The cloud services are generally classified </a:t>
            </a:r>
            <a:r>
              <a:rPr lang="en-US" altLang="zh-TW" dirty="0" smtClean="0"/>
              <a:t>based on </a:t>
            </a:r>
            <a:r>
              <a:rPr lang="en-US" altLang="zh-TW" dirty="0"/>
              <a:t>a layer </a:t>
            </a:r>
            <a:r>
              <a:rPr lang="en-US" altLang="zh-TW" dirty="0" smtClean="0"/>
              <a:t>concept. </a:t>
            </a:r>
            <a:r>
              <a:rPr lang="en-US" altLang="zh-TW" dirty="0"/>
              <a:t>In the upper layers of </a:t>
            </a:r>
            <a:r>
              <a:rPr lang="en-US" altLang="zh-TW" dirty="0" smtClean="0"/>
              <a:t>this paradigm</a:t>
            </a:r>
            <a:r>
              <a:rPr lang="en-US" altLang="zh-TW" dirty="0"/>
              <a:t>, Infrastructure as a Service (</a:t>
            </a:r>
            <a:r>
              <a:rPr lang="en-US" altLang="zh-TW" dirty="0" err="1"/>
              <a:t>IaaS</a:t>
            </a:r>
            <a:r>
              <a:rPr lang="en-US" altLang="zh-TW" dirty="0"/>
              <a:t>), Platform </a:t>
            </a:r>
            <a:r>
              <a:rPr lang="en-US" altLang="zh-TW" dirty="0" smtClean="0"/>
              <a:t>as a </a:t>
            </a:r>
            <a:r>
              <a:rPr lang="en-US" altLang="zh-TW" dirty="0"/>
              <a:t>Service (</a:t>
            </a:r>
            <a:r>
              <a:rPr lang="en-US" altLang="zh-TW" dirty="0" err="1"/>
              <a:t>PaaS</a:t>
            </a:r>
            <a:r>
              <a:rPr lang="en-US" altLang="zh-TW" dirty="0"/>
              <a:t>), and Software as a Service (</a:t>
            </a:r>
            <a:r>
              <a:rPr lang="en-US" altLang="zh-TW" dirty="0" err="1"/>
              <a:t>SaaS</a:t>
            </a:r>
            <a:r>
              <a:rPr lang="en-US" altLang="zh-TW" dirty="0"/>
              <a:t>) </a:t>
            </a:r>
            <a:r>
              <a:rPr lang="en-US" altLang="zh-TW" dirty="0" smtClean="0"/>
              <a:t>are stacked.</a:t>
            </a:r>
          </a:p>
          <a:p>
            <a:r>
              <a:rPr lang="en-US" altLang="zh-TW" dirty="0" smtClean="0"/>
              <a:t>See the next slide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4688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Service-oriented cloud computing architecture </a:t>
            </a:r>
            <a:r>
              <a:rPr lang="en-US" altLang="zh-TW" dirty="0" smtClean="0"/>
              <a:t>(2/4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13</a:t>
            </a:fld>
            <a:endParaRPr kumimoji="0" 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069467"/>
              </p:ext>
            </p:extLst>
          </p:nvPr>
        </p:nvGraphicFramePr>
        <p:xfrm>
          <a:off x="1259632" y="2276872"/>
          <a:ext cx="6096000" cy="256032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2400" u="none" strike="noStrike" kern="1200" baseline="0" dirty="0" smtClean="0"/>
                        <a:t>Software as a Service (Microsoft’s Live Mesh)</a:t>
                      </a:r>
                      <a:endParaRPr lang="zh-TW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2400" u="none" strike="noStrike" kern="1200" baseline="0" dirty="0" smtClean="0"/>
                        <a:t>Platform as a Service (e.g., Google App engine, Microsoft Azure)</a:t>
                      </a:r>
                      <a:endParaRPr lang="zh-TW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2400" u="none" strike="noStrike" kern="1200" baseline="0" dirty="0" smtClean="0"/>
                        <a:t>Infrastructure as a Service (e.g., EC2, S3)</a:t>
                      </a:r>
                      <a:endParaRPr lang="zh-TW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2400" u="none" strike="noStrike" kern="1200" baseline="0" dirty="0" smtClean="0"/>
                        <a:t>Data centers</a:t>
                      </a:r>
                      <a:endParaRPr lang="zh-TW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83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Service-oriented cloud computing architecture </a:t>
            </a:r>
            <a:r>
              <a:rPr lang="en-US" altLang="zh-TW" dirty="0" smtClean="0"/>
              <a:t>(3/4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14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i="1" dirty="0"/>
              <a:t>Data centers </a:t>
            </a:r>
            <a:r>
              <a:rPr lang="en-US" altLang="zh-TW" i="1" dirty="0" smtClean="0"/>
              <a:t>layer</a:t>
            </a:r>
          </a:p>
          <a:p>
            <a:pPr lvl="1"/>
            <a:r>
              <a:rPr lang="en-US" altLang="zh-TW" dirty="0" smtClean="0"/>
              <a:t>This </a:t>
            </a:r>
            <a:r>
              <a:rPr lang="en-US" altLang="zh-TW" dirty="0"/>
              <a:t>layer provides the </a:t>
            </a:r>
            <a:r>
              <a:rPr lang="en-US" altLang="zh-TW" dirty="0" smtClean="0"/>
              <a:t>hardware facility </a:t>
            </a:r>
            <a:r>
              <a:rPr lang="en-US" altLang="zh-TW" dirty="0"/>
              <a:t>and infrastructure for clouds. In data </a:t>
            </a:r>
            <a:r>
              <a:rPr lang="en-US" altLang="zh-TW" dirty="0" smtClean="0"/>
              <a:t>center layer</a:t>
            </a:r>
            <a:r>
              <a:rPr lang="en-US" altLang="zh-TW" dirty="0"/>
              <a:t>, a number of servers are linked with </a:t>
            </a:r>
            <a:r>
              <a:rPr lang="en-US" altLang="zh-TW" dirty="0" smtClean="0"/>
              <a:t>high-speed networks </a:t>
            </a:r>
            <a:r>
              <a:rPr lang="en-US" altLang="zh-TW" dirty="0"/>
              <a:t>to provide services for customers. </a:t>
            </a:r>
            <a:r>
              <a:rPr lang="en-US" altLang="zh-TW" dirty="0" smtClean="0"/>
              <a:t>Typically, data </a:t>
            </a:r>
            <a:r>
              <a:rPr lang="en-US" altLang="zh-TW" dirty="0"/>
              <a:t>centers are built in less populated places, with </a:t>
            </a:r>
            <a:r>
              <a:rPr lang="en-US" altLang="zh-TW" dirty="0" smtClean="0"/>
              <a:t>a high power supply stability and a low risk of disaster.</a:t>
            </a:r>
          </a:p>
          <a:p>
            <a:r>
              <a:rPr lang="en-US" altLang="zh-TW" i="1" dirty="0" err="1" smtClean="0"/>
              <a:t>IaaS</a:t>
            </a:r>
            <a:endParaRPr lang="en-US" altLang="zh-TW" i="1" dirty="0" smtClean="0"/>
          </a:p>
          <a:p>
            <a:pPr lvl="1"/>
            <a:r>
              <a:rPr lang="en-US" altLang="zh-TW" dirty="0" smtClean="0"/>
              <a:t>Infrastructure </a:t>
            </a:r>
            <a:r>
              <a:rPr lang="en-US" altLang="zh-TW" dirty="0"/>
              <a:t>as a Service is built on top </a:t>
            </a:r>
            <a:r>
              <a:rPr lang="en-US" altLang="zh-TW" dirty="0" smtClean="0"/>
              <a:t>of the </a:t>
            </a:r>
            <a:r>
              <a:rPr lang="en-US" altLang="zh-TW" dirty="0"/>
              <a:t>data center layer. </a:t>
            </a:r>
            <a:r>
              <a:rPr lang="en-US" altLang="zh-TW" dirty="0" err="1"/>
              <a:t>IaaS</a:t>
            </a:r>
            <a:r>
              <a:rPr lang="en-US" altLang="zh-TW" dirty="0"/>
              <a:t> enables the provision </a:t>
            </a:r>
            <a:r>
              <a:rPr lang="en-US" altLang="zh-TW" dirty="0" smtClean="0"/>
              <a:t>of storage</a:t>
            </a:r>
            <a:r>
              <a:rPr lang="en-US" altLang="zh-TW" dirty="0"/>
              <a:t>, hardware, servers, and networking </a:t>
            </a:r>
            <a:r>
              <a:rPr lang="en-US" altLang="zh-TW" dirty="0" smtClean="0"/>
              <a:t>components. The </a:t>
            </a:r>
            <a:r>
              <a:rPr lang="en-US" altLang="zh-TW" dirty="0"/>
              <a:t>client typically pays on a per-use </a:t>
            </a:r>
            <a:r>
              <a:rPr lang="en-US" altLang="zh-TW" dirty="0" smtClean="0"/>
              <a:t>basis. Thus</a:t>
            </a:r>
            <a:r>
              <a:rPr lang="en-US" altLang="zh-TW" dirty="0"/>
              <a:t>, clients can save cost as the payment is </a:t>
            </a:r>
            <a:r>
              <a:rPr lang="en-US" altLang="zh-TW" dirty="0" smtClean="0"/>
              <a:t>only based </a:t>
            </a:r>
            <a:r>
              <a:rPr lang="en-US" altLang="zh-TW" dirty="0"/>
              <a:t>on how much resource they really use. </a:t>
            </a:r>
            <a:r>
              <a:rPr lang="en-US" altLang="zh-TW" dirty="0" smtClean="0"/>
              <a:t>Infrastructure can </a:t>
            </a:r>
            <a:r>
              <a:rPr lang="en-US" altLang="zh-TW" dirty="0"/>
              <a:t>be expanded or shrunk dynamically </a:t>
            </a:r>
            <a:r>
              <a:rPr lang="en-US" altLang="zh-TW" dirty="0" smtClean="0"/>
              <a:t>as needed</a:t>
            </a:r>
            <a:r>
              <a:rPr lang="en-US" altLang="zh-TW" dirty="0"/>
              <a:t>. The examples of </a:t>
            </a:r>
            <a:r>
              <a:rPr lang="en-US" altLang="zh-TW" dirty="0" err="1"/>
              <a:t>IaaS</a:t>
            </a:r>
            <a:r>
              <a:rPr lang="en-US" altLang="zh-TW" dirty="0"/>
              <a:t> are Amazon </a:t>
            </a:r>
            <a:r>
              <a:rPr lang="en-US" altLang="zh-TW" dirty="0" smtClean="0"/>
              <a:t>Elastic Cloud </a:t>
            </a:r>
            <a:r>
              <a:rPr lang="en-US" altLang="zh-TW" dirty="0"/>
              <a:t>Computing and Simple Storage Service (S3).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004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Service-oriented cloud computing architecture </a:t>
            </a:r>
            <a:r>
              <a:rPr lang="en-US" altLang="zh-TW" dirty="0" smtClean="0"/>
              <a:t>(4/4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15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i="1" dirty="0" err="1" smtClean="0"/>
              <a:t>PaaS</a:t>
            </a:r>
            <a:endParaRPr lang="en-US" altLang="zh-TW" i="1" dirty="0" smtClean="0"/>
          </a:p>
          <a:p>
            <a:pPr lvl="1"/>
            <a:r>
              <a:rPr lang="en-US" altLang="zh-TW" dirty="0" smtClean="0"/>
              <a:t>Platform </a:t>
            </a:r>
            <a:r>
              <a:rPr lang="en-US" altLang="zh-TW" dirty="0"/>
              <a:t>as a Service offers an advanced </a:t>
            </a:r>
            <a:r>
              <a:rPr lang="en-US" altLang="zh-TW" dirty="0" smtClean="0"/>
              <a:t>integrated environment for building, testing, and deploying custom </a:t>
            </a:r>
            <a:r>
              <a:rPr lang="en-US" altLang="zh-TW" dirty="0"/>
              <a:t>applications. The examples of </a:t>
            </a:r>
            <a:r>
              <a:rPr lang="en-US" altLang="zh-TW" dirty="0" err="1"/>
              <a:t>PaaS</a:t>
            </a:r>
            <a:r>
              <a:rPr lang="en-US" altLang="zh-TW" dirty="0"/>
              <a:t> </a:t>
            </a:r>
            <a:r>
              <a:rPr lang="en-US" altLang="zh-TW" dirty="0" smtClean="0"/>
              <a:t>are </a:t>
            </a:r>
            <a:r>
              <a:rPr lang="en-US" altLang="zh-TW" dirty="0"/>
              <a:t>Google App Engine, Microsoft Azure, and </a:t>
            </a:r>
            <a:r>
              <a:rPr lang="en-US" altLang="zh-TW" dirty="0" smtClean="0"/>
              <a:t>Amazon Map </a:t>
            </a:r>
            <a:r>
              <a:rPr lang="en-US" altLang="zh-TW" dirty="0"/>
              <a:t>Reduce/Simple Storage Service</a:t>
            </a:r>
            <a:r>
              <a:rPr lang="en-US" altLang="zh-TW" dirty="0" smtClean="0"/>
              <a:t>.</a:t>
            </a:r>
          </a:p>
          <a:p>
            <a:r>
              <a:rPr lang="en-US" altLang="zh-TW" i="1" dirty="0" err="1" smtClean="0"/>
              <a:t>SaaS</a:t>
            </a:r>
            <a:endParaRPr lang="en-US" altLang="zh-TW" i="1" dirty="0" smtClean="0"/>
          </a:p>
          <a:p>
            <a:pPr lvl="1"/>
            <a:r>
              <a:rPr lang="en-US" altLang="zh-TW" dirty="0" smtClean="0"/>
              <a:t>Software </a:t>
            </a:r>
            <a:r>
              <a:rPr lang="en-US" altLang="zh-TW" dirty="0"/>
              <a:t>as a Service supports a software </a:t>
            </a:r>
            <a:r>
              <a:rPr lang="en-US" altLang="zh-TW" dirty="0" smtClean="0"/>
              <a:t>distribution with </a:t>
            </a:r>
            <a:r>
              <a:rPr lang="en-US" altLang="zh-TW" dirty="0"/>
              <a:t>specific requirements. In this </a:t>
            </a:r>
            <a:r>
              <a:rPr lang="en-US" altLang="zh-TW" dirty="0" smtClean="0"/>
              <a:t>layer, the </a:t>
            </a:r>
            <a:r>
              <a:rPr lang="en-US" altLang="zh-TW" dirty="0"/>
              <a:t>users can access an application and </a:t>
            </a:r>
            <a:r>
              <a:rPr lang="en-US" altLang="zh-TW" dirty="0" smtClean="0"/>
              <a:t>information remotely </a:t>
            </a:r>
            <a:r>
              <a:rPr lang="en-US" altLang="zh-TW" dirty="0"/>
              <a:t>via the Internet and pay only for </a:t>
            </a:r>
            <a:r>
              <a:rPr lang="en-US" altLang="zh-TW" dirty="0" smtClean="0"/>
              <a:t>that they </a:t>
            </a:r>
            <a:r>
              <a:rPr lang="en-US" altLang="zh-TW" dirty="0"/>
              <a:t>use. </a:t>
            </a:r>
            <a:r>
              <a:rPr lang="en-US" altLang="zh-TW" dirty="0" err="1"/>
              <a:t>Salesforce</a:t>
            </a:r>
            <a:r>
              <a:rPr lang="en-US" altLang="zh-TW" dirty="0"/>
              <a:t> is one of the pioneers in </a:t>
            </a:r>
            <a:r>
              <a:rPr lang="en-US" altLang="zh-TW" dirty="0" smtClean="0"/>
              <a:t>providing this </a:t>
            </a:r>
            <a:r>
              <a:rPr lang="en-US" altLang="zh-TW" dirty="0"/>
              <a:t>service model. Microsoft’s Live </a:t>
            </a:r>
            <a:r>
              <a:rPr lang="en-US" altLang="zh-TW" dirty="0" smtClean="0"/>
              <a:t>Mesh also </a:t>
            </a:r>
            <a:r>
              <a:rPr lang="en-US" altLang="zh-TW" dirty="0"/>
              <a:t>allows sharing files and folders across </a:t>
            </a:r>
            <a:r>
              <a:rPr lang="en-US" altLang="zh-TW" dirty="0" smtClean="0"/>
              <a:t>multiple devices </a:t>
            </a:r>
            <a:r>
              <a:rPr lang="en-US" altLang="zh-TW" dirty="0"/>
              <a:t>simultaneously.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962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Advantages of mobile cloud computing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16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In the following, we </a:t>
            </a:r>
            <a:r>
              <a:rPr lang="en-US" altLang="zh-TW" dirty="0" smtClean="0"/>
              <a:t>describe how </a:t>
            </a:r>
            <a:r>
              <a:rPr lang="en-US" altLang="zh-TW" dirty="0"/>
              <a:t>the cloud can be used to overcome obstacles in </a:t>
            </a:r>
            <a:r>
              <a:rPr lang="en-US" altLang="zh-TW" dirty="0" smtClean="0"/>
              <a:t>MC, thereby </a:t>
            </a:r>
            <a:r>
              <a:rPr lang="en-US" altLang="zh-TW" dirty="0"/>
              <a:t>pointing out advantages of MCC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/>
              <a:t>Extending battery lifetime</a:t>
            </a:r>
          </a:p>
          <a:p>
            <a:pPr lvl="1"/>
            <a:r>
              <a:rPr lang="en-US" altLang="zh-TW" dirty="0"/>
              <a:t>Improving data storage capacity and processing power</a:t>
            </a:r>
          </a:p>
          <a:p>
            <a:pPr lvl="1"/>
            <a:r>
              <a:rPr lang="en-US" altLang="zh-TW" dirty="0"/>
              <a:t>Improving reliability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081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Extending battery lifetime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17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dirty="0"/>
              <a:t>Battery is one of </a:t>
            </a:r>
            <a:r>
              <a:rPr lang="en-US" altLang="zh-TW" dirty="0" smtClean="0"/>
              <a:t>the main </a:t>
            </a:r>
            <a:r>
              <a:rPr lang="en-US" altLang="zh-TW" dirty="0"/>
              <a:t>concerns for mobile devices. Several solutions</a:t>
            </a:r>
          </a:p>
          <a:p>
            <a:r>
              <a:rPr lang="en-US" altLang="zh-TW" dirty="0"/>
              <a:t>have been proposed to enhance the CPU </a:t>
            </a:r>
            <a:r>
              <a:rPr lang="en-US" altLang="zh-TW" dirty="0" smtClean="0"/>
              <a:t>performance and </a:t>
            </a:r>
            <a:r>
              <a:rPr lang="en-US" altLang="zh-TW" dirty="0"/>
              <a:t>to manage the disk and screen </a:t>
            </a:r>
            <a:r>
              <a:rPr lang="en-US" altLang="zh-TW" dirty="0" smtClean="0"/>
              <a:t>in an </a:t>
            </a:r>
            <a:r>
              <a:rPr lang="en-US" altLang="zh-TW" dirty="0"/>
              <a:t>intelligent manner </a:t>
            </a:r>
            <a:r>
              <a:rPr lang="en-US" altLang="zh-TW" dirty="0" smtClean="0"/>
              <a:t>to </a:t>
            </a:r>
            <a:r>
              <a:rPr lang="en-US" altLang="zh-TW" dirty="0"/>
              <a:t>reduce power consumption.</a:t>
            </a:r>
          </a:p>
          <a:p>
            <a:r>
              <a:rPr lang="en-US" altLang="zh-TW" dirty="0"/>
              <a:t>However, these solutions require </a:t>
            </a:r>
            <a:r>
              <a:rPr lang="en-US" altLang="zh-TW" dirty="0" smtClean="0"/>
              <a:t>changes in </a:t>
            </a:r>
            <a:r>
              <a:rPr lang="en-US" altLang="zh-TW" dirty="0"/>
              <a:t>the structure of mobile devices, or they </a:t>
            </a:r>
            <a:r>
              <a:rPr lang="en-US" altLang="zh-TW" dirty="0" smtClean="0"/>
              <a:t>require a </a:t>
            </a:r>
            <a:r>
              <a:rPr lang="en-US" altLang="zh-TW" dirty="0"/>
              <a:t>new hardware that results in an increase of </a:t>
            </a:r>
            <a:r>
              <a:rPr lang="en-US" altLang="zh-TW" dirty="0" smtClean="0"/>
              <a:t>cost and </a:t>
            </a:r>
            <a:r>
              <a:rPr lang="en-US" altLang="zh-TW" dirty="0"/>
              <a:t>may not be feasible for all mobile devices.</a:t>
            </a:r>
          </a:p>
          <a:p>
            <a:r>
              <a:rPr lang="en-US" altLang="zh-TW" dirty="0"/>
              <a:t>Computation offloading technique is proposed </a:t>
            </a:r>
            <a:r>
              <a:rPr lang="en-US" altLang="zh-TW" dirty="0" smtClean="0"/>
              <a:t>with the </a:t>
            </a:r>
            <a:r>
              <a:rPr lang="en-US" altLang="zh-TW" dirty="0"/>
              <a:t>objective to migrate the large computations </a:t>
            </a:r>
            <a:r>
              <a:rPr lang="en-US" altLang="zh-TW" dirty="0" smtClean="0"/>
              <a:t>and complex </a:t>
            </a:r>
            <a:r>
              <a:rPr lang="en-US" altLang="zh-TW" dirty="0"/>
              <a:t>processing from resource-limited </a:t>
            </a:r>
            <a:r>
              <a:rPr lang="en-US" altLang="zh-TW" dirty="0" smtClean="0"/>
              <a:t>devices (i.e</a:t>
            </a:r>
            <a:r>
              <a:rPr lang="en-US" altLang="zh-TW" dirty="0"/>
              <a:t>., mobile devices) to resourceful machines (i.e</a:t>
            </a:r>
            <a:r>
              <a:rPr lang="en-US" altLang="zh-TW" dirty="0" smtClean="0"/>
              <a:t>., servers </a:t>
            </a:r>
            <a:r>
              <a:rPr lang="en-US" altLang="zh-TW" dirty="0"/>
              <a:t>in clouds). This avoids taking a long </a:t>
            </a:r>
            <a:r>
              <a:rPr lang="en-US" altLang="zh-TW" dirty="0" smtClean="0"/>
              <a:t>application execution </a:t>
            </a:r>
            <a:r>
              <a:rPr lang="en-US" altLang="zh-TW" dirty="0"/>
              <a:t>time on mobile devices which </a:t>
            </a:r>
            <a:r>
              <a:rPr lang="en-US" altLang="zh-TW" dirty="0" smtClean="0"/>
              <a:t>results in </a:t>
            </a:r>
            <a:r>
              <a:rPr lang="en-US" altLang="zh-TW" dirty="0"/>
              <a:t>large amount of power consumption.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3298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Improving data storage capacity and processing power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18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Storage capacity is also a constraint </a:t>
            </a:r>
            <a:r>
              <a:rPr lang="en-US" altLang="zh-TW" dirty="0" smtClean="0"/>
              <a:t>for mobile </a:t>
            </a:r>
            <a:r>
              <a:rPr lang="en-US" altLang="zh-TW" dirty="0" err="1"/>
              <a:t>devices.MCC</a:t>
            </a:r>
            <a:r>
              <a:rPr lang="en-US" altLang="zh-TW" dirty="0"/>
              <a:t> is developed to enable </a:t>
            </a:r>
            <a:r>
              <a:rPr lang="en-US" altLang="zh-TW" dirty="0" smtClean="0"/>
              <a:t>mobile users </a:t>
            </a:r>
            <a:r>
              <a:rPr lang="en-US" altLang="zh-TW" dirty="0"/>
              <a:t>to store/access the large data on the </a:t>
            </a:r>
            <a:r>
              <a:rPr lang="en-US" altLang="zh-TW" dirty="0" smtClean="0"/>
              <a:t>cloud through </a:t>
            </a:r>
            <a:r>
              <a:rPr lang="en-US" altLang="zh-TW" dirty="0"/>
              <a:t>wireless networks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First </a:t>
            </a:r>
            <a:r>
              <a:rPr lang="en-US" altLang="zh-TW" dirty="0"/>
              <a:t>example is </a:t>
            </a:r>
            <a:r>
              <a:rPr lang="en-US" altLang="zh-TW" dirty="0" smtClean="0"/>
              <a:t>the Amazon </a:t>
            </a:r>
            <a:r>
              <a:rPr lang="en-US" altLang="zh-TW" dirty="0"/>
              <a:t>Simple Storage Service </a:t>
            </a:r>
            <a:r>
              <a:rPr lang="en-US" altLang="zh-TW" dirty="0" smtClean="0"/>
              <a:t>which supports file </a:t>
            </a:r>
            <a:r>
              <a:rPr lang="en-US" altLang="zh-TW" dirty="0"/>
              <a:t>storage service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Another </a:t>
            </a:r>
            <a:r>
              <a:rPr lang="en-US" altLang="zh-TW" dirty="0"/>
              <a:t>example is </a:t>
            </a:r>
            <a:r>
              <a:rPr lang="en-US" altLang="zh-TW" dirty="0" smtClean="0"/>
              <a:t>Image Exchange </a:t>
            </a:r>
            <a:r>
              <a:rPr lang="en-US" altLang="zh-TW" dirty="0"/>
              <a:t>which utilizes the large storage space </a:t>
            </a:r>
            <a:r>
              <a:rPr lang="en-US" altLang="zh-TW" dirty="0" smtClean="0"/>
              <a:t>in clouds </a:t>
            </a:r>
            <a:r>
              <a:rPr lang="en-US" altLang="zh-TW" dirty="0"/>
              <a:t>for mobile </a:t>
            </a:r>
            <a:r>
              <a:rPr lang="en-US" altLang="zh-TW" dirty="0" smtClean="0"/>
              <a:t>users. </a:t>
            </a:r>
            <a:r>
              <a:rPr lang="en-US" altLang="zh-TW" dirty="0"/>
              <a:t>This mobile </a:t>
            </a:r>
            <a:r>
              <a:rPr lang="en-US" altLang="zh-TW" dirty="0" smtClean="0"/>
              <a:t>photo sharing </a:t>
            </a:r>
            <a:r>
              <a:rPr lang="en-US" altLang="zh-TW" dirty="0"/>
              <a:t>service enables mobile users to </a:t>
            </a:r>
            <a:r>
              <a:rPr lang="en-US" altLang="zh-TW" dirty="0" smtClean="0"/>
              <a:t>upload images </a:t>
            </a:r>
            <a:r>
              <a:rPr lang="en-US" altLang="zh-TW" dirty="0"/>
              <a:t>to the clouds immediately after capturing.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5710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Improving reliability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19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Storing data or running </a:t>
            </a:r>
            <a:r>
              <a:rPr lang="en-US" altLang="zh-TW" dirty="0" smtClean="0"/>
              <a:t>applications on </a:t>
            </a:r>
            <a:r>
              <a:rPr lang="en-US" altLang="zh-TW" dirty="0"/>
              <a:t>clouds is an effective way to </a:t>
            </a:r>
            <a:r>
              <a:rPr lang="en-US" altLang="zh-TW" dirty="0" smtClean="0"/>
              <a:t>improve the </a:t>
            </a:r>
            <a:r>
              <a:rPr lang="en-US" altLang="zh-TW" dirty="0"/>
              <a:t>reliability because the data and application </a:t>
            </a:r>
            <a:r>
              <a:rPr lang="en-US" altLang="zh-TW" dirty="0" smtClean="0"/>
              <a:t>are stored </a:t>
            </a:r>
            <a:r>
              <a:rPr lang="en-US" altLang="zh-TW" dirty="0"/>
              <a:t>and backed up on a number of computers.</a:t>
            </a:r>
          </a:p>
          <a:p>
            <a:r>
              <a:rPr lang="en-US" altLang="zh-TW" dirty="0"/>
              <a:t>This reduces the chance of data and application </a:t>
            </a:r>
            <a:r>
              <a:rPr lang="en-US" altLang="zh-TW" dirty="0" smtClean="0"/>
              <a:t>lost on </a:t>
            </a:r>
            <a:r>
              <a:rPr lang="en-US" altLang="zh-TW" dirty="0"/>
              <a:t>the mobile devices. In addition, MCC can </a:t>
            </a:r>
            <a:r>
              <a:rPr lang="en-US" altLang="zh-TW" dirty="0" smtClean="0"/>
              <a:t>be designed </a:t>
            </a:r>
            <a:r>
              <a:rPr lang="en-US" altLang="zh-TW" dirty="0"/>
              <a:t>as a comprehensive data security </a:t>
            </a:r>
            <a:r>
              <a:rPr lang="en-US" altLang="zh-TW" dirty="0" smtClean="0"/>
              <a:t>model for </a:t>
            </a:r>
            <a:r>
              <a:rPr lang="en-US" altLang="zh-TW" dirty="0"/>
              <a:t>both service providers and users. For </a:t>
            </a:r>
            <a:r>
              <a:rPr lang="en-US" altLang="zh-TW" dirty="0" smtClean="0"/>
              <a:t>example, the </a:t>
            </a:r>
            <a:r>
              <a:rPr lang="en-US" altLang="zh-TW" dirty="0"/>
              <a:t>cloud can be used to protect copyrighted </a:t>
            </a:r>
            <a:r>
              <a:rPr lang="en-US" altLang="zh-TW" dirty="0" smtClean="0"/>
              <a:t>digital contents </a:t>
            </a:r>
            <a:r>
              <a:rPr lang="en-US" altLang="zh-TW" dirty="0"/>
              <a:t>(e.g., video, clip, and music) from </a:t>
            </a:r>
            <a:r>
              <a:rPr lang="en-US" altLang="zh-TW" dirty="0" smtClean="0"/>
              <a:t>being abused </a:t>
            </a:r>
            <a:r>
              <a:rPr lang="en-US" altLang="zh-TW" dirty="0"/>
              <a:t>and unauthorized </a:t>
            </a:r>
            <a:r>
              <a:rPr lang="en-US" altLang="zh-TW" dirty="0" smtClean="0"/>
              <a:t>distribution.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421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INTRODUCTION</a:t>
            </a:r>
          </a:p>
          <a:p>
            <a:r>
              <a:rPr lang="en-US" altLang="zh-TW" dirty="0"/>
              <a:t>OVERVIEW OF MOBILE CLOUD COMPUTING</a:t>
            </a:r>
          </a:p>
          <a:p>
            <a:r>
              <a:rPr lang="en-US" altLang="zh-TW" dirty="0"/>
              <a:t>APPLICATIONS OF MOBILE CLOUD COMPUTING</a:t>
            </a:r>
          </a:p>
          <a:p>
            <a:r>
              <a:rPr lang="en-US" altLang="zh-TW" dirty="0"/>
              <a:t>ISSUES AND APPROACHES OF MOBILE CLOUD COMPUTING</a:t>
            </a:r>
          </a:p>
          <a:p>
            <a:r>
              <a:rPr lang="en-US" altLang="zh-TW" dirty="0"/>
              <a:t>OPEN ISSUES AND FUTURE RESEARCH DIRECTIONS</a:t>
            </a:r>
          </a:p>
          <a:p>
            <a:r>
              <a:rPr lang="en-US" altLang="zh-TW" dirty="0"/>
              <a:t>CONCLUSION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8458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 </a:t>
            </a:r>
            <a:r>
              <a:rPr lang="en-US" altLang="zh-TW" dirty="0" smtClean="0"/>
              <a:t>Some </a:t>
            </a:r>
            <a:r>
              <a:rPr lang="en-US" altLang="zh-TW" dirty="0"/>
              <a:t>advantages of</a:t>
            </a:r>
            <a:br>
              <a:rPr lang="en-US" altLang="zh-TW" dirty="0"/>
            </a:br>
            <a:r>
              <a:rPr lang="en-US" altLang="zh-TW" dirty="0"/>
              <a:t>clouds for mobile </a:t>
            </a:r>
            <a:r>
              <a:rPr lang="en-US" altLang="zh-TW" dirty="0" smtClean="0"/>
              <a:t>services (1/2)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20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i="1" dirty="0"/>
              <a:t>Dynamic </a:t>
            </a:r>
            <a:r>
              <a:rPr lang="en-US" altLang="zh-TW" i="1" dirty="0" smtClean="0"/>
              <a:t>provisioning</a:t>
            </a:r>
            <a:endParaRPr lang="en-US" altLang="zh-TW" dirty="0"/>
          </a:p>
          <a:p>
            <a:pPr lvl="1"/>
            <a:r>
              <a:rPr lang="en-US" altLang="zh-TW" dirty="0" smtClean="0"/>
              <a:t>Dynamic </a:t>
            </a:r>
            <a:r>
              <a:rPr lang="en-US" altLang="zh-TW" dirty="0"/>
              <a:t>on-demand </a:t>
            </a:r>
            <a:r>
              <a:rPr lang="en-US" altLang="zh-TW" dirty="0" smtClean="0"/>
              <a:t>provisioning of </a:t>
            </a:r>
            <a:r>
              <a:rPr lang="en-US" altLang="zh-TW" dirty="0"/>
              <a:t>resources on a fine-grained, </a:t>
            </a:r>
            <a:r>
              <a:rPr lang="en-US" altLang="zh-TW" dirty="0" smtClean="0"/>
              <a:t>self-service basis </a:t>
            </a:r>
            <a:r>
              <a:rPr lang="en-US" altLang="zh-TW" dirty="0"/>
              <a:t>is a flexible way for service providers </a:t>
            </a:r>
            <a:r>
              <a:rPr lang="en-US" altLang="zh-TW" dirty="0" smtClean="0"/>
              <a:t>and mobile </a:t>
            </a:r>
            <a:r>
              <a:rPr lang="en-US" altLang="zh-TW" dirty="0"/>
              <a:t>users to run their applications </a:t>
            </a:r>
            <a:r>
              <a:rPr lang="en-US" altLang="zh-TW" dirty="0" smtClean="0"/>
              <a:t>without advanced </a:t>
            </a:r>
            <a:r>
              <a:rPr lang="en-US" altLang="zh-TW" dirty="0"/>
              <a:t>reservation of resources</a:t>
            </a:r>
            <a:r>
              <a:rPr lang="en-US" altLang="zh-TW" dirty="0" smtClean="0"/>
              <a:t>.</a:t>
            </a:r>
          </a:p>
          <a:p>
            <a:r>
              <a:rPr lang="en-US" altLang="zh-TW" i="1" dirty="0" smtClean="0"/>
              <a:t>Scalability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deployment of mobile </a:t>
            </a:r>
            <a:r>
              <a:rPr lang="en-US" altLang="zh-TW" dirty="0" smtClean="0"/>
              <a:t>applications can </a:t>
            </a:r>
            <a:r>
              <a:rPr lang="en-US" altLang="zh-TW" dirty="0"/>
              <a:t>be performed and scaled to meet the </a:t>
            </a:r>
            <a:r>
              <a:rPr lang="en-US" altLang="zh-TW" dirty="0" smtClean="0"/>
              <a:t>unpredictable user </a:t>
            </a:r>
            <a:r>
              <a:rPr lang="en-US" altLang="zh-TW" dirty="0"/>
              <a:t>demands due to flexible resource </a:t>
            </a:r>
            <a:r>
              <a:rPr lang="en-US" altLang="zh-TW" dirty="0" smtClean="0"/>
              <a:t>provisioning. Service </a:t>
            </a:r>
            <a:r>
              <a:rPr lang="en-US" altLang="zh-TW" dirty="0"/>
              <a:t>providers can easily add and expand an </a:t>
            </a:r>
            <a:r>
              <a:rPr lang="en-US" altLang="zh-TW" dirty="0" smtClean="0"/>
              <a:t>application and </a:t>
            </a:r>
            <a:r>
              <a:rPr lang="en-US" altLang="zh-TW" dirty="0"/>
              <a:t>service without or with little constraint </a:t>
            </a:r>
            <a:r>
              <a:rPr lang="en-US" altLang="zh-TW" dirty="0" smtClean="0"/>
              <a:t>on the </a:t>
            </a:r>
            <a:r>
              <a:rPr lang="en-US" altLang="zh-TW" dirty="0"/>
              <a:t>resource usage.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6420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 Some advantages of</a:t>
            </a:r>
            <a:br>
              <a:rPr lang="en-US" altLang="zh-TW" dirty="0"/>
            </a:br>
            <a:r>
              <a:rPr lang="en-US" altLang="zh-TW" dirty="0"/>
              <a:t>clouds for mobile services </a:t>
            </a:r>
            <a:r>
              <a:rPr lang="en-US" altLang="zh-TW" dirty="0" smtClean="0"/>
              <a:t>(2/2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21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i="1" dirty="0" err="1" smtClean="0"/>
              <a:t>Multitenancy</a:t>
            </a:r>
            <a:endParaRPr lang="en-US" altLang="zh-TW" i="1" dirty="0" smtClean="0"/>
          </a:p>
          <a:p>
            <a:pPr lvl="1"/>
            <a:r>
              <a:rPr lang="en-US" altLang="zh-TW" dirty="0" smtClean="0"/>
              <a:t>Service </a:t>
            </a:r>
            <a:r>
              <a:rPr lang="en-US" altLang="zh-TW" dirty="0"/>
              <a:t>providers (e.g., network </a:t>
            </a:r>
            <a:r>
              <a:rPr lang="en-US" altLang="zh-TW" dirty="0" smtClean="0"/>
              <a:t>operator and </a:t>
            </a:r>
            <a:r>
              <a:rPr lang="en-US" altLang="zh-TW" dirty="0"/>
              <a:t>data center owner) can share the </a:t>
            </a:r>
            <a:r>
              <a:rPr lang="en-US" altLang="zh-TW" dirty="0" smtClean="0"/>
              <a:t>resources and </a:t>
            </a:r>
            <a:r>
              <a:rPr lang="en-US" altLang="zh-TW" dirty="0"/>
              <a:t>costs to support a variety of applications and </a:t>
            </a:r>
            <a:r>
              <a:rPr lang="en-US" altLang="zh-TW" dirty="0" smtClean="0"/>
              <a:t>large number </a:t>
            </a:r>
            <a:r>
              <a:rPr lang="en-US" altLang="zh-TW" dirty="0"/>
              <a:t>of users</a:t>
            </a:r>
            <a:r>
              <a:rPr lang="en-US" altLang="zh-TW" dirty="0" smtClean="0"/>
              <a:t>.</a:t>
            </a:r>
          </a:p>
          <a:p>
            <a:r>
              <a:rPr lang="en-US" altLang="zh-TW" i="1" dirty="0" smtClean="0"/>
              <a:t>Ease </a:t>
            </a:r>
            <a:r>
              <a:rPr lang="en-US" altLang="zh-TW" i="1" dirty="0"/>
              <a:t>of </a:t>
            </a:r>
            <a:r>
              <a:rPr lang="en-US" altLang="zh-TW" i="1" dirty="0" smtClean="0"/>
              <a:t>integration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Multiple </a:t>
            </a:r>
            <a:r>
              <a:rPr lang="en-US" altLang="zh-TW" dirty="0"/>
              <a:t>services from </a:t>
            </a:r>
            <a:r>
              <a:rPr lang="en-US" altLang="zh-TW" dirty="0" smtClean="0"/>
              <a:t>different service </a:t>
            </a:r>
            <a:r>
              <a:rPr lang="en-US" altLang="zh-TW" dirty="0"/>
              <a:t>providers can be integrated easily through </a:t>
            </a:r>
            <a:r>
              <a:rPr lang="en-US" altLang="zh-TW" dirty="0" smtClean="0"/>
              <a:t>the cloud </a:t>
            </a:r>
            <a:r>
              <a:rPr lang="en-US" altLang="zh-TW" dirty="0"/>
              <a:t>and Internet to meet the user demand.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6622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22</a:t>
            </a:fld>
            <a:endParaRPr kumimoji="0" 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/>
              <a:t>Applications of Mobile Cloud Computing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690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Applications of Mobile Cloud Computing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23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Mobile applications gain increasing share in a </a:t>
            </a:r>
            <a:r>
              <a:rPr lang="en-US" altLang="zh-TW" dirty="0" smtClean="0"/>
              <a:t>global mobile </a:t>
            </a:r>
            <a:r>
              <a:rPr lang="en-US" altLang="zh-TW" dirty="0"/>
              <a:t>market. Various mobile applications have taken </a:t>
            </a:r>
            <a:r>
              <a:rPr lang="en-US" altLang="zh-TW" dirty="0" smtClean="0"/>
              <a:t>the advantages </a:t>
            </a:r>
            <a:r>
              <a:rPr lang="en-US" altLang="zh-TW" dirty="0"/>
              <a:t>of MCC.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Mobile </a:t>
            </a:r>
            <a:r>
              <a:rPr lang="en-US" altLang="zh-TW" dirty="0"/>
              <a:t>commerce</a:t>
            </a:r>
          </a:p>
          <a:p>
            <a:pPr lvl="1"/>
            <a:r>
              <a:rPr lang="en-US" altLang="zh-TW" dirty="0"/>
              <a:t>Mobile learning</a:t>
            </a:r>
          </a:p>
          <a:p>
            <a:pPr lvl="1"/>
            <a:r>
              <a:rPr lang="en-US" altLang="zh-TW" dirty="0"/>
              <a:t>Mobile healthcare</a:t>
            </a:r>
          </a:p>
          <a:p>
            <a:pPr lvl="1"/>
            <a:r>
              <a:rPr lang="en-US" altLang="zh-TW" dirty="0"/>
              <a:t>Mobile gaming</a:t>
            </a:r>
          </a:p>
          <a:p>
            <a:pPr lvl="1"/>
            <a:r>
              <a:rPr lang="en-US" altLang="zh-TW" dirty="0"/>
              <a:t>Some practical applications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1144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24</a:t>
            </a:fld>
            <a:endParaRPr kumimoji="0" 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Issues and Approaches of Mobile Cloud Computing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2135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Issues in mobile communication </a:t>
            </a:r>
            <a:r>
              <a:rPr lang="en-US" altLang="zh-TW" dirty="0" smtClean="0"/>
              <a:t>side (1/2)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25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i="1" dirty="0"/>
              <a:t>Low </a:t>
            </a:r>
            <a:r>
              <a:rPr lang="en-US" altLang="zh-TW" i="1" dirty="0" smtClean="0"/>
              <a:t>bandwidth</a:t>
            </a:r>
          </a:p>
          <a:p>
            <a:pPr lvl="1"/>
            <a:r>
              <a:rPr lang="en-US" altLang="zh-TW" dirty="0" smtClean="0"/>
              <a:t>Bandwidth </a:t>
            </a:r>
            <a:r>
              <a:rPr lang="en-US" altLang="zh-TW" dirty="0"/>
              <a:t>is one of the big </a:t>
            </a:r>
            <a:r>
              <a:rPr lang="en-US" altLang="zh-TW" dirty="0" smtClean="0"/>
              <a:t>issues in </a:t>
            </a:r>
            <a:r>
              <a:rPr lang="en-US" altLang="zh-TW" dirty="0"/>
              <a:t>MCC because the radio resource for </a:t>
            </a:r>
            <a:r>
              <a:rPr lang="en-US" altLang="zh-TW" dirty="0" smtClean="0"/>
              <a:t>wireless networks </a:t>
            </a:r>
            <a:r>
              <a:rPr lang="en-US" altLang="zh-TW" dirty="0"/>
              <a:t>is much scarce as compared with </a:t>
            </a:r>
            <a:r>
              <a:rPr lang="en-US" altLang="zh-TW" dirty="0" smtClean="0"/>
              <a:t>the traditional </a:t>
            </a:r>
            <a:r>
              <a:rPr lang="en-US" altLang="zh-TW" dirty="0"/>
              <a:t>wired networks</a:t>
            </a:r>
            <a:r>
              <a:rPr lang="en-US" altLang="zh-TW" dirty="0" smtClean="0"/>
              <a:t>.</a:t>
            </a:r>
          </a:p>
          <a:p>
            <a:r>
              <a:rPr lang="en-US" altLang="zh-TW" i="1" dirty="0" smtClean="0"/>
              <a:t>Availability</a:t>
            </a:r>
          </a:p>
          <a:p>
            <a:pPr lvl="1"/>
            <a:r>
              <a:rPr lang="en-US" altLang="zh-TW" dirty="0" smtClean="0"/>
              <a:t>Service </a:t>
            </a:r>
            <a:r>
              <a:rPr lang="en-US" altLang="zh-TW" dirty="0"/>
              <a:t>availability becomes a </a:t>
            </a:r>
            <a:r>
              <a:rPr lang="en-US" altLang="zh-TW" dirty="0" smtClean="0"/>
              <a:t>more important </a:t>
            </a:r>
            <a:r>
              <a:rPr lang="en-US" altLang="zh-TW" dirty="0"/>
              <a:t>issue in MCC than that in the CC </a:t>
            </a:r>
            <a:r>
              <a:rPr lang="en-US" altLang="zh-TW" dirty="0" smtClean="0"/>
              <a:t>with wired </a:t>
            </a:r>
            <a:r>
              <a:rPr lang="en-US" altLang="zh-TW" dirty="0"/>
              <a:t>networks. Mobile users may not be able </a:t>
            </a:r>
            <a:r>
              <a:rPr lang="en-US" altLang="zh-TW" dirty="0" smtClean="0"/>
              <a:t>to connect </a:t>
            </a:r>
            <a:r>
              <a:rPr lang="en-US" altLang="zh-TW" dirty="0"/>
              <a:t>to the cloud to obtain a service due to </a:t>
            </a:r>
            <a:r>
              <a:rPr lang="en-US" altLang="zh-TW" dirty="0" smtClean="0"/>
              <a:t>traffic congestion</a:t>
            </a:r>
            <a:r>
              <a:rPr lang="en-US" altLang="zh-TW" dirty="0"/>
              <a:t>, network failures, and the out-of-signal.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203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Issues in mobile communication side </a:t>
            </a:r>
            <a:r>
              <a:rPr lang="en-US" altLang="zh-TW" dirty="0" smtClean="0"/>
              <a:t>(2/2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26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i="1" dirty="0" smtClean="0"/>
              <a:t>Heterogeneity</a:t>
            </a:r>
          </a:p>
          <a:p>
            <a:pPr lvl="1"/>
            <a:r>
              <a:rPr lang="en-US" altLang="zh-TW" dirty="0" smtClean="0"/>
              <a:t>Mobile </a:t>
            </a:r>
            <a:r>
              <a:rPr lang="en-US" altLang="zh-TW" dirty="0"/>
              <a:t>cloud computing will </a:t>
            </a:r>
            <a:r>
              <a:rPr lang="en-US" altLang="zh-TW" dirty="0" smtClean="0"/>
              <a:t>be used </a:t>
            </a:r>
            <a:r>
              <a:rPr lang="en-US" altLang="zh-TW" dirty="0"/>
              <a:t>in the highly heterogeneous networks in </a:t>
            </a:r>
            <a:r>
              <a:rPr lang="en-US" altLang="zh-TW" dirty="0" smtClean="0"/>
              <a:t>terms of </a:t>
            </a:r>
            <a:r>
              <a:rPr lang="en-US" altLang="zh-TW" dirty="0"/>
              <a:t>wireless network interfaces. Different </a:t>
            </a:r>
            <a:r>
              <a:rPr lang="en-US" altLang="zh-TW" dirty="0" smtClean="0"/>
              <a:t>mobile nodes </a:t>
            </a:r>
            <a:r>
              <a:rPr lang="en-US" altLang="zh-TW" dirty="0"/>
              <a:t>access to the cloud through different </a:t>
            </a:r>
            <a:r>
              <a:rPr lang="en-US" altLang="zh-TW" dirty="0" smtClean="0"/>
              <a:t>radio access </a:t>
            </a:r>
            <a:r>
              <a:rPr lang="en-US" altLang="zh-TW" dirty="0"/>
              <a:t>technologies such as WCDMA, </a:t>
            </a:r>
            <a:r>
              <a:rPr lang="en-US" altLang="zh-TW" dirty="0" smtClean="0"/>
              <a:t>GPRS, </a:t>
            </a:r>
            <a:r>
              <a:rPr lang="en-US" altLang="zh-TW" dirty="0" err="1" smtClean="0"/>
              <a:t>WiMAX</a:t>
            </a:r>
            <a:r>
              <a:rPr lang="en-US" altLang="zh-TW" dirty="0"/>
              <a:t>, CDMA2000, and WLAN. As a result, </a:t>
            </a:r>
            <a:r>
              <a:rPr lang="en-US" altLang="zh-TW" dirty="0" smtClean="0"/>
              <a:t>an issue </a:t>
            </a:r>
            <a:r>
              <a:rPr lang="en-US" altLang="zh-TW" dirty="0"/>
              <a:t>of how to handle the wireless </a:t>
            </a:r>
            <a:r>
              <a:rPr lang="en-US" altLang="zh-TW" dirty="0" smtClean="0"/>
              <a:t>connectivity while </a:t>
            </a:r>
            <a:r>
              <a:rPr lang="en-US" altLang="zh-TW" dirty="0"/>
              <a:t>satisfying MCC’s requirements arises (e.g</a:t>
            </a:r>
            <a:r>
              <a:rPr lang="en-US" altLang="zh-TW" dirty="0" smtClean="0"/>
              <a:t>., always-on </a:t>
            </a:r>
            <a:r>
              <a:rPr lang="en-US" altLang="zh-TW" dirty="0"/>
              <a:t>connectivity, on-demand scalability </a:t>
            </a:r>
            <a:r>
              <a:rPr lang="en-US" altLang="zh-TW" dirty="0" smtClean="0"/>
              <a:t>of wireless </a:t>
            </a:r>
            <a:r>
              <a:rPr lang="en-US" altLang="zh-TW" dirty="0"/>
              <a:t>connectivity, and the energy efficiency </a:t>
            </a:r>
            <a:r>
              <a:rPr lang="en-US" altLang="zh-TW" dirty="0" smtClean="0"/>
              <a:t>of mobile </a:t>
            </a:r>
            <a:r>
              <a:rPr lang="en-US" altLang="zh-TW" dirty="0"/>
              <a:t>devices).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2613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Issues in computing </a:t>
            </a:r>
            <a:r>
              <a:rPr lang="en-US" altLang="zh-TW" dirty="0" smtClean="0"/>
              <a:t>side (1/3)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27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i="1" dirty="0"/>
              <a:t>Computing </a:t>
            </a:r>
            <a:r>
              <a:rPr lang="en-US" altLang="zh-TW" i="1" dirty="0" smtClean="0"/>
              <a:t>offloading</a:t>
            </a:r>
          </a:p>
          <a:p>
            <a:pPr lvl="1"/>
            <a:r>
              <a:rPr lang="en-US" altLang="zh-TW" dirty="0" smtClean="0"/>
              <a:t>Offloading </a:t>
            </a:r>
            <a:r>
              <a:rPr lang="en-US" altLang="zh-TW" dirty="0"/>
              <a:t>is one of the main </a:t>
            </a:r>
            <a:r>
              <a:rPr lang="en-US" altLang="zh-TW" dirty="0" smtClean="0"/>
              <a:t>features of </a:t>
            </a:r>
            <a:r>
              <a:rPr lang="en-US" altLang="zh-TW" dirty="0"/>
              <a:t>MCC to improve the battery lifetime for </a:t>
            </a:r>
            <a:r>
              <a:rPr lang="en-US" altLang="zh-TW" dirty="0" smtClean="0"/>
              <a:t>the mobile </a:t>
            </a:r>
            <a:r>
              <a:rPr lang="en-US" altLang="zh-TW" dirty="0"/>
              <a:t>devices and to increase the performance </a:t>
            </a:r>
            <a:r>
              <a:rPr lang="en-US" altLang="zh-TW" dirty="0" smtClean="0"/>
              <a:t>of applications</a:t>
            </a:r>
            <a:r>
              <a:rPr lang="en-US" altLang="zh-TW" dirty="0"/>
              <a:t>. However, there are many related </a:t>
            </a:r>
            <a:r>
              <a:rPr lang="en-US" altLang="zh-TW" dirty="0" smtClean="0"/>
              <a:t>issues including </a:t>
            </a:r>
            <a:r>
              <a:rPr lang="en-US" altLang="zh-TW" dirty="0"/>
              <a:t>efficient and dynamic offloading </a:t>
            </a:r>
            <a:r>
              <a:rPr lang="en-US" altLang="zh-TW" dirty="0" smtClean="0"/>
              <a:t>under environment </a:t>
            </a:r>
            <a:r>
              <a:rPr lang="en-US" altLang="zh-TW" dirty="0"/>
              <a:t>changes</a:t>
            </a:r>
            <a:r>
              <a:rPr lang="en-US" altLang="zh-TW" dirty="0" smtClean="0"/>
              <a:t>.</a:t>
            </a:r>
          </a:p>
          <a:p>
            <a:r>
              <a:rPr lang="en-US" altLang="zh-TW" i="1" dirty="0" smtClean="0"/>
              <a:t>Security</a:t>
            </a:r>
          </a:p>
          <a:p>
            <a:pPr lvl="1"/>
            <a:r>
              <a:rPr lang="en-US" altLang="zh-TW" dirty="0" smtClean="0"/>
              <a:t>Protecting </a:t>
            </a:r>
            <a:r>
              <a:rPr lang="en-US" altLang="zh-TW" dirty="0"/>
              <a:t>user privacy and </a:t>
            </a:r>
            <a:r>
              <a:rPr lang="en-US" altLang="zh-TW" dirty="0" smtClean="0"/>
              <a:t>data/application secrecy </a:t>
            </a:r>
            <a:r>
              <a:rPr lang="en-US" altLang="zh-TW" dirty="0"/>
              <a:t>from adversary is a key to establish </a:t>
            </a:r>
            <a:r>
              <a:rPr lang="en-US" altLang="zh-TW" dirty="0" smtClean="0"/>
              <a:t>and maintain </a:t>
            </a:r>
            <a:r>
              <a:rPr lang="en-US" altLang="zh-TW" dirty="0"/>
              <a:t>consumers’ trust in the mobile </a:t>
            </a:r>
            <a:r>
              <a:rPr lang="en-US" altLang="zh-TW" dirty="0" smtClean="0"/>
              <a:t>platform, especially </a:t>
            </a:r>
            <a:r>
              <a:rPr lang="en-US" altLang="zh-TW" dirty="0"/>
              <a:t>in MCC. In the following, the </a:t>
            </a:r>
            <a:r>
              <a:rPr lang="en-US" altLang="zh-TW" dirty="0" smtClean="0"/>
              <a:t>security related issues </a:t>
            </a:r>
            <a:r>
              <a:rPr lang="en-US" altLang="zh-TW" dirty="0"/>
              <a:t>in MCC are introduced in </a:t>
            </a:r>
            <a:r>
              <a:rPr lang="en-US" altLang="zh-TW" dirty="0" smtClean="0"/>
              <a:t>two categories</a:t>
            </a:r>
            <a:r>
              <a:rPr lang="en-US" altLang="zh-TW" dirty="0"/>
              <a:t>: the security for mobile users and </a:t>
            </a:r>
            <a:r>
              <a:rPr lang="en-US" altLang="zh-TW" dirty="0" smtClean="0"/>
              <a:t>the security </a:t>
            </a:r>
            <a:r>
              <a:rPr lang="en-US" altLang="zh-TW" dirty="0"/>
              <a:t>for data. Also, some solutions to </a:t>
            </a:r>
            <a:r>
              <a:rPr lang="en-US" altLang="zh-TW" dirty="0" smtClean="0"/>
              <a:t>address these </a:t>
            </a:r>
            <a:r>
              <a:rPr lang="en-US" altLang="zh-TW" dirty="0"/>
              <a:t>issues are reviewed.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41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Issues in computing side </a:t>
            </a:r>
            <a:r>
              <a:rPr lang="en-US" altLang="zh-TW" dirty="0" smtClean="0"/>
              <a:t>(2/3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28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i="1" dirty="0"/>
              <a:t>Enhancing the efficiency of data </a:t>
            </a:r>
            <a:r>
              <a:rPr lang="en-US" altLang="zh-TW" i="1" dirty="0" smtClean="0"/>
              <a:t>access</a:t>
            </a:r>
          </a:p>
          <a:p>
            <a:pPr lvl="1"/>
            <a:r>
              <a:rPr lang="en-US" altLang="zh-TW" dirty="0" smtClean="0"/>
              <a:t>With an increasing </a:t>
            </a:r>
            <a:r>
              <a:rPr lang="en-US" altLang="zh-TW" dirty="0"/>
              <a:t>number of cloud services, the </a:t>
            </a:r>
            <a:r>
              <a:rPr lang="en-US" altLang="zh-TW" dirty="0" smtClean="0"/>
              <a:t>demand of </a:t>
            </a:r>
            <a:r>
              <a:rPr lang="en-US" altLang="zh-TW" dirty="0"/>
              <a:t>accessing data resources (e.g., image, files, </a:t>
            </a:r>
            <a:r>
              <a:rPr lang="en-US" altLang="zh-TW" dirty="0" smtClean="0"/>
              <a:t>and documents</a:t>
            </a:r>
            <a:r>
              <a:rPr lang="en-US" altLang="zh-TW" dirty="0"/>
              <a:t>) on the cloud increases. As a result, </a:t>
            </a:r>
            <a:r>
              <a:rPr lang="en-US" altLang="zh-TW" dirty="0" smtClean="0"/>
              <a:t>a method </a:t>
            </a:r>
            <a:r>
              <a:rPr lang="en-US" altLang="zh-TW" dirty="0"/>
              <a:t>to deal with (i.e., store, manage, and </a:t>
            </a:r>
            <a:r>
              <a:rPr lang="en-US" altLang="zh-TW" dirty="0" smtClean="0"/>
              <a:t>access) data </a:t>
            </a:r>
            <a:r>
              <a:rPr lang="en-US" altLang="zh-TW" dirty="0"/>
              <a:t>resources on clouds becomes a significant </a:t>
            </a:r>
            <a:r>
              <a:rPr lang="en-US" altLang="zh-TW" dirty="0" smtClean="0"/>
              <a:t>challenge. However</a:t>
            </a:r>
            <a:r>
              <a:rPr lang="en-US" altLang="zh-TW" dirty="0"/>
              <a:t>, handling the data resources </a:t>
            </a:r>
            <a:r>
              <a:rPr lang="en-US" altLang="zh-TW" dirty="0" smtClean="0"/>
              <a:t>on clouds </a:t>
            </a:r>
            <a:r>
              <a:rPr lang="en-US" altLang="zh-TW" dirty="0"/>
              <a:t>is not an easy problem because of the </a:t>
            </a:r>
            <a:r>
              <a:rPr lang="en-US" altLang="zh-TW" dirty="0" smtClean="0"/>
              <a:t>low bandwidth</a:t>
            </a:r>
            <a:r>
              <a:rPr lang="en-US" altLang="zh-TW" dirty="0"/>
              <a:t>, mobility, and the limitation of </a:t>
            </a:r>
            <a:r>
              <a:rPr lang="en-US" altLang="zh-TW" dirty="0" smtClean="0"/>
              <a:t>resource capacity </a:t>
            </a:r>
            <a:r>
              <a:rPr lang="en-US" altLang="zh-TW" dirty="0"/>
              <a:t>of mobile devices.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991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Issues in computing side </a:t>
            </a:r>
            <a:r>
              <a:rPr lang="en-US" altLang="zh-TW" dirty="0" smtClean="0"/>
              <a:t>(3/3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29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i="1" dirty="0"/>
              <a:t>Context-aware mobile cloud </a:t>
            </a:r>
            <a:r>
              <a:rPr lang="en-US" altLang="zh-TW" i="1" dirty="0" smtClean="0"/>
              <a:t>services</a:t>
            </a:r>
          </a:p>
          <a:p>
            <a:pPr lvl="1"/>
            <a:r>
              <a:rPr lang="en-US" altLang="zh-TW" dirty="0" smtClean="0"/>
              <a:t>It </a:t>
            </a:r>
            <a:r>
              <a:rPr lang="en-US" altLang="zh-TW" dirty="0"/>
              <a:t>is </a:t>
            </a:r>
            <a:r>
              <a:rPr lang="en-US" altLang="zh-TW" dirty="0" smtClean="0"/>
              <a:t>important for </a:t>
            </a:r>
            <a:r>
              <a:rPr lang="en-US" altLang="zh-TW" dirty="0"/>
              <a:t>the service provider to fulfill mobile users’ </a:t>
            </a:r>
            <a:r>
              <a:rPr lang="en-US" altLang="zh-TW" dirty="0" smtClean="0"/>
              <a:t>satisfaction by </a:t>
            </a:r>
            <a:r>
              <a:rPr lang="en-US" altLang="zh-TW" dirty="0"/>
              <a:t>monitoring their preferences and </a:t>
            </a:r>
            <a:r>
              <a:rPr lang="en-US" altLang="zh-TW" dirty="0" smtClean="0"/>
              <a:t>providing appropriate </a:t>
            </a:r>
            <a:r>
              <a:rPr lang="en-US" altLang="zh-TW" dirty="0"/>
              <a:t>services to each of the users. A lot </a:t>
            </a:r>
            <a:r>
              <a:rPr lang="en-US" altLang="zh-TW" dirty="0" smtClean="0"/>
              <a:t>of research </a:t>
            </a:r>
            <a:r>
              <a:rPr lang="en-US" altLang="zh-TW" dirty="0"/>
              <a:t>work try to utilize the local contexts (e.g</a:t>
            </a:r>
            <a:r>
              <a:rPr lang="en-US" altLang="zh-TW" dirty="0" smtClean="0"/>
              <a:t>., data </a:t>
            </a:r>
            <a:r>
              <a:rPr lang="en-US" altLang="zh-TW" dirty="0"/>
              <a:t>types, network status, device </a:t>
            </a:r>
            <a:r>
              <a:rPr lang="en-US" altLang="zh-TW" dirty="0" smtClean="0"/>
              <a:t>environments, and </a:t>
            </a:r>
            <a:r>
              <a:rPr lang="en-US" altLang="zh-TW" dirty="0"/>
              <a:t>user preferences) to improve the quality </a:t>
            </a:r>
            <a:r>
              <a:rPr lang="en-US" altLang="zh-TW" dirty="0" smtClean="0"/>
              <a:t>of service </a:t>
            </a:r>
            <a:r>
              <a:rPr lang="en-US" altLang="zh-TW" dirty="0"/>
              <a:t>(</a:t>
            </a:r>
            <a:r>
              <a:rPr lang="en-US" altLang="zh-TW" dirty="0" err="1"/>
              <a:t>QoS</a:t>
            </a:r>
            <a:r>
              <a:rPr lang="en-US" altLang="zh-TW" dirty="0"/>
              <a:t>).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9503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 (1/4)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Mobile devices (e.g., smartphone and tablet PC) </a:t>
            </a:r>
            <a:r>
              <a:rPr lang="en-US" altLang="zh-TW" dirty="0" smtClean="0"/>
              <a:t>are increasingly </a:t>
            </a:r>
            <a:r>
              <a:rPr lang="en-US" altLang="zh-TW" dirty="0"/>
              <a:t>becoming an essential part of human life </a:t>
            </a:r>
            <a:r>
              <a:rPr lang="en-US" altLang="zh-TW" dirty="0" smtClean="0"/>
              <a:t>as the </a:t>
            </a:r>
            <a:r>
              <a:rPr lang="en-US" altLang="zh-TW" dirty="0"/>
              <a:t>most effective and convenient communication tools </a:t>
            </a:r>
            <a:r>
              <a:rPr lang="en-US" altLang="zh-TW" dirty="0" smtClean="0"/>
              <a:t>not bounded </a:t>
            </a:r>
            <a:r>
              <a:rPr lang="en-US" altLang="zh-TW" dirty="0"/>
              <a:t>by time and place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Mobile </a:t>
            </a:r>
            <a:r>
              <a:rPr lang="en-US" altLang="zh-TW" dirty="0"/>
              <a:t>users accumulate </a:t>
            </a:r>
            <a:r>
              <a:rPr lang="en-US" altLang="zh-TW" dirty="0" smtClean="0"/>
              <a:t>rich experience </a:t>
            </a:r>
            <a:r>
              <a:rPr lang="en-US" altLang="zh-TW" dirty="0"/>
              <a:t>of various services from mobile </a:t>
            </a:r>
            <a:r>
              <a:rPr lang="en-US" altLang="zh-TW" dirty="0" smtClean="0"/>
              <a:t>applications (e.g</a:t>
            </a:r>
            <a:r>
              <a:rPr lang="en-US" altLang="zh-TW" dirty="0"/>
              <a:t>., iPhone apps and Google apps), which run on </a:t>
            </a:r>
            <a:r>
              <a:rPr lang="en-US" altLang="zh-TW" dirty="0" smtClean="0"/>
              <a:t>the devices </a:t>
            </a:r>
            <a:r>
              <a:rPr lang="en-US" altLang="zh-TW" dirty="0"/>
              <a:t>and/or on remote servers via wireless networks.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0162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30</a:t>
            </a:fld>
            <a:endParaRPr kumimoji="0" 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Open Issues and Future Research Directions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4080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Open Issues and Future Research Directions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31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Low </a:t>
            </a:r>
            <a:r>
              <a:rPr lang="en-US" altLang="zh-TW" dirty="0" smtClean="0"/>
              <a:t>bandwidth</a:t>
            </a:r>
          </a:p>
          <a:p>
            <a:r>
              <a:rPr lang="en-US" altLang="zh-TW" dirty="0"/>
              <a:t>Network access management</a:t>
            </a:r>
          </a:p>
          <a:p>
            <a:r>
              <a:rPr lang="en-US" altLang="zh-TW" dirty="0"/>
              <a:t>Quality of service</a:t>
            </a:r>
          </a:p>
          <a:p>
            <a:r>
              <a:rPr lang="en-US" altLang="zh-TW" dirty="0"/>
              <a:t>Pricing</a:t>
            </a:r>
          </a:p>
          <a:p>
            <a:r>
              <a:rPr lang="en-US" altLang="zh-TW" dirty="0"/>
              <a:t>Standard interface</a:t>
            </a:r>
          </a:p>
          <a:p>
            <a:r>
              <a:rPr lang="en-US" altLang="zh-TW" dirty="0"/>
              <a:t>Service convergence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938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Low </a:t>
            </a:r>
            <a:r>
              <a:rPr lang="en-US" altLang="zh-TW" dirty="0" smtClean="0"/>
              <a:t>bandwidth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32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Although many researchers propose the optimal and </a:t>
            </a:r>
            <a:r>
              <a:rPr lang="en-US" altLang="zh-TW" dirty="0" smtClean="0"/>
              <a:t>efficient way </a:t>
            </a:r>
            <a:r>
              <a:rPr lang="en-US" altLang="zh-TW" dirty="0"/>
              <a:t>of bandwidth allocation, the bandwidth </a:t>
            </a:r>
            <a:r>
              <a:rPr lang="en-US" altLang="zh-TW" dirty="0" smtClean="0"/>
              <a:t>limitation is </a:t>
            </a:r>
            <a:r>
              <a:rPr lang="en-US" altLang="zh-TW" dirty="0"/>
              <a:t>still a big concern because the number of mobile </a:t>
            </a:r>
            <a:r>
              <a:rPr lang="en-US" altLang="zh-TW" dirty="0" smtClean="0"/>
              <a:t>and cloud </a:t>
            </a:r>
            <a:r>
              <a:rPr lang="en-US" altLang="zh-TW" dirty="0"/>
              <a:t>users is dramatically increasing. We consider </a:t>
            </a:r>
            <a:r>
              <a:rPr lang="en-US" altLang="zh-TW" dirty="0" smtClean="0"/>
              <a:t>that fourth </a:t>
            </a:r>
            <a:r>
              <a:rPr lang="en-US" altLang="zh-TW" dirty="0"/>
              <a:t>generation (4G) network and </a:t>
            </a:r>
            <a:r>
              <a:rPr lang="en-US" altLang="zh-TW" dirty="0" err="1"/>
              <a:t>Femtocell</a:t>
            </a:r>
            <a:r>
              <a:rPr lang="en-US" altLang="zh-TW" dirty="0"/>
              <a:t> are </a:t>
            </a:r>
            <a:r>
              <a:rPr lang="en-US" altLang="zh-TW" dirty="0" smtClean="0"/>
              <a:t>emerging as </a:t>
            </a:r>
            <a:r>
              <a:rPr lang="en-US" altLang="zh-TW" dirty="0"/>
              <a:t>promising technologies that overcome the </a:t>
            </a:r>
            <a:r>
              <a:rPr lang="en-US" altLang="zh-TW" dirty="0" smtClean="0"/>
              <a:t>limitation and </a:t>
            </a:r>
            <a:r>
              <a:rPr lang="en-US" altLang="zh-TW" dirty="0"/>
              <a:t>bring a revolution in improving bandwidth.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213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Network access </a:t>
            </a:r>
            <a:r>
              <a:rPr lang="en-US" altLang="zh-TW" dirty="0" smtClean="0"/>
              <a:t>management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33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An efficient network access management not </a:t>
            </a:r>
            <a:r>
              <a:rPr lang="en-US" altLang="zh-TW" dirty="0" smtClean="0"/>
              <a:t>only improves </a:t>
            </a:r>
            <a:r>
              <a:rPr lang="en-US" altLang="zh-TW" dirty="0"/>
              <a:t>link performance for mobile users but also </a:t>
            </a:r>
            <a:r>
              <a:rPr lang="en-US" altLang="zh-TW" dirty="0" smtClean="0"/>
              <a:t>optimizes bandwidth </a:t>
            </a:r>
            <a:r>
              <a:rPr lang="en-US" altLang="zh-TW" dirty="0"/>
              <a:t>usage. Cognitive radio can be </a:t>
            </a:r>
            <a:r>
              <a:rPr lang="en-US" altLang="zh-TW" dirty="0" smtClean="0"/>
              <a:t>expected as </a:t>
            </a:r>
            <a:r>
              <a:rPr lang="en-US" altLang="zh-TW" dirty="0"/>
              <a:t>a solution to achieve the wireless access </a:t>
            </a:r>
            <a:r>
              <a:rPr lang="en-US" altLang="zh-TW" dirty="0" smtClean="0"/>
              <a:t>management </a:t>
            </a:r>
            <a:r>
              <a:rPr lang="fr-FR" altLang="zh-TW" dirty="0" smtClean="0"/>
              <a:t>in </a:t>
            </a:r>
            <a:r>
              <a:rPr lang="fr-FR" altLang="zh-TW" dirty="0"/>
              <a:t>mobile communication </a:t>
            </a:r>
            <a:r>
              <a:rPr lang="fr-FR" altLang="zh-TW" dirty="0" smtClean="0"/>
              <a:t>environment. </a:t>
            </a:r>
          </a:p>
          <a:p>
            <a:r>
              <a:rPr lang="fr-FR" altLang="zh-TW" dirty="0" smtClean="0"/>
              <a:t>Cognitive </a:t>
            </a:r>
            <a:r>
              <a:rPr lang="en-US" altLang="zh-TW" dirty="0" smtClean="0"/>
              <a:t>radio </a:t>
            </a:r>
            <a:r>
              <a:rPr lang="en-US" altLang="zh-TW" dirty="0"/>
              <a:t>increases the efficiency of the spectrum </a:t>
            </a:r>
            <a:r>
              <a:rPr lang="en-US" altLang="zh-TW" dirty="0" smtClean="0"/>
              <a:t>utilization significantly</a:t>
            </a:r>
            <a:r>
              <a:rPr lang="en-US" altLang="zh-TW" dirty="0"/>
              <a:t>, by allowing unlicensed users to access </a:t>
            </a:r>
            <a:r>
              <a:rPr lang="en-US" altLang="zh-TW" dirty="0" smtClean="0"/>
              <a:t>the spectrum </a:t>
            </a:r>
            <a:r>
              <a:rPr lang="en-US" altLang="zh-TW" dirty="0"/>
              <a:t>allocated to the licensed users. When this </a:t>
            </a:r>
            <a:r>
              <a:rPr lang="en-US" altLang="zh-TW" dirty="0" smtClean="0"/>
              <a:t>technique is </a:t>
            </a:r>
            <a:r>
              <a:rPr lang="en-US" altLang="zh-TW" dirty="0"/>
              <a:t>integrated into MCC, the spectrum can be </a:t>
            </a:r>
            <a:r>
              <a:rPr lang="en-US" altLang="zh-TW" dirty="0" smtClean="0"/>
              <a:t>utilized more </a:t>
            </a:r>
            <a:r>
              <a:rPr lang="en-US" altLang="zh-TW" dirty="0"/>
              <a:t>efficiently.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76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Quality of </a:t>
            </a:r>
            <a:r>
              <a:rPr lang="en-US" altLang="zh-TW" dirty="0" smtClean="0"/>
              <a:t>service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34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In MCC, mobile users need to access to servers </a:t>
            </a:r>
            <a:r>
              <a:rPr lang="en-US" altLang="zh-TW" dirty="0" smtClean="0"/>
              <a:t>located in </a:t>
            </a:r>
            <a:r>
              <a:rPr lang="en-US" altLang="zh-TW" dirty="0"/>
              <a:t>a cloud when requesting services and resources in </a:t>
            </a:r>
            <a:r>
              <a:rPr lang="en-US" altLang="zh-TW" dirty="0" smtClean="0"/>
              <a:t>the cloud</a:t>
            </a:r>
            <a:r>
              <a:rPr lang="en-US" altLang="zh-TW" dirty="0"/>
              <a:t>. However, the mobile users may face some </a:t>
            </a:r>
            <a:r>
              <a:rPr lang="en-US" altLang="zh-TW" dirty="0" smtClean="0"/>
              <a:t>problems such </a:t>
            </a:r>
            <a:r>
              <a:rPr lang="en-US" altLang="zh-TW" dirty="0"/>
              <a:t>as congestion due to the limitation of </a:t>
            </a:r>
            <a:r>
              <a:rPr lang="en-US" altLang="zh-TW" dirty="0" smtClean="0"/>
              <a:t>wireless bandwidths</a:t>
            </a:r>
            <a:r>
              <a:rPr lang="en-US" altLang="zh-TW" dirty="0"/>
              <a:t>, network disconnection, and the signal </a:t>
            </a:r>
            <a:r>
              <a:rPr lang="en-US" altLang="zh-TW" dirty="0" smtClean="0"/>
              <a:t>attenuation caused </a:t>
            </a:r>
            <a:r>
              <a:rPr lang="en-US" altLang="zh-TW" dirty="0"/>
              <a:t>by mobile users’ mobility. They cause </a:t>
            </a:r>
            <a:r>
              <a:rPr lang="en-US" altLang="zh-TW" dirty="0" smtClean="0"/>
              <a:t>delays when </a:t>
            </a:r>
            <a:r>
              <a:rPr lang="en-US" altLang="zh-TW" dirty="0"/>
              <a:t>the users want to communicate with the cloud, </a:t>
            </a:r>
            <a:r>
              <a:rPr lang="en-US" altLang="zh-TW" dirty="0" smtClean="0"/>
              <a:t>so </a:t>
            </a:r>
            <a:r>
              <a:rPr lang="en-US" altLang="zh-TW" dirty="0" err="1" smtClean="0"/>
              <a:t>QoS</a:t>
            </a:r>
            <a:r>
              <a:rPr lang="en-US" altLang="zh-TW" dirty="0" smtClean="0"/>
              <a:t> </a:t>
            </a:r>
            <a:r>
              <a:rPr lang="en-US" altLang="zh-TW" dirty="0"/>
              <a:t>is reduced significantly. Two new research </a:t>
            </a:r>
            <a:r>
              <a:rPr lang="en-US" altLang="zh-TW" dirty="0" smtClean="0"/>
              <a:t>directions are </a:t>
            </a:r>
            <a:r>
              <a:rPr lang="en-US" altLang="zh-TW" dirty="0" err="1"/>
              <a:t>CloneCloud</a:t>
            </a:r>
            <a:r>
              <a:rPr lang="en-US" altLang="zh-TW" dirty="0"/>
              <a:t> and Cloudlets that are expected to </a:t>
            </a:r>
            <a:r>
              <a:rPr lang="en-US" altLang="zh-TW" dirty="0" smtClean="0"/>
              <a:t>reduce the </a:t>
            </a:r>
            <a:r>
              <a:rPr lang="en-US" altLang="zh-TW" dirty="0"/>
              <a:t>network delay.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3227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Pricing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35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Using services in MCC involves both mobile </a:t>
            </a:r>
            <a:r>
              <a:rPr lang="en-US" altLang="zh-TW" dirty="0" smtClean="0"/>
              <a:t>service provider </a:t>
            </a:r>
            <a:r>
              <a:rPr lang="en-US" altLang="zh-TW" dirty="0"/>
              <a:t>(MSP) and cloud service provider (CSP). </a:t>
            </a:r>
            <a:r>
              <a:rPr lang="en-US" altLang="zh-TW" dirty="0" smtClean="0"/>
              <a:t>However, MSPs </a:t>
            </a:r>
            <a:r>
              <a:rPr lang="en-US" altLang="zh-TW" dirty="0"/>
              <a:t>and CSPs have different services </a:t>
            </a:r>
            <a:r>
              <a:rPr lang="en-US" altLang="zh-TW" dirty="0" smtClean="0"/>
              <a:t>management, customers </a:t>
            </a:r>
            <a:r>
              <a:rPr lang="en-US" altLang="zh-TW" dirty="0"/>
              <a:t>management, methods of payment, and prices.</a:t>
            </a:r>
          </a:p>
          <a:p>
            <a:r>
              <a:rPr lang="en-US" altLang="zh-TW" dirty="0"/>
              <a:t>Therefore, this will lead to many issues; that is, how </a:t>
            </a:r>
            <a:r>
              <a:rPr lang="en-US" altLang="zh-TW" dirty="0" smtClean="0"/>
              <a:t>to set </a:t>
            </a:r>
            <a:r>
              <a:rPr lang="en-US" altLang="zh-TW" dirty="0"/>
              <a:t>price, how the price will be divided among </a:t>
            </a:r>
            <a:r>
              <a:rPr lang="en-US" altLang="zh-TW" dirty="0" smtClean="0"/>
              <a:t>different entities</a:t>
            </a:r>
            <a:r>
              <a:rPr lang="en-US" altLang="zh-TW" dirty="0"/>
              <a:t>, and how the customers pay.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492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Standard </a:t>
            </a:r>
            <a:r>
              <a:rPr lang="en-US" altLang="zh-TW" dirty="0" smtClean="0"/>
              <a:t>interface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36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dirty="0"/>
              <a:t>Interoperability becomes an important issue when </a:t>
            </a:r>
            <a:r>
              <a:rPr lang="en-US" altLang="zh-TW" dirty="0" smtClean="0"/>
              <a:t>mobile users </a:t>
            </a:r>
            <a:r>
              <a:rPr lang="en-US" altLang="zh-TW" dirty="0"/>
              <a:t>need to interact and communicate with the </a:t>
            </a:r>
            <a:r>
              <a:rPr lang="en-US" altLang="zh-TW" dirty="0" smtClean="0"/>
              <a:t>cloud. The </a:t>
            </a:r>
            <a:r>
              <a:rPr lang="en-US" altLang="zh-TW" dirty="0"/>
              <a:t>current interface between mobile users and cloud </a:t>
            </a:r>
            <a:r>
              <a:rPr lang="en-US" altLang="zh-TW" dirty="0" smtClean="0"/>
              <a:t>are mostly </a:t>
            </a:r>
            <a:r>
              <a:rPr lang="en-US" altLang="zh-TW" dirty="0"/>
              <a:t>based on the web interfaces. However, using </a:t>
            </a:r>
            <a:r>
              <a:rPr lang="en-US" altLang="zh-TW" dirty="0" smtClean="0"/>
              <a:t>web interfaces </a:t>
            </a:r>
            <a:r>
              <a:rPr lang="en-US" altLang="zh-TW" dirty="0"/>
              <a:t>may not be the best </a:t>
            </a:r>
            <a:r>
              <a:rPr lang="en-US" altLang="zh-TW" dirty="0" smtClean="0"/>
              <a:t>option.</a:t>
            </a:r>
          </a:p>
          <a:p>
            <a:r>
              <a:rPr lang="en-US" altLang="zh-TW" dirty="0" smtClean="0"/>
              <a:t>First</a:t>
            </a:r>
            <a:r>
              <a:rPr lang="en-US" altLang="zh-TW" dirty="0"/>
              <a:t>, web </a:t>
            </a:r>
            <a:r>
              <a:rPr lang="en-US" altLang="zh-TW" dirty="0" smtClean="0"/>
              <a:t>interface is </a:t>
            </a:r>
            <a:r>
              <a:rPr lang="en-US" altLang="zh-TW" dirty="0"/>
              <a:t>not specifically designed for mobile devices. </a:t>
            </a:r>
            <a:r>
              <a:rPr lang="en-US" altLang="zh-TW" dirty="0" smtClean="0"/>
              <a:t>Therefore, web </a:t>
            </a:r>
            <a:r>
              <a:rPr lang="en-US" altLang="zh-TW" dirty="0"/>
              <a:t>interface may have more overhead. Also, </a:t>
            </a:r>
            <a:r>
              <a:rPr lang="en-US" altLang="zh-TW" dirty="0" smtClean="0"/>
              <a:t>compatibility among </a:t>
            </a:r>
            <a:r>
              <a:rPr lang="en-US" altLang="zh-TW" dirty="0"/>
              <a:t>devices for web interface could be an </a:t>
            </a:r>
            <a:r>
              <a:rPr lang="en-US" altLang="zh-TW" dirty="0" smtClean="0"/>
              <a:t>issue. In </a:t>
            </a:r>
            <a:r>
              <a:rPr lang="en-US" altLang="zh-TW" dirty="0"/>
              <a:t>this case, the standard protocol, signaling, and </a:t>
            </a:r>
            <a:r>
              <a:rPr lang="en-US" altLang="zh-TW" dirty="0" smtClean="0"/>
              <a:t>interface for </a:t>
            </a:r>
            <a:r>
              <a:rPr lang="en-US" altLang="zh-TW" dirty="0"/>
              <a:t>interacting between mobile users and cloud </a:t>
            </a:r>
            <a:r>
              <a:rPr lang="en-US" altLang="zh-TW" dirty="0" smtClean="0"/>
              <a:t>would be </a:t>
            </a:r>
            <a:r>
              <a:rPr lang="en-US" altLang="zh-TW" dirty="0"/>
              <a:t>required to ensure seamless services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In </a:t>
            </a:r>
            <a:r>
              <a:rPr lang="en-US" altLang="zh-TW" dirty="0"/>
              <a:t>the </a:t>
            </a:r>
            <a:r>
              <a:rPr lang="en-US" altLang="zh-TW" dirty="0" smtClean="0"/>
              <a:t>future, HTML5 </a:t>
            </a:r>
            <a:r>
              <a:rPr lang="en-US" altLang="zh-TW" dirty="0"/>
              <a:t>is expected as a promising technique to </a:t>
            </a:r>
            <a:r>
              <a:rPr lang="en-US" altLang="zh-TW" dirty="0" smtClean="0"/>
              <a:t>address this </a:t>
            </a:r>
            <a:r>
              <a:rPr lang="en-US" altLang="zh-TW" dirty="0"/>
              <a:t>issue. HTML5 </a:t>
            </a:r>
            <a:r>
              <a:rPr lang="en-US" altLang="zh-TW" dirty="0" smtClean="0"/>
              <a:t>Web Sockets </a:t>
            </a:r>
            <a:r>
              <a:rPr lang="en-US" altLang="zh-TW" dirty="0"/>
              <a:t>offer an interface. </a:t>
            </a:r>
            <a:r>
              <a:rPr lang="en-US" altLang="zh-TW" dirty="0" smtClean="0"/>
              <a:t>However, an </a:t>
            </a:r>
            <a:r>
              <a:rPr lang="en-US" altLang="zh-TW" dirty="0"/>
              <a:t>extensive performance evaluation and </a:t>
            </a:r>
            <a:r>
              <a:rPr lang="en-US" altLang="zh-TW" dirty="0" smtClean="0"/>
              <a:t>feasibility study </a:t>
            </a:r>
            <a:r>
              <a:rPr lang="en-US" altLang="zh-TW" dirty="0"/>
              <a:t>have to be performed to ensure that it will work </a:t>
            </a:r>
            <a:r>
              <a:rPr lang="en-US" altLang="zh-TW" dirty="0" smtClean="0"/>
              <a:t>in MCC </a:t>
            </a:r>
            <a:r>
              <a:rPr lang="en-US" altLang="zh-TW" dirty="0"/>
              <a:t>efficiently.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9307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Service </a:t>
            </a:r>
            <a:r>
              <a:rPr lang="en-US" altLang="zh-TW" dirty="0" smtClean="0"/>
              <a:t>convergence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37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/>
              <a:t>The development and competition of Cloud Service </a:t>
            </a:r>
            <a:r>
              <a:rPr lang="en-US" altLang="zh-TW" dirty="0" smtClean="0"/>
              <a:t>Providers (CSPs) </a:t>
            </a:r>
            <a:r>
              <a:rPr lang="en-US" altLang="zh-TW" dirty="0"/>
              <a:t>can lead </a:t>
            </a:r>
            <a:r>
              <a:rPr lang="en-US" altLang="zh-TW" dirty="0" smtClean="0"/>
              <a:t>to the </a:t>
            </a:r>
            <a:r>
              <a:rPr lang="en-US" altLang="zh-TW" dirty="0"/>
              <a:t>fact that in the near future, these services will be </a:t>
            </a:r>
            <a:r>
              <a:rPr lang="en-US" altLang="zh-TW" dirty="0" smtClean="0"/>
              <a:t>differentiated according </a:t>
            </a:r>
            <a:r>
              <a:rPr lang="en-US" altLang="zh-TW" dirty="0"/>
              <a:t>to the types, cost, availability </a:t>
            </a:r>
            <a:r>
              <a:rPr lang="en-US" altLang="zh-TW" dirty="0" smtClean="0"/>
              <a:t>and quality</a:t>
            </a:r>
            <a:r>
              <a:rPr lang="en-US" altLang="zh-TW" dirty="0"/>
              <a:t>. Moreover, in some cases, a single cloud is </a:t>
            </a:r>
            <a:r>
              <a:rPr lang="en-US" altLang="zh-TW" dirty="0" smtClean="0"/>
              <a:t>not enough </a:t>
            </a:r>
            <a:r>
              <a:rPr lang="en-US" altLang="zh-TW" dirty="0"/>
              <a:t>to meet the mobile user’s demands. Therefore, </a:t>
            </a:r>
            <a:r>
              <a:rPr lang="en-US" altLang="zh-TW" dirty="0" smtClean="0"/>
              <a:t>the new </a:t>
            </a:r>
            <a:r>
              <a:rPr lang="en-US" altLang="zh-TW" dirty="0"/>
              <a:t>scheme is needed in which the mobile users can </a:t>
            </a:r>
            <a:r>
              <a:rPr lang="en-US" altLang="zh-TW" dirty="0" smtClean="0"/>
              <a:t>utilize multiple </a:t>
            </a:r>
            <a:r>
              <a:rPr lang="en-US" altLang="zh-TW" dirty="0"/>
              <a:t>clouds in a unified fashion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In this case, </a:t>
            </a:r>
            <a:r>
              <a:rPr lang="en-US" altLang="zh-TW" dirty="0" smtClean="0"/>
              <a:t>the scheme </a:t>
            </a:r>
            <a:r>
              <a:rPr lang="en-US" altLang="zh-TW" dirty="0"/>
              <a:t>should be able to automatically discover and </a:t>
            </a:r>
            <a:r>
              <a:rPr lang="en-US" altLang="zh-TW" dirty="0" smtClean="0"/>
              <a:t>compose services </a:t>
            </a:r>
            <a:r>
              <a:rPr lang="en-US" altLang="zh-TW" dirty="0"/>
              <a:t>for user. One of the potential solutions </a:t>
            </a:r>
            <a:r>
              <a:rPr lang="en-US" altLang="zh-TW" dirty="0" smtClean="0"/>
              <a:t>of this </a:t>
            </a:r>
            <a:r>
              <a:rPr lang="en-US" altLang="zh-TW" dirty="0"/>
              <a:t>issue is the </a:t>
            </a:r>
            <a:r>
              <a:rPr lang="en-US" altLang="zh-TW" i="1" dirty="0"/>
              <a:t>sky computing</a:t>
            </a:r>
            <a:r>
              <a:rPr lang="en-US" altLang="zh-TW" dirty="0"/>
              <a:t>, which will be the </a:t>
            </a:r>
            <a:r>
              <a:rPr lang="en-US" altLang="zh-TW" dirty="0" smtClean="0"/>
              <a:t>next step </a:t>
            </a:r>
            <a:r>
              <a:rPr lang="en-US" altLang="zh-TW" dirty="0"/>
              <a:t>of </a:t>
            </a:r>
            <a:r>
              <a:rPr lang="en-US" altLang="zh-TW" i="1" dirty="0"/>
              <a:t>cloud computing</a:t>
            </a:r>
            <a:r>
              <a:rPr lang="en-US" altLang="zh-TW" dirty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0470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Times New Roman" pitchFamily="18" charset="0"/>
              </a:rPr>
              <a:t>結論</a:t>
            </a:r>
            <a:endParaRPr lang="zh-TW" alt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38</a:t>
            </a:fld>
            <a:endParaRPr kumimoji="0" lang="en-US"/>
          </a:p>
        </p:txBody>
      </p:sp>
      <p:sp>
        <p:nvSpPr>
          <p:cNvPr id="113667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Mobile cloud computing is one of the mobile </a:t>
            </a:r>
            <a:r>
              <a:rPr lang="en-US" altLang="zh-TW" dirty="0" smtClean="0"/>
              <a:t>technology trends </a:t>
            </a:r>
            <a:r>
              <a:rPr lang="en-US" altLang="zh-TW" dirty="0"/>
              <a:t>in the future because it combines the advantages </a:t>
            </a:r>
            <a:r>
              <a:rPr lang="en-US" altLang="zh-TW" dirty="0" smtClean="0"/>
              <a:t>of both </a:t>
            </a:r>
            <a:r>
              <a:rPr lang="en-US" altLang="zh-TW" dirty="0"/>
              <a:t>MC and CC, thereby providing optimal services </a:t>
            </a:r>
            <a:r>
              <a:rPr lang="en-US" altLang="zh-TW" dirty="0" smtClean="0"/>
              <a:t>for mobile </a:t>
            </a:r>
            <a:r>
              <a:rPr lang="en-US" altLang="zh-TW" dirty="0"/>
              <a:t>users.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Introduction </a:t>
            </a:r>
            <a:r>
              <a:rPr lang="en-US" altLang="zh-TW" dirty="0" smtClean="0"/>
              <a:t>(2/4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The rapid progress of mobile computing (</a:t>
            </a:r>
            <a:r>
              <a:rPr lang="en-US" altLang="zh-TW" dirty="0" smtClean="0"/>
              <a:t>MC) becomes a </a:t>
            </a:r>
            <a:r>
              <a:rPr lang="en-US" altLang="zh-TW" dirty="0"/>
              <a:t>powerful trend in the development of IT technology </a:t>
            </a:r>
            <a:r>
              <a:rPr lang="en-US" altLang="zh-TW" dirty="0" smtClean="0"/>
              <a:t>as well </a:t>
            </a:r>
            <a:r>
              <a:rPr lang="en-US" altLang="zh-TW" dirty="0"/>
              <a:t>as commerce and industry fields. </a:t>
            </a:r>
            <a:endParaRPr lang="en-US" altLang="zh-TW" dirty="0" smtClean="0"/>
          </a:p>
          <a:p>
            <a:r>
              <a:rPr lang="en-US" altLang="zh-TW" dirty="0" smtClean="0"/>
              <a:t>However</a:t>
            </a:r>
            <a:r>
              <a:rPr lang="en-US" altLang="zh-TW" dirty="0"/>
              <a:t>, the </a:t>
            </a:r>
            <a:r>
              <a:rPr lang="en-US" altLang="zh-TW" dirty="0" smtClean="0"/>
              <a:t>mobile devices </a:t>
            </a:r>
            <a:r>
              <a:rPr lang="en-US" altLang="zh-TW" dirty="0"/>
              <a:t>are facing </a:t>
            </a:r>
            <a:r>
              <a:rPr lang="en-US" altLang="zh-TW" dirty="0" smtClean="0"/>
              <a:t>many challenges </a:t>
            </a:r>
            <a:r>
              <a:rPr lang="en-US" altLang="zh-TW" dirty="0"/>
              <a:t>in their resources (e.g</a:t>
            </a:r>
            <a:r>
              <a:rPr lang="en-US" altLang="zh-TW" dirty="0" smtClean="0"/>
              <a:t>., battery </a:t>
            </a:r>
            <a:r>
              <a:rPr lang="en-US" altLang="zh-TW" dirty="0"/>
              <a:t>life, storage, and bandwidth) and </a:t>
            </a:r>
            <a:r>
              <a:rPr lang="en-US" altLang="zh-TW" dirty="0" smtClean="0"/>
              <a:t>communications (e.g</a:t>
            </a:r>
            <a:r>
              <a:rPr lang="en-US" altLang="zh-TW" dirty="0"/>
              <a:t>., mobility and security</a:t>
            </a:r>
            <a:r>
              <a:rPr lang="en-US" altLang="zh-TW" dirty="0" smtClean="0"/>
              <a:t>). </a:t>
            </a:r>
            <a:r>
              <a:rPr lang="en-US" altLang="zh-TW" dirty="0"/>
              <a:t>The limited </a:t>
            </a:r>
            <a:r>
              <a:rPr lang="en-US" altLang="zh-TW" dirty="0" smtClean="0"/>
              <a:t>resources significantly </a:t>
            </a:r>
            <a:r>
              <a:rPr lang="en-US" altLang="zh-TW" dirty="0"/>
              <a:t>impede the improvement of service qualities.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484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Introduction </a:t>
            </a:r>
            <a:r>
              <a:rPr lang="en-US" altLang="zh-TW" dirty="0" smtClean="0"/>
              <a:t>(3/4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Cloud computing (CC) has been widely recognized </a:t>
            </a:r>
            <a:r>
              <a:rPr lang="en-US" altLang="zh-TW" dirty="0" smtClean="0"/>
              <a:t>as the </a:t>
            </a:r>
            <a:r>
              <a:rPr lang="en-US" altLang="zh-TW" dirty="0"/>
              <a:t>next generation computing infrastructure. CC </a:t>
            </a:r>
            <a:r>
              <a:rPr lang="en-US" altLang="zh-TW" dirty="0" smtClean="0"/>
              <a:t>offers some </a:t>
            </a:r>
            <a:r>
              <a:rPr lang="en-US" altLang="zh-TW" dirty="0"/>
              <a:t>advantages by allowing users to use </a:t>
            </a:r>
            <a:r>
              <a:rPr lang="en-US" altLang="zh-TW" dirty="0" smtClean="0"/>
              <a:t>infrastructure (e.g</a:t>
            </a:r>
            <a:r>
              <a:rPr lang="en-US" altLang="zh-TW" dirty="0"/>
              <a:t>., servers, networks, and storages), platforms (e.g., </a:t>
            </a:r>
            <a:r>
              <a:rPr lang="en-US" altLang="zh-TW" dirty="0" smtClean="0"/>
              <a:t>middleware services </a:t>
            </a:r>
            <a:r>
              <a:rPr lang="en-US" altLang="zh-TW" dirty="0"/>
              <a:t>and operating systems), and </a:t>
            </a:r>
            <a:r>
              <a:rPr lang="en-US" altLang="zh-TW" dirty="0" err="1" smtClean="0"/>
              <a:t>softwares</a:t>
            </a:r>
            <a:r>
              <a:rPr lang="en-US" altLang="zh-TW" dirty="0" smtClean="0"/>
              <a:t> (e.g</a:t>
            </a:r>
            <a:r>
              <a:rPr lang="en-US" altLang="zh-TW" dirty="0"/>
              <a:t>., application programs) provided by cloud </a:t>
            </a:r>
            <a:r>
              <a:rPr lang="en-US" altLang="zh-TW" dirty="0" smtClean="0"/>
              <a:t>providers (e.g</a:t>
            </a:r>
            <a:r>
              <a:rPr lang="en-US" altLang="zh-TW" dirty="0"/>
              <a:t>., Google, Amazon, and </a:t>
            </a:r>
            <a:r>
              <a:rPr lang="en-US" altLang="zh-TW" dirty="0" err="1"/>
              <a:t>Salesforce</a:t>
            </a:r>
            <a:r>
              <a:rPr lang="en-US" altLang="zh-TW" dirty="0"/>
              <a:t>) at low cost. </a:t>
            </a:r>
            <a:r>
              <a:rPr lang="en-US" altLang="zh-TW" dirty="0" smtClean="0"/>
              <a:t>In addition</a:t>
            </a:r>
            <a:r>
              <a:rPr lang="en-US" altLang="zh-TW" dirty="0"/>
              <a:t>, CC enables users to elastically utilize </a:t>
            </a:r>
            <a:r>
              <a:rPr lang="en-US" altLang="zh-TW" dirty="0" smtClean="0"/>
              <a:t>resources in </a:t>
            </a:r>
            <a:r>
              <a:rPr lang="en-US" altLang="zh-TW" dirty="0"/>
              <a:t>an on-demand fashion.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9380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Introduction </a:t>
            </a:r>
            <a:r>
              <a:rPr lang="en-US" altLang="zh-TW" dirty="0" smtClean="0"/>
              <a:t>(4/4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Mobile applications can </a:t>
            </a:r>
            <a:r>
              <a:rPr lang="en-US" altLang="zh-TW" dirty="0"/>
              <a:t>be rapidly provisioned and released with </a:t>
            </a:r>
            <a:r>
              <a:rPr lang="en-US" altLang="zh-TW" dirty="0" smtClean="0"/>
              <a:t>the minimal </a:t>
            </a:r>
            <a:r>
              <a:rPr lang="en-US" altLang="zh-TW" dirty="0"/>
              <a:t>management efforts or service provider’s </a:t>
            </a:r>
            <a:r>
              <a:rPr lang="en-US" altLang="zh-TW" dirty="0" smtClean="0"/>
              <a:t>interactions.</a:t>
            </a:r>
          </a:p>
          <a:p>
            <a:r>
              <a:rPr lang="en-US" altLang="zh-TW" dirty="0" smtClean="0"/>
              <a:t>With </a:t>
            </a:r>
            <a:r>
              <a:rPr lang="en-US" altLang="zh-TW" dirty="0"/>
              <a:t>the explosion of mobile applications and </a:t>
            </a:r>
            <a:r>
              <a:rPr lang="en-US" altLang="zh-TW" dirty="0" smtClean="0"/>
              <a:t>the support </a:t>
            </a:r>
            <a:r>
              <a:rPr lang="en-US" altLang="zh-TW" dirty="0"/>
              <a:t>of CC for a variety of services for mobile </a:t>
            </a:r>
            <a:r>
              <a:rPr lang="en-US" altLang="zh-TW" dirty="0" smtClean="0"/>
              <a:t>users, mobile </a:t>
            </a:r>
            <a:r>
              <a:rPr lang="en-US" altLang="zh-TW" dirty="0"/>
              <a:t>cloud computing (MCC) is introduced as an </a:t>
            </a:r>
            <a:r>
              <a:rPr lang="en-US" altLang="zh-TW" dirty="0" smtClean="0"/>
              <a:t>integration of </a:t>
            </a:r>
            <a:r>
              <a:rPr lang="en-US" altLang="zh-TW" dirty="0"/>
              <a:t>CC into the mobile environment. MCC </a:t>
            </a:r>
            <a:r>
              <a:rPr lang="en-US" altLang="zh-TW" dirty="0" smtClean="0"/>
              <a:t>brings new </a:t>
            </a:r>
            <a:r>
              <a:rPr lang="en-US" altLang="zh-TW" dirty="0"/>
              <a:t>types of services and facilities mobile users to </a:t>
            </a:r>
            <a:r>
              <a:rPr lang="en-US" altLang="zh-TW" dirty="0" smtClean="0"/>
              <a:t>take full </a:t>
            </a:r>
            <a:r>
              <a:rPr lang="en-US" altLang="zh-TW" dirty="0"/>
              <a:t>advantages of CC.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4876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Overview of Mobile Cloud Computing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2408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What is mobile cloud </a:t>
            </a:r>
            <a:r>
              <a:rPr lang="en-US" altLang="zh-TW" dirty="0" smtClean="0"/>
              <a:t>computing? (1/2)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The MCC forum defines MCC as </a:t>
            </a:r>
            <a:r>
              <a:rPr lang="en-US" altLang="zh-TW" dirty="0" smtClean="0"/>
              <a:t>follows:</a:t>
            </a:r>
            <a:endParaRPr lang="en-US" altLang="zh-TW" dirty="0"/>
          </a:p>
          <a:p>
            <a:pPr lvl="1"/>
            <a:r>
              <a:rPr lang="en-US" altLang="zh-TW" i="1" dirty="0" smtClean="0"/>
              <a:t>Mobile </a:t>
            </a:r>
            <a:r>
              <a:rPr lang="en-US" altLang="zh-TW" i="1" dirty="0"/>
              <a:t>cloud computing at its simplest, refers to </a:t>
            </a:r>
            <a:r>
              <a:rPr lang="en-US" altLang="zh-TW" i="1" dirty="0" smtClean="0"/>
              <a:t>an infrastructure </a:t>
            </a:r>
            <a:r>
              <a:rPr lang="en-US" altLang="zh-TW" i="1" dirty="0"/>
              <a:t>where both the data storage and data </a:t>
            </a:r>
            <a:r>
              <a:rPr lang="en-US" altLang="zh-TW" i="1" dirty="0" smtClean="0"/>
              <a:t>processing happen </a:t>
            </a:r>
            <a:r>
              <a:rPr lang="en-US" altLang="zh-TW" i="1" dirty="0"/>
              <a:t>outside of the mobile device. Mobile </a:t>
            </a:r>
            <a:r>
              <a:rPr lang="en-US" altLang="zh-TW" i="1" dirty="0" smtClean="0"/>
              <a:t>cloud applications </a:t>
            </a:r>
            <a:r>
              <a:rPr lang="en-US" altLang="zh-TW" i="1" dirty="0"/>
              <a:t>move the computing power and data </a:t>
            </a:r>
            <a:r>
              <a:rPr lang="en-US" altLang="zh-TW" i="1" dirty="0" smtClean="0"/>
              <a:t>storage away </a:t>
            </a:r>
            <a:r>
              <a:rPr lang="en-US" altLang="zh-TW" i="1" dirty="0"/>
              <a:t>from mobile phones and into the cloud, </a:t>
            </a:r>
            <a:r>
              <a:rPr lang="en-US" altLang="zh-TW" i="1" dirty="0" smtClean="0"/>
              <a:t>bringing applications </a:t>
            </a:r>
            <a:r>
              <a:rPr lang="en-US" altLang="zh-TW" i="1" dirty="0"/>
              <a:t>and MC to not just smartphone users but </a:t>
            </a:r>
            <a:r>
              <a:rPr lang="en-US" altLang="zh-TW" i="1" dirty="0" smtClean="0"/>
              <a:t>a much </a:t>
            </a:r>
            <a:r>
              <a:rPr lang="en-US" altLang="zh-TW" i="1" dirty="0"/>
              <a:t>broader range of mobile subscribers</a:t>
            </a:r>
            <a:r>
              <a:rPr lang="en-US" altLang="zh-TW" i="1" dirty="0" smtClean="0"/>
              <a:t>’.</a:t>
            </a:r>
          </a:p>
          <a:p>
            <a:r>
              <a:rPr lang="en-US" altLang="zh-TW" dirty="0"/>
              <a:t>MCC can be defined as a combination </a:t>
            </a:r>
            <a:r>
              <a:rPr lang="en-US" altLang="zh-TW" dirty="0" smtClean="0"/>
              <a:t>of mobile </a:t>
            </a:r>
            <a:r>
              <a:rPr lang="en-US" altLang="zh-TW" dirty="0"/>
              <a:t>web and </a:t>
            </a:r>
            <a:r>
              <a:rPr lang="en-US" altLang="zh-TW" dirty="0" smtClean="0"/>
              <a:t>CC, </a:t>
            </a:r>
            <a:r>
              <a:rPr lang="en-US" altLang="zh-TW" dirty="0"/>
              <a:t>which is the most popular </a:t>
            </a:r>
            <a:r>
              <a:rPr lang="en-US" altLang="zh-TW" dirty="0" smtClean="0"/>
              <a:t>tool for </a:t>
            </a:r>
            <a:r>
              <a:rPr lang="en-US" altLang="zh-TW" dirty="0"/>
              <a:t>mobile users to access applications and services on </a:t>
            </a:r>
            <a:r>
              <a:rPr lang="en-US" altLang="zh-TW" dirty="0" smtClean="0"/>
              <a:t>the Internet</a:t>
            </a:r>
            <a:r>
              <a:rPr lang="en-US" altLang="zh-TW" dirty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5110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What is mobile cloud computing? </a:t>
            </a:r>
            <a:r>
              <a:rPr lang="en-US" altLang="zh-TW" dirty="0" smtClean="0"/>
              <a:t>(2/2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5BBC35B-A44B-4119-B8DA-DE9E3DFADA20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altLang="zh-TW" dirty="0" smtClean="0"/>
              <a:t>MCC is described as </a:t>
            </a:r>
            <a:r>
              <a:rPr lang="pt-BR" altLang="zh-TW" dirty="0"/>
              <a:t>a new paradigm </a:t>
            </a:r>
            <a:r>
              <a:rPr lang="pt-BR" altLang="zh-TW" dirty="0" smtClean="0"/>
              <a:t>for </a:t>
            </a:r>
            <a:r>
              <a:rPr lang="en-US" altLang="zh-TW" dirty="0" smtClean="0"/>
              <a:t>mobile </a:t>
            </a:r>
            <a:r>
              <a:rPr lang="en-US" altLang="zh-TW" dirty="0"/>
              <a:t>applications whereby the data processing and </a:t>
            </a:r>
            <a:r>
              <a:rPr lang="en-US" altLang="zh-TW" dirty="0" smtClean="0"/>
              <a:t>storage are </a:t>
            </a:r>
            <a:r>
              <a:rPr lang="en-US" altLang="zh-TW" dirty="0"/>
              <a:t>moved from the mobile device to powerful </a:t>
            </a:r>
            <a:r>
              <a:rPr lang="en-US" altLang="zh-TW" dirty="0" smtClean="0"/>
              <a:t>and centralized </a:t>
            </a:r>
            <a:r>
              <a:rPr lang="en-US" altLang="zh-TW" dirty="0"/>
              <a:t>computing platforms located in clouds. </a:t>
            </a:r>
            <a:r>
              <a:rPr lang="en-US" altLang="zh-TW" dirty="0" smtClean="0"/>
              <a:t>These centralized </a:t>
            </a:r>
            <a:r>
              <a:rPr lang="en-US" altLang="zh-TW" dirty="0"/>
              <a:t>applications are then accessed over the </a:t>
            </a:r>
            <a:r>
              <a:rPr lang="en-US" altLang="zh-TW" dirty="0" smtClean="0"/>
              <a:t>wireless connection </a:t>
            </a:r>
            <a:r>
              <a:rPr lang="en-US" altLang="zh-TW" dirty="0"/>
              <a:t>based on a thin native client or web browser </a:t>
            </a:r>
            <a:r>
              <a:rPr lang="en-US" altLang="zh-TW" dirty="0" smtClean="0"/>
              <a:t>on the </a:t>
            </a:r>
            <a:r>
              <a:rPr lang="en-US" altLang="zh-TW" dirty="0"/>
              <a:t>mobile devices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MCC provides mobile users with the data </a:t>
            </a:r>
            <a:r>
              <a:rPr lang="en-US" altLang="zh-TW" dirty="0" smtClean="0"/>
              <a:t>processing and </a:t>
            </a:r>
            <a:r>
              <a:rPr lang="en-US" altLang="zh-TW" dirty="0"/>
              <a:t>storage services in clouds. The mobile </a:t>
            </a:r>
            <a:r>
              <a:rPr lang="en-US" altLang="zh-TW" dirty="0" smtClean="0"/>
              <a:t>devices do </a:t>
            </a:r>
            <a:r>
              <a:rPr lang="en-US" altLang="zh-TW" dirty="0"/>
              <a:t>not need a powerful configuration (e.g., CPU speed </a:t>
            </a:r>
            <a:r>
              <a:rPr lang="en-US" altLang="zh-TW" dirty="0" smtClean="0"/>
              <a:t>and memory </a:t>
            </a:r>
            <a:r>
              <a:rPr lang="en-US" altLang="zh-TW" dirty="0"/>
              <a:t>capacity) because all the complicated </a:t>
            </a:r>
            <a:r>
              <a:rPr lang="en-US" altLang="zh-TW" dirty="0" smtClean="0"/>
              <a:t>computing modules </a:t>
            </a:r>
            <a:r>
              <a:rPr lang="en-US" altLang="zh-TW" dirty="0"/>
              <a:t>can be processed in the clouds.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0187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2891</TotalTime>
  <Words>2886</Words>
  <Application>Microsoft Office PowerPoint</Application>
  <PresentationFormat>如螢幕大小 (4:3)</PresentationFormat>
  <Paragraphs>210</Paragraphs>
  <Slides>38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38</vt:i4>
      </vt:variant>
    </vt:vector>
  </HeadingPairs>
  <TitlesOfParts>
    <vt:vector size="39" baseType="lpstr">
      <vt:lpstr>市鎮</vt:lpstr>
      <vt:lpstr>行動雲端計算</vt:lpstr>
      <vt:lpstr>OUTLINE</vt:lpstr>
      <vt:lpstr>Introduction (1/4)</vt:lpstr>
      <vt:lpstr>Introduction (2/4)</vt:lpstr>
      <vt:lpstr>Introduction (3/4)</vt:lpstr>
      <vt:lpstr>Introduction (4/4)</vt:lpstr>
      <vt:lpstr>Overview of Mobile Cloud Computing</vt:lpstr>
      <vt:lpstr>What is mobile cloud computing? (1/2)</vt:lpstr>
      <vt:lpstr>What is mobile cloud computing? (2/2)</vt:lpstr>
      <vt:lpstr>Architectures of mobile cloud computing</vt:lpstr>
      <vt:lpstr>Architectures of mobile cloud computing</vt:lpstr>
      <vt:lpstr>Service-oriented cloud computing architecture (1/4)</vt:lpstr>
      <vt:lpstr>Service-oriented cloud computing architecture (2/4)</vt:lpstr>
      <vt:lpstr>Service-oriented cloud computing architecture (3/4)</vt:lpstr>
      <vt:lpstr>Service-oriented cloud computing architecture (4/4)</vt:lpstr>
      <vt:lpstr> Advantages of mobile cloud computing</vt:lpstr>
      <vt:lpstr>Extending battery lifetime</vt:lpstr>
      <vt:lpstr>Improving data storage capacity and processing power</vt:lpstr>
      <vt:lpstr>Improving reliability</vt:lpstr>
      <vt:lpstr> Some advantages of clouds for mobile services (1/2)</vt:lpstr>
      <vt:lpstr> Some advantages of clouds for mobile services (2/2)</vt:lpstr>
      <vt:lpstr>Applications of Mobile Cloud Computing</vt:lpstr>
      <vt:lpstr>Applications of Mobile Cloud Computing</vt:lpstr>
      <vt:lpstr>Issues and Approaches of Mobile Cloud Computing</vt:lpstr>
      <vt:lpstr>Issues in mobile communication side (1/2)</vt:lpstr>
      <vt:lpstr>Issues in mobile communication side (2/2)</vt:lpstr>
      <vt:lpstr>Issues in computing side (1/3)</vt:lpstr>
      <vt:lpstr>Issues in computing side (2/3)</vt:lpstr>
      <vt:lpstr>Issues in computing side (3/3)</vt:lpstr>
      <vt:lpstr>Open Issues and Future Research Directions</vt:lpstr>
      <vt:lpstr>Open Issues and Future Research Directions</vt:lpstr>
      <vt:lpstr>Low bandwidth</vt:lpstr>
      <vt:lpstr>Network access management</vt:lpstr>
      <vt:lpstr>Quality of service</vt:lpstr>
      <vt:lpstr>Pricing</vt:lpstr>
      <vt:lpstr>Standard interface</vt:lpstr>
      <vt:lpstr>Service convergence</vt:lpstr>
      <vt:lpstr>結論</vt:lpstr>
    </vt:vector>
  </TitlesOfParts>
  <Company>FU Berlin, Germany</Company>
  <LinksUpToDate>false</LinksUpToDate>
  <SharedDoc>false</SharedDoc>
  <HyperlinkBase>www.jochenschiller.de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Computing</dc:title>
  <dc:subject>Wireless LANs</dc:subject>
  <dc:creator/>
  <cp:keywords/>
  <cp:lastModifiedBy>chents</cp:lastModifiedBy>
  <cp:revision>537</cp:revision>
  <cp:lastPrinted>1999-03-21T16:43:53Z</cp:lastPrinted>
  <dcterms:created xsi:type="dcterms:W3CDTF">1997-11-03T15:44:45Z</dcterms:created>
  <dcterms:modified xsi:type="dcterms:W3CDTF">2012-12-03T15:47:16Z</dcterms:modified>
</cp:coreProperties>
</file>