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0" r:id="rId10"/>
    <p:sldId id="326" r:id="rId11"/>
    <p:sldId id="264" r:id="rId12"/>
    <p:sldId id="265" r:id="rId13"/>
    <p:sldId id="336" r:id="rId14"/>
    <p:sldId id="337" r:id="rId15"/>
    <p:sldId id="276" r:id="rId16"/>
    <p:sldId id="338" r:id="rId17"/>
    <p:sldId id="308" r:id="rId18"/>
    <p:sldId id="309" r:id="rId19"/>
    <p:sldId id="339" r:id="rId20"/>
    <p:sldId id="341" r:id="rId21"/>
    <p:sldId id="312" r:id="rId22"/>
    <p:sldId id="311" r:id="rId23"/>
    <p:sldId id="266" r:id="rId24"/>
    <p:sldId id="327" r:id="rId25"/>
    <p:sldId id="343" r:id="rId26"/>
    <p:sldId id="345" r:id="rId27"/>
    <p:sldId id="346" r:id="rId28"/>
    <p:sldId id="271" r:id="rId29"/>
    <p:sldId id="348" r:id="rId30"/>
    <p:sldId id="347" r:id="rId31"/>
    <p:sldId id="349" r:id="rId32"/>
    <p:sldId id="328" r:id="rId33"/>
    <p:sldId id="334" r:id="rId34"/>
    <p:sldId id="301" r:id="rId35"/>
    <p:sldId id="313" r:id="rId36"/>
    <p:sldId id="314" r:id="rId37"/>
    <p:sldId id="315" r:id="rId38"/>
    <p:sldId id="302" r:id="rId39"/>
    <p:sldId id="317" r:id="rId40"/>
    <p:sldId id="318" r:id="rId41"/>
    <p:sldId id="319" r:id="rId42"/>
    <p:sldId id="320" r:id="rId43"/>
    <p:sldId id="324" r:id="rId44"/>
    <p:sldId id="323" r:id="rId45"/>
    <p:sldId id="304" r:id="rId46"/>
    <p:sldId id="295" r:id="rId47"/>
    <p:sldId id="294" r:id="rId48"/>
    <p:sldId id="350" r:id="rId49"/>
    <p:sldId id="270" r:id="rId50"/>
    <p:sldId id="299" r:id="rId51"/>
    <p:sldId id="351" r:id="rId52"/>
    <p:sldId id="283" r:id="rId53"/>
    <p:sldId id="321" r:id="rId54"/>
    <p:sldId id="322" r:id="rId55"/>
    <p:sldId id="352" r:id="rId56"/>
    <p:sldId id="290" r:id="rId57"/>
    <p:sldId id="291" r:id="rId58"/>
    <p:sldId id="305" r:id="rId59"/>
    <p:sldId id="316" r:id="rId60"/>
    <p:sldId id="353" r:id="rId61"/>
    <p:sldId id="306" r:id="rId62"/>
    <p:sldId id="357" r:id="rId63"/>
    <p:sldId id="358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69" r:id="rId74"/>
    <p:sldId id="370" r:id="rId75"/>
    <p:sldId id="371" r:id="rId76"/>
    <p:sldId id="373" r:id="rId77"/>
    <p:sldId id="374" r:id="rId78"/>
    <p:sldId id="375" r:id="rId79"/>
    <p:sldId id="376" r:id="rId80"/>
    <p:sldId id="377" r:id="rId81"/>
    <p:sldId id="378" r:id="rId82"/>
    <p:sldId id="379" r:id="rId83"/>
    <p:sldId id="380" r:id="rId84"/>
    <p:sldId id="381" r:id="rId85"/>
    <p:sldId id="382" r:id="rId86"/>
    <p:sldId id="383" r:id="rId87"/>
    <p:sldId id="384" r:id="rId88"/>
    <p:sldId id="385" r:id="rId89"/>
    <p:sldId id="386" r:id="rId90"/>
    <p:sldId id="387" r:id="rId91"/>
    <p:sldId id="388" r:id="rId92"/>
    <p:sldId id="389" r:id="rId93"/>
    <p:sldId id="390" r:id="rId94"/>
    <p:sldId id="391" r:id="rId95"/>
    <p:sldId id="392" r:id="rId96"/>
    <p:sldId id="393" r:id="rId97"/>
    <p:sldId id="394" r:id="rId98"/>
    <p:sldId id="354" r:id="rId99"/>
    <p:sldId id="355" r:id="rId100"/>
    <p:sldId id="307" r:id="rId101"/>
    <p:sldId id="325" r:id="rId102"/>
    <p:sldId id="289" r:id="rId103"/>
    <p:sldId id="356" r:id="rId104"/>
    <p:sldId id="297" r:id="rId105"/>
    <p:sldId id="329" r:id="rId106"/>
    <p:sldId id="330" r:id="rId107"/>
    <p:sldId id="331" r:id="rId108"/>
    <p:sldId id="332" r:id="rId109"/>
    <p:sldId id="333" r:id="rId11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7" autoAdjust="0"/>
    <p:restoredTop sz="99157" autoAdjust="0"/>
  </p:normalViewPr>
  <p:slideViewPr>
    <p:cSldViewPr>
      <p:cViewPr>
        <p:scale>
          <a:sx n="90" d="100"/>
          <a:sy n="90" d="100"/>
        </p:scale>
        <p:origin x="-9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3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A65C89D-16C4-49E3-8C9D-3FC4B28E12CC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5987677-4F4A-4F3D-8383-02174D6017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54797-CCE2-437E-9C37-00769385754A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09CAF65-0729-4F12-9C1E-3929D8D0982C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0B8B12E-F14B-4272-B2D4-0FDC8D8380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A8236-95D0-4397-B60C-B9837FB5CC76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8E0F2-9497-4C0E-8BBA-3E492B95E1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2CF3D-E6B1-4F7A-968E-D0509C9D81F9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93F9-5325-44EE-845B-D2C9C67A78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8CC4E-5B06-48ED-BF8D-78D0B2BD3C25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80FC-548B-4EB9-998F-9B7E1C71FB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22CFC-119D-43E6-A886-710A3ABD9567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109AF-42E1-46B5-B770-98C8A49188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DDE47-B75E-4D9F-B0A2-8285997D044D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2287AF-1676-4BC4-8FB4-1090F82A9F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941E23-B434-4472-BF81-8952E81DFC81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89A52B1-EBA4-4CBC-BC1B-13E99D8899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頁尾版面配置區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CFE5EF-3EE9-426A-8EA7-50ADE6246A31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8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AFF6CFC-8421-4A84-AB23-ED2CA1F167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6C4C7-681C-4AAB-9A35-894A1E77EFCF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10276-F7DF-4D44-A4B2-F7A3BC910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D3204-3481-43BB-89D7-995D05701269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564FF4-93E5-482F-B81A-023D9C4183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D667B-8D87-46ED-B98C-C9F7CB499AAD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26EA-66E7-4499-AB3D-F5B20C17AC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矩形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矩形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784EFAE-A57E-4A9C-B036-1816F2A88265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AA6A9B4E-3060-45B8-B391-185579CEAA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02F605C-DB99-4037-8506-E403C57E7004}" type="datetimeFigureOut">
              <a:rPr lang="zh-TW" altLang="en-US"/>
              <a:pPr>
                <a:defRPr/>
              </a:pPr>
              <a:t>2012/8/30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C5B6C0-4912-4AB1-9FE9-7E7C7748A3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0" r:id="rId2"/>
    <p:sldLayoutId id="2147483686" r:id="rId3"/>
    <p:sldLayoutId id="2147483687" r:id="rId4"/>
    <p:sldLayoutId id="2147483688" r:id="rId5"/>
    <p:sldLayoutId id="2147483681" r:id="rId6"/>
    <p:sldLayoutId id="2147483689" r:id="rId7"/>
    <p:sldLayoutId id="2147483682" r:id="rId8"/>
    <p:sldLayoutId id="2147483690" r:id="rId9"/>
    <p:sldLayoutId id="2147483683" r:id="rId10"/>
    <p:sldLayoutId id="2147483691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微軟正黑體" pitchFamily="34" charset="-12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cap="none" smtClean="0"/>
              <a:t>ILLUSTRATOR</a:t>
            </a:r>
            <a:endParaRPr lang="zh-TW" altLang="en-US" cap="none" smtClean="0"/>
          </a:p>
        </p:txBody>
      </p:sp>
      <p:sp>
        <p:nvSpPr>
          <p:cNvPr id="15362" name="副標題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25602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轉存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 l="18935" t="11665" r="34300" b="5217"/>
          <a:stretch>
            <a:fillRect/>
          </a:stretch>
        </p:blipFill>
        <p:spPr bwMode="auto">
          <a:xfrm>
            <a:off x="3975100" y="1773238"/>
            <a:ext cx="4054475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 t="2739" r="72644" b="43861"/>
          <a:stretch>
            <a:fillRect/>
          </a:stretch>
        </p:blipFill>
        <p:spPr bwMode="auto">
          <a:xfrm>
            <a:off x="1257300" y="2314575"/>
            <a:ext cx="254793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473200" y="5280025"/>
            <a:ext cx="1377950" cy="14287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325563" y="2300288"/>
            <a:ext cx="498475" cy="14287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aseline="-25000" dirty="0"/>
          </a:p>
        </p:txBody>
      </p:sp>
      <p:cxnSp>
        <p:nvCxnSpPr>
          <p:cNvPr id="12" name="直線接點 11"/>
          <p:cNvCxnSpPr/>
          <p:nvPr/>
        </p:nvCxnSpPr>
        <p:spPr>
          <a:xfrm>
            <a:off x="1824038" y="2371725"/>
            <a:ext cx="4413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2851150" y="5351463"/>
            <a:ext cx="4413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2192338" y="2254250"/>
            <a:ext cx="192087" cy="2079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259138" y="5248275"/>
            <a:ext cx="192087" cy="206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364163" y="5067300"/>
            <a:ext cx="1852612" cy="120967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7353300" y="4868863"/>
            <a:ext cx="566738" cy="152400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716463" y="1989138"/>
            <a:ext cx="180022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1" name="直線接點 20"/>
          <p:cNvCxnSpPr/>
          <p:nvPr/>
        </p:nvCxnSpPr>
        <p:spPr>
          <a:xfrm>
            <a:off x="6516688" y="2076450"/>
            <a:ext cx="4413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橢圓 21"/>
          <p:cNvSpPr/>
          <p:nvPr/>
        </p:nvSpPr>
        <p:spPr>
          <a:xfrm>
            <a:off x="6923088" y="1989138"/>
            <a:ext cx="192087" cy="206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7227888" y="5672138"/>
            <a:ext cx="4413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橢圓 23"/>
          <p:cNvSpPr/>
          <p:nvPr/>
        </p:nvSpPr>
        <p:spPr>
          <a:xfrm>
            <a:off x="7634288" y="5583238"/>
            <a:ext cx="193675" cy="2079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5" name="直線接點 24"/>
          <p:cNvCxnSpPr/>
          <p:nvPr/>
        </p:nvCxnSpPr>
        <p:spPr>
          <a:xfrm>
            <a:off x="7932738" y="4945063"/>
            <a:ext cx="4413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/>
          <p:nvPr/>
        </p:nvSpPr>
        <p:spPr>
          <a:xfrm>
            <a:off x="8340725" y="4857750"/>
            <a:ext cx="192088" cy="2079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620" name="文字方塊 26"/>
          <p:cNvSpPr txBox="1">
            <a:spLocks noChangeArrowheads="1"/>
          </p:cNvSpPr>
          <p:nvPr/>
        </p:nvSpPr>
        <p:spPr bwMode="auto">
          <a:xfrm>
            <a:off x="2162175" y="2217738"/>
            <a:ext cx="276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5621" name="文字方塊 27"/>
          <p:cNvSpPr txBox="1">
            <a:spLocks noChangeArrowheads="1"/>
          </p:cNvSpPr>
          <p:nvPr/>
        </p:nvSpPr>
        <p:spPr bwMode="auto">
          <a:xfrm>
            <a:off x="3216275" y="5189538"/>
            <a:ext cx="2762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5622" name="文字方塊 28"/>
          <p:cNvSpPr txBox="1">
            <a:spLocks noChangeArrowheads="1"/>
          </p:cNvSpPr>
          <p:nvPr/>
        </p:nvSpPr>
        <p:spPr bwMode="auto">
          <a:xfrm>
            <a:off x="6881813" y="19177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5623" name="文字方塊 29"/>
          <p:cNvSpPr txBox="1">
            <a:spLocks noChangeArrowheads="1"/>
          </p:cNvSpPr>
          <p:nvPr/>
        </p:nvSpPr>
        <p:spPr bwMode="auto">
          <a:xfrm>
            <a:off x="7593013" y="55181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5624" name="文字方塊 30"/>
          <p:cNvSpPr txBox="1">
            <a:spLocks noChangeArrowheads="1"/>
          </p:cNvSpPr>
          <p:nvPr/>
        </p:nvSpPr>
        <p:spPr bwMode="auto">
          <a:xfrm>
            <a:off x="8297863" y="479107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5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5625" name="文字方塊 31"/>
          <p:cNvSpPr txBox="1">
            <a:spLocks noChangeArrowheads="1"/>
          </p:cNvSpPr>
          <p:nvPr/>
        </p:nvSpPr>
        <p:spPr bwMode="auto">
          <a:xfrm>
            <a:off x="2411413" y="2205038"/>
            <a:ext cx="8953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點擊檔案</a:t>
            </a:r>
          </a:p>
        </p:txBody>
      </p:sp>
      <p:sp>
        <p:nvSpPr>
          <p:cNvPr id="25626" name="文字方塊 32"/>
          <p:cNvSpPr txBox="1">
            <a:spLocks noChangeArrowheads="1"/>
          </p:cNvSpPr>
          <p:nvPr/>
        </p:nvSpPr>
        <p:spPr bwMode="auto">
          <a:xfrm>
            <a:off x="2700338" y="5516563"/>
            <a:ext cx="1250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點擊轉存指令</a:t>
            </a:r>
          </a:p>
        </p:txBody>
      </p:sp>
      <p:sp>
        <p:nvSpPr>
          <p:cNvPr id="25627" name="文字方塊 33"/>
          <p:cNvSpPr txBox="1">
            <a:spLocks noChangeArrowheads="1"/>
          </p:cNvSpPr>
          <p:nvPr/>
        </p:nvSpPr>
        <p:spPr bwMode="auto">
          <a:xfrm>
            <a:off x="7199313" y="1917700"/>
            <a:ext cx="1250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選擇儲存位置</a:t>
            </a:r>
          </a:p>
        </p:txBody>
      </p:sp>
      <p:sp>
        <p:nvSpPr>
          <p:cNvPr id="25628" name="文字方塊 34"/>
          <p:cNvSpPr txBox="1">
            <a:spLocks noChangeArrowheads="1"/>
          </p:cNvSpPr>
          <p:nvPr/>
        </p:nvSpPr>
        <p:spPr bwMode="auto">
          <a:xfrm>
            <a:off x="7305675" y="5835650"/>
            <a:ext cx="16065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選擇儲存檔案類型</a:t>
            </a:r>
          </a:p>
        </p:txBody>
      </p:sp>
      <p:sp>
        <p:nvSpPr>
          <p:cNvPr id="25629" name="文字方塊 35"/>
          <p:cNvSpPr txBox="1">
            <a:spLocks noChangeArrowheads="1"/>
          </p:cNvSpPr>
          <p:nvPr/>
        </p:nvSpPr>
        <p:spPr bwMode="auto">
          <a:xfrm>
            <a:off x="8532813" y="4778375"/>
            <a:ext cx="5397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儲存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117762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4464050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裁切標記：除了指定其他工作區域以裁切要輸出的圖稿之外，也可以在圖稿中建立並使用多組裁切標記。裁切標記指出要裁切列印紙張的位置。</a:t>
            </a:r>
            <a:r>
              <a:rPr lang="zh-TW" altLang="en-US" sz="2100" smtClean="0"/>
              <a:t> </a:t>
            </a:r>
            <a:endParaRPr lang="en-US" altLang="zh-TW" sz="2400" smtClean="0"/>
          </a:p>
          <a:p>
            <a:pPr eaLnBrk="1" hangingPunct="1"/>
            <a:endParaRPr lang="zh-TW" altLang="en-US" smtClean="0"/>
          </a:p>
        </p:txBody>
      </p:sp>
      <p:grpSp>
        <p:nvGrpSpPr>
          <p:cNvPr id="117763" name="Group 15"/>
          <p:cNvGrpSpPr>
            <a:grpSpLocks/>
          </p:cNvGrpSpPr>
          <p:nvPr/>
        </p:nvGrpSpPr>
        <p:grpSpPr bwMode="auto">
          <a:xfrm>
            <a:off x="5076825" y="1628775"/>
            <a:ext cx="3392488" cy="4765675"/>
            <a:chOff x="1767" y="1124"/>
            <a:chExt cx="2137" cy="3002"/>
          </a:xfrm>
        </p:grpSpPr>
        <p:grpSp>
          <p:nvGrpSpPr>
            <p:cNvPr id="117764" name="群組 4"/>
            <p:cNvGrpSpPr>
              <a:grpSpLocks/>
            </p:cNvGrpSpPr>
            <p:nvPr/>
          </p:nvGrpSpPr>
          <p:grpSpPr bwMode="auto">
            <a:xfrm>
              <a:off x="1767" y="1179"/>
              <a:ext cx="1972" cy="2947"/>
              <a:chOff x="1259632" y="1244600"/>
              <a:chExt cx="3816424" cy="5702300"/>
            </a:xfrm>
          </p:grpSpPr>
          <p:pic>
            <p:nvPicPr>
              <p:cNvPr id="117772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t="2518" r="69810" b="22649"/>
              <a:stretch>
                <a:fillRect/>
              </a:stretch>
            </p:blipFill>
            <p:spPr bwMode="auto">
              <a:xfrm>
                <a:off x="1259632" y="1244600"/>
                <a:ext cx="3680668" cy="570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矩形 3"/>
              <p:cNvSpPr/>
              <p:nvPr/>
            </p:nvSpPr>
            <p:spPr>
              <a:xfrm>
                <a:off x="3707795" y="1244600"/>
                <a:ext cx="1368261" cy="5208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2403" y="1185"/>
              <a:ext cx="269" cy="1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767" y="3871"/>
              <a:ext cx="1265" cy="1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3032" y="3871"/>
              <a:ext cx="633" cy="1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2718" y="1163"/>
              <a:ext cx="136" cy="1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2" name="橢圓 11"/>
            <p:cNvSpPr/>
            <p:nvPr/>
          </p:nvSpPr>
          <p:spPr>
            <a:xfrm>
              <a:off x="3739" y="3837"/>
              <a:ext cx="136" cy="1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17770" name="文字方塊 12"/>
            <p:cNvSpPr txBox="1">
              <a:spLocks noChangeArrowheads="1"/>
            </p:cNvSpPr>
            <p:nvPr/>
          </p:nvSpPr>
          <p:spPr bwMode="auto">
            <a:xfrm>
              <a:off x="2688" y="1124"/>
              <a:ext cx="1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solidFill>
                    <a:schemeClr val="bg1"/>
                  </a:solidFill>
                  <a:latin typeface="Tw Cen MT" pitchFamily="34" charset="0"/>
                  <a:ea typeface="微軟正黑體" pitchFamily="34" charset="-120"/>
                </a:rPr>
                <a:t>1</a:t>
              </a:r>
              <a:endParaRPr kumimoji="0" lang="zh-TW" altLang="en-US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117771" name="文字方塊 13"/>
            <p:cNvSpPr txBox="1">
              <a:spLocks noChangeArrowheads="1"/>
            </p:cNvSpPr>
            <p:nvPr/>
          </p:nvSpPr>
          <p:spPr bwMode="auto">
            <a:xfrm>
              <a:off x="3709" y="3788"/>
              <a:ext cx="1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solidFill>
                    <a:schemeClr val="bg1"/>
                  </a:solidFill>
                  <a:latin typeface="Tw Cen MT" pitchFamily="34" charset="0"/>
                  <a:ea typeface="微軟正黑體" pitchFamily="34" charset="-120"/>
                </a:rPr>
                <a:t>2</a:t>
              </a:r>
              <a:endParaRPr kumimoji="0" lang="zh-TW" altLang="en-US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11878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3454400" cy="4495800"/>
          </a:xfrm>
        </p:spPr>
        <p:txBody>
          <a:bodyPr/>
          <a:lstStyle/>
          <a:p>
            <a:r>
              <a:rPr lang="zh-TW" altLang="en-US" sz="2000" smtClean="0"/>
              <a:t>參考線：參考線可協助對齊文字和圖形框架。您可以建立尺標參考線 </a:t>
            </a:r>
            <a:r>
              <a:rPr lang="en-US" altLang="zh-TW" sz="2000" smtClean="0"/>
              <a:t>(</a:t>
            </a:r>
            <a:r>
              <a:rPr lang="zh-TW" altLang="en-US" sz="2000" smtClean="0"/>
              <a:t>垂直或水平直線</a:t>
            </a:r>
            <a:r>
              <a:rPr lang="en-US" altLang="zh-TW" sz="2000" smtClean="0"/>
              <a:t>) </a:t>
            </a:r>
            <a:r>
              <a:rPr lang="zh-TW" altLang="en-US" sz="2000" smtClean="0"/>
              <a:t>及參考線物件 </a:t>
            </a:r>
            <a:r>
              <a:rPr lang="en-US" altLang="zh-TW" sz="2000" smtClean="0"/>
              <a:t>(</a:t>
            </a:r>
            <a:r>
              <a:rPr lang="zh-TW" altLang="en-US" sz="2000" smtClean="0"/>
              <a:t>轉換成參考線的向量物件</a:t>
            </a:r>
            <a:r>
              <a:rPr lang="en-US" altLang="zh-TW" sz="2000" smtClean="0"/>
              <a:t>)</a:t>
            </a:r>
            <a:r>
              <a:rPr lang="zh-TW" altLang="en-US" sz="2000" smtClean="0"/>
              <a:t>。參考線跟格點一樣，也不會列印出來。</a:t>
            </a:r>
            <a:endParaRPr lang="en-US" altLang="zh-TW" sz="2000" smtClean="0"/>
          </a:p>
          <a:p>
            <a:pPr eaLnBrk="1" hangingPunct="1"/>
            <a:endParaRPr lang="zh-TW" altLang="en-US" sz="2000" smtClean="0"/>
          </a:p>
        </p:txBody>
      </p:sp>
      <p:sp>
        <p:nvSpPr>
          <p:cNvPr id="118787" name="文字方塊 20"/>
          <p:cNvSpPr txBox="1">
            <a:spLocks noChangeArrowheads="1"/>
          </p:cNvSpPr>
          <p:nvPr/>
        </p:nvSpPr>
        <p:spPr bwMode="auto">
          <a:xfrm>
            <a:off x="1144588" y="5253038"/>
            <a:ext cx="2419350" cy="825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點擊智慧型參考線，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在製作圖形時，會提醒你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物件的相對位置與方向。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grpSp>
        <p:nvGrpSpPr>
          <p:cNvPr id="118788" name="Group 18"/>
          <p:cNvGrpSpPr>
            <a:grpSpLocks/>
          </p:cNvGrpSpPr>
          <p:nvPr/>
        </p:nvGrpSpPr>
        <p:grpSpPr bwMode="auto">
          <a:xfrm>
            <a:off x="3652838" y="1700213"/>
            <a:ext cx="4519612" cy="4826000"/>
            <a:chOff x="2301" y="1071"/>
            <a:chExt cx="2847" cy="3040"/>
          </a:xfrm>
        </p:grpSpPr>
        <p:pic>
          <p:nvPicPr>
            <p:cNvPr id="118789" name="圖片 1"/>
            <p:cNvPicPr>
              <a:picLocks noChangeAspect="1" noChangeArrowheads="1"/>
            </p:cNvPicPr>
            <p:nvPr/>
          </p:nvPicPr>
          <p:blipFill>
            <a:blip r:embed="rId2"/>
            <a:srcRect l="13126" r="64563" b="9837"/>
            <a:stretch>
              <a:fillRect/>
            </a:stretch>
          </p:blipFill>
          <p:spPr bwMode="auto">
            <a:xfrm>
              <a:off x="2535" y="1071"/>
              <a:ext cx="1202" cy="3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矩形 9"/>
            <p:cNvSpPr/>
            <p:nvPr/>
          </p:nvSpPr>
          <p:spPr>
            <a:xfrm>
              <a:off x="3487" y="1145"/>
              <a:ext cx="250" cy="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535" y="3413"/>
              <a:ext cx="1202" cy="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535" y="3509"/>
              <a:ext cx="1202" cy="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pic>
          <p:nvPicPr>
            <p:cNvPr id="118793" name="Picture 2"/>
            <p:cNvPicPr>
              <a:picLocks noChangeAspect="1" noChangeArrowheads="1"/>
            </p:cNvPicPr>
            <p:nvPr/>
          </p:nvPicPr>
          <p:blipFill>
            <a:blip r:embed="rId3"/>
            <a:srcRect l="34547" t="69000" r="47083" b="16667"/>
            <a:stretch>
              <a:fillRect/>
            </a:stretch>
          </p:blipFill>
          <p:spPr bwMode="auto">
            <a:xfrm>
              <a:off x="3737" y="3368"/>
              <a:ext cx="1411" cy="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矩形 13"/>
            <p:cNvSpPr/>
            <p:nvPr/>
          </p:nvSpPr>
          <p:spPr>
            <a:xfrm>
              <a:off x="3737" y="3368"/>
              <a:ext cx="1411" cy="6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18795" name="文字方塊 14"/>
            <p:cNvSpPr txBox="1">
              <a:spLocks noChangeArrowheads="1"/>
            </p:cNvSpPr>
            <p:nvPr/>
          </p:nvSpPr>
          <p:spPr bwMode="auto">
            <a:xfrm>
              <a:off x="3925" y="1119"/>
              <a:ext cx="5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lvl="1"/>
              <a:r>
                <a:rPr kumimoji="0" lang="zh-TW" altLang="en-US" sz="1200">
                  <a:latin typeface="Tw Cen MT" pitchFamily="34" charset="0"/>
                  <a:ea typeface="微軟正黑體" pitchFamily="34" charset="-120"/>
                </a:rPr>
                <a:t>點擊檢視</a:t>
              </a:r>
              <a:endParaRPr kumimoji="0" lang="en-US" altLang="zh-TW" sz="1200"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118796" name="文字方塊 15"/>
            <p:cNvSpPr txBox="1">
              <a:spLocks noChangeArrowheads="1"/>
            </p:cNvSpPr>
            <p:nvPr/>
          </p:nvSpPr>
          <p:spPr bwMode="auto">
            <a:xfrm>
              <a:off x="3960" y="3135"/>
              <a:ext cx="9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lvl="1"/>
              <a:r>
                <a:rPr kumimoji="0" lang="zh-TW" altLang="en-US" sz="1200">
                  <a:latin typeface="Tw Cen MT" pitchFamily="34" charset="0"/>
                  <a:ea typeface="微軟正黑體" pitchFamily="34" charset="-120"/>
                </a:rPr>
                <a:t>選擇參考線開啟選單</a:t>
              </a:r>
              <a:endParaRPr kumimoji="0" lang="en-US" altLang="zh-TW" sz="1200"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3769" y="1139"/>
              <a:ext cx="136" cy="1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3837" y="3154"/>
              <a:ext cx="136" cy="1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18799" name="文字方塊 18"/>
            <p:cNvSpPr txBox="1">
              <a:spLocks noChangeArrowheads="1"/>
            </p:cNvSpPr>
            <p:nvPr/>
          </p:nvSpPr>
          <p:spPr bwMode="auto">
            <a:xfrm>
              <a:off x="3742" y="1084"/>
              <a:ext cx="19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solidFill>
                    <a:schemeClr val="bg1"/>
                  </a:solidFill>
                  <a:latin typeface="Tw Cen MT" pitchFamily="34" charset="0"/>
                  <a:ea typeface="微軟正黑體" pitchFamily="34" charset="-120"/>
                </a:rPr>
                <a:t>1</a:t>
              </a:r>
              <a:endParaRPr kumimoji="0" lang="zh-TW" altLang="en-US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118800" name="文字方塊 19"/>
            <p:cNvSpPr txBox="1">
              <a:spLocks noChangeArrowheads="1"/>
            </p:cNvSpPr>
            <p:nvPr/>
          </p:nvSpPr>
          <p:spPr bwMode="auto">
            <a:xfrm>
              <a:off x="3802" y="3105"/>
              <a:ext cx="1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solidFill>
                    <a:schemeClr val="bg1"/>
                  </a:solidFill>
                  <a:latin typeface="Tw Cen MT" pitchFamily="34" charset="0"/>
                  <a:ea typeface="微軟正黑體" pitchFamily="34" charset="-120"/>
                </a:rPr>
                <a:t>2</a:t>
              </a:r>
              <a:endParaRPr kumimoji="0" lang="zh-TW" altLang="en-US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endParaRPr>
            </a:p>
          </p:txBody>
        </p:sp>
        <p:cxnSp>
          <p:nvCxnSpPr>
            <p:cNvPr id="118801" name="肘形接點 21"/>
            <p:cNvCxnSpPr>
              <a:cxnSpLocks noChangeShapeType="1"/>
              <a:stCxn id="12" idx="1"/>
              <a:endCxn id="118787" idx="3"/>
            </p:cNvCxnSpPr>
            <p:nvPr/>
          </p:nvCxnSpPr>
          <p:spPr bwMode="auto">
            <a:xfrm rot="10800000">
              <a:off x="2301" y="3511"/>
              <a:ext cx="228" cy="44"/>
            </a:xfrm>
            <a:prstGeom prst="bentConnector3">
              <a:avLst>
                <a:gd name="adj1" fmla="val 48685"/>
              </a:avLst>
            </a:prstGeom>
            <a:noFill/>
            <a:ln w="10000" algn="ctr">
              <a:solidFill>
                <a:srgbClr val="FF0000"/>
              </a:solidFill>
              <a:miter lim="800000"/>
              <a:headEnd/>
              <a:tailEnd/>
            </a:ln>
          </p:spPr>
        </p:cxn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119810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19811" name="圖片 1"/>
          <p:cNvPicPr>
            <a:picLocks noChangeAspect="1" noChangeArrowheads="1"/>
          </p:cNvPicPr>
          <p:nvPr/>
        </p:nvPicPr>
        <p:blipFill>
          <a:blip r:embed="rId2"/>
          <a:srcRect r="19504" b="5067"/>
          <a:stretch>
            <a:fillRect/>
          </a:stretch>
        </p:blipFill>
        <p:spPr bwMode="auto">
          <a:xfrm>
            <a:off x="1042988" y="2305050"/>
            <a:ext cx="7199312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單箭頭接點 5"/>
          <p:cNvCxnSpPr/>
          <p:nvPr/>
        </p:nvCxnSpPr>
        <p:spPr>
          <a:xfrm>
            <a:off x="1674813" y="4254500"/>
            <a:ext cx="84296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6084888" y="2852738"/>
            <a:ext cx="0" cy="469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14" name="文字方塊 9"/>
          <p:cNvSpPr txBox="1">
            <a:spLocks noChangeArrowheads="1"/>
          </p:cNvSpPr>
          <p:nvPr/>
        </p:nvSpPr>
        <p:spPr bwMode="auto">
          <a:xfrm>
            <a:off x="4859338" y="1916113"/>
            <a:ext cx="36385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按住左鍵從水平尺標拖曳出水平參考線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19815" name="文字方塊 12"/>
          <p:cNvSpPr txBox="1">
            <a:spLocks noChangeArrowheads="1"/>
          </p:cNvSpPr>
          <p:nvPr/>
        </p:nvSpPr>
        <p:spPr bwMode="auto">
          <a:xfrm>
            <a:off x="2627313" y="4100513"/>
            <a:ext cx="36385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按住左鍵從垂直尺標拖曳出垂直參考線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19816" name="內容版面配置區 2"/>
          <p:cNvSpPr>
            <a:spLocks/>
          </p:cNvSpPr>
          <p:nvPr/>
        </p:nvSpPr>
        <p:spPr bwMode="auto">
          <a:xfrm>
            <a:off x="612775" y="1741488"/>
            <a:ext cx="345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參考線：</a:t>
            </a:r>
            <a:endParaRPr kumimoji="0" lang="en-US" altLang="zh-TW" sz="20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0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1" descr="Illustrator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205038"/>
            <a:ext cx="4598988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120835" name="文字方塊 9"/>
          <p:cNvSpPr txBox="1">
            <a:spLocks noChangeArrowheads="1"/>
          </p:cNvSpPr>
          <p:nvPr/>
        </p:nvSpPr>
        <p:spPr bwMode="auto">
          <a:xfrm>
            <a:off x="5219700" y="5013325"/>
            <a:ext cx="18097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將文字轉成參考線</a:t>
            </a:r>
          </a:p>
        </p:txBody>
      </p:sp>
      <p:sp>
        <p:nvSpPr>
          <p:cNvPr id="120836" name="文字方塊 12"/>
          <p:cNvSpPr txBox="1">
            <a:spLocks noChangeArrowheads="1"/>
          </p:cNvSpPr>
          <p:nvPr/>
        </p:nvSpPr>
        <p:spPr bwMode="auto">
          <a:xfrm>
            <a:off x="4859338" y="6092825"/>
            <a:ext cx="18097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轉換物件為參考線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20837" name="內容版面配置區 2"/>
          <p:cNvSpPr>
            <a:spLocks/>
          </p:cNvSpPr>
          <p:nvPr/>
        </p:nvSpPr>
        <p:spPr bwMode="auto">
          <a:xfrm>
            <a:off x="612775" y="1741488"/>
            <a:ext cx="82073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參考線：也可以將物件轉換成參考線</a:t>
            </a:r>
            <a:endParaRPr kumimoji="0" lang="en-US" altLang="zh-TW" sz="20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0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30550" y="5805488"/>
            <a:ext cx="1154113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0839" name="Line 13"/>
          <p:cNvSpPr>
            <a:spLocks noChangeShapeType="1"/>
          </p:cNvSpPr>
          <p:nvPr/>
        </p:nvSpPr>
        <p:spPr bwMode="auto">
          <a:xfrm>
            <a:off x="4284663" y="5876925"/>
            <a:ext cx="574675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快捷鍵一覽表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684213" y="1989138"/>
          <a:ext cx="3805237" cy="4249737"/>
        </p:xfrm>
        <a:graphic>
          <a:graphicData uri="http://schemas.openxmlformats.org/drawingml/2006/table">
            <a:tbl>
              <a:tblPr/>
              <a:tblGrid>
                <a:gridCol w="1428750"/>
                <a:gridCol w="2376487"/>
              </a:tblGrid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O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工作區域</a:t>
                      </a:r>
                      <a:endParaRPr kumimoji="0" 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V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選取工具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直接選取工具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Y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「魔術棒」工具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Q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「套索」工具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P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「鋼筆」工具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「增加錨點」工具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-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「刪除錨點」工具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「轉換錨點」工具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「文字」工具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\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反斜線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)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「線段區段」工具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M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「矩形」工具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L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「橢圓形」工具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「繪圖筆刷」工具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N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「鉛筆」工具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R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「旋轉」工具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</a:tbl>
          </a:graphicData>
        </a:graphic>
      </p:graphicFrame>
      <p:sp>
        <p:nvSpPr>
          <p:cNvPr id="121911" name="Rectangle 1"/>
          <p:cNvSpPr>
            <a:spLocks noChangeArrowheads="1"/>
          </p:cNvSpPr>
          <p:nvPr/>
        </p:nvSpPr>
        <p:spPr bwMode="auto">
          <a:xfrm>
            <a:off x="611188" y="15875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 b="1">
                <a:latin typeface="Calibri" pitchFamily="34" charset="0"/>
                <a:ea typeface="微軟正黑體" pitchFamily="34" charset="-120"/>
                <a:cs typeface="Calibri" pitchFamily="34" charset="0"/>
              </a:rPr>
              <a:t>工具箱</a:t>
            </a:r>
            <a:endParaRPr lang="zh-TW" altLang="en-US" sz="2000" b="1">
              <a:ea typeface="微軟正黑體" pitchFamily="34" charset="-120"/>
              <a:cs typeface="Calibri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56100" y="2060575"/>
          <a:ext cx="4625975" cy="3860800"/>
        </p:xfrm>
        <a:graphic>
          <a:graphicData uri="http://schemas.openxmlformats.org/drawingml/2006/table">
            <a:tbl>
              <a:tblPr/>
              <a:tblGrid>
                <a:gridCol w="1889125"/>
                <a:gridCol w="2736850"/>
              </a:tblGrid>
              <a:tr h="41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O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「鏡射」工具</a:t>
                      </a:r>
                      <a:endParaRPr kumimoji="0" 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「縮放」工具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R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「彎曲」工具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W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「寬度」工具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「任意變形」工具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M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「形狀建立」工具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P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透視格點工具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V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「透視選取」工具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「符號噴霧器」工具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J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「長條圖」工具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U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「網格」工具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「漸層」工具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I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「檢色滴管」工具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W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「漸變」工具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K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「即時上色油漆桶」工具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L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「即時上色選取」工具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K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「切片」工具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「橡皮擦」工具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「剪刀」工具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H</a:t>
                      </a:r>
                      <a:r>
                        <a:rPr kumimoji="0" 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手形」工具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Z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「放大鏡」工具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按下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Alt</a:t>
                      </a:r>
                      <a:r>
                        <a:rPr kumimoji="0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鍵</a:t>
                      </a:r>
                      <a:endParaRPr kumimoji="0" lang="zh-TW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使用「點滴筆刷」工具時切換到「平滑」工具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快捷鍵一覽表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755650" y="2133600"/>
          <a:ext cx="7702550" cy="4206875"/>
        </p:xfrm>
        <a:graphic>
          <a:graphicData uri="http://schemas.openxmlformats.org/drawingml/2006/table">
            <a:tbl>
              <a:tblPr/>
              <a:tblGrid>
                <a:gridCol w="3851275"/>
                <a:gridCol w="3851275"/>
              </a:tblGrid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F5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隱藏「筆刷」面板</a:t>
                      </a:r>
                      <a:endParaRPr kumimoji="0" 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 6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隱藏「色彩」面板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F7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隱藏「圖層」面板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F8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建立新符號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Ctrl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F8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隱藏「資訊」面板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Ctrl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F9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隱藏「漸層」面板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Ctrl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F10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隱藏「筆畫」面板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Ctrl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F11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隱藏「屬性」面板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F12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回復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F5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隱藏「繪圖樣式」面板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F6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隱藏「外觀」面板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F7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隱藏「對齊」面板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F8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隱藏「變形」面板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Ctrl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F9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隱藏「路徑管理員」面板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Ctrl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F10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隱藏「透明度」面板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Ctrl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F11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隱藏「符號」面板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25"/>
                        </a:lnSpc>
                        <a:spcBef>
                          <a:spcPts val="15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Shift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Ctrl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【</a:t>
                      </a:r>
                      <a:r>
                        <a:rPr kumimoji="0" lang="en-US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I</a:t>
                      </a:r>
                      <a:r>
                        <a:rPr kumimoji="0" lang="zh-TW" altLang="zh-TW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】</a:t>
                      </a:r>
                      <a:endParaRPr kumimoji="0" lang="zh-TW" altLang="zh-TW" sz="1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顯示</a:t>
                      </a:r>
                      <a:r>
                        <a:rPr kumimoji="0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/</a:t>
                      </a:r>
                      <a:r>
                        <a:rPr kumimoji="0" 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微軟正黑體" pitchFamily="34" charset="-120"/>
                        </a:rPr>
                        <a:t>隱藏透視格點</a:t>
                      </a:r>
                      <a:endParaRPr kumimoji="0" 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  <a:cs typeface="Times New Roman" pitchFamily="18" charset="0"/>
                      </a:endParaRPr>
                    </a:p>
                  </a:txBody>
                  <a:tcPr marL="99485" marR="9948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</a:tbl>
          </a:graphicData>
        </a:graphic>
      </p:graphicFrame>
      <p:sp>
        <p:nvSpPr>
          <p:cNvPr id="122938" name="Rectangle 1"/>
          <p:cNvSpPr>
            <a:spLocks noChangeArrowheads="1"/>
          </p:cNvSpPr>
          <p:nvPr/>
        </p:nvSpPr>
        <p:spPr bwMode="auto">
          <a:xfrm>
            <a:off x="708025" y="1736725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 b="1">
                <a:latin typeface="Calibri" pitchFamily="34" charset="0"/>
                <a:ea typeface="微軟正黑體" pitchFamily="34" charset="-120"/>
                <a:cs typeface="Calibri" pitchFamily="34" charset="0"/>
              </a:rPr>
              <a:t>視圖操作</a:t>
            </a:r>
            <a:endParaRPr lang="zh-TW" altLang="en-US" sz="2000" b="1"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快捷鍵一覽表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1835150" y="1628775"/>
          <a:ext cx="6480175" cy="5103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0360"/>
                <a:gridCol w="3240360"/>
              </a:tblGrid>
              <a:tr h="1339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300" kern="0">
                          <a:effectLst/>
                        </a:rPr>
                        <a:t>按住</a:t>
                      </a:r>
                      <a:r>
                        <a:rPr lang="zh-TW" sz="1200" kern="100" spc="75">
                          <a:effectLst/>
                        </a:rPr>
                        <a:t>【</a:t>
                      </a:r>
                      <a:r>
                        <a:rPr lang="en-US" sz="1300" kern="0">
                          <a:effectLst/>
                        </a:rPr>
                        <a:t>Shift</a:t>
                      </a:r>
                      <a:r>
                        <a:rPr lang="zh-TW" sz="1200" kern="100" spc="75">
                          <a:effectLst/>
                        </a:rPr>
                        <a:t>】</a:t>
                      </a:r>
                      <a:r>
                        <a:rPr lang="zh-TW" sz="1300" kern="0">
                          <a:effectLst/>
                        </a:rPr>
                        <a:t>鍵並拖移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500" kern="100">
                          <a:effectLst/>
                        </a:rPr>
                        <a:t>強制形狀的比例或方向為：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zh-TW" sz="1500" kern="100">
                          <a:effectLst/>
                        </a:rPr>
                        <a:t>矩形、圓角矩形、橢圓形和格點為高寬等比例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zh-TW" sz="1500" kern="100">
                          <a:effectLst/>
                        </a:rPr>
                        <a:t>以</a:t>
                      </a:r>
                      <a:r>
                        <a:rPr lang="en-US" sz="1500" kern="100">
                          <a:effectLst/>
                        </a:rPr>
                        <a:t> 45 </a:t>
                      </a:r>
                      <a:r>
                        <a:rPr lang="zh-TW" sz="1500" kern="100">
                          <a:effectLst/>
                        </a:rPr>
                        <a:t>度增量來繪製線段和弧形線段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zh-TW" sz="1500" kern="100">
                          <a:effectLst/>
                        </a:rPr>
                        <a:t>多邊形、星形和反光的原始方向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95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300" kern="0">
                          <a:effectLst/>
                        </a:rPr>
                        <a:t>按住</a:t>
                      </a:r>
                      <a:r>
                        <a:rPr lang="zh-TW" sz="1200" kern="100" spc="75">
                          <a:effectLst/>
                        </a:rPr>
                        <a:t>【</a:t>
                      </a:r>
                      <a:r>
                        <a:rPr lang="zh-TW" sz="1300" kern="0">
                          <a:effectLst/>
                        </a:rPr>
                        <a:t>空白鍵</a:t>
                      </a:r>
                      <a:r>
                        <a:rPr lang="zh-TW" sz="1200" kern="100" spc="75">
                          <a:effectLst/>
                        </a:rPr>
                        <a:t>】</a:t>
                      </a:r>
                      <a:r>
                        <a:rPr lang="zh-TW" sz="1300" kern="0">
                          <a:effectLst/>
                        </a:rPr>
                        <a:t>並拖移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300" kern="0">
                          <a:effectLst/>
                        </a:rPr>
                        <a:t>在繪製形狀時進行移動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3720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按住 【</a:t>
                      </a:r>
                      <a:r>
                        <a:rPr lang="en-US" sz="1200" kern="100">
                          <a:effectLst/>
                        </a:rPr>
                        <a:t>Alt</a:t>
                      </a:r>
                      <a:r>
                        <a:rPr lang="zh-TW" sz="1200" kern="100">
                          <a:effectLst/>
                        </a:rPr>
                        <a:t>】鍵並拖移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從形狀中心點開始繪製</a:t>
                      </a:r>
                      <a:r>
                        <a:rPr lang="en-US" sz="1200" kern="100">
                          <a:effectLst/>
                        </a:rPr>
                        <a:t> (</a:t>
                      </a:r>
                      <a:r>
                        <a:rPr lang="zh-TW" sz="1200" kern="100">
                          <a:effectLst/>
                        </a:rPr>
                        <a:t>除多邊形、星形和反光以外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選擇欲複製的物件，按住 【</a:t>
                      </a:r>
                      <a:r>
                        <a:rPr lang="en-US" sz="1200" kern="100">
                          <a:effectLst/>
                        </a:rPr>
                        <a:t>Alt</a:t>
                      </a:r>
                      <a:r>
                        <a:rPr lang="zh-TW" sz="1200" kern="100">
                          <a:effectLst/>
                        </a:rPr>
                        <a:t>】鍵並拖移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複製物件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3720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開始拖移，然後按向上鍵或向下鍵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增加或減少多邊形側邊、星點、弧形角度、螺旋圈數或是反光放射線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開始拖移，然後按住【</a:t>
                      </a:r>
                      <a:r>
                        <a:rPr lang="en-US" sz="1200" kern="100">
                          <a:effectLst/>
                        </a:rPr>
                        <a:t>Ctrl</a:t>
                      </a:r>
                      <a:r>
                        <a:rPr lang="zh-TW" sz="1200" kern="100">
                          <a:effectLst/>
                        </a:rPr>
                        <a:t>】 鍵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保持星形內部半徑不變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按住 【</a:t>
                      </a:r>
                      <a:r>
                        <a:rPr lang="en-US" sz="1200" kern="100">
                          <a:effectLst/>
                        </a:rPr>
                        <a:t>Alt</a:t>
                      </a:r>
                      <a:r>
                        <a:rPr lang="zh-TW" sz="1200" kern="100">
                          <a:effectLst/>
                        </a:rPr>
                        <a:t>】鍵並拖移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保持星形側邊為直線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開始拖移，然後按住 【</a:t>
                      </a:r>
                      <a:r>
                        <a:rPr lang="en-US" sz="1200" kern="100">
                          <a:effectLst/>
                        </a:rPr>
                        <a:t>C</a:t>
                      </a:r>
                      <a:r>
                        <a:rPr lang="zh-TW" sz="1200" kern="100">
                          <a:effectLst/>
                        </a:rPr>
                        <a:t>】鍵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在開放和封閉弧形之間切換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開始拖移，然後按住【</a:t>
                      </a:r>
                      <a:r>
                        <a:rPr lang="en-US" sz="1200" kern="100">
                          <a:effectLst/>
                        </a:rPr>
                        <a:t>F</a:t>
                      </a:r>
                      <a:r>
                        <a:rPr lang="zh-TW" sz="1200" kern="100">
                          <a:effectLst/>
                        </a:rPr>
                        <a:t>】 鍵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在保持參考點不變情況下，翻轉弧形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558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按住 【</a:t>
                      </a:r>
                      <a:r>
                        <a:rPr lang="en-US" sz="1200" kern="100">
                          <a:effectLst/>
                        </a:rPr>
                        <a:t> Alt</a:t>
                      </a:r>
                      <a:r>
                        <a:rPr lang="zh-TW" sz="1200" kern="100">
                          <a:effectLst/>
                        </a:rPr>
                        <a:t>】鍵並按一下「控制」面板的「即時描圖」，或是按住【</a:t>
                      </a:r>
                      <a:r>
                        <a:rPr lang="en-US" sz="1200" kern="100">
                          <a:effectLst/>
                        </a:rPr>
                        <a:t>Alt</a:t>
                      </a:r>
                      <a:r>
                        <a:rPr lang="zh-TW" sz="1200" kern="100">
                          <a:effectLst/>
                        </a:rPr>
                        <a:t>】 鍵並選取預設的描圖。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以一個步驟建立並展開「即時描圖」物件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]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r>
                        <a:rPr lang="en-US" sz="1200" kern="100">
                          <a:effectLst/>
                        </a:rPr>
                        <a:t>(</a:t>
                      </a:r>
                      <a:r>
                        <a:rPr lang="zh-TW" sz="1200" kern="100">
                          <a:effectLst/>
                        </a:rPr>
                        <a:t>右中括弧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增加「繪圖筆刷」的大小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[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r>
                        <a:rPr lang="en-US" sz="1200" kern="100">
                          <a:effectLst/>
                        </a:rPr>
                        <a:t> (</a:t>
                      </a:r>
                      <a:r>
                        <a:rPr lang="zh-TW" sz="1200" kern="100">
                          <a:effectLst/>
                        </a:rPr>
                        <a:t>左中括弧</a:t>
                      </a:r>
                      <a:r>
                        <a:rPr lang="en-US" sz="1200" kern="100">
                          <a:effectLst/>
                        </a:rPr>
                        <a:t>)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縮小「繪圖筆刷」的大小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Shift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強制「繪圖筆刷」的路徑為水平或垂直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Shift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r>
                        <a:rPr lang="en-US" sz="1200" kern="100">
                          <a:effectLst/>
                        </a:rPr>
                        <a:t>+</a:t>
                      </a: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D 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透過繪圖模式切換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1860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選取路徑，然後按【</a:t>
                      </a:r>
                      <a:r>
                        <a:rPr lang="en-US" sz="1200" kern="100">
                          <a:effectLst/>
                        </a:rPr>
                        <a:t>Ctrl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r>
                        <a:rPr lang="en-US" sz="1200" kern="100">
                          <a:effectLst/>
                        </a:rPr>
                        <a:t>+</a:t>
                      </a: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 J 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合併兩個或更多路徑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  <a:tr h="3720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選取路徑，然後按 【</a:t>
                      </a:r>
                      <a:r>
                        <a:rPr lang="en-US" sz="1200" kern="100">
                          <a:effectLst/>
                        </a:rPr>
                        <a:t>Shift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r>
                        <a:rPr lang="en-US" sz="1200" kern="100">
                          <a:effectLst/>
                        </a:rPr>
                        <a:t>+</a:t>
                      </a: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 Ctrl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r>
                        <a:rPr lang="en-US" sz="1200" kern="100">
                          <a:effectLst/>
                        </a:rPr>
                        <a:t>+</a:t>
                      </a: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Alt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r>
                        <a:rPr lang="en-US" sz="1200" kern="100">
                          <a:effectLst/>
                        </a:rPr>
                        <a:t>+</a:t>
                      </a:r>
                      <a:r>
                        <a:rPr lang="zh-TW" sz="1200" kern="100">
                          <a:effectLst/>
                        </a:rPr>
                        <a:t>【</a:t>
                      </a:r>
                      <a:r>
                        <a:rPr lang="en-US" sz="1200" kern="100">
                          <a:effectLst/>
                        </a:rPr>
                        <a:t>J</a:t>
                      </a:r>
                      <a:r>
                        <a:rPr lang="zh-TW" sz="1200" kern="100">
                          <a:effectLst/>
                        </a:rPr>
                        <a:t>】</a:t>
                      </a:r>
                      <a:endParaRPr lang="zh-TW" sz="15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建立轉角或平滑合併</a:t>
                      </a:r>
                      <a:endParaRPr lang="zh-TW" sz="15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3702" marR="83702" marT="0" marB="0"/>
                </a:tc>
              </a:tr>
            </a:tbl>
          </a:graphicData>
        </a:graphic>
      </p:graphicFrame>
      <p:sp>
        <p:nvSpPr>
          <p:cNvPr id="123959" name="Rectangle 1"/>
          <p:cNvSpPr>
            <a:spLocks noChangeArrowheads="1"/>
          </p:cNvSpPr>
          <p:nvPr/>
        </p:nvSpPr>
        <p:spPr bwMode="auto">
          <a:xfrm>
            <a:off x="395288" y="1592263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 b="1">
                <a:latin typeface="Calibri" pitchFamily="34" charset="0"/>
                <a:ea typeface="微軟正黑體" pitchFamily="34" charset="-120"/>
                <a:cs typeface="Calibri" pitchFamily="34" charset="0"/>
              </a:rPr>
              <a:t>繪圖快速鍵</a:t>
            </a:r>
            <a:endParaRPr lang="zh-TW" altLang="en-US" sz="2000" b="1"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快捷鍵一覽表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468313" y="2349500"/>
          <a:ext cx="8496300" cy="3963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3385"/>
                <a:gridCol w="5042171"/>
              </a:tblGrid>
              <a:tr h="26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【</a:t>
                      </a:r>
                      <a:r>
                        <a:rPr lang="en-US" sz="1700" kern="100" dirty="0">
                          <a:effectLst/>
                        </a:rPr>
                        <a:t>Alt</a:t>
                      </a:r>
                      <a:r>
                        <a:rPr lang="zh-TW" sz="1700" kern="100" dirty="0">
                          <a:effectLst/>
                        </a:rPr>
                        <a:t>】</a:t>
                      </a:r>
                      <a:endParaRPr lang="zh-TW" sz="2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將「鋼筆」工具切換為「轉換錨點」工具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52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Alt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在「增加錨點」工具和「刪除錨點」工具之間切換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26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Alt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將「剪刀」工具切換為「增加錨點」工具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26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Alt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將「鉛筆」切換為「平滑」工具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26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按住【空白鍵】並拖移</a:t>
                      </a:r>
                      <a:endParaRPr lang="zh-TW" sz="2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在使用「鋼筆」工具繪圖時移動目前的錨點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26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按住【</a:t>
                      </a:r>
                      <a:r>
                        <a:rPr lang="en-US" sz="1700" kern="100">
                          <a:effectLst/>
                        </a:rPr>
                        <a:t>Alt</a:t>
                      </a:r>
                      <a:r>
                        <a:rPr lang="zh-TW" sz="1700" kern="100">
                          <a:effectLst/>
                        </a:rPr>
                        <a:t>】鍵並拖移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使用「美工刀」工具來剪斷直線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26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按住 【</a:t>
                      </a:r>
                      <a:r>
                        <a:rPr lang="en-US" sz="1700" kern="100">
                          <a:effectLst/>
                        </a:rPr>
                        <a:t>Shift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r>
                        <a:rPr lang="en-US" sz="1700" kern="100">
                          <a:effectLst/>
                        </a:rPr>
                        <a:t>+</a:t>
                      </a: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Alt</a:t>
                      </a:r>
                      <a:r>
                        <a:rPr lang="zh-TW" sz="1700" kern="100">
                          <a:effectLst/>
                        </a:rPr>
                        <a:t>】鍵並拖移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使用「美工刀」工具以</a:t>
                      </a:r>
                      <a:r>
                        <a:rPr lang="en-US" sz="1700" kern="100">
                          <a:effectLst/>
                        </a:rPr>
                        <a:t> 45 </a:t>
                      </a:r>
                      <a:r>
                        <a:rPr lang="zh-TW" sz="1700" kern="100">
                          <a:effectLst/>
                        </a:rPr>
                        <a:t>度或</a:t>
                      </a:r>
                      <a:r>
                        <a:rPr lang="en-US" sz="1700" kern="100">
                          <a:effectLst/>
                        </a:rPr>
                        <a:t> 90 </a:t>
                      </a:r>
                      <a:r>
                        <a:rPr lang="zh-TW" sz="1700" kern="100">
                          <a:effectLst/>
                        </a:rPr>
                        <a:t>度裁剪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52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Alt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r>
                        <a:rPr lang="en-US" sz="1700" kern="100">
                          <a:effectLst/>
                        </a:rPr>
                        <a:t>+</a:t>
                      </a:r>
                      <a:r>
                        <a:rPr lang="zh-TW" sz="1700" kern="100">
                          <a:effectLst/>
                        </a:rPr>
                        <a:t>「形狀」模式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在「路徑管理員」面板使用形狀模式的按鈕，可建立複合路徑。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52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Alt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r>
                        <a:rPr lang="en-US" sz="1700" kern="100">
                          <a:effectLst/>
                        </a:rPr>
                        <a:t>+</a:t>
                      </a:r>
                      <a:r>
                        <a:rPr lang="zh-TW" sz="1700" kern="100">
                          <a:effectLst/>
                        </a:rPr>
                        <a:t>按一下封閉的區域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清除使用「形狀建立程式」工具所建立的一些不想要的封閉區域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264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Shift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r>
                        <a:rPr lang="en-US" sz="1700" kern="100">
                          <a:effectLst/>
                        </a:rPr>
                        <a:t>+</a:t>
                      </a: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M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選取形狀建立程式工具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  <a:tr h="528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【</a:t>
                      </a:r>
                      <a:r>
                        <a:rPr lang="en-US" sz="1700" kern="100">
                          <a:effectLst/>
                        </a:rPr>
                        <a:t>Shift</a:t>
                      </a:r>
                      <a:r>
                        <a:rPr lang="zh-TW" sz="1700" kern="100">
                          <a:effectLst/>
                        </a:rPr>
                        <a:t>】</a:t>
                      </a:r>
                      <a:r>
                        <a:rPr lang="en-US" sz="1700" kern="100">
                          <a:effectLst/>
                        </a:rPr>
                        <a:t>+</a:t>
                      </a:r>
                      <a:r>
                        <a:rPr lang="zh-TW" sz="1700" kern="100">
                          <a:effectLst/>
                        </a:rPr>
                        <a:t>按一下</a:t>
                      </a:r>
                      <a:r>
                        <a:rPr lang="en-US" sz="1700" kern="100">
                          <a:effectLst/>
                        </a:rPr>
                        <a:t>+</a:t>
                      </a:r>
                      <a:r>
                        <a:rPr lang="zh-TW" sz="1700" kern="100">
                          <a:effectLst/>
                        </a:rPr>
                        <a:t>拖移</a:t>
                      </a:r>
                      <a:endParaRPr lang="zh-TW" sz="21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顯示矩形選取畫面以輕鬆地合併多個路徑</a:t>
                      </a:r>
                      <a:r>
                        <a:rPr lang="en-US" sz="1700" kern="100" dirty="0">
                          <a:effectLst/>
                        </a:rPr>
                        <a:t> (</a:t>
                      </a:r>
                      <a:r>
                        <a:rPr lang="zh-TW" sz="1700" kern="100" dirty="0">
                          <a:effectLst/>
                        </a:rPr>
                        <a:t>當使用「形狀建立程式」工具時</a:t>
                      </a:r>
                      <a:r>
                        <a:rPr lang="en-US" sz="1700" kern="100" dirty="0">
                          <a:effectLst/>
                        </a:rPr>
                        <a:t>)</a:t>
                      </a:r>
                      <a:endParaRPr lang="zh-TW" sz="2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8928" marR="118928" marT="0" marB="0"/>
                </a:tc>
              </a:tr>
            </a:tbl>
          </a:graphicData>
        </a:graphic>
      </p:graphicFrame>
      <p:sp>
        <p:nvSpPr>
          <p:cNvPr id="124968" name="Rectangle 1"/>
          <p:cNvSpPr>
            <a:spLocks noChangeArrowheads="1"/>
          </p:cNvSpPr>
          <p:nvPr/>
        </p:nvSpPr>
        <p:spPr bwMode="auto">
          <a:xfrm>
            <a:off x="539750" y="1808163"/>
            <a:ext cx="170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 b="1">
                <a:latin typeface="Calibri" pitchFamily="34" charset="0"/>
                <a:ea typeface="微軟正黑體" pitchFamily="34" charset="-120"/>
                <a:cs typeface="Calibri" pitchFamily="34" charset="0"/>
              </a:rPr>
              <a:t>編輯形狀物件</a:t>
            </a:r>
            <a:endParaRPr lang="zh-TW" altLang="en-US" sz="2000" b="1"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快捷鍵一覽表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528638" y="2276475"/>
          <a:ext cx="8421687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0869"/>
                <a:gridCol w="4210869"/>
              </a:tblGrid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按住【</a:t>
                      </a:r>
                      <a:r>
                        <a:rPr lang="en-US" sz="1600" kern="100" dirty="0">
                          <a:effectLst/>
                        </a:rPr>
                        <a:t>Alt</a:t>
                      </a:r>
                      <a:r>
                        <a:rPr lang="zh-TW" sz="1600" kern="100" dirty="0">
                          <a:effectLst/>
                        </a:rPr>
                        <a:t>】 鍵並按一下圖層名稱</a:t>
                      </a:r>
                      <a:endParaRPr lang="zh-TW" sz="19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選取圖層上的所有物件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按住【</a:t>
                      </a:r>
                      <a:r>
                        <a:rPr lang="en-US" sz="1600" kern="100" dirty="0">
                          <a:effectLst/>
                        </a:rPr>
                        <a:t>Alt</a:t>
                      </a:r>
                      <a:r>
                        <a:rPr lang="zh-TW" sz="1600" kern="100" dirty="0">
                          <a:effectLst/>
                        </a:rPr>
                        <a:t>】 鍵並按一下眼睛圖示</a:t>
                      </a:r>
                      <a:endParaRPr lang="zh-TW" sz="19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隱藏選取圖層外的所有圖層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 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 鍵並按一下眼睛圖示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選擇選取圖層的「外框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預視」檢視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 鍵並按一下眼睛圖示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選取所有其他圖層的「外框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預視」檢視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 鍵並按一下鎖定圖示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鎖定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解除鎖定所有其他圖層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 鍵並按一下展開三角形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展開所有子圖層以顯示整個階層架構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】鍵並按一下「新增圖層」按鈕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設定建立新圖層時的選項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 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 鍵並按一下「新增子圖層」按鈕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設定建立新子圖層時的選項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4834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 鍵並按一下「新增子圖層」按鈕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將新的子圖層置放在圖層清單的底部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 鍵並按一下「新增圖層」按鈕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將圖層置放在圖層清單的頂端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4834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按住【</a:t>
                      </a:r>
                      <a:r>
                        <a:rPr lang="en-US" sz="1600" kern="100">
                          <a:effectLst/>
                        </a:rPr>
                        <a:t>Ctrl</a:t>
                      </a:r>
                      <a:r>
                        <a:rPr lang="zh-TW" sz="1600" kern="100">
                          <a:effectLst/>
                        </a:rPr>
                        <a:t>】</a:t>
                      </a:r>
                      <a:r>
                        <a:rPr lang="en-US" sz="1600" kern="100">
                          <a:effectLst/>
                        </a:rPr>
                        <a:t>+</a:t>
                      </a:r>
                      <a:r>
                        <a:rPr lang="zh-TW" sz="1600" kern="100">
                          <a:effectLst/>
                        </a:rPr>
                        <a:t>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】鍵並按一下「新增圖層」按鈕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將圖層置放在選取圖層下方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  <a:tr h="241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按住【</a:t>
                      </a:r>
                      <a:r>
                        <a:rPr lang="en-US" sz="1600" kern="100">
                          <a:effectLst/>
                        </a:rPr>
                        <a:t>Alt</a:t>
                      </a:r>
                      <a:r>
                        <a:rPr lang="zh-TW" sz="1600" kern="100">
                          <a:effectLst/>
                        </a:rPr>
                        <a:t>】 鍵並拖移選取範圍</a:t>
                      </a:r>
                      <a:endParaRPr lang="zh-TW" sz="19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將選取範圍拷貝到圖層、子圖層或群組</a:t>
                      </a:r>
                      <a:endParaRPr lang="zh-TW" sz="19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08772" marR="108772" marT="0" marB="0"/>
                </a:tc>
              </a:tr>
            </a:tbl>
          </a:graphicData>
        </a:graphic>
      </p:graphicFrame>
      <p:sp>
        <p:nvSpPr>
          <p:cNvPr id="125995" name="Rectangle 1"/>
          <p:cNvSpPr>
            <a:spLocks noChangeArrowheads="1"/>
          </p:cNvSpPr>
          <p:nvPr/>
        </p:nvSpPr>
        <p:spPr bwMode="auto">
          <a:xfrm>
            <a:off x="539750" y="1808163"/>
            <a:ext cx="170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 b="1">
                <a:latin typeface="Calibri" pitchFamily="34" charset="0"/>
                <a:ea typeface="微軟正黑體" pitchFamily="34" charset="-120"/>
                <a:cs typeface="Calibri" pitchFamily="34" charset="0"/>
              </a:rPr>
              <a:t>編輯圖層物件</a:t>
            </a:r>
            <a:endParaRPr lang="zh-TW" altLang="en-US" sz="2000" b="1"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快捷鍵一覽表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468313" y="2420938"/>
          <a:ext cx="8445500" cy="2073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5514"/>
                <a:gridCol w="5520370"/>
              </a:tblGrid>
              <a:tr h="515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按住</a:t>
                      </a:r>
                      <a:r>
                        <a:rPr lang="en-US" sz="1700" kern="100" dirty="0">
                          <a:effectLst/>
                        </a:rPr>
                        <a:t> Alt </a:t>
                      </a:r>
                      <a:r>
                        <a:rPr lang="zh-TW" sz="1700" kern="100" dirty="0">
                          <a:effectLst/>
                        </a:rPr>
                        <a:t>鍵並按一下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在使用「旋轉」工具、「縮放」工具、「鏡射」工具或「傾斜」工具時，設定原點並開啟對話框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</a:tr>
              <a:tr h="515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按住</a:t>
                      </a:r>
                      <a:r>
                        <a:rPr lang="en-US" sz="1700" kern="100" dirty="0">
                          <a:effectLst/>
                        </a:rPr>
                        <a:t> Alt </a:t>
                      </a:r>
                      <a:r>
                        <a:rPr lang="zh-TW" sz="1700" kern="100" dirty="0">
                          <a:effectLst/>
                        </a:rPr>
                        <a:t>鍵並拖移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在使用「選取」工具、「縮放」工具、「鏡射」工具或「傾斜」工具時，複製和變形選取範圍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</a:tr>
              <a:tr h="515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按下否定號</a:t>
                      </a:r>
                      <a:r>
                        <a:rPr lang="en-US" sz="1700" kern="100">
                          <a:effectLst/>
                        </a:rPr>
                        <a:t> (~) </a:t>
                      </a:r>
                      <a:r>
                        <a:rPr lang="zh-TW" sz="1700" kern="100">
                          <a:effectLst/>
                        </a:rPr>
                        <a:t>並拖移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在使用「選取」工具、「縮放」工具、「鏡射」工具或「傾斜」工具時，變形圖樣</a:t>
                      </a:r>
                      <a:r>
                        <a:rPr lang="en-US" sz="1700" kern="100">
                          <a:effectLst/>
                        </a:rPr>
                        <a:t> (</a:t>
                      </a:r>
                      <a:r>
                        <a:rPr lang="zh-TW" sz="1700" kern="100">
                          <a:effectLst/>
                        </a:rPr>
                        <a:t>與物件無關</a:t>
                      </a:r>
                      <a:r>
                        <a:rPr lang="en-US" sz="1700" kern="100">
                          <a:effectLst/>
                        </a:rPr>
                        <a:t>)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</a:tr>
              <a:tr h="2577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Tab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>
                          <a:effectLst/>
                        </a:rPr>
                        <a:t>顯示</a:t>
                      </a:r>
                      <a:r>
                        <a:rPr lang="en-US" sz="1700" kern="100">
                          <a:effectLst/>
                        </a:rPr>
                        <a:t>/</a:t>
                      </a:r>
                      <a:r>
                        <a:rPr lang="zh-TW" sz="1700" kern="100">
                          <a:effectLst/>
                        </a:rPr>
                        <a:t>隱藏所有面板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</a:tr>
              <a:tr h="2577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Shift+Tab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</a:rPr>
                        <a:t>顯示</a:t>
                      </a:r>
                      <a:r>
                        <a:rPr lang="en-US" sz="1700" kern="100" dirty="0">
                          <a:effectLst/>
                        </a:rPr>
                        <a:t>/</a:t>
                      </a:r>
                      <a:r>
                        <a:rPr lang="zh-TW" sz="1700" kern="100" dirty="0">
                          <a:effectLst/>
                        </a:rPr>
                        <a:t>隱藏「工具」面板和「控制」面板以外的所有面板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13368" marR="113368" marT="0" marB="0"/>
                </a:tc>
              </a:tr>
            </a:tbl>
          </a:graphicData>
        </a:graphic>
      </p:graphicFrame>
      <p:sp>
        <p:nvSpPr>
          <p:cNvPr id="126998" name="Rectangle 1"/>
          <p:cNvSpPr>
            <a:spLocks noChangeArrowheads="1"/>
          </p:cNvSpPr>
          <p:nvPr/>
        </p:nvSpPr>
        <p:spPr bwMode="auto">
          <a:xfrm>
            <a:off x="611188" y="1935163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altLang="en-US" sz="2000" b="1">
                <a:latin typeface="Calibri" pitchFamily="34" charset="0"/>
                <a:ea typeface="微軟正黑體" pitchFamily="34" charset="-120"/>
                <a:cs typeface="Calibri" pitchFamily="34" charset="0"/>
              </a:rPr>
              <a:t>編輯變形物件</a:t>
            </a:r>
            <a:endParaRPr lang="zh-TW" altLang="en-US" sz="2000" b="1">
              <a:ea typeface="微軟正黑體" pitchFamily="34" charset="-120"/>
              <a:cs typeface="Calibri" pitchFamily="34" charset="0"/>
            </a:endParaRPr>
          </a:p>
          <a:p>
            <a:pPr eaLnBrk="0" hangingPunct="0"/>
            <a:endParaRPr lang="zh-TW" altLang="zh-TW" sz="2000" b="1"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圖片 7"/>
          <p:cNvPicPr>
            <a:picLocks noChangeAspect="1" noChangeArrowheads="1"/>
          </p:cNvPicPr>
          <p:nvPr/>
        </p:nvPicPr>
        <p:blipFill>
          <a:blip r:embed="rId2"/>
          <a:srcRect l="45131" t="22006" r="42735" b="72270"/>
          <a:stretch>
            <a:fillRect/>
          </a:stretch>
        </p:blipFill>
        <p:spPr bwMode="auto">
          <a:xfrm>
            <a:off x="7202488" y="530225"/>
            <a:ext cx="13477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12950" t="6956" r="14589" b="8617"/>
          <a:stretch>
            <a:fillRect/>
          </a:stretch>
        </p:blipFill>
        <p:spPr bwMode="auto">
          <a:xfrm>
            <a:off x="201613" y="260350"/>
            <a:ext cx="8834437" cy="643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文字方塊 1"/>
          <p:cNvSpPr txBox="1">
            <a:spLocks noChangeArrowheads="1"/>
          </p:cNvSpPr>
          <p:nvPr/>
        </p:nvSpPr>
        <p:spPr bwMode="auto">
          <a:xfrm>
            <a:off x="4787900" y="1989138"/>
            <a:ext cx="800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套索工具</a:t>
            </a:r>
          </a:p>
        </p:txBody>
      </p:sp>
      <p:sp>
        <p:nvSpPr>
          <p:cNvPr id="26628" name="文字方塊 4"/>
          <p:cNvSpPr txBox="1">
            <a:spLocks noChangeArrowheads="1"/>
          </p:cNvSpPr>
          <p:nvPr/>
        </p:nvSpPr>
        <p:spPr bwMode="auto">
          <a:xfrm>
            <a:off x="3059113" y="1700213"/>
            <a:ext cx="8016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選取工具</a:t>
            </a:r>
          </a:p>
        </p:txBody>
      </p:sp>
      <p:sp>
        <p:nvSpPr>
          <p:cNvPr id="26629" name="文字方塊 5"/>
          <p:cNvSpPr txBox="1">
            <a:spLocks noChangeArrowheads="1"/>
          </p:cNvSpPr>
          <p:nvPr/>
        </p:nvSpPr>
        <p:spPr bwMode="auto">
          <a:xfrm>
            <a:off x="2916238" y="1916113"/>
            <a:ext cx="9540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魔術棒工具</a:t>
            </a:r>
          </a:p>
        </p:txBody>
      </p:sp>
      <p:sp>
        <p:nvSpPr>
          <p:cNvPr id="26630" name="文字方塊 6"/>
          <p:cNvSpPr txBox="1">
            <a:spLocks noChangeArrowheads="1"/>
          </p:cNvSpPr>
          <p:nvPr/>
        </p:nvSpPr>
        <p:spPr bwMode="auto">
          <a:xfrm>
            <a:off x="2771775" y="2781300"/>
            <a:ext cx="1108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繪圖筆刷工具</a:t>
            </a:r>
          </a:p>
        </p:txBody>
      </p:sp>
      <p:sp>
        <p:nvSpPr>
          <p:cNvPr id="26631" name="文字方塊 7"/>
          <p:cNvSpPr txBox="1">
            <a:spLocks noChangeArrowheads="1"/>
          </p:cNvSpPr>
          <p:nvPr/>
        </p:nvSpPr>
        <p:spPr bwMode="auto">
          <a:xfrm>
            <a:off x="4787900" y="3284538"/>
            <a:ext cx="11080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任意變形工具</a:t>
            </a:r>
          </a:p>
        </p:txBody>
      </p:sp>
      <p:sp>
        <p:nvSpPr>
          <p:cNvPr id="26632" name="文字方塊 8"/>
          <p:cNvSpPr txBox="1">
            <a:spLocks noChangeArrowheads="1"/>
          </p:cNvSpPr>
          <p:nvPr/>
        </p:nvSpPr>
        <p:spPr bwMode="auto">
          <a:xfrm>
            <a:off x="3051175" y="3871913"/>
            <a:ext cx="8001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網格工具</a:t>
            </a:r>
          </a:p>
        </p:txBody>
      </p:sp>
      <p:sp>
        <p:nvSpPr>
          <p:cNvPr id="26633" name="文字方塊 9"/>
          <p:cNvSpPr txBox="1">
            <a:spLocks noChangeArrowheads="1"/>
          </p:cNvSpPr>
          <p:nvPr/>
        </p:nvSpPr>
        <p:spPr bwMode="auto">
          <a:xfrm>
            <a:off x="4779963" y="3871913"/>
            <a:ext cx="8001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漸層工具</a:t>
            </a:r>
          </a:p>
        </p:txBody>
      </p:sp>
      <p:sp>
        <p:nvSpPr>
          <p:cNvPr id="26634" name="文字方塊 10"/>
          <p:cNvSpPr txBox="1">
            <a:spLocks noChangeArrowheads="1"/>
          </p:cNvSpPr>
          <p:nvPr/>
        </p:nvSpPr>
        <p:spPr bwMode="auto">
          <a:xfrm>
            <a:off x="3681413" y="6416675"/>
            <a:ext cx="1416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螢幕視窗顯示模式</a:t>
            </a:r>
          </a:p>
        </p:txBody>
      </p:sp>
      <p:sp>
        <p:nvSpPr>
          <p:cNvPr id="26635" name="文字方塊 11"/>
          <p:cNvSpPr txBox="1">
            <a:spLocks noChangeArrowheads="1"/>
          </p:cNvSpPr>
          <p:nvPr/>
        </p:nvSpPr>
        <p:spPr bwMode="auto">
          <a:xfrm>
            <a:off x="4789488" y="4149725"/>
            <a:ext cx="800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漸變工具</a:t>
            </a:r>
          </a:p>
        </p:txBody>
      </p:sp>
      <p:sp>
        <p:nvSpPr>
          <p:cNvPr id="26636" name="文字方塊 12"/>
          <p:cNvSpPr txBox="1">
            <a:spLocks noChangeArrowheads="1"/>
          </p:cNvSpPr>
          <p:nvPr/>
        </p:nvSpPr>
        <p:spPr bwMode="auto">
          <a:xfrm>
            <a:off x="4789488" y="4440238"/>
            <a:ext cx="1416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及時上色選取工具</a:t>
            </a:r>
          </a:p>
        </p:txBody>
      </p:sp>
      <p:sp>
        <p:nvSpPr>
          <p:cNvPr id="26637" name="文字方塊 13"/>
          <p:cNvSpPr txBox="1">
            <a:spLocks noChangeArrowheads="1"/>
          </p:cNvSpPr>
          <p:nvPr/>
        </p:nvSpPr>
        <p:spPr bwMode="auto">
          <a:xfrm>
            <a:off x="4779963" y="4860925"/>
            <a:ext cx="1108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放大縮小工具</a:t>
            </a:r>
          </a:p>
        </p:txBody>
      </p:sp>
      <p:sp>
        <p:nvSpPr>
          <p:cNvPr id="26638" name="文字方塊 14"/>
          <p:cNvSpPr txBox="1">
            <a:spLocks noChangeArrowheads="1"/>
          </p:cNvSpPr>
          <p:nvPr/>
        </p:nvSpPr>
        <p:spPr bwMode="auto">
          <a:xfrm>
            <a:off x="4716463" y="5240338"/>
            <a:ext cx="1166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填色</a:t>
            </a:r>
            <a:r>
              <a:rPr kumimoji="0" lang="en-US" altLang="zh-TW" sz="1200" b="1">
                <a:latin typeface="Tw Cen MT" pitchFamily="34" charset="0"/>
                <a:ea typeface="微軟正黑體" pitchFamily="34" charset="-120"/>
              </a:rPr>
              <a:t>/</a:t>
            </a:r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筆畫顏色</a:t>
            </a:r>
          </a:p>
        </p:txBody>
      </p:sp>
      <p:sp>
        <p:nvSpPr>
          <p:cNvPr id="26639" name="文字方塊 15"/>
          <p:cNvSpPr txBox="1">
            <a:spLocks noChangeArrowheads="1"/>
          </p:cNvSpPr>
          <p:nvPr/>
        </p:nvSpPr>
        <p:spPr bwMode="auto">
          <a:xfrm>
            <a:off x="2773363" y="4391025"/>
            <a:ext cx="1108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 b="1">
                <a:latin typeface="Tw Cen MT" pitchFamily="34" charset="0"/>
                <a:ea typeface="微軟正黑體" pitchFamily="34" charset="-120"/>
              </a:rPr>
              <a:t>及時上色工具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群組 10"/>
          <p:cNvGrpSpPr>
            <a:grpSpLocks/>
          </p:cNvGrpSpPr>
          <p:nvPr/>
        </p:nvGrpSpPr>
        <p:grpSpPr bwMode="auto">
          <a:xfrm>
            <a:off x="2544763" y="1946275"/>
            <a:ext cx="3592512" cy="4911725"/>
            <a:chOff x="4716016" y="2147045"/>
            <a:chExt cx="2802839" cy="4092744"/>
          </a:xfrm>
        </p:grpSpPr>
        <p:pic>
          <p:nvPicPr>
            <p:cNvPr id="27654" name="Picture 2"/>
            <p:cNvPicPr>
              <a:picLocks noChangeAspect="1" noChangeArrowheads="1"/>
            </p:cNvPicPr>
            <p:nvPr/>
          </p:nvPicPr>
          <p:blipFill>
            <a:blip r:embed="rId2"/>
            <a:srcRect t="11488" r="81625" b="34801"/>
            <a:stretch>
              <a:fillRect/>
            </a:stretch>
          </p:blipFill>
          <p:spPr bwMode="auto">
            <a:xfrm>
              <a:off x="4716016" y="2147045"/>
              <a:ext cx="2240131" cy="4092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3"/>
            <p:cNvPicPr>
              <a:picLocks noChangeAspect="1" noChangeArrowheads="1"/>
            </p:cNvPicPr>
            <p:nvPr/>
          </p:nvPicPr>
          <p:blipFill>
            <a:blip r:embed="rId3"/>
            <a:srcRect l="12231" t="18646" r="83154" b="75815"/>
            <a:stretch>
              <a:fillRect/>
            </a:stretch>
          </p:blipFill>
          <p:spPr bwMode="auto">
            <a:xfrm>
              <a:off x="6956147" y="2564904"/>
              <a:ext cx="562708" cy="42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向右箭號 8"/>
            <p:cNvSpPr/>
            <p:nvPr/>
          </p:nvSpPr>
          <p:spPr>
            <a:xfrm>
              <a:off x="6732376" y="2680134"/>
              <a:ext cx="224177" cy="30689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588704" y="2569019"/>
              <a:ext cx="143672" cy="48414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27651" name="文字方塊 3"/>
          <p:cNvSpPr txBox="1">
            <a:spLocks noChangeArrowheads="1"/>
          </p:cNvSpPr>
          <p:nvPr/>
        </p:nvSpPr>
        <p:spPr bwMode="auto">
          <a:xfrm>
            <a:off x="3873500" y="3429000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7652" name="文字方塊 5"/>
          <p:cNvSpPr txBox="1">
            <a:spLocks noChangeArrowheads="1"/>
          </p:cNvSpPr>
          <p:nvPr/>
        </p:nvSpPr>
        <p:spPr bwMode="auto">
          <a:xfrm>
            <a:off x="3910013" y="3776663"/>
            <a:ext cx="4248150" cy="825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工具箱功能的下拉選單在右側有個箭頭按鈕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，點擊左鍵可以拉出功能小視窗，方便繪圖時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使用。</a:t>
            </a:r>
          </a:p>
        </p:txBody>
      </p:sp>
      <p:sp>
        <p:nvSpPr>
          <p:cNvPr id="27653" name="內容版面配置區 2"/>
          <p:cNvSpPr>
            <a:spLocks/>
          </p:cNvSpPr>
          <p:nvPr/>
        </p:nvSpPr>
        <p:spPr bwMode="auto">
          <a:xfrm>
            <a:off x="539750" y="1741488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選取工具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群組 15"/>
          <p:cNvGrpSpPr>
            <a:grpSpLocks/>
          </p:cNvGrpSpPr>
          <p:nvPr/>
        </p:nvGrpSpPr>
        <p:grpSpPr bwMode="auto">
          <a:xfrm>
            <a:off x="12700" y="2540000"/>
            <a:ext cx="8877300" cy="4344988"/>
            <a:chOff x="179512" y="2276001"/>
            <a:chExt cx="8876791" cy="4344727"/>
          </a:xfrm>
        </p:grpSpPr>
        <p:grpSp>
          <p:nvGrpSpPr>
            <p:cNvPr id="28704" name="群組 3"/>
            <p:cNvGrpSpPr>
              <a:grpSpLocks/>
            </p:cNvGrpSpPr>
            <p:nvPr/>
          </p:nvGrpSpPr>
          <p:grpSpPr bwMode="auto">
            <a:xfrm>
              <a:off x="179512" y="2276001"/>
              <a:ext cx="8876791" cy="4344727"/>
              <a:chOff x="0" y="1617189"/>
              <a:chExt cx="8876791" cy="4344727"/>
            </a:xfrm>
          </p:grpSpPr>
          <p:pic>
            <p:nvPicPr>
              <p:cNvPr id="28711" name="圖片 1"/>
              <p:cNvPicPr>
                <a:picLocks noChangeAspect="1" noChangeArrowheads="1"/>
              </p:cNvPicPr>
              <p:nvPr/>
            </p:nvPicPr>
            <p:blipFill>
              <a:blip r:embed="rId2"/>
              <a:srcRect r="72881" b="23306"/>
              <a:stretch>
                <a:fillRect/>
              </a:stretch>
            </p:blipFill>
            <p:spPr bwMode="auto">
              <a:xfrm>
                <a:off x="0" y="1929520"/>
                <a:ext cx="2279257" cy="4032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712" name="圖片 1"/>
              <p:cNvPicPr>
                <a:picLocks noChangeAspect="1" noChangeArrowheads="1"/>
              </p:cNvPicPr>
              <p:nvPr/>
            </p:nvPicPr>
            <p:blipFill>
              <a:blip r:embed="rId3"/>
              <a:srcRect l="16150" t="10287" r="37440" b="8968"/>
              <a:stretch>
                <a:fillRect/>
              </a:stretch>
            </p:blipFill>
            <p:spPr bwMode="auto">
              <a:xfrm>
                <a:off x="2279010" y="2013425"/>
                <a:ext cx="2824350" cy="307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713" name="圖片 1"/>
              <p:cNvPicPr>
                <a:picLocks noChangeAspect="1" noChangeArrowheads="1"/>
              </p:cNvPicPr>
              <p:nvPr/>
            </p:nvPicPr>
            <p:blipFill>
              <a:blip r:embed="rId4"/>
              <a:srcRect l="23790" t="12941" r="39626" b="6912"/>
              <a:stretch>
                <a:fillRect/>
              </a:stretch>
            </p:blipFill>
            <p:spPr bwMode="auto">
              <a:xfrm>
                <a:off x="5288731" y="2103774"/>
                <a:ext cx="1284260" cy="1760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714" name="圖片 1"/>
              <p:cNvPicPr>
                <a:picLocks noChangeAspect="1" noChangeArrowheads="1"/>
              </p:cNvPicPr>
              <p:nvPr/>
            </p:nvPicPr>
            <p:blipFill>
              <a:blip r:embed="rId5"/>
              <a:srcRect l="-957" t="5583" r="26083" b="91499"/>
              <a:stretch>
                <a:fillRect/>
              </a:stretch>
            </p:blipFill>
            <p:spPr bwMode="auto">
              <a:xfrm>
                <a:off x="12645" y="1617189"/>
                <a:ext cx="8864146" cy="216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矩形 8"/>
            <p:cNvSpPr/>
            <p:nvPr/>
          </p:nvSpPr>
          <p:spPr>
            <a:xfrm>
              <a:off x="323967" y="2672852"/>
              <a:ext cx="360341" cy="1793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323967" y="5012687"/>
              <a:ext cx="2135065" cy="1809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320995" y="2299813"/>
              <a:ext cx="747669" cy="192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4140098" y="2299813"/>
              <a:ext cx="747669" cy="192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908404" y="2288700"/>
              <a:ext cx="747669" cy="1904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729026" y="4595200"/>
              <a:ext cx="554006" cy="888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28674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</a:t>
            </a:r>
          </a:p>
        </p:txBody>
      </p:sp>
      <p:sp>
        <p:nvSpPr>
          <p:cNvPr id="2867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1555750"/>
            <a:ext cx="8229600" cy="4525963"/>
          </a:xfrm>
        </p:spPr>
        <p:txBody>
          <a:bodyPr/>
          <a:lstStyle/>
          <a:p>
            <a:pPr eaLnBrk="1" hangingPunct="1"/>
            <a:r>
              <a:rPr lang="zh-TW" altLang="en-US" sz="2000" smtClean="0"/>
              <a:t>繪圖</a:t>
            </a:r>
            <a:endParaRPr lang="en-US" altLang="zh-TW" sz="2000" smtClean="0"/>
          </a:p>
          <a:p>
            <a:pPr lvl="1" eaLnBrk="1" hangingPunct="1"/>
            <a:r>
              <a:rPr lang="zh-TW" altLang="en-US" sz="1600" smtClean="0"/>
              <a:t> 描圖</a:t>
            </a:r>
            <a:r>
              <a:rPr lang="en-US" altLang="zh-TW" sz="1600" smtClean="0"/>
              <a:t>:</a:t>
            </a:r>
            <a:r>
              <a:rPr lang="zh-TW" altLang="en-US" sz="1600" smtClean="0"/>
              <a:t>置入原始圖稿來源，再根據現有圖案進行描繪圖案形狀</a:t>
            </a:r>
            <a:endParaRPr lang="en-US" altLang="zh-TW" sz="1600" smtClean="0"/>
          </a:p>
          <a:p>
            <a:pPr lvl="1" eaLnBrk="1" hangingPunct="1"/>
            <a:endParaRPr lang="en-US" altLang="zh-TW" sz="2000" smtClean="0"/>
          </a:p>
          <a:p>
            <a:pPr lvl="1" eaLnBrk="1" hangingPunct="1"/>
            <a:endParaRPr lang="en-US" altLang="zh-TW" sz="2000" smtClean="0"/>
          </a:p>
          <a:p>
            <a:pPr eaLnBrk="1" hangingPunct="1"/>
            <a:endParaRPr lang="zh-TW" altLang="en-US" sz="2000" smtClean="0"/>
          </a:p>
        </p:txBody>
      </p:sp>
      <p:sp>
        <p:nvSpPr>
          <p:cNvPr id="11" name="矩形 10"/>
          <p:cNvSpPr/>
          <p:nvPr/>
        </p:nvSpPr>
        <p:spPr>
          <a:xfrm>
            <a:off x="3294063" y="3617913"/>
            <a:ext cx="484187" cy="576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6"/>
          <a:srcRect l="30785" t="24400" r="43375" b="25999"/>
          <a:stretch>
            <a:fillRect/>
          </a:stretch>
        </p:blipFill>
        <p:spPr bwMode="auto">
          <a:xfrm>
            <a:off x="6865938" y="2940050"/>
            <a:ext cx="1858962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文字方塊 24"/>
          <p:cNvSpPr txBox="1">
            <a:spLocks noChangeArrowheads="1"/>
          </p:cNvSpPr>
          <p:nvPr/>
        </p:nvSpPr>
        <p:spPr bwMode="auto">
          <a:xfrm>
            <a:off x="941388" y="2905125"/>
            <a:ext cx="8953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點擊檔案</a:t>
            </a:r>
          </a:p>
        </p:txBody>
      </p:sp>
      <p:cxnSp>
        <p:nvCxnSpPr>
          <p:cNvPr id="26" name="直線接點 25"/>
          <p:cNvCxnSpPr/>
          <p:nvPr/>
        </p:nvCxnSpPr>
        <p:spPr>
          <a:xfrm>
            <a:off x="520700" y="3019425"/>
            <a:ext cx="2206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橢圓 26"/>
          <p:cNvSpPr/>
          <p:nvPr/>
        </p:nvSpPr>
        <p:spPr>
          <a:xfrm>
            <a:off x="708025" y="2914650"/>
            <a:ext cx="192088" cy="2079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9" name="直線接點 28"/>
          <p:cNvCxnSpPr/>
          <p:nvPr/>
        </p:nvCxnSpPr>
        <p:spPr>
          <a:xfrm>
            <a:off x="1676400" y="5457825"/>
            <a:ext cx="0" cy="2587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橢圓 29"/>
          <p:cNvSpPr/>
          <p:nvPr/>
        </p:nvSpPr>
        <p:spPr>
          <a:xfrm>
            <a:off x="1604963" y="5611813"/>
            <a:ext cx="192087" cy="2079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32" name="直線接點 31"/>
          <p:cNvCxnSpPr/>
          <p:nvPr/>
        </p:nvCxnSpPr>
        <p:spPr>
          <a:xfrm>
            <a:off x="3779838" y="4159250"/>
            <a:ext cx="36036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橢圓 33"/>
          <p:cNvSpPr/>
          <p:nvPr/>
        </p:nvSpPr>
        <p:spPr>
          <a:xfrm>
            <a:off x="4103688" y="4054475"/>
            <a:ext cx="192087" cy="2079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35" name="直線接點 34"/>
          <p:cNvCxnSpPr/>
          <p:nvPr/>
        </p:nvCxnSpPr>
        <p:spPr>
          <a:xfrm>
            <a:off x="5092700" y="4903788"/>
            <a:ext cx="3603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5416550" y="4800600"/>
            <a:ext cx="192088" cy="206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8" name="向右箭號 37"/>
          <p:cNvSpPr/>
          <p:nvPr/>
        </p:nvSpPr>
        <p:spPr>
          <a:xfrm>
            <a:off x="5002213" y="4324350"/>
            <a:ext cx="558800" cy="2968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8688" name="文字方塊 21"/>
          <p:cNvSpPr txBox="1">
            <a:spLocks noChangeArrowheads="1"/>
          </p:cNvSpPr>
          <p:nvPr/>
        </p:nvSpPr>
        <p:spPr bwMode="auto">
          <a:xfrm>
            <a:off x="673100" y="28654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305050" y="2540000"/>
            <a:ext cx="5364163" cy="223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2097088" y="2555875"/>
            <a:ext cx="193675" cy="2079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321300" y="2203450"/>
            <a:ext cx="192088" cy="2079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41" name="肘形接點 40"/>
          <p:cNvCxnSpPr>
            <a:stCxn id="42" idx="0"/>
            <a:endCxn id="46" idx="2"/>
          </p:cNvCxnSpPr>
          <p:nvPr/>
        </p:nvCxnSpPr>
        <p:spPr>
          <a:xfrm rot="5400000" flipH="1" flipV="1">
            <a:off x="5037931" y="2256632"/>
            <a:ext cx="231775" cy="334962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3" name="文字方塊 48"/>
          <p:cNvSpPr txBox="1">
            <a:spLocks noChangeArrowheads="1"/>
          </p:cNvSpPr>
          <p:nvPr/>
        </p:nvSpPr>
        <p:spPr bwMode="auto">
          <a:xfrm>
            <a:off x="1571625" y="55689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8694" name="文字方塊 49"/>
          <p:cNvSpPr txBox="1">
            <a:spLocks noChangeArrowheads="1"/>
          </p:cNvSpPr>
          <p:nvPr/>
        </p:nvSpPr>
        <p:spPr bwMode="auto">
          <a:xfrm>
            <a:off x="2051050" y="249237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5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8695" name="文字方塊 50"/>
          <p:cNvSpPr txBox="1">
            <a:spLocks noChangeArrowheads="1"/>
          </p:cNvSpPr>
          <p:nvPr/>
        </p:nvSpPr>
        <p:spPr bwMode="auto">
          <a:xfrm>
            <a:off x="4060825" y="400367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8696" name="文字方塊 51"/>
          <p:cNvSpPr txBox="1">
            <a:spLocks noChangeArrowheads="1"/>
          </p:cNvSpPr>
          <p:nvPr/>
        </p:nvSpPr>
        <p:spPr bwMode="auto">
          <a:xfrm>
            <a:off x="5376863" y="47704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8697" name="文字方塊 52"/>
          <p:cNvSpPr txBox="1">
            <a:spLocks noChangeArrowheads="1"/>
          </p:cNvSpPr>
          <p:nvPr/>
        </p:nvSpPr>
        <p:spPr bwMode="auto">
          <a:xfrm>
            <a:off x="5284788" y="21844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6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5" name="向右箭號 54"/>
          <p:cNvSpPr>
            <a:spLocks noChangeArrowheads="1"/>
          </p:cNvSpPr>
          <p:nvPr/>
        </p:nvSpPr>
        <p:spPr bwMode="auto">
          <a:xfrm rot="3695816">
            <a:off x="7071519" y="2896394"/>
            <a:ext cx="552450" cy="207962"/>
          </a:xfrm>
          <a:prstGeom prst="rightArrow">
            <a:avLst>
              <a:gd name="adj1" fmla="val 50000"/>
              <a:gd name="adj2" fmla="val 50006"/>
            </a:avLst>
          </a:prstGeom>
          <a:solidFill>
            <a:srgbClr val="FF0000"/>
          </a:solidFill>
          <a:ln w="19050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699" name="文字方塊 58"/>
          <p:cNvSpPr txBox="1">
            <a:spLocks noChangeArrowheads="1"/>
          </p:cNvSpPr>
          <p:nvPr/>
        </p:nvSpPr>
        <p:spPr bwMode="auto">
          <a:xfrm>
            <a:off x="1808163" y="5516563"/>
            <a:ext cx="12509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點擊置入指令</a:t>
            </a:r>
          </a:p>
        </p:txBody>
      </p:sp>
      <p:sp>
        <p:nvSpPr>
          <p:cNvPr id="28700" name="文字方塊 59"/>
          <p:cNvSpPr txBox="1">
            <a:spLocks noChangeArrowheads="1"/>
          </p:cNvSpPr>
          <p:nvPr/>
        </p:nvSpPr>
        <p:spPr bwMode="auto">
          <a:xfrm>
            <a:off x="4325938" y="4003675"/>
            <a:ext cx="8953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選擇圖稿</a:t>
            </a:r>
          </a:p>
        </p:txBody>
      </p:sp>
      <p:sp>
        <p:nvSpPr>
          <p:cNvPr id="28701" name="文字方塊 60"/>
          <p:cNvSpPr txBox="1">
            <a:spLocks noChangeArrowheads="1"/>
          </p:cNvSpPr>
          <p:nvPr/>
        </p:nvSpPr>
        <p:spPr bwMode="auto">
          <a:xfrm>
            <a:off x="5608638" y="4792663"/>
            <a:ext cx="8953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置入圖稿</a:t>
            </a:r>
          </a:p>
        </p:txBody>
      </p:sp>
      <p:sp>
        <p:nvSpPr>
          <p:cNvPr id="28702" name="文字方塊 62"/>
          <p:cNvSpPr txBox="1">
            <a:spLocks noChangeArrowheads="1"/>
          </p:cNvSpPr>
          <p:nvPr/>
        </p:nvSpPr>
        <p:spPr bwMode="auto">
          <a:xfrm>
            <a:off x="2617788" y="2203450"/>
            <a:ext cx="8953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選擇選項</a:t>
            </a:r>
          </a:p>
        </p:txBody>
      </p:sp>
      <p:sp>
        <p:nvSpPr>
          <p:cNvPr id="28703" name="文字方塊 63"/>
          <p:cNvSpPr txBox="1">
            <a:spLocks noChangeArrowheads="1"/>
          </p:cNvSpPr>
          <p:nvPr/>
        </p:nvSpPr>
        <p:spPr bwMode="auto">
          <a:xfrm>
            <a:off x="5549900" y="2184400"/>
            <a:ext cx="24955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根據置入圖稿進行形狀的描繪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1773238"/>
            <a:ext cx="8229600" cy="4525962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繪圖</a:t>
            </a:r>
            <a:endParaRPr lang="en-US" altLang="zh-TW" sz="2400" smtClean="0"/>
          </a:p>
          <a:p>
            <a:pPr lvl="1" eaLnBrk="1" hangingPunct="1"/>
            <a:r>
              <a:rPr lang="zh-TW" altLang="en-US" sz="2000" smtClean="0"/>
              <a:t> 完成描繪圖形</a:t>
            </a:r>
            <a:endParaRPr lang="en-US" altLang="zh-TW" sz="2000" smtClean="0"/>
          </a:p>
          <a:p>
            <a:pPr lvl="1" eaLnBrk="1" hangingPunct="1"/>
            <a:endParaRPr lang="en-US" altLang="zh-TW" sz="2000" smtClean="0"/>
          </a:p>
          <a:p>
            <a:pPr lvl="1" eaLnBrk="1" hangingPunct="1"/>
            <a:endParaRPr lang="en-US" altLang="zh-TW" sz="2000" smtClean="0"/>
          </a:p>
          <a:p>
            <a:pPr eaLnBrk="1" hangingPunct="1"/>
            <a:endParaRPr lang="zh-TW" altLang="en-US" sz="2000" smtClean="0"/>
          </a:p>
        </p:txBody>
      </p:sp>
      <p:sp>
        <p:nvSpPr>
          <p:cNvPr id="29698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 l="30785" t="24400" r="43375" b="25999"/>
          <a:stretch>
            <a:fillRect/>
          </a:stretch>
        </p:blipFill>
        <p:spPr bwMode="auto">
          <a:xfrm>
            <a:off x="3059113" y="2276475"/>
            <a:ext cx="21605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/>
          <a:srcRect l="22501" t="5664" r="37000" b="90601"/>
          <a:stretch>
            <a:fillRect/>
          </a:stretch>
        </p:blipFill>
        <p:spPr bwMode="auto">
          <a:xfrm>
            <a:off x="2927350" y="5002213"/>
            <a:ext cx="493871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5808663" y="5033963"/>
            <a:ext cx="1582737" cy="252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5870575" y="5580063"/>
            <a:ext cx="44132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橢圓 20"/>
          <p:cNvSpPr/>
          <p:nvPr/>
        </p:nvSpPr>
        <p:spPr>
          <a:xfrm>
            <a:off x="6240463" y="5462588"/>
            <a:ext cx="192087" cy="2079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37" name="直線接點 36"/>
          <p:cNvCxnSpPr/>
          <p:nvPr/>
        </p:nvCxnSpPr>
        <p:spPr>
          <a:xfrm>
            <a:off x="5870575" y="5275263"/>
            <a:ext cx="0" cy="304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5" name="文字方塊 49"/>
          <p:cNvSpPr txBox="1">
            <a:spLocks noChangeArrowheads="1"/>
          </p:cNvSpPr>
          <p:nvPr/>
        </p:nvSpPr>
        <p:spPr bwMode="auto">
          <a:xfrm>
            <a:off x="2051050" y="1989138"/>
            <a:ext cx="276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5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9706" name="文字方塊 52"/>
          <p:cNvSpPr txBox="1">
            <a:spLocks noChangeArrowheads="1"/>
          </p:cNvSpPr>
          <p:nvPr/>
        </p:nvSpPr>
        <p:spPr bwMode="auto">
          <a:xfrm>
            <a:off x="5284788" y="1681163"/>
            <a:ext cx="2762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6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9707" name="文字方塊 53"/>
          <p:cNvSpPr txBox="1">
            <a:spLocks noChangeArrowheads="1"/>
          </p:cNvSpPr>
          <p:nvPr/>
        </p:nvSpPr>
        <p:spPr bwMode="auto">
          <a:xfrm>
            <a:off x="6197600" y="54117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7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6483350" y="3495675"/>
            <a:ext cx="328613" cy="3206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709" name="文字方塊 55"/>
          <p:cNvSpPr txBox="1">
            <a:spLocks noChangeArrowheads="1"/>
          </p:cNvSpPr>
          <p:nvPr/>
        </p:nvSpPr>
        <p:spPr bwMode="auto">
          <a:xfrm>
            <a:off x="6508750" y="351472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7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2" name="文字方塊 61"/>
          <p:cNvSpPr txBox="1">
            <a:spLocks noChangeArrowheads="1"/>
          </p:cNvSpPr>
          <p:nvPr/>
        </p:nvSpPr>
        <p:spPr bwMode="auto">
          <a:xfrm>
            <a:off x="1258888" y="5719763"/>
            <a:ext cx="4629150" cy="517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未點擊嵌入則只是將圖稿連接路徑到檔案中，可點擊嵌入</a:t>
            </a:r>
            <a:endParaRPr kumimoji="0" lang="en-US" altLang="zh-TW" sz="14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將圖稿資訊加入檔案中，移動檔案時不會將圖稿資訊遺失</a:t>
            </a:r>
          </a:p>
        </p:txBody>
      </p:sp>
      <p:sp>
        <p:nvSpPr>
          <p:cNvPr id="29711" name="文字方塊 64"/>
          <p:cNvSpPr txBox="1">
            <a:spLocks noChangeArrowheads="1"/>
          </p:cNvSpPr>
          <p:nvPr/>
        </p:nvSpPr>
        <p:spPr bwMode="auto">
          <a:xfrm>
            <a:off x="5940425" y="3933825"/>
            <a:ext cx="14287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描繪完成的形狀</a:t>
            </a:r>
          </a:p>
        </p:txBody>
      </p:sp>
      <p:sp>
        <p:nvSpPr>
          <p:cNvPr id="29712" name="文字方塊 65"/>
          <p:cNvSpPr txBox="1">
            <a:spLocks noChangeArrowheads="1"/>
          </p:cNvSpPr>
          <p:nvPr/>
        </p:nvSpPr>
        <p:spPr bwMode="auto">
          <a:xfrm>
            <a:off x="6502400" y="5434013"/>
            <a:ext cx="142875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將描繪完的形狀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轉成路徑或即時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上色</a:t>
            </a:r>
          </a:p>
        </p:txBody>
      </p:sp>
      <p:sp>
        <p:nvSpPr>
          <p:cNvPr id="29713" name="文字方塊 66"/>
          <p:cNvSpPr txBox="1">
            <a:spLocks noChangeArrowheads="1"/>
          </p:cNvSpPr>
          <p:nvPr/>
        </p:nvSpPr>
        <p:spPr bwMode="auto">
          <a:xfrm>
            <a:off x="1270000" y="5370513"/>
            <a:ext cx="53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30722" name="內容版面配置區 2"/>
          <p:cNvSpPr>
            <a:spLocks noGrp="1"/>
          </p:cNvSpPr>
          <p:nvPr>
            <p:ph sz="quarter" idx="1"/>
          </p:nvPr>
        </p:nvSpPr>
        <p:spPr>
          <a:xfrm>
            <a:off x="103188" y="1773238"/>
            <a:ext cx="8229600" cy="4525962"/>
          </a:xfrm>
        </p:spPr>
        <p:txBody>
          <a:bodyPr/>
          <a:lstStyle/>
          <a:p>
            <a:pPr lvl="1" eaLnBrk="1" hangingPunct="1"/>
            <a:r>
              <a:rPr lang="zh-TW" altLang="en-US" sz="2400" smtClean="0"/>
              <a:t>形狀建立</a:t>
            </a:r>
            <a:endParaRPr lang="en-US" altLang="zh-TW" sz="2400" smtClean="0"/>
          </a:p>
          <a:p>
            <a:pPr eaLnBrk="1" hangingPunct="1"/>
            <a:endParaRPr lang="zh-TW" altLang="en-US" sz="2000" smtClean="0"/>
          </a:p>
        </p:txBody>
      </p:sp>
      <p:grpSp>
        <p:nvGrpSpPr>
          <p:cNvPr id="30723" name="群組 8"/>
          <p:cNvGrpSpPr>
            <a:grpSpLocks/>
          </p:cNvGrpSpPr>
          <p:nvPr/>
        </p:nvGrpSpPr>
        <p:grpSpPr bwMode="auto">
          <a:xfrm>
            <a:off x="246063" y="2298700"/>
            <a:ext cx="7707312" cy="4227513"/>
            <a:chOff x="311279" y="2513039"/>
            <a:chExt cx="8735925" cy="4791089"/>
          </a:xfrm>
        </p:grpSpPr>
        <p:grpSp>
          <p:nvGrpSpPr>
            <p:cNvPr id="30745" name="群組 9"/>
            <p:cNvGrpSpPr>
              <a:grpSpLocks/>
            </p:cNvGrpSpPr>
            <p:nvPr/>
          </p:nvGrpSpPr>
          <p:grpSpPr bwMode="auto">
            <a:xfrm>
              <a:off x="311279" y="2513039"/>
              <a:ext cx="8735925" cy="4791089"/>
              <a:chOff x="755576" y="2217987"/>
              <a:chExt cx="5597044" cy="3069617"/>
            </a:xfrm>
          </p:grpSpPr>
          <p:pic>
            <p:nvPicPr>
              <p:cNvPr id="30747" name="圖片 1"/>
              <p:cNvPicPr>
                <a:picLocks noChangeAspect="1" noChangeArrowheads="1"/>
              </p:cNvPicPr>
              <p:nvPr/>
            </p:nvPicPr>
            <p:blipFill>
              <a:blip r:embed="rId2"/>
              <a:srcRect t="4793" r="36079" b="90414"/>
              <a:stretch>
                <a:fillRect/>
              </a:stretch>
            </p:blipFill>
            <p:spPr bwMode="auto">
              <a:xfrm>
                <a:off x="755576" y="2217987"/>
                <a:ext cx="5597044" cy="262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48" name="圖片 1"/>
              <p:cNvPicPr>
                <a:picLocks noChangeAspect="1" noChangeArrowheads="1"/>
              </p:cNvPicPr>
              <p:nvPr/>
            </p:nvPicPr>
            <p:blipFill>
              <a:blip r:embed="rId2"/>
              <a:srcRect l="27254" t="23447" r="36079" b="7512"/>
              <a:stretch>
                <a:fillRect/>
              </a:stretch>
            </p:blipFill>
            <p:spPr bwMode="auto">
              <a:xfrm>
                <a:off x="755576" y="2918087"/>
                <a:ext cx="2011679" cy="2369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49" name="圖片 1"/>
              <p:cNvPicPr>
                <a:picLocks noChangeAspect="1" noChangeArrowheads="1"/>
              </p:cNvPicPr>
              <p:nvPr/>
            </p:nvPicPr>
            <p:blipFill>
              <a:blip r:embed="rId3"/>
              <a:srcRect l="34802" t="44202" r="51865" b="34076"/>
              <a:stretch>
                <a:fillRect/>
              </a:stretch>
            </p:blipFill>
            <p:spPr bwMode="auto">
              <a:xfrm>
                <a:off x="2416305" y="2918088"/>
                <a:ext cx="499511" cy="509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746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467" t="72548" r="30647" b="5920"/>
            <a:stretch>
              <a:fillRect/>
            </a:stretch>
          </p:blipFill>
          <p:spPr bwMode="auto">
            <a:xfrm>
              <a:off x="4067736" y="2896076"/>
              <a:ext cx="3077861" cy="173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橢圓 18"/>
          <p:cNvSpPr/>
          <p:nvPr/>
        </p:nvSpPr>
        <p:spPr>
          <a:xfrm>
            <a:off x="2573338" y="2827338"/>
            <a:ext cx="304800" cy="2968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30725" name="圖片 1"/>
          <p:cNvPicPr>
            <a:picLocks noChangeAspect="1" noChangeArrowheads="1"/>
          </p:cNvPicPr>
          <p:nvPr/>
        </p:nvPicPr>
        <p:blipFill>
          <a:blip r:embed="rId2"/>
          <a:srcRect l="30019" t="15874" r="58157" b="79312"/>
          <a:stretch>
            <a:fillRect/>
          </a:stretch>
        </p:blipFill>
        <p:spPr bwMode="auto">
          <a:xfrm>
            <a:off x="242888" y="2698750"/>
            <a:ext cx="21812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258763" y="2303463"/>
            <a:ext cx="6757987" cy="333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42888" y="2719388"/>
            <a:ext cx="2181225" cy="534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560763" y="2636838"/>
            <a:ext cx="2716212" cy="153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7796213" y="2319338"/>
            <a:ext cx="328612" cy="3206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6688138" y="2987675"/>
            <a:ext cx="328612" cy="3206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0731" name="文字方塊 17"/>
          <p:cNvSpPr txBox="1">
            <a:spLocks noChangeArrowheads="1"/>
          </p:cNvSpPr>
          <p:nvPr/>
        </p:nvSpPr>
        <p:spPr bwMode="auto">
          <a:xfrm>
            <a:off x="2584450" y="2816225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0732" name="文字方塊 32"/>
          <p:cNvSpPr txBox="1">
            <a:spLocks noChangeArrowheads="1"/>
          </p:cNvSpPr>
          <p:nvPr/>
        </p:nvSpPr>
        <p:spPr bwMode="auto">
          <a:xfrm>
            <a:off x="7821613" y="23256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cxnSp>
        <p:nvCxnSpPr>
          <p:cNvPr id="7" name="直線接點 6"/>
          <p:cNvCxnSpPr>
            <a:stCxn id="22" idx="3"/>
            <a:endCxn id="19" idx="2"/>
          </p:cNvCxnSpPr>
          <p:nvPr/>
        </p:nvCxnSpPr>
        <p:spPr>
          <a:xfrm flipV="1">
            <a:off x="2424113" y="2974975"/>
            <a:ext cx="149225" cy="12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7016750" y="2470150"/>
            <a:ext cx="776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>
            <a:endCxn id="28" idx="2"/>
          </p:cNvCxnSpPr>
          <p:nvPr/>
        </p:nvCxnSpPr>
        <p:spPr>
          <a:xfrm>
            <a:off x="6289675" y="3148013"/>
            <a:ext cx="39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6" name="文字方塊 48"/>
          <p:cNvSpPr txBox="1">
            <a:spLocks noChangeArrowheads="1"/>
          </p:cNvSpPr>
          <p:nvPr/>
        </p:nvSpPr>
        <p:spPr bwMode="auto">
          <a:xfrm>
            <a:off x="2784475" y="2863850"/>
            <a:ext cx="793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選擇形狀</a:t>
            </a:r>
          </a:p>
        </p:txBody>
      </p:sp>
      <p:sp>
        <p:nvSpPr>
          <p:cNvPr id="30737" name="文字方塊 49"/>
          <p:cNvSpPr txBox="1">
            <a:spLocks noChangeArrowheads="1"/>
          </p:cNvSpPr>
          <p:nvPr/>
        </p:nvSpPr>
        <p:spPr bwMode="auto">
          <a:xfrm>
            <a:off x="8088313" y="2349500"/>
            <a:ext cx="793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調整選項</a:t>
            </a:r>
          </a:p>
        </p:txBody>
      </p:sp>
      <p:sp>
        <p:nvSpPr>
          <p:cNvPr id="30738" name="文字方塊 50"/>
          <p:cNvSpPr txBox="1">
            <a:spLocks noChangeArrowheads="1"/>
          </p:cNvSpPr>
          <p:nvPr/>
        </p:nvSpPr>
        <p:spPr bwMode="auto">
          <a:xfrm>
            <a:off x="6943725" y="3001963"/>
            <a:ext cx="216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左鍵點擊圖形會跳出調整視窗</a:t>
            </a:r>
          </a:p>
        </p:txBody>
      </p:sp>
      <p:sp>
        <p:nvSpPr>
          <p:cNvPr id="30739" name="文字方塊 53"/>
          <p:cNvSpPr txBox="1">
            <a:spLocks noChangeArrowheads="1"/>
          </p:cNvSpPr>
          <p:nvPr/>
        </p:nvSpPr>
        <p:spPr bwMode="auto">
          <a:xfrm>
            <a:off x="6713538" y="297021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6" name="橢圓 55"/>
          <p:cNvSpPr/>
          <p:nvPr/>
        </p:nvSpPr>
        <p:spPr>
          <a:xfrm>
            <a:off x="295275" y="5500688"/>
            <a:ext cx="328613" cy="3206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0741" name="文字方塊 31"/>
          <p:cNvSpPr txBox="1">
            <a:spLocks noChangeArrowheads="1"/>
          </p:cNvSpPr>
          <p:nvPr/>
        </p:nvSpPr>
        <p:spPr bwMode="auto">
          <a:xfrm>
            <a:off x="320675" y="55133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cxnSp>
        <p:nvCxnSpPr>
          <p:cNvPr id="58" name="直線單箭頭接點 57"/>
          <p:cNvCxnSpPr/>
          <p:nvPr/>
        </p:nvCxnSpPr>
        <p:spPr>
          <a:xfrm>
            <a:off x="2533650" y="3279775"/>
            <a:ext cx="650875" cy="68421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3" name="文字方塊 60"/>
          <p:cNvSpPr txBox="1">
            <a:spLocks noChangeArrowheads="1"/>
          </p:cNvSpPr>
          <p:nvPr/>
        </p:nvSpPr>
        <p:spPr bwMode="auto">
          <a:xfrm>
            <a:off x="652463" y="5543550"/>
            <a:ext cx="155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按住左鍵拖曳出圖形</a:t>
            </a:r>
          </a:p>
        </p:txBody>
      </p:sp>
      <p:sp>
        <p:nvSpPr>
          <p:cNvPr id="30744" name="文字方塊 34"/>
          <p:cNvSpPr txBox="1">
            <a:spLocks noChangeArrowheads="1"/>
          </p:cNvSpPr>
          <p:nvPr/>
        </p:nvSpPr>
        <p:spPr bwMode="auto">
          <a:xfrm>
            <a:off x="2557463" y="283686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0" y="1773238"/>
            <a:ext cx="8229600" cy="4525962"/>
          </a:xfrm>
        </p:spPr>
        <p:txBody>
          <a:bodyPr/>
          <a:lstStyle/>
          <a:p>
            <a:pPr lvl="1" eaLnBrk="1" hangingPunct="1"/>
            <a:r>
              <a:rPr lang="zh-TW" altLang="en-US" sz="2400" smtClean="0"/>
              <a:t>線條建立</a:t>
            </a:r>
            <a:endParaRPr lang="en-US" altLang="zh-TW" sz="24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31746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grpSp>
        <p:nvGrpSpPr>
          <p:cNvPr id="31747" name="群組 14"/>
          <p:cNvGrpSpPr>
            <a:grpSpLocks/>
          </p:cNvGrpSpPr>
          <p:nvPr/>
        </p:nvGrpSpPr>
        <p:grpSpPr bwMode="auto">
          <a:xfrm>
            <a:off x="890588" y="2501900"/>
            <a:ext cx="7210425" cy="2406650"/>
            <a:chOff x="3923928" y="4362752"/>
            <a:chExt cx="4227109" cy="1306757"/>
          </a:xfrm>
        </p:grpSpPr>
        <p:pic>
          <p:nvPicPr>
            <p:cNvPr id="31762" name="圖片 1"/>
            <p:cNvPicPr>
              <a:picLocks noChangeAspect="1" noChangeArrowheads="1"/>
            </p:cNvPicPr>
            <p:nvPr/>
          </p:nvPicPr>
          <p:blipFill>
            <a:blip r:embed="rId2"/>
            <a:srcRect l="26643" t="18175" r="46321" b="57352"/>
            <a:stretch>
              <a:fillRect/>
            </a:stretch>
          </p:blipFill>
          <p:spPr bwMode="auto">
            <a:xfrm>
              <a:off x="5224256" y="4503739"/>
              <a:ext cx="2058502" cy="1165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3" name="圖片 1"/>
            <p:cNvPicPr>
              <a:picLocks noChangeAspect="1" noChangeArrowheads="1"/>
            </p:cNvPicPr>
            <p:nvPr/>
          </p:nvPicPr>
          <p:blipFill>
            <a:blip r:embed="rId2"/>
            <a:srcRect l="1498" t="5792" r="42982" b="91164"/>
            <a:stretch>
              <a:fillRect/>
            </a:stretch>
          </p:blipFill>
          <p:spPr bwMode="auto">
            <a:xfrm>
              <a:off x="3923928" y="4362752"/>
              <a:ext cx="4227109" cy="144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矩形 23"/>
          <p:cNvSpPr/>
          <p:nvPr/>
        </p:nvSpPr>
        <p:spPr>
          <a:xfrm>
            <a:off x="827088" y="2492375"/>
            <a:ext cx="7345362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3132138" y="2805113"/>
            <a:ext cx="1439862" cy="423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4891088" y="2857500"/>
            <a:ext cx="328612" cy="3206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827088" y="2908300"/>
            <a:ext cx="328612" cy="3206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1752" name="文字方塊 33"/>
          <p:cNvSpPr txBox="1">
            <a:spLocks noChangeArrowheads="1"/>
          </p:cNvSpPr>
          <p:nvPr/>
        </p:nvSpPr>
        <p:spPr bwMode="auto">
          <a:xfrm>
            <a:off x="4937125" y="28765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1753" name="文字方塊 34"/>
          <p:cNvSpPr txBox="1">
            <a:spLocks noChangeArrowheads="1"/>
          </p:cNvSpPr>
          <p:nvPr/>
        </p:nvSpPr>
        <p:spPr bwMode="auto">
          <a:xfrm>
            <a:off x="854075" y="29210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cxnSp>
        <p:nvCxnSpPr>
          <p:cNvPr id="39" name="直線接點 38"/>
          <p:cNvCxnSpPr>
            <a:endCxn id="30" idx="0"/>
          </p:cNvCxnSpPr>
          <p:nvPr/>
        </p:nvCxnSpPr>
        <p:spPr>
          <a:xfrm>
            <a:off x="992188" y="2768600"/>
            <a:ext cx="0" cy="139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endCxn id="29" idx="2"/>
          </p:cNvCxnSpPr>
          <p:nvPr/>
        </p:nvCxnSpPr>
        <p:spPr>
          <a:xfrm flipV="1">
            <a:off x="4572000" y="2997200"/>
            <a:ext cx="360363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6" name="文字方塊 51"/>
          <p:cNvSpPr txBox="1">
            <a:spLocks noChangeArrowheads="1"/>
          </p:cNvSpPr>
          <p:nvPr/>
        </p:nvSpPr>
        <p:spPr bwMode="auto">
          <a:xfrm>
            <a:off x="5329238" y="2867025"/>
            <a:ext cx="14033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選擇線條樣式</a:t>
            </a:r>
          </a:p>
        </p:txBody>
      </p:sp>
      <p:sp>
        <p:nvSpPr>
          <p:cNvPr id="31757" name="文字方塊 52"/>
          <p:cNvSpPr txBox="1">
            <a:spLocks noChangeArrowheads="1"/>
          </p:cNvSpPr>
          <p:nvPr/>
        </p:nvSpPr>
        <p:spPr bwMode="auto">
          <a:xfrm>
            <a:off x="755650" y="3284538"/>
            <a:ext cx="9969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調整選項</a:t>
            </a:r>
          </a:p>
        </p:txBody>
      </p:sp>
      <p:sp>
        <p:nvSpPr>
          <p:cNvPr id="31758" name="文字方塊 61"/>
          <p:cNvSpPr txBox="1">
            <a:spLocks noChangeArrowheads="1"/>
          </p:cNvSpPr>
          <p:nvPr/>
        </p:nvSpPr>
        <p:spPr bwMode="auto">
          <a:xfrm>
            <a:off x="5248275" y="4981575"/>
            <a:ext cx="20129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按住左鍵拖曳出圖形</a:t>
            </a:r>
          </a:p>
        </p:txBody>
      </p:sp>
      <p:sp>
        <p:nvSpPr>
          <p:cNvPr id="63" name="橢圓 62"/>
          <p:cNvSpPr/>
          <p:nvPr/>
        </p:nvSpPr>
        <p:spPr>
          <a:xfrm>
            <a:off x="4964113" y="4979988"/>
            <a:ext cx="328612" cy="3206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64" name="直線單箭頭接點 63"/>
          <p:cNvCxnSpPr/>
          <p:nvPr/>
        </p:nvCxnSpPr>
        <p:spPr>
          <a:xfrm>
            <a:off x="5364163" y="4292600"/>
            <a:ext cx="431800" cy="68421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1" name="文字方塊 67"/>
          <p:cNvSpPr txBox="1">
            <a:spLocks noChangeArrowheads="1"/>
          </p:cNvSpPr>
          <p:nvPr/>
        </p:nvSpPr>
        <p:spPr bwMode="auto">
          <a:xfrm>
            <a:off x="5002213" y="499586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32770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lvl="1" eaLnBrk="1" hangingPunct="1"/>
            <a:r>
              <a:rPr lang="zh-TW" altLang="en-US" sz="2400" smtClean="0"/>
              <a:t>建立路徑與編輯</a:t>
            </a:r>
            <a:endParaRPr lang="en-US" altLang="zh-TW" sz="2400" smtClean="0"/>
          </a:p>
          <a:p>
            <a:pPr eaLnBrk="1" hangingPunct="1"/>
            <a:endParaRPr lang="zh-TW" altLang="en-US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 t="5951" r="32410" b="90199"/>
          <a:stretch>
            <a:fillRect/>
          </a:stretch>
        </p:blipFill>
        <p:spPr bwMode="auto">
          <a:xfrm>
            <a:off x="539750" y="2135188"/>
            <a:ext cx="8240713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/>
          <a:srcRect l="28554" t="22339" r="40784" b="30544"/>
          <a:stretch>
            <a:fillRect/>
          </a:stretch>
        </p:blipFill>
        <p:spPr bwMode="auto">
          <a:xfrm>
            <a:off x="3348038" y="2571750"/>
            <a:ext cx="373856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/>
          <a:srcRect l="10030" t="22339" r="81699" b="71394"/>
          <a:stretch>
            <a:fillRect/>
          </a:stretch>
        </p:blipFill>
        <p:spPr bwMode="auto">
          <a:xfrm>
            <a:off x="2339975" y="2565400"/>
            <a:ext cx="100806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27050" y="2135188"/>
            <a:ext cx="8253413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39975" y="2570163"/>
            <a:ext cx="1008063" cy="454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572000" y="4724400"/>
            <a:ext cx="2794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216525" y="3500438"/>
            <a:ext cx="2794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384800" y="4810125"/>
            <a:ext cx="911225" cy="922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495800" y="2598738"/>
            <a:ext cx="328613" cy="3206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pSp>
        <p:nvGrpSpPr>
          <p:cNvPr id="32780" name="群組 20"/>
          <p:cNvGrpSpPr>
            <a:grpSpLocks/>
          </p:cNvGrpSpPr>
          <p:nvPr/>
        </p:nvGrpSpPr>
        <p:grpSpPr bwMode="auto">
          <a:xfrm rot="-9493597">
            <a:off x="5013325" y="3606800"/>
            <a:ext cx="741363" cy="46038"/>
            <a:chOff x="971600" y="4797152"/>
            <a:chExt cx="2520280" cy="157728"/>
          </a:xfrm>
        </p:grpSpPr>
        <p:cxnSp>
          <p:nvCxnSpPr>
            <p:cNvPr id="16" name="直線接點 15"/>
            <p:cNvCxnSpPr/>
            <p:nvPr/>
          </p:nvCxnSpPr>
          <p:spPr>
            <a:xfrm>
              <a:off x="1040258" y="4865428"/>
              <a:ext cx="24501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3365483" y="4785202"/>
              <a:ext cx="145710" cy="141410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993401" y="4767874"/>
              <a:ext cx="145714" cy="141410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2174089" y="4778936"/>
              <a:ext cx="113330" cy="1305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4665663" y="4868863"/>
            <a:ext cx="46037" cy="4603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7" name="肘形接點 26"/>
          <p:cNvCxnSpPr/>
          <p:nvPr/>
        </p:nvCxnSpPr>
        <p:spPr>
          <a:xfrm>
            <a:off x="3708400" y="2417763"/>
            <a:ext cx="787400" cy="341312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>
            <a:endCxn id="13" idx="0"/>
          </p:cNvCxnSpPr>
          <p:nvPr/>
        </p:nvCxnSpPr>
        <p:spPr>
          <a:xfrm>
            <a:off x="2505075" y="3024188"/>
            <a:ext cx="0" cy="134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784" name="Group 31"/>
          <p:cNvGrpSpPr>
            <a:grpSpLocks/>
          </p:cNvGrpSpPr>
          <p:nvPr/>
        </p:nvGrpSpPr>
        <p:grpSpPr bwMode="auto">
          <a:xfrm>
            <a:off x="2339975" y="3159125"/>
            <a:ext cx="328613" cy="320675"/>
            <a:chOff x="1474" y="1990"/>
            <a:chExt cx="207" cy="202"/>
          </a:xfrm>
        </p:grpSpPr>
        <p:sp>
          <p:nvSpPr>
            <p:cNvPr id="13" name="橢圓 12"/>
            <p:cNvSpPr/>
            <p:nvPr/>
          </p:nvSpPr>
          <p:spPr>
            <a:xfrm>
              <a:off x="1474" y="1990"/>
              <a:ext cx="207" cy="2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2794" name="文字方塊 31"/>
            <p:cNvSpPr txBox="1">
              <a:spLocks noChangeArrowheads="1"/>
            </p:cNvSpPr>
            <p:nvPr/>
          </p:nvSpPr>
          <p:spPr bwMode="auto">
            <a:xfrm>
              <a:off x="1490" y="1994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400">
                  <a:solidFill>
                    <a:schemeClr val="bg1"/>
                  </a:solidFill>
                  <a:latin typeface="Tw Cen MT" pitchFamily="34" charset="0"/>
                  <a:ea typeface="微軟正黑體" pitchFamily="34" charset="-120"/>
                </a:rPr>
                <a:t>1</a:t>
              </a:r>
              <a:endParaRPr kumimoji="0" lang="zh-TW" altLang="en-US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endParaRPr>
            </a:p>
          </p:txBody>
        </p:sp>
      </p:grpSp>
      <p:sp>
        <p:nvSpPr>
          <p:cNvPr id="32785" name="文字方塊 32"/>
          <p:cNvSpPr txBox="1">
            <a:spLocks noChangeArrowheads="1"/>
          </p:cNvSpPr>
          <p:nvPr/>
        </p:nvSpPr>
        <p:spPr bwMode="auto">
          <a:xfrm>
            <a:off x="4521200" y="2606675"/>
            <a:ext cx="276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580063" y="3165475"/>
            <a:ext cx="45720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左鍵點設錨點之後拖曳可設曲線錨點，</a:t>
            </a:r>
            <a:endParaRPr kumimoji="0" lang="en-US" altLang="zh-TW" sz="1400" kern="100" dirty="0">
              <a:latin typeface="+mn-lt"/>
              <a:ea typeface="+mn-ea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會出現槓桿可調整曲線曲度。</a:t>
            </a:r>
            <a:endParaRPr kumimoji="0" lang="zh-TW" altLang="zh-TW" sz="1400" kern="100" dirty="0">
              <a:latin typeface="+mn-lt"/>
              <a:ea typeface="+mn-ea"/>
              <a:cs typeface="Times New Roman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24188" y="4705350"/>
            <a:ext cx="4572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點擊左鍵設立尖角</a:t>
            </a:r>
            <a:endParaRPr kumimoji="0" lang="zh-TW" altLang="zh-TW" sz="1400" kern="100" dirty="0">
              <a:latin typeface="+mn-lt"/>
              <a:ea typeface="+mn-ea"/>
              <a:cs typeface="Times New Roman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843463" y="2589213"/>
            <a:ext cx="4572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選擇路徑選項</a:t>
            </a:r>
            <a:endParaRPr kumimoji="0" lang="zh-TW" altLang="zh-TW" sz="1400" kern="100" dirty="0">
              <a:latin typeface="+mn-lt"/>
              <a:ea typeface="+mn-ea"/>
              <a:cs typeface="Times New Roman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709863" y="3165475"/>
            <a:ext cx="4572000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選擇路徑模式，依序為</a:t>
            </a:r>
            <a:endParaRPr kumimoji="0" lang="en-US" altLang="zh-TW" sz="1400" kern="100" dirty="0">
              <a:latin typeface="+mn-lt"/>
              <a:ea typeface="+mn-ea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kern="100" dirty="0">
                <a:latin typeface="+mn-lt"/>
                <a:ea typeface="+mn-ea"/>
                <a:cs typeface="Times New Roman"/>
              </a:rPr>
              <a:t>建立路徑</a:t>
            </a:r>
            <a:endParaRPr kumimoji="0" lang="en-US" altLang="zh-TW" sz="1200" kern="100" dirty="0">
              <a:latin typeface="+mn-lt"/>
              <a:ea typeface="+mn-ea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kern="100" dirty="0">
                <a:latin typeface="+mn-lt"/>
                <a:ea typeface="+mn-ea"/>
                <a:cs typeface="Times New Roman"/>
              </a:rPr>
              <a:t>增加路徑的錨點</a:t>
            </a:r>
            <a:endParaRPr kumimoji="0" lang="en-US" altLang="zh-TW" sz="1200" kern="100" dirty="0">
              <a:latin typeface="+mn-lt"/>
              <a:ea typeface="+mn-ea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kern="100" dirty="0">
                <a:latin typeface="+mn-lt"/>
                <a:ea typeface="+mn-ea"/>
                <a:cs typeface="Times New Roman"/>
              </a:rPr>
              <a:t>刪除路徑中的錨點</a:t>
            </a:r>
            <a:endParaRPr kumimoji="0" lang="en-US" altLang="zh-TW" sz="1200" kern="100" dirty="0">
              <a:latin typeface="+mn-lt"/>
              <a:ea typeface="+mn-ea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kern="100" dirty="0">
                <a:latin typeface="+mn-lt"/>
                <a:ea typeface="+mn-ea"/>
                <a:cs typeface="Times New Roman"/>
              </a:rPr>
              <a:t>將曲線錨點</a:t>
            </a:r>
            <a:r>
              <a:rPr kumimoji="0" lang="en-US" altLang="zh-TW" sz="1200" kern="100" dirty="0">
                <a:latin typeface="+mn-lt"/>
                <a:ea typeface="+mn-ea"/>
                <a:cs typeface="Times New Roman"/>
              </a:rPr>
              <a:t>/</a:t>
            </a:r>
            <a:r>
              <a:rPr kumimoji="0" lang="zh-TW" altLang="en-US" sz="1200" kern="100" dirty="0">
                <a:latin typeface="+mn-lt"/>
                <a:ea typeface="+mn-ea"/>
                <a:cs typeface="Times New Roman"/>
              </a:rPr>
              <a:t>直線錨點相互轉換</a:t>
            </a:r>
            <a:endParaRPr kumimoji="0" lang="zh-TW" altLang="zh-TW" sz="1200" kern="100" dirty="0">
              <a:latin typeface="+mn-lt"/>
              <a:ea typeface="+mn-ea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zh-TW" sz="1400" kern="100" dirty="0">
              <a:latin typeface="+mn-lt"/>
              <a:ea typeface="+mn-ea"/>
              <a:cs typeface="Times New Roman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296025" y="5046663"/>
            <a:ext cx="4572000" cy="306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點擊左鍵</a:t>
            </a:r>
            <a:r>
              <a:rPr kumimoji="0" lang="en-US" altLang="zh-TW" sz="1400" kern="100" dirty="0">
                <a:latin typeface="+mn-lt"/>
                <a:ea typeface="+mn-ea"/>
                <a:cs typeface="Times New Roman"/>
              </a:rPr>
              <a:t>+Alt</a:t>
            </a: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可只調整一邊的槓桿</a:t>
            </a:r>
            <a:endParaRPr kumimoji="0" lang="zh-TW" altLang="zh-TW" sz="1400" kern="100" dirty="0">
              <a:latin typeface="+mn-lt"/>
              <a:ea typeface="+mn-ea"/>
              <a:cs typeface="Times New Roman"/>
            </a:endParaRPr>
          </a:p>
        </p:txBody>
      </p:sp>
      <p:sp>
        <p:nvSpPr>
          <p:cNvPr id="39" name="向下箭號 14"/>
          <p:cNvSpPr/>
          <p:nvPr/>
        </p:nvSpPr>
        <p:spPr>
          <a:xfrm rot="20760000" flipH="1" flipV="1">
            <a:off x="5634038" y="4959350"/>
            <a:ext cx="120650" cy="173038"/>
          </a:xfrm>
          <a:custGeom>
            <a:avLst/>
            <a:gdLst>
              <a:gd name="connsiteX0" fmla="*/ 0 w 2267585"/>
              <a:gd name="connsiteY0" fmla="*/ 1110028 h 2267585"/>
              <a:gd name="connsiteX1" fmla="*/ 566896 w 2267585"/>
              <a:gd name="connsiteY1" fmla="*/ 1110028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700689 w 2267585"/>
              <a:gd name="connsiteY4" fmla="*/ 1110028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700689 w 2267585"/>
              <a:gd name="connsiteY4" fmla="*/ 1110028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700689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566896 w 2267585"/>
              <a:gd name="connsiteY2" fmla="*/ 0 h 2267585"/>
              <a:gd name="connsiteX3" fmla="*/ 1546310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267585"/>
              <a:gd name="connsiteX1" fmla="*/ 733150 w 2267585"/>
              <a:gd name="connsiteY1" fmla="*/ 1383160 h 2267585"/>
              <a:gd name="connsiteX2" fmla="*/ 768776 w 2267585"/>
              <a:gd name="connsiteY2" fmla="*/ 0 h 2267585"/>
              <a:gd name="connsiteX3" fmla="*/ 1546310 w 2267585"/>
              <a:gd name="connsiteY3" fmla="*/ 0 h 2267585"/>
              <a:gd name="connsiteX4" fmla="*/ 1534434 w 2267585"/>
              <a:gd name="connsiteY4" fmla="*/ 1359410 h 2267585"/>
              <a:gd name="connsiteX5" fmla="*/ 2267585 w 2267585"/>
              <a:gd name="connsiteY5" fmla="*/ 1110028 h 2267585"/>
              <a:gd name="connsiteX6" fmla="*/ 1133793 w 2267585"/>
              <a:gd name="connsiteY6" fmla="*/ 2267585 h 2267585"/>
              <a:gd name="connsiteX7" fmla="*/ 0 w 2267585"/>
              <a:gd name="connsiteY7" fmla="*/ 1110028 h 2267585"/>
              <a:gd name="connsiteX0" fmla="*/ 0 w 2267585"/>
              <a:gd name="connsiteY0" fmla="*/ 1110028 h 2920728"/>
              <a:gd name="connsiteX1" fmla="*/ 733150 w 2267585"/>
              <a:gd name="connsiteY1" fmla="*/ 1383160 h 2920728"/>
              <a:gd name="connsiteX2" fmla="*/ 768776 w 2267585"/>
              <a:gd name="connsiteY2" fmla="*/ 0 h 2920728"/>
              <a:gd name="connsiteX3" fmla="*/ 1546310 w 2267585"/>
              <a:gd name="connsiteY3" fmla="*/ 0 h 2920728"/>
              <a:gd name="connsiteX4" fmla="*/ 1534434 w 2267585"/>
              <a:gd name="connsiteY4" fmla="*/ 1359410 h 2920728"/>
              <a:gd name="connsiteX5" fmla="*/ 2267585 w 2267585"/>
              <a:gd name="connsiteY5" fmla="*/ 1110028 h 2920728"/>
              <a:gd name="connsiteX6" fmla="*/ 1157544 w 2267585"/>
              <a:gd name="connsiteY6" fmla="*/ 2920728 h 2920728"/>
              <a:gd name="connsiteX7" fmla="*/ 0 w 2267585"/>
              <a:gd name="connsiteY7" fmla="*/ 1110028 h 2920728"/>
              <a:gd name="connsiteX0" fmla="*/ 0 w 2267585"/>
              <a:gd name="connsiteY0" fmla="*/ 1110028 h 2920728"/>
              <a:gd name="connsiteX1" fmla="*/ 733150 w 2267585"/>
              <a:gd name="connsiteY1" fmla="*/ 1383160 h 2920728"/>
              <a:gd name="connsiteX2" fmla="*/ 863382 w 2267585"/>
              <a:gd name="connsiteY2" fmla="*/ 662656 h 2920728"/>
              <a:gd name="connsiteX3" fmla="*/ 1546310 w 2267585"/>
              <a:gd name="connsiteY3" fmla="*/ 0 h 2920728"/>
              <a:gd name="connsiteX4" fmla="*/ 1534434 w 2267585"/>
              <a:gd name="connsiteY4" fmla="*/ 1359410 h 2920728"/>
              <a:gd name="connsiteX5" fmla="*/ 2267585 w 2267585"/>
              <a:gd name="connsiteY5" fmla="*/ 1110028 h 2920728"/>
              <a:gd name="connsiteX6" fmla="*/ 1157544 w 2267585"/>
              <a:gd name="connsiteY6" fmla="*/ 2920728 h 2920728"/>
              <a:gd name="connsiteX7" fmla="*/ 0 w 2267585"/>
              <a:gd name="connsiteY7" fmla="*/ 1110028 h 2920728"/>
              <a:gd name="connsiteX0" fmla="*/ 0 w 2267585"/>
              <a:gd name="connsiteY0" fmla="*/ 447377 h 2258077"/>
              <a:gd name="connsiteX1" fmla="*/ 733150 w 2267585"/>
              <a:gd name="connsiteY1" fmla="*/ 720509 h 2258077"/>
              <a:gd name="connsiteX2" fmla="*/ 863382 w 2267585"/>
              <a:gd name="connsiteY2" fmla="*/ 5 h 2258077"/>
              <a:gd name="connsiteX3" fmla="*/ 1073354 w 2267585"/>
              <a:gd name="connsiteY3" fmla="*/ 189329 h 2258077"/>
              <a:gd name="connsiteX4" fmla="*/ 1534434 w 2267585"/>
              <a:gd name="connsiteY4" fmla="*/ 696759 h 2258077"/>
              <a:gd name="connsiteX5" fmla="*/ 2267585 w 2267585"/>
              <a:gd name="connsiteY5" fmla="*/ 447377 h 2258077"/>
              <a:gd name="connsiteX6" fmla="*/ 1157544 w 2267585"/>
              <a:gd name="connsiteY6" fmla="*/ 2258077 h 2258077"/>
              <a:gd name="connsiteX7" fmla="*/ 0 w 2267585"/>
              <a:gd name="connsiteY7" fmla="*/ 447377 h 2258077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863382 w 2267585"/>
              <a:gd name="connsiteY2" fmla="*/ 24689 h 2282761"/>
              <a:gd name="connsiteX3" fmla="*/ 1511682 w 2267585"/>
              <a:gd name="connsiteY3" fmla="*/ 0 h 2282761"/>
              <a:gd name="connsiteX4" fmla="*/ 1534434 w 2267585"/>
              <a:gd name="connsiteY4" fmla="*/ 721443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534434 w 2267585"/>
              <a:gd name="connsiteY4" fmla="*/ 721443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733150 w 2267585"/>
              <a:gd name="connsiteY1" fmla="*/ 745193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901738 w 2267585"/>
              <a:gd name="connsiteY1" fmla="*/ 778984 h 2282761"/>
              <a:gd name="connsiteX2" fmla="*/ 728512 w 2267585"/>
              <a:gd name="connsiteY2" fmla="*/ 12606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72061 h 2282761"/>
              <a:gd name="connsiteX1" fmla="*/ 901738 w 2267585"/>
              <a:gd name="connsiteY1" fmla="*/ 778984 h 2282761"/>
              <a:gd name="connsiteX2" fmla="*/ 913958 w 2267585"/>
              <a:gd name="connsiteY2" fmla="*/ 64112 h 2282761"/>
              <a:gd name="connsiteX3" fmla="*/ 1511682 w 2267585"/>
              <a:gd name="connsiteY3" fmla="*/ 0 h 2282761"/>
              <a:gd name="connsiteX4" fmla="*/ 1405183 w 2267585"/>
              <a:gd name="connsiteY4" fmla="*/ 783394 h 2282761"/>
              <a:gd name="connsiteX5" fmla="*/ 2267585 w 2267585"/>
              <a:gd name="connsiteY5" fmla="*/ 472061 h 2282761"/>
              <a:gd name="connsiteX6" fmla="*/ 1157544 w 2267585"/>
              <a:gd name="connsiteY6" fmla="*/ 2282761 h 2282761"/>
              <a:gd name="connsiteX7" fmla="*/ 0 w 2267585"/>
              <a:gd name="connsiteY7" fmla="*/ 472061 h 2282761"/>
              <a:gd name="connsiteX0" fmla="*/ 0 w 2267585"/>
              <a:gd name="connsiteY0" fmla="*/ 438269 h 2248969"/>
              <a:gd name="connsiteX1" fmla="*/ 901738 w 2267585"/>
              <a:gd name="connsiteY1" fmla="*/ 745192 h 2248969"/>
              <a:gd name="connsiteX2" fmla="*/ 913958 w 2267585"/>
              <a:gd name="connsiteY2" fmla="*/ 30320 h 2248969"/>
              <a:gd name="connsiteX3" fmla="*/ 1388050 w 2267585"/>
              <a:gd name="connsiteY3" fmla="*/ 0 h 2248969"/>
              <a:gd name="connsiteX4" fmla="*/ 1405183 w 2267585"/>
              <a:gd name="connsiteY4" fmla="*/ 749602 h 2248969"/>
              <a:gd name="connsiteX5" fmla="*/ 2267585 w 2267585"/>
              <a:gd name="connsiteY5" fmla="*/ 438269 h 2248969"/>
              <a:gd name="connsiteX6" fmla="*/ 1157544 w 2267585"/>
              <a:gd name="connsiteY6" fmla="*/ 2248969 h 2248969"/>
              <a:gd name="connsiteX7" fmla="*/ 0 w 2267585"/>
              <a:gd name="connsiteY7" fmla="*/ 438269 h 2248969"/>
              <a:gd name="connsiteX0" fmla="*/ 0 w 2267585"/>
              <a:gd name="connsiteY0" fmla="*/ 438269 h 2248969"/>
              <a:gd name="connsiteX1" fmla="*/ 901738 w 2267585"/>
              <a:gd name="connsiteY1" fmla="*/ 745192 h 2248969"/>
              <a:gd name="connsiteX2" fmla="*/ 902719 w 2267585"/>
              <a:gd name="connsiteY2" fmla="*/ 255579 h 2248969"/>
              <a:gd name="connsiteX3" fmla="*/ 1388050 w 2267585"/>
              <a:gd name="connsiteY3" fmla="*/ 0 h 2248969"/>
              <a:gd name="connsiteX4" fmla="*/ 1405183 w 2267585"/>
              <a:gd name="connsiteY4" fmla="*/ 749602 h 2248969"/>
              <a:gd name="connsiteX5" fmla="*/ 2267585 w 2267585"/>
              <a:gd name="connsiteY5" fmla="*/ 438269 h 2248969"/>
              <a:gd name="connsiteX6" fmla="*/ 1157544 w 2267585"/>
              <a:gd name="connsiteY6" fmla="*/ 2248969 h 2248969"/>
              <a:gd name="connsiteX7" fmla="*/ 0 w 2267585"/>
              <a:gd name="connsiteY7" fmla="*/ 438269 h 2248969"/>
              <a:gd name="connsiteX0" fmla="*/ 0 w 2267585"/>
              <a:gd name="connsiteY0" fmla="*/ 241167 h 2051867"/>
              <a:gd name="connsiteX1" fmla="*/ 901738 w 2267585"/>
              <a:gd name="connsiteY1" fmla="*/ 548090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405183 w 2267585"/>
              <a:gd name="connsiteY4" fmla="*/ 55250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41167 h 2051867"/>
              <a:gd name="connsiteX1" fmla="*/ 941075 w 2267585"/>
              <a:gd name="connsiteY1" fmla="*/ 610039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405183 w 2267585"/>
              <a:gd name="connsiteY4" fmla="*/ 55250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41167 h 2051867"/>
              <a:gd name="connsiteX1" fmla="*/ 941075 w 2267585"/>
              <a:gd name="connsiteY1" fmla="*/ 610039 h 2051867"/>
              <a:gd name="connsiteX2" fmla="*/ 902719 w 2267585"/>
              <a:gd name="connsiteY2" fmla="*/ 58477 h 2051867"/>
              <a:gd name="connsiteX3" fmla="*/ 1382430 w 2267585"/>
              <a:gd name="connsiteY3" fmla="*/ 0 h 2051867"/>
              <a:gd name="connsiteX4" fmla="*/ 1304030 w 2267585"/>
              <a:gd name="connsiteY4" fmla="*/ 620080 h 2051867"/>
              <a:gd name="connsiteX5" fmla="*/ 2267585 w 2267585"/>
              <a:gd name="connsiteY5" fmla="*/ 241167 h 2051867"/>
              <a:gd name="connsiteX6" fmla="*/ 1157544 w 2267585"/>
              <a:gd name="connsiteY6" fmla="*/ 2051867 h 2051867"/>
              <a:gd name="connsiteX7" fmla="*/ 0 w 2267585"/>
              <a:gd name="connsiteY7" fmla="*/ 241167 h 2051867"/>
              <a:gd name="connsiteX0" fmla="*/ 0 w 2267585"/>
              <a:gd name="connsiteY0" fmla="*/ 201746 h 2012446"/>
              <a:gd name="connsiteX1" fmla="*/ 941075 w 2267585"/>
              <a:gd name="connsiteY1" fmla="*/ 570618 h 2012446"/>
              <a:gd name="connsiteX2" fmla="*/ 902719 w 2267585"/>
              <a:gd name="connsiteY2" fmla="*/ 19056 h 2012446"/>
              <a:gd name="connsiteX3" fmla="*/ 1286898 w 2267585"/>
              <a:gd name="connsiteY3" fmla="*/ 0 h 2012446"/>
              <a:gd name="connsiteX4" fmla="*/ 1304030 w 2267585"/>
              <a:gd name="connsiteY4" fmla="*/ 580659 h 2012446"/>
              <a:gd name="connsiteX5" fmla="*/ 2267585 w 2267585"/>
              <a:gd name="connsiteY5" fmla="*/ 201746 h 2012446"/>
              <a:gd name="connsiteX6" fmla="*/ 1157544 w 2267585"/>
              <a:gd name="connsiteY6" fmla="*/ 2012446 h 2012446"/>
              <a:gd name="connsiteX7" fmla="*/ 0 w 2267585"/>
              <a:gd name="connsiteY7" fmla="*/ 201746 h 2012446"/>
              <a:gd name="connsiteX0" fmla="*/ 0 w 2267585"/>
              <a:gd name="connsiteY0" fmla="*/ 201746 h 2012446"/>
              <a:gd name="connsiteX1" fmla="*/ 941075 w 2267585"/>
              <a:gd name="connsiteY1" fmla="*/ 570618 h 2012446"/>
              <a:gd name="connsiteX2" fmla="*/ 936437 w 2267585"/>
              <a:gd name="connsiteY2" fmla="*/ 19056 h 2012446"/>
              <a:gd name="connsiteX3" fmla="*/ 1286898 w 2267585"/>
              <a:gd name="connsiteY3" fmla="*/ 0 h 2012446"/>
              <a:gd name="connsiteX4" fmla="*/ 1304030 w 2267585"/>
              <a:gd name="connsiteY4" fmla="*/ 580659 h 2012446"/>
              <a:gd name="connsiteX5" fmla="*/ 2267585 w 2267585"/>
              <a:gd name="connsiteY5" fmla="*/ 201746 h 2012446"/>
              <a:gd name="connsiteX6" fmla="*/ 1157544 w 2267585"/>
              <a:gd name="connsiteY6" fmla="*/ 2012446 h 2012446"/>
              <a:gd name="connsiteX7" fmla="*/ 0 w 2267585"/>
              <a:gd name="connsiteY7" fmla="*/ 201746 h 2012446"/>
              <a:gd name="connsiteX0" fmla="*/ -1 w 1985054"/>
              <a:gd name="connsiteY0" fmla="*/ 371610 h 2012446"/>
              <a:gd name="connsiteX1" fmla="*/ 658544 w 1985054"/>
              <a:gd name="connsiteY1" fmla="*/ 570618 h 2012446"/>
              <a:gd name="connsiteX2" fmla="*/ 653906 w 1985054"/>
              <a:gd name="connsiteY2" fmla="*/ 19056 h 2012446"/>
              <a:gd name="connsiteX3" fmla="*/ 1004367 w 1985054"/>
              <a:gd name="connsiteY3" fmla="*/ 0 h 2012446"/>
              <a:gd name="connsiteX4" fmla="*/ 1021499 w 1985054"/>
              <a:gd name="connsiteY4" fmla="*/ 580659 h 2012446"/>
              <a:gd name="connsiteX5" fmla="*/ 1985054 w 1985054"/>
              <a:gd name="connsiteY5" fmla="*/ 201746 h 2012446"/>
              <a:gd name="connsiteX6" fmla="*/ 875013 w 1985054"/>
              <a:gd name="connsiteY6" fmla="*/ 2012446 h 2012446"/>
              <a:gd name="connsiteX7" fmla="*/ -1 w 1985054"/>
              <a:gd name="connsiteY7" fmla="*/ 371610 h 2012446"/>
              <a:gd name="connsiteX0" fmla="*/ -1 w 1664932"/>
              <a:gd name="connsiteY0" fmla="*/ 371610 h 2012446"/>
              <a:gd name="connsiteX1" fmla="*/ 658544 w 1664932"/>
              <a:gd name="connsiteY1" fmla="*/ 570618 h 2012446"/>
              <a:gd name="connsiteX2" fmla="*/ 653906 w 1664932"/>
              <a:gd name="connsiteY2" fmla="*/ 19056 h 2012446"/>
              <a:gd name="connsiteX3" fmla="*/ 1004367 w 1664932"/>
              <a:gd name="connsiteY3" fmla="*/ 0 h 2012446"/>
              <a:gd name="connsiteX4" fmla="*/ 1021499 w 1664932"/>
              <a:gd name="connsiteY4" fmla="*/ 580659 h 2012446"/>
              <a:gd name="connsiteX5" fmla="*/ 1664932 w 1664932"/>
              <a:gd name="connsiteY5" fmla="*/ 371611 h 2012446"/>
              <a:gd name="connsiteX6" fmla="*/ 875013 w 1664932"/>
              <a:gd name="connsiteY6" fmla="*/ 2012446 h 2012446"/>
              <a:gd name="connsiteX7" fmla="*/ -1 w 1664932"/>
              <a:gd name="connsiteY7" fmla="*/ 371610 h 201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4932" h="2012446">
                <a:moveTo>
                  <a:pt x="-1" y="371610"/>
                </a:moveTo>
                <a:lnTo>
                  <a:pt x="658544" y="570618"/>
                </a:lnTo>
                <a:lnTo>
                  <a:pt x="653906" y="19056"/>
                </a:lnTo>
                <a:lnTo>
                  <a:pt x="1004367" y="0"/>
                </a:lnTo>
                <a:lnTo>
                  <a:pt x="1021499" y="580659"/>
                </a:lnTo>
                <a:lnTo>
                  <a:pt x="1664932" y="371611"/>
                </a:lnTo>
                <a:lnTo>
                  <a:pt x="875013" y="2012446"/>
                </a:lnTo>
                <a:lnTo>
                  <a:pt x="-1" y="37161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6337300" y="5426075"/>
            <a:ext cx="4572000" cy="3063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點擊左鍵</a:t>
            </a:r>
            <a:r>
              <a:rPr kumimoji="0" lang="en-US" altLang="zh-TW" sz="1400" kern="100" dirty="0">
                <a:latin typeface="+mn-lt"/>
                <a:ea typeface="+mn-ea"/>
                <a:cs typeface="Times New Roman"/>
              </a:rPr>
              <a:t>+Ctrl</a:t>
            </a:r>
            <a:r>
              <a:rPr kumimoji="0" lang="zh-TW" altLang="en-US" sz="1400" kern="100" dirty="0">
                <a:latin typeface="+mn-lt"/>
                <a:ea typeface="+mn-ea"/>
                <a:cs typeface="Times New Roman"/>
              </a:rPr>
              <a:t>停止描繪路徑</a:t>
            </a:r>
            <a:endParaRPr kumimoji="0" lang="zh-TW" altLang="zh-TW" sz="1400" kern="100" dirty="0">
              <a:latin typeface="+mn-lt"/>
              <a:ea typeface="+mn-ea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6" descr="Illustrator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3038" y="3284538"/>
            <a:ext cx="27686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內容版面配置區 2"/>
          <p:cNvSpPr>
            <a:spLocks noGrp="1"/>
          </p:cNvSpPr>
          <p:nvPr>
            <p:ph sz="quarter" idx="1"/>
          </p:nvPr>
        </p:nvSpPr>
        <p:spPr>
          <a:xfrm>
            <a:off x="395288" y="1844675"/>
            <a:ext cx="8229600" cy="4525963"/>
          </a:xfrm>
        </p:spPr>
        <p:txBody>
          <a:bodyPr/>
          <a:lstStyle/>
          <a:p>
            <a:pPr lvl="1" eaLnBrk="1" hangingPunct="1"/>
            <a:r>
              <a:rPr lang="zh-TW" altLang="en-US" sz="2400" smtClean="0"/>
              <a:t>筆刷</a:t>
            </a:r>
          </a:p>
          <a:p>
            <a:pPr marL="1143000" lvl="2" eaLnBrk="1" hangingPunct="1"/>
            <a:r>
              <a:rPr lang="zh-TW" altLang="en-US" sz="2000" smtClean="0"/>
              <a:t>使用筆刷，來風格化路徑外觀。您可以將筆刷筆畫套用到現有的路徑，或是您可以使用「繪圖筆刷」工具繪製路徑，並同時套用筆刷筆畫。</a:t>
            </a:r>
            <a:endParaRPr lang="en-US" altLang="zh-TW" sz="2000" smtClean="0"/>
          </a:p>
          <a:p>
            <a:pPr lvl="1" eaLnBrk="1" hangingPunct="1"/>
            <a:endParaRPr lang="en-US" altLang="zh-TW" sz="2000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eaLnBrk="1" hangingPunct="1"/>
            <a:endParaRPr lang="zh-TW" altLang="en-US" smtClean="0"/>
          </a:p>
        </p:txBody>
      </p:sp>
      <p:sp>
        <p:nvSpPr>
          <p:cNvPr id="3379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3995738" y="3213100"/>
            <a:ext cx="230346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Illustrator 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筆刷視窗</a:t>
            </a:r>
          </a:p>
        </p:txBody>
      </p:sp>
      <p:sp>
        <p:nvSpPr>
          <p:cNvPr id="33797" name="Line 9"/>
          <p:cNvSpPr>
            <a:spLocks noChangeShapeType="1"/>
          </p:cNvSpPr>
          <p:nvPr/>
        </p:nvSpPr>
        <p:spPr bwMode="auto">
          <a:xfrm>
            <a:off x="3924300" y="4076700"/>
            <a:ext cx="1368425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3798" name="Line 10"/>
          <p:cNvSpPr>
            <a:spLocks noChangeShapeType="1"/>
          </p:cNvSpPr>
          <p:nvPr/>
        </p:nvSpPr>
        <p:spPr bwMode="auto">
          <a:xfrm>
            <a:off x="3995738" y="4437063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3799" name="Group 14"/>
          <p:cNvGrpSpPr>
            <a:grpSpLocks/>
          </p:cNvGrpSpPr>
          <p:nvPr/>
        </p:nvGrpSpPr>
        <p:grpSpPr bwMode="auto">
          <a:xfrm>
            <a:off x="5364163" y="4149725"/>
            <a:ext cx="328612" cy="320675"/>
            <a:chOff x="1474" y="1990"/>
            <a:chExt cx="207" cy="202"/>
          </a:xfrm>
        </p:grpSpPr>
        <p:sp>
          <p:nvSpPr>
            <p:cNvPr id="2" name="橢圓 12"/>
            <p:cNvSpPr/>
            <p:nvPr/>
          </p:nvSpPr>
          <p:spPr>
            <a:xfrm>
              <a:off x="1474" y="1990"/>
              <a:ext cx="207" cy="2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3809" name="文字方塊 31"/>
            <p:cNvSpPr txBox="1">
              <a:spLocks noChangeArrowheads="1"/>
            </p:cNvSpPr>
            <p:nvPr/>
          </p:nvSpPr>
          <p:spPr bwMode="auto">
            <a:xfrm>
              <a:off x="1490" y="1994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400">
                  <a:solidFill>
                    <a:schemeClr val="bg1"/>
                  </a:solidFill>
                  <a:latin typeface="Tw Cen MT" pitchFamily="34" charset="0"/>
                  <a:ea typeface="微軟正黑體" pitchFamily="34" charset="-120"/>
                </a:rPr>
                <a:t>1</a:t>
              </a:r>
              <a:endParaRPr kumimoji="0" lang="zh-TW" altLang="en-US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endParaRPr>
            </a:p>
          </p:txBody>
        </p:sp>
      </p:grpSp>
      <p:sp>
        <p:nvSpPr>
          <p:cNvPr id="33800" name="Line 17"/>
          <p:cNvSpPr>
            <a:spLocks noChangeShapeType="1"/>
          </p:cNvSpPr>
          <p:nvPr/>
        </p:nvSpPr>
        <p:spPr bwMode="auto">
          <a:xfrm>
            <a:off x="4500563" y="4437063"/>
            <a:ext cx="0" cy="12969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3801" name="Line 18"/>
          <p:cNvSpPr>
            <a:spLocks noChangeShapeType="1"/>
          </p:cNvSpPr>
          <p:nvPr/>
        </p:nvSpPr>
        <p:spPr bwMode="auto">
          <a:xfrm>
            <a:off x="3995738" y="5734050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3802" name="Line 19"/>
          <p:cNvSpPr>
            <a:spLocks noChangeShapeType="1"/>
          </p:cNvSpPr>
          <p:nvPr/>
        </p:nvSpPr>
        <p:spPr bwMode="auto">
          <a:xfrm>
            <a:off x="4500563" y="5084763"/>
            <a:ext cx="935037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3803" name="Group 23"/>
          <p:cNvGrpSpPr>
            <a:grpSpLocks/>
          </p:cNvGrpSpPr>
          <p:nvPr/>
        </p:nvGrpSpPr>
        <p:grpSpPr bwMode="auto">
          <a:xfrm>
            <a:off x="5508625" y="5084763"/>
            <a:ext cx="328613" cy="320675"/>
            <a:chOff x="3470" y="3203"/>
            <a:chExt cx="207" cy="202"/>
          </a:xfrm>
        </p:grpSpPr>
        <p:sp>
          <p:nvSpPr>
            <p:cNvPr id="13" name="橢圓 12"/>
            <p:cNvSpPr/>
            <p:nvPr/>
          </p:nvSpPr>
          <p:spPr>
            <a:xfrm>
              <a:off x="3470" y="3203"/>
              <a:ext cx="207" cy="2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33807" name="文字方塊 31"/>
            <p:cNvSpPr txBox="1">
              <a:spLocks noChangeArrowheads="1"/>
            </p:cNvSpPr>
            <p:nvPr/>
          </p:nvSpPr>
          <p:spPr bwMode="auto">
            <a:xfrm>
              <a:off x="3486" y="3207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400">
                  <a:solidFill>
                    <a:schemeClr val="bg1"/>
                  </a:solidFill>
                  <a:latin typeface="Tw Cen MT" pitchFamily="34" charset="0"/>
                  <a:ea typeface="微軟正黑體" pitchFamily="34" charset="-120"/>
                </a:rPr>
                <a:t>2</a:t>
              </a:r>
            </a:p>
          </p:txBody>
        </p:sp>
      </p:grpSp>
      <p:sp>
        <p:nvSpPr>
          <p:cNvPr id="33804" name="Text Box 24"/>
          <p:cNvSpPr txBox="1">
            <a:spLocks noChangeArrowheads="1"/>
          </p:cNvSpPr>
          <p:nvPr/>
        </p:nvSpPr>
        <p:spPr bwMode="auto">
          <a:xfrm>
            <a:off x="5651500" y="4149725"/>
            <a:ext cx="187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筆刷形狀</a:t>
            </a:r>
          </a:p>
        </p:txBody>
      </p:sp>
      <p:sp>
        <p:nvSpPr>
          <p:cNvPr id="33805" name="Text Box 25"/>
          <p:cNvSpPr txBox="1">
            <a:spLocks noChangeArrowheads="1"/>
          </p:cNvSpPr>
          <p:nvPr/>
        </p:nvSpPr>
        <p:spPr bwMode="auto">
          <a:xfrm>
            <a:off x="5795963" y="5084763"/>
            <a:ext cx="187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筆刷種類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1" descr="Illustrator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997200"/>
            <a:ext cx="424815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84213" y="1628775"/>
            <a:ext cx="7940675" cy="4525963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筆刷種類</a:t>
            </a:r>
          </a:p>
          <a:p>
            <a:pPr lvl="1" eaLnBrk="1" hangingPunct="1"/>
            <a:r>
              <a:rPr lang="zh-TW" altLang="en-US" sz="1500" smtClean="0"/>
              <a:t>沾水筆筆刷：建立筆畫，類似用筆尖呈某個角度的沾水筆，並沿著路徑的中心繪製出來。</a:t>
            </a:r>
          </a:p>
          <a:p>
            <a:pPr lvl="1" eaLnBrk="1" hangingPunct="1"/>
            <a:r>
              <a:rPr lang="zh-TW" altLang="en-US" sz="1500" smtClean="0"/>
              <a:t>散落筆刷 可以沿著路徑散佈某物件 </a:t>
            </a:r>
            <a:r>
              <a:rPr lang="en-US" altLang="zh-TW" sz="1500" smtClean="0"/>
              <a:t>(</a:t>
            </a:r>
            <a:r>
              <a:rPr lang="zh-TW" altLang="en-US" sz="1500" smtClean="0"/>
              <a:t>如一隻瓢蟲或一片葉子</a:t>
            </a:r>
            <a:r>
              <a:rPr lang="en-US" altLang="zh-TW" sz="1500" smtClean="0"/>
              <a:t>) </a:t>
            </a:r>
            <a:r>
              <a:rPr lang="zh-TW" altLang="en-US" sz="1500" smtClean="0"/>
              <a:t>的拷貝。</a:t>
            </a:r>
          </a:p>
          <a:p>
            <a:pPr lvl="1" eaLnBrk="1" hangingPunct="1"/>
            <a:r>
              <a:rPr lang="zh-TW" altLang="en-US" sz="1500" smtClean="0"/>
              <a:t>線條圖筆刷 可以沿著路徑的長度，平均地拉長筆刷形狀 </a:t>
            </a:r>
            <a:r>
              <a:rPr lang="en-US" altLang="zh-TW" sz="1500" smtClean="0"/>
              <a:t>(</a:t>
            </a:r>
            <a:r>
              <a:rPr lang="zh-TW" altLang="en-US" sz="1500" smtClean="0"/>
              <a:t>如粗炭筆</a:t>
            </a:r>
            <a:r>
              <a:rPr lang="en-US" altLang="zh-TW" sz="1500" smtClean="0"/>
              <a:t>) </a:t>
            </a:r>
            <a:r>
              <a:rPr lang="zh-TW" altLang="en-US" sz="1500" smtClean="0"/>
              <a:t>或物件形狀。</a:t>
            </a:r>
            <a:endParaRPr lang="en-US" altLang="zh-TW" sz="1500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eaLnBrk="1" hangingPunct="1"/>
            <a:endParaRPr lang="zh-TW" altLang="en-US" smtClean="0"/>
          </a:p>
        </p:txBody>
      </p:sp>
      <p:sp>
        <p:nvSpPr>
          <p:cNvPr id="3481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34820" name="文字方塊 4"/>
          <p:cNvSpPr txBox="1">
            <a:spLocks noChangeArrowheads="1"/>
          </p:cNvSpPr>
          <p:nvPr/>
        </p:nvSpPr>
        <p:spPr bwMode="auto">
          <a:xfrm>
            <a:off x="2508250" y="6092825"/>
            <a:ext cx="1200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沾水筆筆刷</a:t>
            </a:r>
          </a:p>
        </p:txBody>
      </p:sp>
      <p:sp>
        <p:nvSpPr>
          <p:cNvPr id="34821" name="文字方塊 6"/>
          <p:cNvSpPr txBox="1">
            <a:spLocks noChangeArrowheads="1"/>
          </p:cNvSpPr>
          <p:nvPr/>
        </p:nvSpPr>
        <p:spPr bwMode="auto">
          <a:xfrm>
            <a:off x="3995738" y="609282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散落筆刷</a:t>
            </a:r>
          </a:p>
        </p:txBody>
      </p:sp>
      <p:sp>
        <p:nvSpPr>
          <p:cNvPr id="34822" name="文字方塊 7"/>
          <p:cNvSpPr txBox="1">
            <a:spLocks noChangeArrowheads="1"/>
          </p:cNvSpPr>
          <p:nvPr/>
        </p:nvSpPr>
        <p:spPr bwMode="auto">
          <a:xfrm>
            <a:off x="5508625" y="6092825"/>
            <a:ext cx="1200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線條圖筆刷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smtClean="0"/>
              <a:t>outline</a:t>
            </a:r>
            <a:endParaRPr lang="zh-TW" altLang="en-US" smtClean="0"/>
          </a:p>
        </p:txBody>
      </p:sp>
      <p:sp>
        <p:nvSpPr>
          <p:cNvPr id="1638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zh-TW" smtClean="0"/>
              <a:t>Illustrator</a:t>
            </a:r>
            <a:r>
              <a:rPr lang="zh-TW" altLang="en-US" smtClean="0"/>
              <a:t>環境介紹</a:t>
            </a:r>
            <a:endParaRPr lang="en-US" altLang="zh-TW" smtClean="0"/>
          </a:p>
          <a:p>
            <a:pPr lvl="1" eaLnBrk="1" hangingPunct="1"/>
            <a:r>
              <a:rPr lang="zh-TW" altLang="zh-TW" smtClean="0"/>
              <a:t>自訂介面環境操作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Illustrator</a:t>
            </a:r>
            <a:r>
              <a:rPr lang="zh-TW" altLang="en-US" smtClean="0"/>
              <a:t>基本操作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存取檔案操作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工具箱工具操作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功能表列指令操作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其他重要功能操作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Illustrator</a:t>
            </a:r>
            <a:r>
              <a:rPr lang="zh-TW" altLang="en-US" smtClean="0"/>
              <a:t>快捷鍵一覽</a:t>
            </a:r>
          </a:p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84213" y="1628775"/>
            <a:ext cx="7940675" cy="4525963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筆刷種類</a:t>
            </a:r>
          </a:p>
          <a:p>
            <a:pPr lvl="1" eaLnBrk="1" hangingPunct="1"/>
            <a:r>
              <a:rPr lang="zh-TW" altLang="en-US" sz="1600" smtClean="0"/>
              <a:t>毛刷筆刷 可以建立具有自然毛刷筆刷外觀的筆刷筆畫。</a:t>
            </a:r>
          </a:p>
          <a:p>
            <a:pPr lvl="1" eaLnBrk="1" hangingPunct="1"/>
            <a:r>
              <a:rPr lang="zh-TW" altLang="en-US" sz="1600" smtClean="0"/>
              <a:t>圖樣筆刷 繪製由沿著路徑重複的個別拼貼，所組成的圖樣。「圖樣」筆刷最多可以包含五種拼貼，亦即外緣、內部轉角、外部轉角、圖樣起點和終點等拼貼</a:t>
            </a:r>
            <a:endParaRPr lang="en-US" altLang="zh-TW" sz="1600" smtClean="0"/>
          </a:p>
          <a:p>
            <a:pPr eaLnBrk="1" hangingPunct="1"/>
            <a:endParaRPr lang="en-US" altLang="zh-TW" sz="1600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eaLnBrk="1" hangingPunct="1"/>
            <a:endParaRPr lang="zh-TW" altLang="en-US" smtClean="0"/>
          </a:p>
        </p:txBody>
      </p:sp>
      <p:sp>
        <p:nvSpPr>
          <p:cNvPr id="35842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35843" name="Picture 8" descr="Illustrator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2997200"/>
            <a:ext cx="3240087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文字方塊 8"/>
          <p:cNvSpPr txBox="1">
            <a:spLocks noChangeArrowheads="1"/>
          </p:cNvSpPr>
          <p:nvPr/>
        </p:nvSpPr>
        <p:spPr bwMode="auto">
          <a:xfrm>
            <a:off x="4500563" y="609282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圖樣筆刷</a:t>
            </a:r>
          </a:p>
        </p:txBody>
      </p:sp>
      <p:sp>
        <p:nvSpPr>
          <p:cNvPr id="35845" name="文字方塊 10"/>
          <p:cNvSpPr txBox="1">
            <a:spLocks noChangeArrowheads="1"/>
          </p:cNvSpPr>
          <p:nvPr/>
        </p:nvSpPr>
        <p:spPr bwMode="auto">
          <a:xfrm>
            <a:off x="2411413" y="609282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毛刷筆刷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3686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000" smtClean="0"/>
              <a:t>筆刷選項</a:t>
            </a:r>
          </a:p>
        </p:txBody>
      </p:sp>
      <p:grpSp>
        <p:nvGrpSpPr>
          <p:cNvPr id="36867" name="群組 3"/>
          <p:cNvGrpSpPr>
            <a:grpSpLocks/>
          </p:cNvGrpSpPr>
          <p:nvPr/>
        </p:nvGrpSpPr>
        <p:grpSpPr bwMode="auto">
          <a:xfrm>
            <a:off x="879475" y="1670050"/>
            <a:ext cx="6861175" cy="4613275"/>
            <a:chOff x="264671" y="4149403"/>
            <a:chExt cx="3796450" cy="2552645"/>
          </a:xfrm>
        </p:grpSpPr>
        <p:pic>
          <p:nvPicPr>
            <p:cNvPr id="36881" name="圖片 1"/>
            <p:cNvPicPr>
              <a:picLocks noChangeAspect="1" noChangeArrowheads="1"/>
            </p:cNvPicPr>
            <p:nvPr/>
          </p:nvPicPr>
          <p:blipFill>
            <a:blip r:embed="rId2"/>
            <a:srcRect l="12044" r="54063" b="43353"/>
            <a:stretch>
              <a:fillRect/>
            </a:stretch>
          </p:blipFill>
          <p:spPr bwMode="auto">
            <a:xfrm>
              <a:off x="1619672" y="4149403"/>
              <a:ext cx="2441449" cy="2552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2" name="圖片 1"/>
            <p:cNvPicPr>
              <a:picLocks noChangeAspect="1" noChangeArrowheads="1"/>
            </p:cNvPicPr>
            <p:nvPr/>
          </p:nvPicPr>
          <p:blipFill>
            <a:blip r:embed="rId3"/>
            <a:srcRect l="1459" t="8392" r="82123" b="76352"/>
            <a:stretch>
              <a:fillRect/>
            </a:stretch>
          </p:blipFill>
          <p:spPr bwMode="auto">
            <a:xfrm>
              <a:off x="264671" y="4790415"/>
              <a:ext cx="1360903" cy="790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矩形 7"/>
          <p:cNvSpPr/>
          <p:nvPr/>
        </p:nvSpPr>
        <p:spPr>
          <a:xfrm>
            <a:off x="868363" y="2835275"/>
            <a:ext cx="2459037" cy="1430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759325" y="2160588"/>
            <a:ext cx="77470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327400" y="2384425"/>
            <a:ext cx="2206625" cy="1165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299075" y="2351088"/>
            <a:ext cx="23495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635375" y="2178050"/>
            <a:ext cx="431800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546725" y="2351088"/>
            <a:ext cx="2193925" cy="3932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6874" name="文字方塊 14"/>
          <p:cNvSpPr txBox="1">
            <a:spLocks noChangeArrowheads="1"/>
          </p:cNvSpPr>
          <p:nvPr/>
        </p:nvSpPr>
        <p:spPr bwMode="auto">
          <a:xfrm>
            <a:off x="395288" y="2371725"/>
            <a:ext cx="3097212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點擊筆畫連結可開啟筆畫選項</a:t>
            </a:r>
          </a:p>
        </p:txBody>
      </p:sp>
      <p:cxnSp>
        <p:nvCxnSpPr>
          <p:cNvPr id="21" name="直線接點 20"/>
          <p:cNvCxnSpPr>
            <a:stCxn id="13" idx="1"/>
          </p:cNvCxnSpPr>
          <p:nvPr/>
        </p:nvCxnSpPr>
        <p:spPr>
          <a:xfrm flipH="1">
            <a:off x="2933700" y="2263775"/>
            <a:ext cx="7016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2933700" y="2263775"/>
            <a:ext cx="0" cy="571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文字方塊 23"/>
          <p:cNvSpPr txBox="1">
            <a:spLocks noChangeArrowheads="1"/>
          </p:cNvSpPr>
          <p:nvPr/>
        </p:nvSpPr>
        <p:spPr bwMode="auto">
          <a:xfrm>
            <a:off x="3132138" y="3640138"/>
            <a:ext cx="1954212" cy="5810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點擊筆刷下拉選單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可選擇筆刷樣式</a:t>
            </a:r>
          </a:p>
        </p:txBody>
      </p:sp>
      <p:cxnSp>
        <p:nvCxnSpPr>
          <p:cNvPr id="26" name="直線單箭頭接點 25"/>
          <p:cNvCxnSpPr/>
          <p:nvPr/>
        </p:nvCxnSpPr>
        <p:spPr>
          <a:xfrm>
            <a:off x="5534025" y="2446338"/>
            <a:ext cx="3429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9" name="文字方塊 27"/>
          <p:cNvSpPr txBox="1">
            <a:spLocks noChangeArrowheads="1"/>
          </p:cNvSpPr>
          <p:nvPr/>
        </p:nvSpPr>
        <p:spPr bwMode="auto">
          <a:xfrm>
            <a:off x="7164388" y="2492375"/>
            <a:ext cx="2303462" cy="5810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       圖案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可開啟筆刷選項清單</a:t>
            </a:r>
          </a:p>
        </p:txBody>
      </p:sp>
      <p:pic>
        <p:nvPicPr>
          <p:cNvPr id="36880" name="Picture 2"/>
          <p:cNvPicPr>
            <a:picLocks noChangeAspect="1" noChangeArrowheads="1"/>
          </p:cNvPicPr>
          <p:nvPr/>
        </p:nvPicPr>
        <p:blipFill>
          <a:blip r:embed="rId4"/>
          <a:srcRect l="27667" t="8693" r="71220" b="89575"/>
          <a:stretch>
            <a:fillRect/>
          </a:stretch>
        </p:blipFill>
        <p:spPr bwMode="auto">
          <a:xfrm>
            <a:off x="7732713" y="2530475"/>
            <a:ext cx="238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37890" name="內容版面配置區 2"/>
          <p:cNvSpPr>
            <a:spLocks noGrp="1"/>
          </p:cNvSpPr>
          <p:nvPr>
            <p:ph sz="quarter" idx="1"/>
          </p:nvPr>
        </p:nvSpPr>
        <p:spPr>
          <a:xfrm>
            <a:off x="250825" y="1773238"/>
            <a:ext cx="8229600" cy="4525962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新增筆刷範例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 l="37727" t="40703" r="37566" b="39532"/>
          <a:stretch>
            <a:fillRect/>
          </a:stretch>
        </p:blipFill>
        <p:spPr bwMode="auto">
          <a:xfrm>
            <a:off x="5265738" y="2382838"/>
            <a:ext cx="3013075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/>
          <a:srcRect l="12500" t="5000" r="48456" b="43294"/>
          <a:stretch>
            <a:fillRect/>
          </a:stretch>
        </p:blipFill>
        <p:spPr bwMode="auto">
          <a:xfrm>
            <a:off x="323850" y="2393950"/>
            <a:ext cx="475932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4"/>
          <a:srcRect l="31691" t="28723" r="31360" b="32353"/>
          <a:stretch>
            <a:fillRect/>
          </a:stretch>
        </p:blipFill>
        <p:spPr bwMode="auto">
          <a:xfrm>
            <a:off x="4970463" y="4014788"/>
            <a:ext cx="32400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 9"/>
          <p:cNvSpPr/>
          <p:nvPr/>
        </p:nvSpPr>
        <p:spPr>
          <a:xfrm>
            <a:off x="3419475" y="2690813"/>
            <a:ext cx="246063" cy="241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083550" y="2811463"/>
            <a:ext cx="246063" cy="2397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8112125" y="4302125"/>
            <a:ext cx="246063" cy="241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5048250" y="6213475"/>
            <a:ext cx="246063" cy="2397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490788" y="2089150"/>
            <a:ext cx="246062" cy="2397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797300" y="3902075"/>
            <a:ext cx="246063" cy="2397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7900" name="文字方塊 15"/>
          <p:cNvSpPr txBox="1">
            <a:spLocks noChangeArrowheads="1"/>
          </p:cNvSpPr>
          <p:nvPr/>
        </p:nvSpPr>
        <p:spPr bwMode="auto">
          <a:xfrm>
            <a:off x="2474913" y="20510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7901" name="文字方塊 16"/>
          <p:cNvSpPr txBox="1">
            <a:spLocks noChangeArrowheads="1"/>
          </p:cNvSpPr>
          <p:nvPr/>
        </p:nvSpPr>
        <p:spPr bwMode="auto">
          <a:xfrm>
            <a:off x="3419475" y="264636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7902" name="文字方塊 17"/>
          <p:cNvSpPr txBox="1">
            <a:spLocks noChangeArrowheads="1"/>
          </p:cNvSpPr>
          <p:nvPr/>
        </p:nvSpPr>
        <p:spPr bwMode="auto">
          <a:xfrm>
            <a:off x="3792538" y="387032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7903" name="文字方塊 18"/>
          <p:cNvSpPr txBox="1">
            <a:spLocks noChangeArrowheads="1"/>
          </p:cNvSpPr>
          <p:nvPr/>
        </p:nvSpPr>
        <p:spPr bwMode="auto">
          <a:xfrm>
            <a:off x="8083550" y="27701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7904" name="文字方塊 19"/>
          <p:cNvSpPr txBox="1">
            <a:spLocks noChangeArrowheads="1"/>
          </p:cNvSpPr>
          <p:nvPr/>
        </p:nvSpPr>
        <p:spPr bwMode="auto">
          <a:xfrm>
            <a:off x="8112125" y="42799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6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7905" name="文字方塊 20"/>
          <p:cNvSpPr txBox="1">
            <a:spLocks noChangeArrowheads="1"/>
          </p:cNvSpPr>
          <p:nvPr/>
        </p:nvSpPr>
        <p:spPr bwMode="auto">
          <a:xfrm>
            <a:off x="5024438" y="61801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5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7906" name="文字方塊 21"/>
          <p:cNvSpPr txBox="1">
            <a:spLocks noChangeArrowheads="1"/>
          </p:cNvSpPr>
          <p:nvPr/>
        </p:nvSpPr>
        <p:spPr bwMode="auto">
          <a:xfrm>
            <a:off x="2751138" y="2051050"/>
            <a:ext cx="16065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點選筆刷下拉選單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7907" name="文字方塊 25"/>
          <p:cNvSpPr txBox="1">
            <a:spLocks noChangeArrowheads="1"/>
          </p:cNvSpPr>
          <p:nvPr/>
        </p:nvSpPr>
        <p:spPr bwMode="auto">
          <a:xfrm>
            <a:off x="7967663" y="4773613"/>
            <a:ext cx="1250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確定新增筆刷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7908" name="文字方塊 26"/>
          <p:cNvSpPr txBox="1">
            <a:spLocks noChangeArrowheads="1"/>
          </p:cNvSpPr>
          <p:nvPr/>
        </p:nvSpPr>
        <p:spPr bwMode="auto">
          <a:xfrm>
            <a:off x="5318125" y="6180138"/>
            <a:ext cx="1250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調整筆刷選項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114550" y="2668588"/>
            <a:ext cx="180975" cy="176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2328863" y="2668588"/>
            <a:ext cx="2047875" cy="3703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7911" name="文字方塊 23"/>
          <p:cNvSpPr txBox="1">
            <a:spLocks noChangeArrowheads="1"/>
          </p:cNvSpPr>
          <p:nvPr/>
        </p:nvSpPr>
        <p:spPr bwMode="auto">
          <a:xfrm>
            <a:off x="4106863" y="3987800"/>
            <a:ext cx="89535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點選圖樣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171700" y="2470150"/>
            <a:ext cx="157163" cy="1762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5265738" y="2355850"/>
            <a:ext cx="3013075" cy="1533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7914" name="文字方塊 24"/>
          <p:cNvSpPr txBox="1">
            <a:spLocks noChangeArrowheads="1"/>
          </p:cNvSpPr>
          <p:nvPr/>
        </p:nvSpPr>
        <p:spPr bwMode="auto">
          <a:xfrm>
            <a:off x="7424738" y="3394075"/>
            <a:ext cx="1606550" cy="517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選擇新增筆刷樣式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，確定新增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970463" y="4037013"/>
            <a:ext cx="2454275" cy="2111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4376738" y="3214688"/>
            <a:ext cx="482600" cy="766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5" name="肘形接點 4"/>
          <p:cNvCxnSpPr/>
          <p:nvPr/>
        </p:nvCxnSpPr>
        <p:spPr>
          <a:xfrm rot="5400000">
            <a:off x="3907631" y="3523457"/>
            <a:ext cx="477837" cy="45085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7424738" y="4325938"/>
            <a:ext cx="687387" cy="19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050" name="肘形接點 2049"/>
          <p:cNvCxnSpPr>
            <a:endCxn id="37900" idx="1"/>
          </p:cNvCxnSpPr>
          <p:nvPr/>
        </p:nvCxnSpPr>
        <p:spPr>
          <a:xfrm rot="5400000" flipH="1" flipV="1">
            <a:off x="2269331" y="2262982"/>
            <a:ext cx="265113" cy="146050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20" name="文字方塊 22"/>
          <p:cNvSpPr txBox="1">
            <a:spLocks noChangeArrowheads="1"/>
          </p:cNvSpPr>
          <p:nvPr/>
        </p:nvSpPr>
        <p:spPr bwMode="auto">
          <a:xfrm>
            <a:off x="3708400" y="2690813"/>
            <a:ext cx="1652588" cy="517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叫出筆刷選項清單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，點擊新增筆刷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38914" name="圖片 1"/>
          <p:cNvPicPr>
            <a:picLocks noChangeAspect="1" noChangeArrowheads="1"/>
          </p:cNvPicPr>
          <p:nvPr/>
        </p:nvPicPr>
        <p:blipFill>
          <a:blip r:embed="rId2"/>
          <a:srcRect l="26949" t="38802" r="56200" b="47607"/>
          <a:stretch>
            <a:fillRect/>
          </a:stretch>
        </p:blipFill>
        <p:spPr bwMode="auto">
          <a:xfrm>
            <a:off x="889000" y="2278063"/>
            <a:ext cx="16557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圖片 1"/>
          <p:cNvPicPr>
            <a:picLocks noChangeAspect="1" noChangeArrowheads="1"/>
          </p:cNvPicPr>
          <p:nvPr/>
        </p:nvPicPr>
        <p:blipFill>
          <a:blip r:embed="rId2"/>
          <a:srcRect t="24422" r="94263" b="66348"/>
          <a:stretch>
            <a:fillRect/>
          </a:stretch>
        </p:blipFill>
        <p:spPr bwMode="auto">
          <a:xfrm>
            <a:off x="338138" y="2562225"/>
            <a:ext cx="798512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圖片 1"/>
          <p:cNvPicPr>
            <a:picLocks noChangeAspect="1" noChangeArrowheads="1"/>
          </p:cNvPicPr>
          <p:nvPr/>
        </p:nvPicPr>
        <p:blipFill>
          <a:blip r:embed="rId3"/>
          <a:srcRect l="27094" t="60394" r="55728" b="24440"/>
          <a:stretch>
            <a:fillRect/>
          </a:stretch>
        </p:blipFill>
        <p:spPr bwMode="auto">
          <a:xfrm>
            <a:off x="2217738" y="2128838"/>
            <a:ext cx="244792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文字方塊 3"/>
          <p:cNvSpPr txBox="1">
            <a:spLocks noChangeArrowheads="1"/>
          </p:cNvSpPr>
          <p:nvPr/>
        </p:nvSpPr>
        <p:spPr bwMode="auto">
          <a:xfrm>
            <a:off x="5129213" y="2992438"/>
            <a:ext cx="2300287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b="1">
                <a:latin typeface="Tw Cen MT" pitchFamily="34" charset="0"/>
                <a:ea typeface="微軟正黑體" pitchFamily="34" charset="-120"/>
              </a:rPr>
              <a:t>功能依序由左至右為</a:t>
            </a:r>
            <a:r>
              <a:rPr kumimoji="0" lang="en-US" altLang="zh-TW" b="1">
                <a:latin typeface="Tw Cen MT" pitchFamily="34" charset="0"/>
                <a:ea typeface="微軟正黑體" pitchFamily="34" charset="-120"/>
              </a:rPr>
              <a:t>:</a:t>
            </a: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符號噴灑器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符號偏移工具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符號壓縮工具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符號縮放工具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符號旋轉工具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符號著色工具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符號濾色工具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符號樣式設定器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pic>
        <p:nvPicPr>
          <p:cNvPr id="38918" name="圖片 1"/>
          <p:cNvPicPr>
            <a:picLocks noChangeAspect="1" noChangeArrowheads="1"/>
          </p:cNvPicPr>
          <p:nvPr/>
        </p:nvPicPr>
        <p:blipFill>
          <a:blip r:embed="rId2"/>
          <a:srcRect l="44240" t="61366" r="40373" b="33948"/>
          <a:stretch>
            <a:fillRect/>
          </a:stretch>
        </p:blipFill>
        <p:spPr bwMode="auto">
          <a:xfrm>
            <a:off x="5027613" y="2155825"/>
            <a:ext cx="34020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736600" y="2563813"/>
            <a:ext cx="306388" cy="265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等腰三角形 6"/>
          <p:cNvSpPr/>
          <p:nvPr/>
        </p:nvSpPr>
        <p:spPr>
          <a:xfrm rot="20340260">
            <a:off x="1630363" y="2501900"/>
            <a:ext cx="111125" cy="144463"/>
          </a:xfrm>
          <a:custGeom>
            <a:avLst/>
            <a:gdLst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0 w 432048"/>
              <a:gd name="connsiteY3" fmla="*/ 432048 h 432048"/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239937 w 432048"/>
              <a:gd name="connsiteY3" fmla="*/ 431472 h 432048"/>
              <a:gd name="connsiteX4" fmla="*/ 0 w 432048"/>
              <a:gd name="connsiteY4" fmla="*/ 432048 h 432048"/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239937 w 432048"/>
              <a:gd name="connsiteY3" fmla="*/ 296561 h 432048"/>
              <a:gd name="connsiteX4" fmla="*/ 0 w 432048"/>
              <a:gd name="connsiteY4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432048">
                <a:moveTo>
                  <a:pt x="0" y="432048"/>
                </a:moveTo>
                <a:lnTo>
                  <a:pt x="216024" y="0"/>
                </a:lnTo>
                <a:lnTo>
                  <a:pt x="432048" y="432048"/>
                </a:lnTo>
                <a:lnTo>
                  <a:pt x="239937" y="296561"/>
                </a:lnTo>
                <a:lnTo>
                  <a:pt x="0" y="4320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1855788" y="2587625"/>
            <a:ext cx="555625" cy="4254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922" name="群組 11"/>
          <p:cNvGrpSpPr>
            <a:grpSpLocks/>
          </p:cNvGrpSpPr>
          <p:nvPr/>
        </p:nvGrpSpPr>
        <p:grpSpPr bwMode="auto">
          <a:xfrm>
            <a:off x="450850" y="3856038"/>
            <a:ext cx="4214813" cy="2016125"/>
            <a:chOff x="1420131" y="3501009"/>
            <a:chExt cx="3246316" cy="1552586"/>
          </a:xfrm>
        </p:grpSpPr>
        <p:pic>
          <p:nvPicPr>
            <p:cNvPr id="38943" name="圖片 1"/>
            <p:cNvPicPr>
              <a:picLocks noChangeAspect="1" noChangeArrowheads="1"/>
            </p:cNvPicPr>
            <p:nvPr/>
          </p:nvPicPr>
          <p:blipFill>
            <a:blip r:embed="rId4"/>
            <a:srcRect l="35263" t="36899" r="35249" b="40558"/>
            <a:stretch>
              <a:fillRect/>
            </a:stretch>
          </p:blipFill>
          <p:spPr bwMode="auto">
            <a:xfrm>
              <a:off x="1420131" y="3501009"/>
              <a:ext cx="3246316" cy="1552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矩形 19"/>
            <p:cNvSpPr/>
            <p:nvPr/>
          </p:nvSpPr>
          <p:spPr>
            <a:xfrm>
              <a:off x="3779976" y="3914217"/>
              <a:ext cx="648040" cy="1625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476376" y="3813971"/>
              <a:ext cx="2303600" cy="12396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38923" name="文字方塊 23"/>
          <p:cNvSpPr txBox="1">
            <a:spLocks noChangeArrowheads="1"/>
          </p:cNvSpPr>
          <p:nvPr/>
        </p:nvSpPr>
        <p:spPr bwMode="auto">
          <a:xfrm>
            <a:off x="684213" y="3068638"/>
            <a:ext cx="14287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建立形狀或圖案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24" name="文字方塊 24"/>
          <p:cNvSpPr txBox="1">
            <a:spLocks noChangeArrowheads="1"/>
          </p:cNvSpPr>
          <p:nvPr/>
        </p:nvSpPr>
        <p:spPr bwMode="auto">
          <a:xfrm>
            <a:off x="2000250" y="3481388"/>
            <a:ext cx="3028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按住左鍵拖曳形狀至符號視窗空白處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25" name="文字方塊 25"/>
          <p:cNvSpPr txBox="1">
            <a:spLocks noChangeArrowheads="1"/>
          </p:cNvSpPr>
          <p:nvPr/>
        </p:nvSpPr>
        <p:spPr bwMode="auto">
          <a:xfrm>
            <a:off x="800100" y="5932488"/>
            <a:ext cx="1250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調整符號選項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26" name="文字方塊 26"/>
          <p:cNvSpPr txBox="1">
            <a:spLocks noChangeArrowheads="1"/>
          </p:cNvSpPr>
          <p:nvPr/>
        </p:nvSpPr>
        <p:spPr bwMode="auto">
          <a:xfrm>
            <a:off x="3708400" y="4710113"/>
            <a:ext cx="1250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確定新增符號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27" name="文字方塊 27"/>
          <p:cNvSpPr txBox="1">
            <a:spLocks noChangeArrowheads="1"/>
          </p:cNvSpPr>
          <p:nvPr/>
        </p:nvSpPr>
        <p:spPr bwMode="auto">
          <a:xfrm>
            <a:off x="5435600" y="5656263"/>
            <a:ext cx="3206750" cy="517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選擇符號噴灑工具的功能項，按住左鍵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在影像編輯區中拖曳出符號，如下。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136650" y="2800350"/>
            <a:ext cx="222250" cy="2238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1795463" y="3508375"/>
            <a:ext cx="223837" cy="2238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523875" y="5956300"/>
            <a:ext cx="223838" cy="2238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4443413" y="4387850"/>
            <a:ext cx="222250" cy="2222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5218113" y="5708650"/>
            <a:ext cx="222250" cy="2238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3" name="肘形接點 22"/>
          <p:cNvCxnSpPr>
            <a:stCxn id="16" idx="3"/>
            <a:endCxn id="18" idx="0"/>
          </p:cNvCxnSpPr>
          <p:nvPr/>
        </p:nvCxnSpPr>
        <p:spPr>
          <a:xfrm>
            <a:off x="1042988" y="2697163"/>
            <a:ext cx="204787" cy="103187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34" name="肘形接點 29"/>
          <p:cNvCxnSpPr>
            <a:cxnSpLocks noChangeShapeType="1"/>
            <a:stCxn id="22" idx="1"/>
            <a:endCxn id="33" idx="2"/>
          </p:cNvCxnSpPr>
          <p:nvPr/>
        </p:nvCxnSpPr>
        <p:spPr bwMode="auto">
          <a:xfrm rot="10800000" flipH="1" flipV="1">
            <a:off x="514350" y="5067300"/>
            <a:ext cx="9525" cy="1001713"/>
          </a:xfrm>
          <a:prstGeom prst="bentConnector3">
            <a:avLst>
              <a:gd name="adj1" fmla="val -2300000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36" name="肘形接點 35"/>
          <p:cNvCxnSpPr>
            <a:endCxn id="35" idx="2"/>
          </p:cNvCxnSpPr>
          <p:nvPr/>
        </p:nvCxnSpPr>
        <p:spPr>
          <a:xfrm rot="16200000" flipH="1">
            <a:off x="5001419" y="5604669"/>
            <a:ext cx="242888" cy="190500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027613" y="2155825"/>
            <a:ext cx="3402012" cy="3422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8937" name="文字方塊 36"/>
          <p:cNvSpPr txBox="1">
            <a:spLocks noChangeArrowheads="1"/>
          </p:cNvSpPr>
          <p:nvPr/>
        </p:nvSpPr>
        <p:spPr bwMode="auto">
          <a:xfrm>
            <a:off x="1116013" y="2776538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38" name="文字方塊 42"/>
          <p:cNvSpPr txBox="1">
            <a:spLocks noChangeArrowheads="1"/>
          </p:cNvSpPr>
          <p:nvPr/>
        </p:nvSpPr>
        <p:spPr bwMode="auto">
          <a:xfrm>
            <a:off x="1789113" y="3497263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39" name="文字方塊 43"/>
          <p:cNvSpPr txBox="1">
            <a:spLocks noChangeArrowheads="1"/>
          </p:cNvSpPr>
          <p:nvPr/>
        </p:nvSpPr>
        <p:spPr bwMode="auto">
          <a:xfrm>
            <a:off x="504825" y="5932488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40" name="文字方塊 44"/>
          <p:cNvSpPr txBox="1">
            <a:spLocks noChangeArrowheads="1"/>
          </p:cNvSpPr>
          <p:nvPr/>
        </p:nvSpPr>
        <p:spPr bwMode="auto">
          <a:xfrm>
            <a:off x="4422775" y="4360863"/>
            <a:ext cx="268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41" name="文字方塊 45"/>
          <p:cNvSpPr txBox="1">
            <a:spLocks noChangeArrowheads="1"/>
          </p:cNvSpPr>
          <p:nvPr/>
        </p:nvSpPr>
        <p:spPr bwMode="auto">
          <a:xfrm>
            <a:off x="5197475" y="567372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5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38942" name="內容版面配置區 2"/>
          <p:cNvSpPr>
            <a:spLocks/>
          </p:cNvSpPr>
          <p:nvPr/>
        </p:nvSpPr>
        <p:spPr bwMode="auto">
          <a:xfrm>
            <a:off x="250825" y="1773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圖樣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內容版面配置區 2"/>
          <p:cNvSpPr>
            <a:spLocks/>
          </p:cNvSpPr>
          <p:nvPr/>
        </p:nvSpPr>
        <p:spPr bwMode="auto">
          <a:xfrm>
            <a:off x="250825" y="1773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符號噴灑工具</a:t>
            </a:r>
          </a:p>
          <a:p>
            <a:pPr marL="742950" lvl="1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300">
                <a:latin typeface="Tw Cen MT" pitchFamily="34" charset="0"/>
                <a:ea typeface="微軟正黑體" pitchFamily="34" charset="-120"/>
              </a:rPr>
              <a:t>符號噴灑：噴灑出所選定符號</a:t>
            </a:r>
          </a:p>
          <a:p>
            <a:pPr marL="742950" lvl="1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300">
                <a:latin typeface="Tw Cen MT" pitchFamily="34" charset="0"/>
                <a:ea typeface="微軟正黑體" pitchFamily="34" charset="-120"/>
              </a:rPr>
              <a:t>符號偏移：移動所噴灑出的符號</a:t>
            </a:r>
          </a:p>
        </p:txBody>
      </p:sp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grpSp>
        <p:nvGrpSpPr>
          <p:cNvPr id="39939" name="Group 13"/>
          <p:cNvGrpSpPr>
            <a:grpSpLocks/>
          </p:cNvGrpSpPr>
          <p:nvPr/>
        </p:nvGrpSpPr>
        <p:grpSpPr bwMode="auto">
          <a:xfrm>
            <a:off x="1260475" y="3284538"/>
            <a:ext cx="6894513" cy="2771775"/>
            <a:chOff x="794" y="2069"/>
            <a:chExt cx="4343" cy="1746"/>
          </a:xfrm>
        </p:grpSpPr>
        <p:pic>
          <p:nvPicPr>
            <p:cNvPr id="39942" name="Picture 2"/>
            <p:cNvPicPr>
              <a:picLocks noChangeAspect="1" noChangeArrowheads="1"/>
            </p:cNvPicPr>
            <p:nvPr/>
          </p:nvPicPr>
          <p:blipFill>
            <a:blip r:embed="rId2"/>
            <a:srcRect l="25204" t="14360" r="38771" b="28081"/>
            <a:stretch>
              <a:fillRect/>
            </a:stretch>
          </p:blipFill>
          <p:spPr bwMode="auto">
            <a:xfrm>
              <a:off x="794" y="2115"/>
              <a:ext cx="1587" cy="1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3" name="Picture 3"/>
            <p:cNvPicPr>
              <a:picLocks noChangeAspect="1" noChangeArrowheads="1"/>
            </p:cNvPicPr>
            <p:nvPr/>
          </p:nvPicPr>
          <p:blipFill>
            <a:blip r:embed="rId3"/>
            <a:srcRect l="24796" t="13657" r="34386" b="23080"/>
            <a:stretch>
              <a:fillRect/>
            </a:stretch>
          </p:blipFill>
          <p:spPr bwMode="auto">
            <a:xfrm>
              <a:off x="3334" y="2069"/>
              <a:ext cx="1803" cy="1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40" name="文字方塊 6"/>
          <p:cNvSpPr txBox="1">
            <a:spLocks noChangeArrowheads="1"/>
          </p:cNvSpPr>
          <p:nvPr/>
        </p:nvSpPr>
        <p:spPr bwMode="auto">
          <a:xfrm>
            <a:off x="377825" y="3573463"/>
            <a:ext cx="10985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符號噴灑</a:t>
            </a:r>
          </a:p>
        </p:txBody>
      </p:sp>
      <p:sp>
        <p:nvSpPr>
          <p:cNvPr id="39941" name="文字方塊 10"/>
          <p:cNvSpPr txBox="1">
            <a:spLocks noChangeArrowheads="1"/>
          </p:cNvSpPr>
          <p:nvPr/>
        </p:nvSpPr>
        <p:spPr bwMode="auto">
          <a:xfrm>
            <a:off x="4427538" y="3573463"/>
            <a:ext cx="10985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符號偏移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9"/>
          <p:cNvGrpSpPr>
            <a:grpSpLocks/>
          </p:cNvGrpSpPr>
          <p:nvPr/>
        </p:nvGrpSpPr>
        <p:grpSpPr bwMode="auto">
          <a:xfrm>
            <a:off x="1403350" y="3636963"/>
            <a:ext cx="6326188" cy="2552700"/>
            <a:chOff x="884" y="2291"/>
            <a:chExt cx="3985" cy="1608"/>
          </a:xfrm>
        </p:grpSpPr>
        <p:pic>
          <p:nvPicPr>
            <p:cNvPr id="40966" name="圖片 1"/>
            <p:cNvPicPr>
              <a:picLocks noChangeAspect="1" noChangeArrowheads="1"/>
            </p:cNvPicPr>
            <p:nvPr/>
          </p:nvPicPr>
          <p:blipFill>
            <a:blip r:embed="rId2"/>
            <a:srcRect l="24615" t="14755" r="39487" b="34010"/>
            <a:stretch>
              <a:fillRect/>
            </a:stretch>
          </p:blipFill>
          <p:spPr bwMode="auto">
            <a:xfrm>
              <a:off x="884" y="2296"/>
              <a:ext cx="1795" cy="1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7" name="圖片 1"/>
            <p:cNvPicPr>
              <a:picLocks noChangeAspect="1" noChangeArrowheads="1"/>
            </p:cNvPicPr>
            <p:nvPr/>
          </p:nvPicPr>
          <p:blipFill>
            <a:blip r:embed="rId3"/>
            <a:srcRect l="24750" t="9427" r="37302" b="41139"/>
            <a:stretch>
              <a:fillRect/>
            </a:stretch>
          </p:blipFill>
          <p:spPr bwMode="auto">
            <a:xfrm>
              <a:off x="2971" y="2291"/>
              <a:ext cx="1898" cy="1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62" name="內容版面配置區 2"/>
          <p:cNvSpPr>
            <a:spLocks/>
          </p:cNvSpPr>
          <p:nvPr/>
        </p:nvSpPr>
        <p:spPr bwMode="auto">
          <a:xfrm>
            <a:off x="250825" y="1773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符號噴灑工具</a:t>
            </a:r>
          </a:p>
          <a:p>
            <a:pPr marL="742950" lvl="1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300">
                <a:latin typeface="Tw Cen MT" pitchFamily="34" charset="0"/>
                <a:ea typeface="微軟正黑體" pitchFamily="34" charset="-120"/>
              </a:rPr>
              <a:t>符號壓縮：將符號壓縮到指定位置</a:t>
            </a:r>
          </a:p>
          <a:p>
            <a:pPr marL="742950" lvl="1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300">
                <a:latin typeface="Tw Cen MT" pitchFamily="34" charset="0"/>
                <a:ea typeface="微軟正黑體" pitchFamily="34" charset="-120"/>
              </a:rPr>
              <a:t>符號縮放：放大縮小指定符號</a:t>
            </a:r>
          </a:p>
        </p:txBody>
      </p:sp>
      <p:sp>
        <p:nvSpPr>
          <p:cNvPr id="4096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40964" name="文字方塊 6"/>
          <p:cNvSpPr txBox="1">
            <a:spLocks noChangeArrowheads="1"/>
          </p:cNvSpPr>
          <p:nvPr/>
        </p:nvSpPr>
        <p:spPr bwMode="auto">
          <a:xfrm>
            <a:off x="377825" y="3573463"/>
            <a:ext cx="10985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符號壓縮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0965" name="文字方塊 10"/>
          <p:cNvSpPr txBox="1">
            <a:spLocks noChangeArrowheads="1"/>
          </p:cNvSpPr>
          <p:nvPr/>
        </p:nvSpPr>
        <p:spPr bwMode="auto">
          <a:xfrm>
            <a:off x="4427538" y="3573463"/>
            <a:ext cx="10985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符號縮放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11"/>
          <p:cNvGrpSpPr>
            <a:grpSpLocks/>
          </p:cNvGrpSpPr>
          <p:nvPr/>
        </p:nvGrpSpPr>
        <p:grpSpPr bwMode="auto">
          <a:xfrm>
            <a:off x="1260475" y="3860800"/>
            <a:ext cx="6403975" cy="2263775"/>
            <a:chOff x="657" y="2432"/>
            <a:chExt cx="4034" cy="1426"/>
          </a:xfrm>
        </p:grpSpPr>
        <p:pic>
          <p:nvPicPr>
            <p:cNvPr id="41990" name="圖片 1"/>
            <p:cNvPicPr>
              <a:picLocks noChangeAspect="1" noChangeArrowheads="1"/>
            </p:cNvPicPr>
            <p:nvPr/>
          </p:nvPicPr>
          <p:blipFill>
            <a:blip r:embed="rId2"/>
            <a:srcRect l="24750" t="11896" r="37302" b="40884"/>
            <a:stretch>
              <a:fillRect/>
            </a:stretch>
          </p:blipFill>
          <p:spPr bwMode="auto">
            <a:xfrm>
              <a:off x="657" y="2432"/>
              <a:ext cx="1721" cy="1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1" name="圖片 1"/>
            <p:cNvPicPr>
              <a:picLocks noChangeAspect="1" noChangeArrowheads="1"/>
            </p:cNvPicPr>
            <p:nvPr/>
          </p:nvPicPr>
          <p:blipFill>
            <a:blip r:embed="rId3"/>
            <a:srcRect l="24750" t="10657" r="37302" b="40672"/>
            <a:stretch>
              <a:fillRect/>
            </a:stretch>
          </p:blipFill>
          <p:spPr bwMode="auto">
            <a:xfrm>
              <a:off x="2971" y="2478"/>
              <a:ext cx="1720" cy="1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86" name="內容版面配置區 2"/>
          <p:cNvSpPr>
            <a:spLocks/>
          </p:cNvSpPr>
          <p:nvPr/>
        </p:nvSpPr>
        <p:spPr bwMode="auto">
          <a:xfrm>
            <a:off x="468313" y="1773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符號噴灑工具</a:t>
            </a:r>
          </a:p>
          <a:p>
            <a:pPr marL="742950" lvl="1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300">
                <a:latin typeface="Tw Cen MT" pitchFamily="34" charset="0"/>
                <a:ea typeface="微軟正黑體" pitchFamily="34" charset="-120"/>
              </a:rPr>
              <a:t>符號旋轉：將符號旋轉</a:t>
            </a:r>
          </a:p>
          <a:p>
            <a:pPr marL="742950" lvl="1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300">
                <a:latin typeface="Tw Cen MT" pitchFamily="34" charset="0"/>
                <a:ea typeface="微軟正黑體" pitchFamily="34" charset="-120"/>
              </a:rPr>
              <a:t>符號著色：將符號著上指定顏色</a:t>
            </a:r>
          </a:p>
        </p:txBody>
      </p:sp>
      <p:sp>
        <p:nvSpPr>
          <p:cNvPr id="4198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41988" name="文字方塊 6"/>
          <p:cNvSpPr txBox="1">
            <a:spLocks noChangeArrowheads="1"/>
          </p:cNvSpPr>
          <p:nvPr/>
        </p:nvSpPr>
        <p:spPr bwMode="auto">
          <a:xfrm>
            <a:off x="595313" y="3573463"/>
            <a:ext cx="10985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符號旋轉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1989" name="文字方塊 10"/>
          <p:cNvSpPr txBox="1">
            <a:spLocks noChangeArrowheads="1"/>
          </p:cNvSpPr>
          <p:nvPr/>
        </p:nvSpPr>
        <p:spPr bwMode="auto">
          <a:xfrm>
            <a:off x="4645025" y="3573463"/>
            <a:ext cx="10985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符號著色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9"/>
          <p:cNvGrpSpPr>
            <a:grpSpLocks/>
          </p:cNvGrpSpPr>
          <p:nvPr/>
        </p:nvGrpSpPr>
        <p:grpSpPr bwMode="auto">
          <a:xfrm>
            <a:off x="1258888" y="3532188"/>
            <a:ext cx="6083300" cy="3281362"/>
            <a:chOff x="793" y="2251"/>
            <a:chExt cx="3832" cy="2067"/>
          </a:xfrm>
        </p:grpSpPr>
        <p:pic>
          <p:nvPicPr>
            <p:cNvPr id="43014" name="圖片 1"/>
            <p:cNvPicPr>
              <a:picLocks noChangeAspect="1" noChangeArrowheads="1"/>
            </p:cNvPicPr>
            <p:nvPr/>
          </p:nvPicPr>
          <p:blipFill>
            <a:blip r:embed="rId2"/>
            <a:srcRect l="24750" t="9029" r="37050" b="44765"/>
            <a:stretch>
              <a:fillRect/>
            </a:stretch>
          </p:blipFill>
          <p:spPr bwMode="auto">
            <a:xfrm>
              <a:off x="793" y="2251"/>
              <a:ext cx="1732" cy="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5" name="圖片 1"/>
            <p:cNvPicPr>
              <a:picLocks noChangeAspect="1" noChangeArrowheads="1"/>
            </p:cNvPicPr>
            <p:nvPr/>
          </p:nvPicPr>
          <p:blipFill>
            <a:blip r:embed="rId3"/>
            <a:srcRect l="24615" t="10657" r="38205" b="17615"/>
            <a:stretch>
              <a:fillRect/>
            </a:stretch>
          </p:blipFill>
          <p:spPr bwMode="auto">
            <a:xfrm>
              <a:off x="2939" y="2284"/>
              <a:ext cx="1686" cy="2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010" name="內容版面配置區 2"/>
          <p:cNvSpPr>
            <a:spLocks/>
          </p:cNvSpPr>
          <p:nvPr/>
        </p:nvSpPr>
        <p:spPr bwMode="auto">
          <a:xfrm>
            <a:off x="250825" y="1711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符號噴灑工具</a:t>
            </a:r>
          </a:p>
          <a:p>
            <a:pPr marL="742950" lvl="1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300">
                <a:latin typeface="Tw Cen MT" pitchFamily="34" charset="0"/>
                <a:ea typeface="微軟正黑體" pitchFamily="34" charset="-120"/>
              </a:rPr>
              <a:t>符號濾色：將符號顏色與指定顏色混合</a:t>
            </a:r>
          </a:p>
          <a:p>
            <a:pPr marL="742950" lvl="1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300">
                <a:latin typeface="Tw Cen MT" pitchFamily="34" charset="0"/>
                <a:ea typeface="微軟正黑體" pitchFamily="34" charset="-120"/>
              </a:rPr>
              <a:t>符號樣式設定：根據設定改變符號樣式</a:t>
            </a:r>
          </a:p>
        </p:txBody>
      </p:sp>
      <p:sp>
        <p:nvSpPr>
          <p:cNvPr id="4301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43012" name="文字方塊 6"/>
          <p:cNvSpPr txBox="1">
            <a:spLocks noChangeArrowheads="1"/>
          </p:cNvSpPr>
          <p:nvPr/>
        </p:nvSpPr>
        <p:spPr bwMode="auto">
          <a:xfrm>
            <a:off x="719138" y="3213100"/>
            <a:ext cx="109855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符號濾色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3013" name="文字方塊 10"/>
          <p:cNvSpPr txBox="1">
            <a:spLocks noChangeArrowheads="1"/>
          </p:cNvSpPr>
          <p:nvPr/>
        </p:nvSpPr>
        <p:spPr bwMode="auto">
          <a:xfrm>
            <a:off x="4768850" y="3213100"/>
            <a:ext cx="155575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符號樣式設定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4403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597025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顏色</a:t>
            </a:r>
            <a:endParaRPr lang="en-US" altLang="zh-TW" sz="2400" smtClean="0"/>
          </a:p>
          <a:p>
            <a:pPr lvl="1" eaLnBrk="1" hangingPunct="1"/>
            <a:r>
              <a:rPr lang="zh-TW" altLang="en-US" sz="2000" smtClean="0"/>
              <a:t> 顏色編輯</a:t>
            </a:r>
            <a:endParaRPr lang="en-US" altLang="zh-TW" sz="2000" smtClean="0"/>
          </a:p>
          <a:p>
            <a:pPr eaLnBrk="1" hangingPunct="1"/>
            <a:endParaRPr lang="zh-TW" altLang="en-US" sz="2000" smtClean="0"/>
          </a:p>
        </p:txBody>
      </p:sp>
      <p:pic>
        <p:nvPicPr>
          <p:cNvPr id="44035" name="Picture 16" descr="Illustrator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741613"/>
            <a:ext cx="7248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17"/>
          <p:cNvSpPr txBox="1">
            <a:spLocks noChangeArrowheads="1"/>
          </p:cNvSpPr>
          <p:nvPr/>
        </p:nvSpPr>
        <p:spPr bwMode="auto">
          <a:xfrm>
            <a:off x="3995738" y="2454275"/>
            <a:ext cx="302418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>
                <a:latin typeface="微軟正黑體" pitchFamily="34" charset="-120"/>
                <a:ea typeface="微軟正黑體" pitchFamily="34" charset="-120"/>
              </a:rPr>
              <a:t>Illustrator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</a:rPr>
              <a:t>中的顏色編輯面板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4505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557338"/>
            <a:ext cx="5038725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顏色</a:t>
            </a:r>
            <a:endParaRPr lang="en-US" altLang="zh-TW" sz="2400" smtClean="0"/>
          </a:p>
          <a:p>
            <a:pPr lvl="1" eaLnBrk="1" hangingPunct="1"/>
            <a:r>
              <a:rPr lang="zh-TW" altLang="en-US" sz="2000" smtClean="0"/>
              <a:t> 顏色群組：可選擇內定的各種顏色群組，將繪圖時的色彩線定在這些顏色。做為建立圖稿時激發用色靈感，調和顏色的工具。</a:t>
            </a:r>
          </a:p>
        </p:txBody>
      </p:sp>
      <p:pic>
        <p:nvPicPr>
          <p:cNvPr id="45059" name="Picture 15" descr="Illustrator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0263" y="1557338"/>
            <a:ext cx="2190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Line 16"/>
          <p:cNvSpPr>
            <a:spLocks noChangeShapeType="1"/>
          </p:cNvSpPr>
          <p:nvPr/>
        </p:nvSpPr>
        <p:spPr bwMode="auto">
          <a:xfrm flipH="1">
            <a:off x="4787900" y="2924175"/>
            <a:ext cx="1223963" cy="5762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5061" name="Text Box 17"/>
          <p:cNvSpPr txBox="1">
            <a:spLocks noChangeArrowheads="1"/>
          </p:cNvSpPr>
          <p:nvPr/>
        </p:nvSpPr>
        <p:spPr bwMode="auto">
          <a:xfrm>
            <a:off x="3419475" y="3357563"/>
            <a:ext cx="1439863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選擇顏色群組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內容版面配置區 2"/>
          <p:cNvSpPr>
            <a:spLocks/>
          </p:cNvSpPr>
          <p:nvPr/>
        </p:nvSpPr>
        <p:spPr bwMode="auto">
          <a:xfrm>
            <a:off x="612775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en-US" altLang="zh-CN" sz="2000">
                <a:latin typeface="Tw Cen MT" pitchFamily="34" charset="0"/>
                <a:ea typeface="微軟正黑體" pitchFamily="34" charset="-120"/>
              </a:rPr>
              <a:t>Illustrator</a:t>
            </a:r>
            <a:r>
              <a:rPr kumimoji="0" lang="zh-CN" altLang="en-US" sz="2000">
                <a:latin typeface="Tw Cen MT" pitchFamily="34" charset="0"/>
                <a:ea typeface="微軟正黑體" pitchFamily="34" charset="-120"/>
              </a:rPr>
              <a:t>是</a:t>
            </a:r>
            <a:r>
              <a:rPr kumimoji="0" lang="en-US" altLang="zh-CN" sz="2000">
                <a:latin typeface="Tw Cen MT" pitchFamily="34" charset="0"/>
                <a:ea typeface="微軟正黑體" pitchFamily="34" charset="-120"/>
              </a:rPr>
              <a:t>ADOBE</a:t>
            </a:r>
            <a:r>
              <a:rPr kumimoji="0" lang="zh-CN" altLang="en-US" sz="2000">
                <a:latin typeface="Tw Cen MT" pitchFamily="34" charset="0"/>
                <a:ea typeface="微軟正黑體" pitchFamily="34" charset="-120"/>
              </a:rPr>
              <a:t>公司推出的專業向量繪圖</a:t>
            </a: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軟體</a:t>
            </a:r>
            <a:r>
              <a:rPr kumimoji="0" lang="zh-CN" altLang="en-US" sz="2000">
                <a:latin typeface="Tw Cen MT" pitchFamily="34" charset="0"/>
                <a:ea typeface="微軟正黑體" pitchFamily="34" charset="-120"/>
              </a:rPr>
              <a:t>。</a:t>
            </a:r>
            <a:r>
              <a:rPr kumimoji="0" lang="en-US" altLang="zh-CN" sz="2000">
                <a:latin typeface="Tw Cen MT" pitchFamily="34" charset="0"/>
                <a:ea typeface="微軟正黑體" pitchFamily="34" charset="-120"/>
              </a:rPr>
              <a:t>Adobe Illustrator</a:t>
            </a:r>
            <a:r>
              <a:rPr kumimoji="0" lang="zh-CN" altLang="en-US" sz="2000">
                <a:latin typeface="Tw Cen MT" pitchFamily="34" charset="0"/>
                <a:ea typeface="微軟正黑體" pitchFamily="34" charset="-120"/>
              </a:rPr>
              <a:t>是</a:t>
            </a: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運用在</a:t>
            </a:r>
            <a:r>
              <a:rPr kumimoji="0" lang="zh-CN" altLang="en-US" sz="2000">
                <a:latin typeface="Tw Cen MT" pitchFamily="34" charset="0"/>
                <a:ea typeface="微軟正黑體" pitchFamily="34" charset="-120"/>
              </a:rPr>
              <a:t>出版、多媒體和線上圖像的工業標</a:t>
            </a: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準</a:t>
            </a:r>
            <a:r>
              <a:rPr kumimoji="0" lang="zh-CN" altLang="en-US" sz="2000">
                <a:latin typeface="Tw Cen MT" pitchFamily="34" charset="0"/>
                <a:ea typeface="微軟正黑體" pitchFamily="34" charset="-120"/>
              </a:rPr>
              <a:t>向量插畫軟件。無論是生產印刷出版線稿的設計者和專業插畫家、生產多媒體圖像的藝術家、還是網頁或內容的制作者</a:t>
            </a: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，</a:t>
            </a:r>
            <a:r>
              <a:rPr kumimoji="0" lang="en-US" altLang="zh-TW" sz="2000">
                <a:latin typeface="Tw Cen MT" pitchFamily="34" charset="0"/>
                <a:ea typeface="微軟正黑體" pitchFamily="34" charset="-120"/>
              </a:rPr>
              <a:t>Illustrator</a:t>
            </a: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都是被廣泛運用的設計工具。</a:t>
            </a:r>
            <a:endParaRPr kumimoji="0" lang="en-US" altLang="zh-TW" sz="20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en-US" altLang="zh-TW" sz="20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kumimoji="0" lang="en-US" altLang="zh-TW" sz="29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9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smtClean="0"/>
              <a:t>Illustrator</a:t>
            </a:r>
            <a:r>
              <a:rPr lang="zh-TW" altLang="zh-TW" smtClean="0"/>
              <a:t>介紹</a:t>
            </a:r>
            <a:endParaRPr lang="zh-TW" altLang="en-US" smtClean="0"/>
          </a:p>
        </p:txBody>
      </p:sp>
      <p:pic>
        <p:nvPicPr>
          <p:cNvPr id="17411" name="圖片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21388" t="17882" r="28427" b="69873"/>
          <a:stretch>
            <a:fillRect/>
          </a:stretch>
        </p:blipFill>
        <p:spPr>
          <a:xfrm>
            <a:off x="877888" y="3619500"/>
            <a:ext cx="7292975" cy="1112838"/>
          </a:xfrm>
        </p:spPr>
      </p:pic>
      <p:sp>
        <p:nvSpPr>
          <p:cNvPr id="17412" name="文字方塊 2"/>
          <p:cNvSpPr txBox="1">
            <a:spLocks noChangeArrowheads="1"/>
          </p:cNvSpPr>
          <p:nvPr/>
        </p:nvSpPr>
        <p:spPr bwMode="auto">
          <a:xfrm>
            <a:off x="4500563" y="50847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7413" name="文字方塊 4"/>
          <p:cNvSpPr txBox="1">
            <a:spLocks noChangeArrowheads="1"/>
          </p:cNvSpPr>
          <p:nvPr/>
        </p:nvSpPr>
        <p:spPr bwMode="auto">
          <a:xfrm>
            <a:off x="4895850" y="4721225"/>
            <a:ext cx="3195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本教程使用</a:t>
            </a:r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AdobeIllustratorCS3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557338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顏色</a:t>
            </a:r>
            <a:endParaRPr lang="en-US" altLang="zh-TW" sz="2400" smtClean="0"/>
          </a:p>
          <a:p>
            <a:pPr lvl="1" eaLnBrk="1" hangingPunct="1"/>
            <a:r>
              <a:rPr lang="zh-TW" altLang="en-US" sz="2000" smtClean="0"/>
              <a:t> 「色彩參考」面板會依據「工具」面板中目前的顏色，建議色彩調和的顏色，可以使用這些顏色為圖稿上色。</a:t>
            </a:r>
          </a:p>
          <a:p>
            <a:pPr lvl="1" eaLnBrk="1" hangingPunct="1">
              <a:buFont typeface="Wingdings 2" pitchFamily="18" charset="2"/>
              <a:buNone/>
            </a:pPr>
            <a:endParaRPr lang="zh-TW" altLang="en-US" sz="2000" smtClean="0"/>
          </a:p>
        </p:txBody>
      </p:sp>
      <p:pic>
        <p:nvPicPr>
          <p:cNvPr id="46082" name="Picture 15" descr="Illustrator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327400"/>
            <a:ext cx="65532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7" name="矩形 6"/>
          <p:cNvSpPr/>
          <p:nvPr/>
        </p:nvSpPr>
        <p:spPr>
          <a:xfrm>
            <a:off x="4427538" y="3517900"/>
            <a:ext cx="323850" cy="198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292725" y="3230563"/>
            <a:ext cx="2087563" cy="2735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6086" name="文字方塊 9"/>
          <p:cNvSpPr txBox="1">
            <a:spLocks noChangeArrowheads="1"/>
          </p:cNvSpPr>
          <p:nvPr/>
        </p:nvSpPr>
        <p:spPr bwMode="auto">
          <a:xfrm>
            <a:off x="3851275" y="3141663"/>
            <a:ext cx="1250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點擊顏色參考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6087" name="文字方塊 15"/>
          <p:cNvSpPr txBox="1">
            <a:spLocks noChangeArrowheads="1"/>
          </p:cNvSpPr>
          <p:nvPr/>
        </p:nvSpPr>
        <p:spPr bwMode="auto">
          <a:xfrm>
            <a:off x="5600700" y="2997200"/>
            <a:ext cx="2139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參考相同性質的色彩組合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6088" name="Line 16"/>
          <p:cNvSpPr>
            <a:spLocks noChangeShapeType="1"/>
          </p:cNvSpPr>
          <p:nvPr/>
        </p:nvSpPr>
        <p:spPr bwMode="auto">
          <a:xfrm flipV="1">
            <a:off x="4716463" y="3517900"/>
            <a:ext cx="576262" cy="730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4710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557338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顏色</a:t>
            </a:r>
            <a:endParaRPr lang="en-US" altLang="zh-TW" sz="2400" smtClean="0"/>
          </a:p>
          <a:p>
            <a:pPr lvl="1" eaLnBrk="1" hangingPunct="1"/>
            <a:r>
              <a:rPr lang="zh-TW" altLang="en-US" sz="2000" smtClean="0"/>
              <a:t> 在「色彩參考」面版中可以在「編輯色彩</a:t>
            </a:r>
            <a:r>
              <a:rPr lang="en-US" altLang="zh-TW" sz="2000" smtClean="0"/>
              <a:t>/</a:t>
            </a:r>
            <a:r>
              <a:rPr lang="zh-TW" altLang="en-US" sz="2000" smtClean="0"/>
              <a:t>重新上色圖稿」對話框中編輯這些顏色，或在「色票」面板中將這些顏色儲存為色票或色票群組。</a:t>
            </a:r>
            <a:endParaRPr lang="en-US" altLang="zh-TW" sz="2000" smtClean="0"/>
          </a:p>
          <a:p>
            <a:pPr eaLnBrk="1" hangingPunct="1"/>
            <a:endParaRPr lang="zh-TW" altLang="en-US" sz="2000" smtClean="0"/>
          </a:p>
        </p:txBody>
      </p:sp>
      <p:pic>
        <p:nvPicPr>
          <p:cNvPr id="47107" name="圖片 1"/>
          <p:cNvPicPr>
            <a:picLocks noChangeAspect="1" noChangeArrowheads="1"/>
          </p:cNvPicPr>
          <p:nvPr/>
        </p:nvPicPr>
        <p:blipFill>
          <a:blip r:embed="rId2"/>
          <a:srcRect l="30290" t="21095" r="14317" b="13477"/>
          <a:stretch>
            <a:fillRect/>
          </a:stretch>
        </p:blipFill>
        <p:spPr bwMode="auto">
          <a:xfrm>
            <a:off x="1258888" y="2997200"/>
            <a:ext cx="5618162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348038" y="5013325"/>
            <a:ext cx="323850" cy="198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386263" y="3660775"/>
            <a:ext cx="2130425" cy="2073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7110" name="文字方塊 9"/>
          <p:cNvSpPr txBox="1">
            <a:spLocks noChangeArrowheads="1"/>
          </p:cNvSpPr>
          <p:nvPr/>
        </p:nvSpPr>
        <p:spPr bwMode="auto">
          <a:xfrm>
            <a:off x="2889250" y="5284788"/>
            <a:ext cx="1250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點擊重新上色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47111" name="文字方塊 10"/>
          <p:cNvSpPr txBox="1">
            <a:spLocks noChangeArrowheads="1"/>
          </p:cNvSpPr>
          <p:nvPr/>
        </p:nvSpPr>
        <p:spPr bwMode="auto">
          <a:xfrm>
            <a:off x="7380288" y="5084763"/>
            <a:ext cx="17843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編輯重新上色的色彩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06875" y="3233738"/>
            <a:ext cx="2165350" cy="195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356100" y="5876925"/>
            <a:ext cx="2165350" cy="631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7114" name="Line 15"/>
          <p:cNvSpPr>
            <a:spLocks noChangeShapeType="1"/>
          </p:cNvSpPr>
          <p:nvPr/>
        </p:nvSpPr>
        <p:spPr bwMode="auto">
          <a:xfrm>
            <a:off x="6516688" y="4724400"/>
            <a:ext cx="935037" cy="504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7115" name="Line 16"/>
          <p:cNvSpPr>
            <a:spLocks noChangeShapeType="1"/>
          </p:cNvSpPr>
          <p:nvPr/>
        </p:nvSpPr>
        <p:spPr bwMode="auto">
          <a:xfrm flipV="1">
            <a:off x="6516688" y="5373688"/>
            <a:ext cx="935037" cy="7191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48130" name="內容版面配置區 2"/>
          <p:cNvSpPr>
            <a:spLocks noGrp="1"/>
          </p:cNvSpPr>
          <p:nvPr>
            <p:ph sz="quarter" idx="1"/>
          </p:nvPr>
        </p:nvSpPr>
        <p:spPr>
          <a:xfrm>
            <a:off x="252413" y="1687513"/>
            <a:ext cx="4535487" cy="5170487"/>
          </a:xfrm>
        </p:spPr>
        <p:txBody>
          <a:bodyPr/>
          <a:lstStyle/>
          <a:p>
            <a:pPr lvl="1" eaLnBrk="1" hangingPunct="1"/>
            <a:r>
              <a:rPr lang="zh-TW" altLang="en-US" sz="2000" smtClean="0"/>
              <a:t>建立色票</a:t>
            </a:r>
            <a:endParaRPr lang="en-US" altLang="zh-TW" sz="2000" smtClean="0"/>
          </a:p>
          <a:p>
            <a:pPr marL="1143000" lvl="2" eaLnBrk="1" hangingPunct="1"/>
            <a:r>
              <a:rPr lang="zh-TW" altLang="en-US" sz="1400" smtClean="0"/>
              <a:t>色票是命名的顏色、色調、漸層和圖樣。</a:t>
            </a:r>
          </a:p>
          <a:p>
            <a:pPr marL="1143000" lvl="2" eaLnBrk="1" hangingPunct="1"/>
            <a:endParaRPr lang="en-US" altLang="zh-TW" sz="1400" smtClean="0"/>
          </a:p>
          <a:p>
            <a:pPr marL="1143000" lvl="2" eaLnBrk="1" hangingPunct="1"/>
            <a:endParaRPr lang="en-US" altLang="zh-TW" sz="1400" smtClean="0"/>
          </a:p>
          <a:p>
            <a:pPr marL="1143000" lvl="2" eaLnBrk="1" hangingPunct="1"/>
            <a:endParaRPr lang="en-US" altLang="zh-TW" sz="1400" smtClean="0"/>
          </a:p>
          <a:p>
            <a:pPr marL="1143000" lvl="2" eaLnBrk="1" hangingPunct="1"/>
            <a:endParaRPr lang="en-US" altLang="zh-TW" sz="1400" smtClean="0"/>
          </a:p>
          <a:p>
            <a:pPr marL="1143000" lvl="2" eaLnBrk="1" hangingPunct="1"/>
            <a:endParaRPr lang="en-US" altLang="zh-TW" sz="1400" smtClean="0"/>
          </a:p>
          <a:p>
            <a:pPr marL="1143000" lvl="2" eaLnBrk="1" hangingPunct="1"/>
            <a:endParaRPr lang="en-US" altLang="zh-TW" sz="1400" smtClean="0"/>
          </a:p>
          <a:p>
            <a:pPr marL="1143000" lvl="2" eaLnBrk="1" hangingPunct="1"/>
            <a:endParaRPr lang="en-US" altLang="zh-TW" sz="1400" smtClean="0"/>
          </a:p>
          <a:p>
            <a:pPr marL="1143000" lvl="2" eaLnBrk="1" hangingPunct="1"/>
            <a:endParaRPr lang="en-US" altLang="zh-TW" sz="1400" smtClean="0"/>
          </a:p>
          <a:p>
            <a:pPr marL="1143000" lvl="2" eaLnBrk="1" hangingPunct="1"/>
            <a:endParaRPr lang="en-US" altLang="zh-TW" sz="1400" smtClean="0"/>
          </a:p>
          <a:p>
            <a:pPr marL="1143000" lvl="2"/>
            <a:r>
              <a:rPr lang="zh-TW" altLang="en-US" sz="1400" smtClean="0"/>
              <a:t>建立</a:t>
            </a:r>
            <a:r>
              <a:rPr lang="en-US" altLang="zh-TW" sz="1400" smtClean="0"/>
              <a:t>/</a:t>
            </a:r>
            <a:r>
              <a:rPr lang="zh-TW" altLang="en-US" sz="1400" smtClean="0"/>
              <a:t>載入色票資料庫：可以藉由將目前的文件另存為色票資料庫，即可建立色票資料庫。也可以將色票資料庫載入色票視窗中使用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/>
          <a:srcRect l="53635" t="17444" r="29922" b="67902"/>
          <a:stretch>
            <a:fillRect/>
          </a:stretch>
        </p:blipFill>
        <p:spPr bwMode="auto">
          <a:xfrm>
            <a:off x="1485900" y="2438400"/>
            <a:ext cx="32004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/>
          <a:srcRect l="69870" t="18871" r="11615" b="18147"/>
          <a:stretch>
            <a:fillRect/>
          </a:stretch>
        </p:blipFill>
        <p:spPr bwMode="auto">
          <a:xfrm>
            <a:off x="4787900" y="1547813"/>
            <a:ext cx="2498725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4787900" y="1547813"/>
            <a:ext cx="2498725" cy="53101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427538" y="2708275"/>
            <a:ext cx="258762" cy="195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向右箭號 3"/>
          <p:cNvSpPr/>
          <p:nvPr/>
        </p:nvSpPr>
        <p:spPr>
          <a:xfrm>
            <a:off x="4686300" y="2708275"/>
            <a:ext cx="390525" cy="1952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8136" name="文字方塊 12"/>
          <p:cNvSpPr txBox="1">
            <a:spLocks noChangeArrowheads="1"/>
          </p:cNvSpPr>
          <p:nvPr/>
        </p:nvSpPr>
        <p:spPr bwMode="auto">
          <a:xfrm>
            <a:off x="6834188" y="2132013"/>
            <a:ext cx="21399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執行色票的相關功能指令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4915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427163"/>
            <a:ext cx="8153400" cy="4495800"/>
          </a:xfrm>
        </p:spPr>
        <p:txBody>
          <a:bodyPr/>
          <a:lstStyle/>
          <a:p>
            <a:pPr marL="319088" lvl="1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zh-TW" altLang="en-US" smtClean="0"/>
              <a:t>選取顏色</a:t>
            </a:r>
            <a:endParaRPr lang="en-US" altLang="zh-TW" smtClean="0"/>
          </a:p>
          <a:p>
            <a:pPr marL="593725" lvl="2" indent="-319088" eaLnBrk="1" hangingPunct="1">
              <a:spcBef>
                <a:spcPts val="700"/>
              </a:spcBef>
              <a:buSzPct val="60000"/>
              <a:buFont typeface="Wingdings" pitchFamily="2" charset="2"/>
              <a:buChar char=""/>
            </a:pPr>
            <a:r>
              <a:rPr lang="zh-TW" altLang="en-US" sz="1400" smtClean="0"/>
              <a:t>使用「色彩」面板 </a:t>
            </a:r>
            <a:r>
              <a:rPr lang="en-US" altLang="zh-TW" sz="1400" smtClean="0"/>
              <a:t>(</a:t>
            </a:r>
            <a:r>
              <a:rPr lang="zh-TW" altLang="en-US" sz="1400" smtClean="0"/>
              <a:t>「視窗 </a:t>
            </a:r>
            <a:r>
              <a:rPr lang="en-US" altLang="zh-TW" sz="1400" smtClean="0"/>
              <a:t>&gt; </a:t>
            </a:r>
            <a:r>
              <a:rPr lang="zh-TW" altLang="en-US" sz="1400" smtClean="0"/>
              <a:t>色彩」</a:t>
            </a:r>
            <a:r>
              <a:rPr lang="en-US" altLang="zh-TW" sz="1400" smtClean="0"/>
              <a:t>)</a:t>
            </a:r>
            <a:r>
              <a:rPr lang="zh-TW" altLang="en-US" sz="1400" smtClean="0"/>
              <a:t>，對物件的填色與筆畫套用顏色，也可編輯和混合顏色。「色彩」面板可使用不同的色彩模式來顯示色彩值。根據預設，「色彩」面板中只會出現最常使用的選項。</a:t>
            </a:r>
            <a:endParaRPr lang="en-US" altLang="zh-TW" sz="1400" smtClean="0"/>
          </a:p>
          <a:p>
            <a:pPr eaLnBrk="1" hangingPunct="1"/>
            <a:endParaRPr lang="zh-TW" altLang="en-US" smtClean="0"/>
          </a:p>
        </p:txBody>
      </p:sp>
      <p:grpSp>
        <p:nvGrpSpPr>
          <p:cNvPr id="49155" name="群組 28"/>
          <p:cNvGrpSpPr>
            <a:grpSpLocks/>
          </p:cNvGrpSpPr>
          <p:nvPr/>
        </p:nvGrpSpPr>
        <p:grpSpPr bwMode="auto">
          <a:xfrm>
            <a:off x="1004888" y="2470150"/>
            <a:ext cx="7023100" cy="4259263"/>
            <a:chOff x="592912" y="1906290"/>
            <a:chExt cx="7023426" cy="4259412"/>
          </a:xfrm>
        </p:grpSpPr>
        <p:pic>
          <p:nvPicPr>
            <p:cNvPr id="49156" name="Picture 2"/>
            <p:cNvPicPr>
              <a:picLocks noChangeAspect="1" noChangeArrowheads="1"/>
            </p:cNvPicPr>
            <p:nvPr/>
          </p:nvPicPr>
          <p:blipFill>
            <a:blip r:embed="rId2"/>
            <a:srcRect l="21873" t="18834" r="44272" b="51166"/>
            <a:stretch>
              <a:fillRect/>
            </a:stretch>
          </p:blipFill>
          <p:spPr bwMode="auto">
            <a:xfrm>
              <a:off x="1115616" y="2276872"/>
              <a:ext cx="6500722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7" name="文字方塊 6"/>
            <p:cNvSpPr txBox="1">
              <a:spLocks noChangeArrowheads="1"/>
            </p:cNvSpPr>
            <p:nvPr/>
          </p:nvSpPr>
          <p:spPr bwMode="auto">
            <a:xfrm>
              <a:off x="1548631" y="4797229"/>
              <a:ext cx="1951128" cy="136847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 sz="1400">
                  <a:latin typeface="Tw Cen MT" pitchFamily="34" charset="0"/>
                  <a:ea typeface="微軟正黑體" pitchFamily="34" charset="-120"/>
                </a:rPr>
                <a:t>A. </a:t>
              </a:r>
              <a:r>
                <a:rPr kumimoji="0" lang="zh-TW" altLang="en-US" sz="1400">
                  <a:latin typeface="Tw Cen MT" pitchFamily="34" charset="0"/>
                  <a:ea typeface="微軟正黑體" pitchFamily="34" charset="-120"/>
                </a:rPr>
                <a:t>填色顏色</a:t>
              </a:r>
              <a:r>
                <a:rPr kumimoji="0" lang="en-US" altLang="zh-TW" sz="1400" i="1">
                  <a:latin typeface="Tw Cen MT" pitchFamily="34" charset="0"/>
                  <a:ea typeface="微軟正黑體" pitchFamily="34" charset="-120"/>
                </a:rPr>
                <a:t>/</a:t>
              </a:r>
              <a:r>
                <a:rPr kumimoji="0" lang="zh-TW" altLang="en-US" sz="1400">
                  <a:latin typeface="Tw Cen MT" pitchFamily="34" charset="0"/>
                  <a:ea typeface="微軟正黑體" pitchFamily="34" charset="-120"/>
                </a:rPr>
                <a:t>筆畫顏色</a:t>
              </a:r>
              <a:endParaRPr kumimoji="0" lang="zh-TW" altLang="en-US" sz="1400" i="1">
                <a:latin typeface="Tw Cen MT" pitchFamily="34" charset="0"/>
                <a:ea typeface="微軟正黑體" pitchFamily="34" charset="-120"/>
              </a:endParaRPr>
            </a:p>
            <a:p>
              <a:r>
                <a:rPr kumimoji="0" lang="en-US" altLang="zh-TW" sz="1400">
                  <a:latin typeface="Tw Cen MT" pitchFamily="34" charset="0"/>
                  <a:ea typeface="微軟正黑體" pitchFamily="34" charset="-120"/>
                </a:rPr>
                <a:t>B. </a:t>
              </a:r>
              <a:r>
                <a:rPr kumimoji="0" lang="zh-TW" altLang="en-US" sz="1400">
                  <a:latin typeface="Tw Cen MT" pitchFamily="34" charset="0"/>
                  <a:ea typeface="微軟正黑體" pitchFamily="34" charset="-120"/>
                </a:rPr>
                <a:t>面板選單</a:t>
              </a:r>
              <a:endParaRPr kumimoji="0" lang="zh-TW" altLang="en-US" sz="1400" i="1">
                <a:latin typeface="Tw Cen MT" pitchFamily="34" charset="0"/>
                <a:ea typeface="微軟正黑體" pitchFamily="34" charset="-120"/>
              </a:endParaRPr>
            </a:p>
            <a:p>
              <a:r>
                <a:rPr kumimoji="0" lang="en-US" altLang="zh-TW" sz="1400">
                  <a:latin typeface="Tw Cen MT" pitchFamily="34" charset="0"/>
                  <a:ea typeface="微軟正黑體" pitchFamily="34" charset="-120"/>
                </a:rPr>
                <a:t>C. </a:t>
              </a:r>
              <a:r>
                <a:rPr kumimoji="0" lang="zh-TW" altLang="en-US" sz="1400">
                  <a:latin typeface="Tw Cen MT" pitchFamily="34" charset="0"/>
                  <a:ea typeface="微軟正黑體" pitchFamily="34" charset="-120"/>
                </a:rPr>
                <a:t>無方塊</a:t>
              </a:r>
              <a:endParaRPr kumimoji="0" lang="zh-TW" altLang="en-US" sz="1400" i="1">
                <a:latin typeface="Tw Cen MT" pitchFamily="34" charset="0"/>
                <a:ea typeface="微軟正黑體" pitchFamily="34" charset="-120"/>
              </a:endParaRPr>
            </a:p>
            <a:p>
              <a:r>
                <a:rPr kumimoji="0" lang="en-US" altLang="zh-TW" sz="1400">
                  <a:latin typeface="Tw Cen MT" pitchFamily="34" charset="0"/>
                  <a:ea typeface="微軟正黑體" pitchFamily="34" charset="-120"/>
                </a:rPr>
                <a:t>D. </a:t>
              </a:r>
              <a:r>
                <a:rPr kumimoji="0" lang="zh-TW" altLang="en-US" sz="1400">
                  <a:latin typeface="Tw Cen MT" pitchFamily="34" charset="0"/>
                  <a:ea typeface="微軟正黑體" pitchFamily="34" charset="-120"/>
                </a:rPr>
                <a:t>色譜列</a:t>
              </a:r>
              <a:endParaRPr kumimoji="0" lang="zh-TW" altLang="en-US" sz="1400" i="1">
                <a:latin typeface="Tw Cen MT" pitchFamily="34" charset="0"/>
                <a:ea typeface="微軟正黑體" pitchFamily="34" charset="-120"/>
              </a:endParaRPr>
            </a:p>
            <a:p>
              <a:r>
                <a:rPr kumimoji="0" lang="en-US" altLang="zh-TW" sz="1400">
                  <a:latin typeface="Tw Cen MT" pitchFamily="34" charset="0"/>
                  <a:ea typeface="微軟正黑體" pitchFamily="34" charset="-120"/>
                </a:rPr>
                <a:t>E. </a:t>
              </a:r>
              <a:r>
                <a:rPr kumimoji="0" lang="zh-TW" altLang="en-US" sz="1400">
                  <a:latin typeface="Tw Cen MT" pitchFamily="34" charset="0"/>
                  <a:ea typeface="微軟正黑體" pitchFamily="34" charset="-120"/>
                </a:rPr>
                <a:t>顏色滑桿</a:t>
              </a:r>
              <a:endParaRPr kumimoji="0" lang="zh-TW" altLang="en-US" sz="1400" i="1">
                <a:latin typeface="Tw Cen MT" pitchFamily="34" charset="0"/>
                <a:ea typeface="微軟正黑體" pitchFamily="34" charset="-120"/>
              </a:endParaRPr>
            </a:p>
            <a:p>
              <a:r>
                <a:rPr kumimoji="0" lang="en-US" altLang="zh-TW" sz="1400">
                  <a:latin typeface="Tw Cen MT" pitchFamily="34" charset="0"/>
                  <a:ea typeface="微軟正黑體" pitchFamily="34" charset="-120"/>
                </a:rPr>
                <a:t>F. </a:t>
              </a:r>
              <a:r>
                <a:rPr kumimoji="0" lang="zh-TW" altLang="en-US" sz="1400">
                  <a:latin typeface="Tw Cen MT" pitchFamily="34" charset="0"/>
                  <a:ea typeface="微軟正黑體" pitchFamily="34" charset="-120"/>
                </a:rPr>
                <a:t>色彩元件的文字方塊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4366574" y="3357316"/>
              <a:ext cx="3157685" cy="2873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366574" y="3933599"/>
              <a:ext cx="3157685" cy="2873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49160" name="矩形 8"/>
            <p:cNvSpPr>
              <a:spLocks noChangeArrowheads="1"/>
            </p:cNvSpPr>
            <p:nvPr/>
          </p:nvSpPr>
          <p:spPr bwMode="auto">
            <a:xfrm>
              <a:off x="1107286" y="2092034"/>
              <a:ext cx="996996" cy="33656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zh-TW" altLang="en-US" sz="1600">
                  <a:latin typeface="Tw Cen MT" pitchFamily="34" charset="0"/>
                  <a:ea typeface="微軟正黑體" pitchFamily="34" charset="-120"/>
                </a:rPr>
                <a:t>色彩面板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156500" y="2793734"/>
              <a:ext cx="504848" cy="4905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49162" name="矩形 11"/>
            <p:cNvSpPr>
              <a:spLocks noChangeArrowheads="1"/>
            </p:cNvSpPr>
            <p:nvPr/>
          </p:nvSpPr>
          <p:spPr bwMode="auto">
            <a:xfrm>
              <a:off x="592912" y="2776271"/>
              <a:ext cx="373080" cy="3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latin typeface="Tw Cen MT" pitchFamily="34" charset="0"/>
                  <a:ea typeface="微軟正黑體" pitchFamily="34" charset="-120"/>
                </a:rPr>
                <a:t>A.</a:t>
              </a:r>
              <a:endParaRPr kumimoji="0" lang="zh-TW" altLang="en-US"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49163" name="矩形 12"/>
            <p:cNvSpPr>
              <a:spLocks noChangeArrowheads="1"/>
            </p:cNvSpPr>
            <p:nvPr/>
          </p:nvSpPr>
          <p:spPr bwMode="auto">
            <a:xfrm>
              <a:off x="3977619" y="2133310"/>
              <a:ext cx="349266" cy="3667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latin typeface="Tw Cen MT" pitchFamily="34" charset="0"/>
                  <a:ea typeface="微軟正黑體" pitchFamily="34" charset="-120"/>
                </a:rPr>
                <a:t>B.</a:t>
              </a:r>
              <a:endParaRPr kumimoji="0" lang="zh-TW" altLang="en-US"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977619" y="2546075"/>
              <a:ext cx="344503" cy="2349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67614" y="3885972"/>
              <a:ext cx="304814" cy="2873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661349" y="2752458"/>
              <a:ext cx="1901913" cy="11081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472428" y="3885972"/>
              <a:ext cx="2676649" cy="2873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3563262" y="2752458"/>
              <a:ext cx="758860" cy="11081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49169" name="矩形 19"/>
            <p:cNvSpPr>
              <a:spLocks noChangeArrowheads="1"/>
            </p:cNvSpPr>
            <p:nvPr/>
          </p:nvSpPr>
          <p:spPr bwMode="auto">
            <a:xfrm>
              <a:off x="596087" y="3885972"/>
              <a:ext cx="373080" cy="366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latin typeface="Tw Cen MT" pitchFamily="34" charset="0"/>
                  <a:ea typeface="微軟正黑體" pitchFamily="34" charset="-120"/>
                </a:rPr>
                <a:t>C.</a:t>
              </a:r>
              <a:endParaRPr kumimoji="0" lang="zh-TW" altLang="en-US"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49170" name="矩形 21"/>
            <p:cNvSpPr>
              <a:spLocks noChangeArrowheads="1"/>
            </p:cNvSpPr>
            <p:nvPr/>
          </p:nvSpPr>
          <p:spPr bwMode="auto">
            <a:xfrm>
              <a:off x="2561503" y="1907878"/>
              <a:ext cx="334978" cy="366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latin typeface="Tw Cen MT" pitchFamily="34" charset="0"/>
                  <a:ea typeface="微軟正黑體" pitchFamily="34" charset="-120"/>
                </a:rPr>
                <a:t>E.</a:t>
              </a:r>
              <a:endParaRPr kumimoji="0" lang="zh-TW" altLang="en-US"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49171" name="矩形 22"/>
            <p:cNvSpPr>
              <a:spLocks noChangeArrowheads="1"/>
            </p:cNvSpPr>
            <p:nvPr/>
          </p:nvSpPr>
          <p:spPr bwMode="auto">
            <a:xfrm>
              <a:off x="3536274" y="1906290"/>
              <a:ext cx="334978" cy="366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latin typeface="Tw Cen MT" pitchFamily="34" charset="0"/>
                  <a:ea typeface="微軟正黑體" pitchFamily="34" charset="-120"/>
                </a:rPr>
                <a:t>F.</a:t>
              </a:r>
              <a:endParaRPr kumimoji="0" lang="zh-TW" altLang="en-US">
                <a:latin typeface="Tw Cen MT" pitchFamily="34" charset="0"/>
                <a:ea typeface="微軟正黑體" pitchFamily="34" charset="-120"/>
              </a:endParaRPr>
            </a:p>
          </p:txBody>
        </p:sp>
        <p:cxnSp>
          <p:nvCxnSpPr>
            <p:cNvPr id="24" name="直線接點 23"/>
            <p:cNvCxnSpPr>
              <a:stCxn id="11" idx="1"/>
            </p:cNvCxnSpPr>
            <p:nvPr/>
          </p:nvCxnSpPr>
          <p:spPr>
            <a:xfrm flipH="1">
              <a:off x="967579" y="3039805"/>
              <a:ext cx="18892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 flipH="1">
              <a:off x="972342" y="4076479"/>
              <a:ext cx="18733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flipV="1">
              <a:off x="2712322" y="2204750"/>
              <a:ext cx="0" cy="5318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 flipV="1">
              <a:off x="3707732" y="2204750"/>
              <a:ext cx="0" cy="5318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 flipV="1">
              <a:off x="2123333" y="4173319"/>
              <a:ext cx="0" cy="5318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77" name="矩形 20"/>
            <p:cNvSpPr>
              <a:spLocks noChangeArrowheads="1"/>
            </p:cNvSpPr>
            <p:nvPr/>
          </p:nvSpPr>
          <p:spPr bwMode="auto">
            <a:xfrm>
              <a:off x="1905835" y="4443204"/>
              <a:ext cx="373080" cy="366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altLang="zh-TW">
                  <a:latin typeface="Tw Cen MT" pitchFamily="34" charset="0"/>
                  <a:ea typeface="微軟正黑體" pitchFamily="34" charset="-120"/>
                </a:rPr>
                <a:t>D.</a:t>
              </a:r>
              <a:endParaRPr kumimoji="0" lang="zh-TW" altLang="en-US">
                <a:latin typeface="Tw Cen MT" pitchFamily="34" charset="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50178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712913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上色</a:t>
            </a:r>
            <a:endParaRPr lang="en-US" altLang="zh-TW" smtClean="0"/>
          </a:p>
          <a:p>
            <a:pPr lvl="1" eaLnBrk="1" hangingPunct="1"/>
            <a:r>
              <a:rPr lang="zh-TW" altLang="en-US" sz="2000" smtClean="0"/>
              <a:t>內容</a:t>
            </a:r>
            <a:r>
              <a:rPr lang="en-US" altLang="zh-TW" sz="2000" smtClean="0"/>
              <a:t>/</a:t>
            </a:r>
            <a:r>
              <a:rPr lang="zh-TW" altLang="en-US" sz="2000" smtClean="0"/>
              <a:t>筆畫顏色</a:t>
            </a:r>
            <a:endParaRPr lang="en-US" altLang="zh-TW" sz="2000" smtClean="0"/>
          </a:p>
          <a:p>
            <a:pPr eaLnBrk="1" hangingPunct="1"/>
            <a:endParaRPr lang="zh-TW" altLang="en-US" smtClean="0"/>
          </a:p>
        </p:txBody>
      </p:sp>
      <p:grpSp>
        <p:nvGrpSpPr>
          <p:cNvPr id="50179" name="群組 5"/>
          <p:cNvGrpSpPr>
            <a:grpSpLocks/>
          </p:cNvGrpSpPr>
          <p:nvPr/>
        </p:nvGrpSpPr>
        <p:grpSpPr bwMode="auto">
          <a:xfrm>
            <a:off x="3984625" y="2300288"/>
            <a:ext cx="4548188" cy="3913187"/>
            <a:chOff x="3707904" y="1599174"/>
            <a:chExt cx="5590266" cy="4660072"/>
          </a:xfrm>
        </p:grpSpPr>
        <p:pic>
          <p:nvPicPr>
            <p:cNvPr id="50194" name="Picture 2"/>
            <p:cNvPicPr>
              <a:picLocks noChangeAspect="1" noChangeArrowheads="1"/>
            </p:cNvPicPr>
            <p:nvPr/>
          </p:nvPicPr>
          <p:blipFill>
            <a:blip r:embed="rId2"/>
            <a:srcRect l="481" t="51791" r="95183" b="34361"/>
            <a:stretch>
              <a:fillRect/>
            </a:stretch>
          </p:blipFill>
          <p:spPr bwMode="auto">
            <a:xfrm>
              <a:off x="3707904" y="1988840"/>
              <a:ext cx="972558" cy="194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95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982" t="15652" r="44521" b="41284"/>
            <a:stretch>
              <a:fillRect/>
            </a:stretch>
          </p:blipFill>
          <p:spPr bwMode="auto">
            <a:xfrm>
              <a:off x="4536446" y="1599174"/>
              <a:ext cx="4761724" cy="466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" name="肘形接點 7"/>
          <p:cNvCxnSpPr/>
          <p:nvPr/>
        </p:nvCxnSpPr>
        <p:spPr>
          <a:xfrm>
            <a:off x="4379913" y="2959100"/>
            <a:ext cx="2214562" cy="1108075"/>
          </a:xfrm>
          <a:prstGeom prst="bentConnector3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接點 8"/>
          <p:cNvCxnSpPr/>
          <p:nvPr/>
        </p:nvCxnSpPr>
        <p:spPr>
          <a:xfrm rot="16200000" flipH="1">
            <a:off x="4100513" y="3821112"/>
            <a:ext cx="1709738" cy="595313"/>
          </a:xfrm>
          <a:prstGeom prst="bentConnector3">
            <a:avLst>
              <a:gd name="adj1" fmla="val -239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2" name="文字方塊 10"/>
          <p:cNvSpPr txBox="1">
            <a:spLocks noChangeArrowheads="1"/>
          </p:cNvSpPr>
          <p:nvPr/>
        </p:nvSpPr>
        <p:spPr bwMode="auto">
          <a:xfrm>
            <a:off x="3700463" y="5173663"/>
            <a:ext cx="14541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筆畫顏色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0183" name="文字方塊 11"/>
          <p:cNvSpPr txBox="1">
            <a:spLocks noChangeArrowheads="1"/>
          </p:cNvSpPr>
          <p:nvPr/>
        </p:nvSpPr>
        <p:spPr bwMode="auto">
          <a:xfrm>
            <a:off x="6811963" y="3452813"/>
            <a:ext cx="99536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內容顏色</a:t>
            </a:r>
          </a:p>
        </p:txBody>
      </p:sp>
      <p:sp>
        <p:nvSpPr>
          <p:cNvPr id="16" name="矩形 15"/>
          <p:cNvSpPr/>
          <p:nvPr/>
        </p:nvSpPr>
        <p:spPr>
          <a:xfrm>
            <a:off x="3962400" y="3611563"/>
            <a:ext cx="266700" cy="187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229100" y="3616325"/>
            <a:ext cx="266700" cy="185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495800" y="3611563"/>
            <a:ext cx="266700" cy="187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2" name="肘形接點 21"/>
          <p:cNvCxnSpPr>
            <a:stCxn id="16" idx="2"/>
          </p:cNvCxnSpPr>
          <p:nvPr/>
        </p:nvCxnSpPr>
        <p:spPr>
          <a:xfrm rot="5400000">
            <a:off x="3409950" y="3894138"/>
            <a:ext cx="771525" cy="600075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接點 23"/>
          <p:cNvCxnSpPr>
            <a:stCxn id="18" idx="2"/>
          </p:cNvCxnSpPr>
          <p:nvPr/>
        </p:nvCxnSpPr>
        <p:spPr>
          <a:xfrm rot="16200000" flipH="1">
            <a:off x="4406106" y="4031457"/>
            <a:ext cx="771525" cy="325438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>
            <a:stCxn id="17" idx="2"/>
          </p:cNvCxnSpPr>
          <p:nvPr/>
        </p:nvCxnSpPr>
        <p:spPr>
          <a:xfrm>
            <a:off x="4362450" y="3811588"/>
            <a:ext cx="17463" cy="7667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文字方塊 26"/>
          <p:cNvSpPr txBox="1">
            <a:spLocks noChangeArrowheads="1"/>
          </p:cNvSpPr>
          <p:nvPr/>
        </p:nvSpPr>
        <p:spPr bwMode="auto">
          <a:xfrm>
            <a:off x="3203575" y="4533900"/>
            <a:ext cx="5921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純色</a:t>
            </a:r>
          </a:p>
        </p:txBody>
      </p:sp>
      <p:sp>
        <p:nvSpPr>
          <p:cNvPr id="50191" name="文字方塊 27"/>
          <p:cNvSpPr txBox="1">
            <a:spLocks noChangeArrowheads="1"/>
          </p:cNvSpPr>
          <p:nvPr/>
        </p:nvSpPr>
        <p:spPr bwMode="auto">
          <a:xfrm>
            <a:off x="4098925" y="4532313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漸層</a:t>
            </a:r>
          </a:p>
        </p:txBody>
      </p:sp>
      <p:sp>
        <p:nvSpPr>
          <p:cNvPr id="50192" name="文字方塊 28"/>
          <p:cNvSpPr txBox="1">
            <a:spLocks noChangeArrowheads="1"/>
          </p:cNvSpPr>
          <p:nvPr/>
        </p:nvSpPr>
        <p:spPr bwMode="auto">
          <a:xfrm>
            <a:off x="4665663" y="4533900"/>
            <a:ext cx="58896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透明</a:t>
            </a:r>
          </a:p>
        </p:txBody>
      </p:sp>
      <p:sp>
        <p:nvSpPr>
          <p:cNvPr id="50193" name="文字方塊 29"/>
          <p:cNvSpPr txBox="1">
            <a:spLocks noChangeArrowheads="1"/>
          </p:cNvSpPr>
          <p:nvPr/>
        </p:nvSpPr>
        <p:spPr bwMode="auto">
          <a:xfrm>
            <a:off x="755650" y="5734050"/>
            <a:ext cx="408940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備註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在前面的區塊即為當前編輯的顏色模式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800" smtClean="0"/>
              <a:t>漸層</a:t>
            </a:r>
            <a:endParaRPr lang="en-US" altLang="zh-TW" sz="2800" smtClean="0"/>
          </a:p>
          <a:p>
            <a:pPr eaLnBrk="1" hangingPunct="1"/>
            <a:endParaRPr lang="zh-TW" altLang="en-US" sz="2800" smtClean="0"/>
          </a:p>
        </p:txBody>
      </p:sp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/>
          <a:srcRect l="25919" t="25587" r="42757" b="25177"/>
          <a:stretch>
            <a:fillRect/>
          </a:stretch>
        </p:blipFill>
        <p:spPr bwMode="auto">
          <a:xfrm>
            <a:off x="1798638" y="2133600"/>
            <a:ext cx="3819525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單箭頭接點 4"/>
          <p:cNvCxnSpPr/>
          <p:nvPr/>
        </p:nvCxnSpPr>
        <p:spPr>
          <a:xfrm>
            <a:off x="2346325" y="3900488"/>
            <a:ext cx="295275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/>
          <a:srcRect l="-221" t="51999" r="94044" b="32118"/>
          <a:stretch>
            <a:fillRect/>
          </a:stretch>
        </p:blipFill>
        <p:spPr bwMode="auto">
          <a:xfrm>
            <a:off x="790575" y="3089275"/>
            <a:ext cx="10080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3"/>
          <a:srcRect l="57243" t="29294" r="25772" b="38765"/>
          <a:stretch>
            <a:fillRect/>
          </a:stretch>
        </p:blipFill>
        <p:spPr bwMode="auto">
          <a:xfrm>
            <a:off x="5867400" y="1989138"/>
            <a:ext cx="288448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141413" y="3898900"/>
            <a:ext cx="222250" cy="207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867400" y="3357563"/>
            <a:ext cx="307975" cy="325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67400" y="1989138"/>
            <a:ext cx="2884488" cy="1693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867400" y="3687763"/>
            <a:ext cx="2884488" cy="1693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790575" y="4797425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411413" y="5668963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5959475" y="1628775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5867400" y="5453063"/>
            <a:ext cx="217488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1215" name="文字方塊 15"/>
          <p:cNvSpPr txBox="1">
            <a:spLocks noChangeArrowheads="1"/>
          </p:cNvSpPr>
          <p:nvPr/>
        </p:nvSpPr>
        <p:spPr bwMode="auto">
          <a:xfrm>
            <a:off x="473075" y="4751388"/>
            <a:ext cx="2082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點擊內容漸層選項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cxnSp>
        <p:nvCxnSpPr>
          <p:cNvPr id="12" name="肘形接點 11"/>
          <p:cNvCxnSpPr>
            <a:endCxn id="14" idx="2"/>
          </p:cNvCxnSpPr>
          <p:nvPr/>
        </p:nvCxnSpPr>
        <p:spPr>
          <a:xfrm rot="5400000" flipH="1" flipV="1">
            <a:off x="5787231" y="1816894"/>
            <a:ext cx="252413" cy="92075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接點 17"/>
          <p:cNvCxnSpPr>
            <a:endCxn id="4" idx="0"/>
          </p:cNvCxnSpPr>
          <p:nvPr/>
        </p:nvCxnSpPr>
        <p:spPr>
          <a:xfrm rot="5400000">
            <a:off x="674688" y="4330700"/>
            <a:ext cx="690562" cy="242888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stCxn id="11" idx="1"/>
            <a:endCxn id="15" idx="2"/>
          </p:cNvCxnSpPr>
          <p:nvPr/>
        </p:nvCxnSpPr>
        <p:spPr>
          <a:xfrm rot="10800000" flipV="1">
            <a:off x="5867400" y="4535488"/>
            <a:ext cx="12700" cy="1025525"/>
          </a:xfrm>
          <a:prstGeom prst="bentConnector3">
            <a:avLst>
              <a:gd name="adj1" fmla="val 180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向下箭號 20"/>
          <p:cNvSpPr/>
          <p:nvPr/>
        </p:nvSpPr>
        <p:spPr>
          <a:xfrm>
            <a:off x="5913438" y="3563938"/>
            <a:ext cx="153987" cy="3556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1220" name="文字方塊 21"/>
          <p:cNvSpPr txBox="1">
            <a:spLocks noChangeArrowheads="1"/>
          </p:cNvSpPr>
          <p:nvPr/>
        </p:nvSpPr>
        <p:spPr bwMode="auto">
          <a:xfrm>
            <a:off x="766763" y="4767263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1221" name="文字方塊 24"/>
          <p:cNvSpPr txBox="1">
            <a:spLocks noChangeArrowheads="1"/>
          </p:cNvSpPr>
          <p:nvPr/>
        </p:nvSpPr>
        <p:spPr bwMode="auto">
          <a:xfrm>
            <a:off x="2389188" y="5638800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1222" name="文字方塊 25"/>
          <p:cNvSpPr txBox="1">
            <a:spLocks noChangeArrowheads="1"/>
          </p:cNvSpPr>
          <p:nvPr/>
        </p:nvSpPr>
        <p:spPr bwMode="auto">
          <a:xfrm>
            <a:off x="5935663" y="1598613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1223" name="文字方塊 26"/>
          <p:cNvSpPr txBox="1">
            <a:spLocks noChangeArrowheads="1"/>
          </p:cNvSpPr>
          <p:nvPr/>
        </p:nvSpPr>
        <p:spPr bwMode="auto">
          <a:xfrm>
            <a:off x="5859463" y="5421313"/>
            <a:ext cx="263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1224" name="文字方塊 27"/>
          <p:cNvSpPr txBox="1">
            <a:spLocks noChangeArrowheads="1"/>
          </p:cNvSpPr>
          <p:nvPr/>
        </p:nvSpPr>
        <p:spPr bwMode="auto">
          <a:xfrm>
            <a:off x="2124075" y="5614988"/>
            <a:ext cx="2441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按住左鍵拖曳漸層方向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1225" name="文字方塊 28"/>
          <p:cNvSpPr txBox="1">
            <a:spLocks noChangeArrowheads="1"/>
          </p:cNvSpPr>
          <p:nvPr/>
        </p:nvSpPr>
        <p:spPr bwMode="auto">
          <a:xfrm>
            <a:off x="5724525" y="1582738"/>
            <a:ext cx="2979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在漸層視窗可以調整漸層屬性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1226" name="文字方塊 22"/>
          <p:cNvSpPr txBox="1">
            <a:spLocks noChangeArrowheads="1"/>
          </p:cNvSpPr>
          <p:nvPr/>
        </p:nvSpPr>
        <p:spPr bwMode="auto">
          <a:xfrm>
            <a:off x="6134100" y="3348038"/>
            <a:ext cx="216058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左鍵點擊可更改漸層顏色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1227" name="文字方塊 31"/>
          <p:cNvSpPr txBox="1">
            <a:spLocks noChangeArrowheads="1"/>
          </p:cNvSpPr>
          <p:nvPr/>
        </p:nvSpPr>
        <p:spPr bwMode="auto">
          <a:xfrm>
            <a:off x="6192838" y="5426075"/>
            <a:ext cx="2339975" cy="306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在顏色視窗中更改漸層顏色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52226" name="圖片 1"/>
          <p:cNvPicPr>
            <a:picLocks noChangeAspect="1" noChangeArrowheads="1"/>
          </p:cNvPicPr>
          <p:nvPr/>
        </p:nvPicPr>
        <p:blipFill>
          <a:blip r:embed="rId2"/>
          <a:srcRect l="28511" t="25403" r="28554" b="29657"/>
          <a:stretch>
            <a:fillRect/>
          </a:stretch>
        </p:blipFill>
        <p:spPr bwMode="auto">
          <a:xfrm>
            <a:off x="1125538" y="2205038"/>
            <a:ext cx="5024437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 l="30154" t="36754" r="47577" b="27061"/>
          <a:stretch>
            <a:fillRect/>
          </a:stretch>
        </p:blipFill>
        <p:spPr bwMode="auto">
          <a:xfrm>
            <a:off x="6037263" y="1655763"/>
            <a:ext cx="2716212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/>
          <a:srcRect l="363" t="29102" r="94675" b="44498"/>
          <a:stretch>
            <a:fillRect/>
          </a:stretch>
        </p:blipFill>
        <p:spPr bwMode="auto">
          <a:xfrm>
            <a:off x="482600" y="2205038"/>
            <a:ext cx="604838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4"/>
          <a:srcRect l="24461" t="18831" r="54231" b="41292"/>
          <a:stretch>
            <a:fillRect/>
          </a:stretch>
        </p:blipFill>
        <p:spPr bwMode="auto">
          <a:xfrm>
            <a:off x="6645275" y="4486275"/>
            <a:ext cx="2135188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/>
          <p:cNvPicPr>
            <a:picLocks noChangeAspect="1" noChangeArrowheads="1"/>
          </p:cNvPicPr>
          <p:nvPr/>
        </p:nvPicPr>
        <p:blipFill>
          <a:blip r:embed="rId4"/>
          <a:srcRect l="-240" t="35651" r="95274" b="41292"/>
          <a:stretch>
            <a:fillRect/>
          </a:stretch>
        </p:blipFill>
        <p:spPr bwMode="auto">
          <a:xfrm>
            <a:off x="6149975" y="4670425"/>
            <a:ext cx="573088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482600" y="3357563"/>
            <a:ext cx="301625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437313" y="5300663"/>
            <a:ext cx="30162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2233" name="文字方塊 10"/>
          <p:cNvSpPr txBox="1">
            <a:spLocks noChangeArrowheads="1"/>
          </p:cNvSpPr>
          <p:nvPr/>
        </p:nvSpPr>
        <p:spPr bwMode="auto">
          <a:xfrm>
            <a:off x="4859338" y="6021388"/>
            <a:ext cx="16065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選取即時上色區塊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2234" name="文字方塊 11"/>
          <p:cNvSpPr txBox="1">
            <a:spLocks noChangeArrowheads="1"/>
          </p:cNvSpPr>
          <p:nvPr/>
        </p:nvSpPr>
        <p:spPr bwMode="auto">
          <a:xfrm>
            <a:off x="5929313" y="4005263"/>
            <a:ext cx="2495550" cy="304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選擇填入顏色，點擊區塊上色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2235" name="內容版面配置區 2"/>
          <p:cNvSpPr>
            <a:spLocks/>
          </p:cNvSpPr>
          <p:nvPr/>
        </p:nvSpPr>
        <p:spPr bwMode="auto">
          <a:xfrm>
            <a:off x="612775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及時上色：將封閉曲線著上指定顏色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8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53250" name="圖片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88" t="45711" r="53735" b="17816"/>
          <a:stretch>
            <a:fillRect/>
          </a:stretch>
        </p:blipFill>
        <p:spPr bwMode="auto">
          <a:xfrm>
            <a:off x="3302000" y="2301875"/>
            <a:ext cx="29940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 noChangeArrowheads="1"/>
          </p:cNvPicPr>
          <p:nvPr/>
        </p:nvPicPr>
        <p:blipFill>
          <a:blip r:embed="rId3"/>
          <a:srcRect l="40968" t="26135" r="40038" b="53210"/>
          <a:stretch>
            <a:fillRect/>
          </a:stretch>
        </p:blipFill>
        <p:spPr bwMode="auto">
          <a:xfrm>
            <a:off x="5589588" y="4713288"/>
            <a:ext cx="2459037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1"/>
          <p:cNvPicPr>
            <a:picLocks noChangeAspect="1" noChangeArrowheads="1"/>
          </p:cNvPicPr>
          <p:nvPr/>
        </p:nvPicPr>
        <p:blipFill>
          <a:blip r:embed="rId4"/>
          <a:srcRect l="25069" t="50964" r="59953" b="26653"/>
          <a:stretch>
            <a:fillRect/>
          </a:stretch>
        </p:blipFill>
        <p:spPr bwMode="auto">
          <a:xfrm>
            <a:off x="1462088" y="2643188"/>
            <a:ext cx="2128837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圖片 1"/>
          <p:cNvPicPr>
            <a:picLocks noChangeAspect="1" noChangeArrowheads="1"/>
          </p:cNvPicPr>
          <p:nvPr/>
        </p:nvPicPr>
        <p:blipFill>
          <a:blip r:embed="rId3"/>
          <a:srcRect l="24887" t="50665" r="59290" b="27246"/>
          <a:stretch>
            <a:fillRect/>
          </a:stretch>
        </p:blipFill>
        <p:spPr bwMode="auto">
          <a:xfrm>
            <a:off x="5688013" y="1944688"/>
            <a:ext cx="252412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774825" y="2647950"/>
            <a:ext cx="1584325" cy="198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479800" y="2647950"/>
            <a:ext cx="1679575" cy="198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973763" y="2054225"/>
            <a:ext cx="1873250" cy="198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589588" y="5027613"/>
            <a:ext cx="2251075" cy="1223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50825" y="4941888"/>
            <a:ext cx="217488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1858963" y="4792663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5643563" y="3963988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53261" name="圖片 1"/>
          <p:cNvPicPr>
            <a:picLocks noChangeAspect="1" noChangeArrowheads="1"/>
          </p:cNvPicPr>
          <p:nvPr/>
        </p:nvPicPr>
        <p:blipFill>
          <a:blip r:embed="rId3"/>
          <a:srcRect l="36517" t="29895" r="58977" b="64656"/>
          <a:stretch>
            <a:fillRect/>
          </a:stretch>
        </p:blipFill>
        <p:spPr bwMode="auto">
          <a:xfrm>
            <a:off x="5645150" y="4237038"/>
            <a:ext cx="58261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5634038" y="4229100"/>
            <a:ext cx="585787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5570538" y="6276975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3264" name="文字方塊 22"/>
          <p:cNvSpPr txBox="1">
            <a:spLocks noChangeArrowheads="1"/>
          </p:cNvSpPr>
          <p:nvPr/>
        </p:nvSpPr>
        <p:spPr bwMode="auto">
          <a:xfrm>
            <a:off x="227013" y="4910138"/>
            <a:ext cx="263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3265" name="文字方塊 23"/>
          <p:cNvSpPr txBox="1">
            <a:spLocks noChangeArrowheads="1"/>
          </p:cNvSpPr>
          <p:nvPr/>
        </p:nvSpPr>
        <p:spPr bwMode="auto">
          <a:xfrm>
            <a:off x="1828800" y="4762500"/>
            <a:ext cx="26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3266" name="文字方塊 24"/>
          <p:cNvSpPr txBox="1">
            <a:spLocks noChangeArrowheads="1"/>
          </p:cNvSpPr>
          <p:nvPr/>
        </p:nvSpPr>
        <p:spPr bwMode="auto">
          <a:xfrm>
            <a:off x="5610225" y="3916363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3267" name="文字方塊 28"/>
          <p:cNvSpPr txBox="1">
            <a:spLocks noChangeArrowheads="1"/>
          </p:cNvSpPr>
          <p:nvPr/>
        </p:nvSpPr>
        <p:spPr bwMode="auto">
          <a:xfrm>
            <a:off x="6227763" y="4165600"/>
            <a:ext cx="1620837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使用直接選取工具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點選交叉點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3268" name="文字方塊 29"/>
          <p:cNvSpPr txBox="1">
            <a:spLocks noChangeArrowheads="1"/>
          </p:cNvSpPr>
          <p:nvPr/>
        </p:nvSpPr>
        <p:spPr bwMode="auto">
          <a:xfrm>
            <a:off x="5810250" y="6216650"/>
            <a:ext cx="26987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在顏色視窗中選擇填入網格顏色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3269" name="文字方塊 30"/>
          <p:cNvSpPr txBox="1">
            <a:spLocks noChangeArrowheads="1"/>
          </p:cNvSpPr>
          <p:nvPr/>
        </p:nvSpPr>
        <p:spPr bwMode="auto">
          <a:xfrm>
            <a:off x="2009775" y="4699000"/>
            <a:ext cx="26987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點選形狀中空白處開始建立網格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，點擊直線會出現橫線，反之，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會出現直線。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3270" name="文字方塊 33"/>
          <p:cNvSpPr txBox="1">
            <a:spLocks noChangeArrowheads="1"/>
          </p:cNvSpPr>
          <p:nvPr/>
        </p:nvSpPr>
        <p:spPr bwMode="auto">
          <a:xfrm>
            <a:off x="428625" y="4921250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點擊網格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pic>
        <p:nvPicPr>
          <p:cNvPr id="53271" name="圖片 1"/>
          <p:cNvPicPr>
            <a:picLocks noChangeAspect="1" noChangeArrowheads="1"/>
          </p:cNvPicPr>
          <p:nvPr/>
        </p:nvPicPr>
        <p:blipFill>
          <a:blip r:embed="rId4"/>
          <a:srcRect t="20084" r="95416" b="53854"/>
          <a:stretch>
            <a:fillRect/>
          </a:stretch>
        </p:blipFill>
        <p:spPr bwMode="auto">
          <a:xfrm>
            <a:off x="796925" y="2317750"/>
            <a:ext cx="7112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857250" y="4149725"/>
            <a:ext cx="373063" cy="309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3273" name="文字方塊 34"/>
          <p:cNvSpPr txBox="1">
            <a:spLocks noChangeArrowheads="1"/>
          </p:cNvSpPr>
          <p:nvPr/>
        </p:nvSpPr>
        <p:spPr bwMode="auto">
          <a:xfrm>
            <a:off x="5532438" y="6248400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3274" name="內容版面配置區 2"/>
          <p:cNvSpPr>
            <a:spLocks/>
          </p:cNvSpPr>
          <p:nvPr/>
        </p:nvSpPr>
        <p:spPr bwMode="auto">
          <a:xfrm>
            <a:off x="828675" y="1700213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網格：操控網格格點將物件做形變</a:t>
            </a: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4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5427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選取與排列物件</a:t>
            </a:r>
            <a:endParaRPr lang="en-US" altLang="zh-TW" sz="2400" smtClean="0"/>
          </a:p>
          <a:p>
            <a:pPr lvl="1" eaLnBrk="1" hangingPunct="1"/>
            <a:r>
              <a:rPr lang="zh-TW" altLang="en-US" sz="2000" smtClean="0"/>
              <a:t>選取物件</a:t>
            </a:r>
            <a:endParaRPr lang="en-US" altLang="zh-TW" sz="2000" smtClean="0"/>
          </a:p>
          <a:p>
            <a:pPr eaLnBrk="1" hangingPunct="1"/>
            <a:endParaRPr lang="zh-TW" altLang="en-US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 l="25258" t="9752" r="52731" b="50444"/>
          <a:stretch>
            <a:fillRect/>
          </a:stretch>
        </p:blipFill>
        <p:spPr bwMode="auto">
          <a:xfrm>
            <a:off x="1835150" y="2824163"/>
            <a:ext cx="268287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/>
          <a:srcRect t="15047" r="94865" b="77507"/>
          <a:stretch>
            <a:fillRect/>
          </a:stretch>
        </p:blipFill>
        <p:spPr bwMode="auto">
          <a:xfrm>
            <a:off x="468313" y="2852738"/>
            <a:ext cx="1352550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3"/>
          <a:srcRect t="15524" r="94379" b="78539"/>
          <a:stretch>
            <a:fillRect/>
          </a:stretch>
        </p:blipFill>
        <p:spPr bwMode="auto">
          <a:xfrm>
            <a:off x="3849688" y="2205038"/>
            <a:ext cx="133826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3"/>
          <a:srcRect l="28780" t="16470" r="52113" b="52509"/>
          <a:stretch>
            <a:fillRect/>
          </a:stretch>
        </p:blipFill>
        <p:spPr bwMode="auto">
          <a:xfrm>
            <a:off x="5208588" y="2646363"/>
            <a:ext cx="2551112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等腰三角形 6"/>
          <p:cNvSpPr/>
          <p:nvPr/>
        </p:nvSpPr>
        <p:spPr>
          <a:xfrm rot="20340260">
            <a:off x="3616325" y="4956175"/>
            <a:ext cx="111125" cy="144463"/>
          </a:xfrm>
          <a:custGeom>
            <a:avLst/>
            <a:gdLst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0 w 432048"/>
              <a:gd name="connsiteY3" fmla="*/ 432048 h 432048"/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239937 w 432048"/>
              <a:gd name="connsiteY3" fmla="*/ 431472 h 432048"/>
              <a:gd name="connsiteX4" fmla="*/ 0 w 432048"/>
              <a:gd name="connsiteY4" fmla="*/ 432048 h 432048"/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239937 w 432048"/>
              <a:gd name="connsiteY3" fmla="*/ 296561 h 432048"/>
              <a:gd name="connsiteX4" fmla="*/ 0 w 432048"/>
              <a:gd name="connsiteY4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432048">
                <a:moveTo>
                  <a:pt x="0" y="432048"/>
                </a:moveTo>
                <a:lnTo>
                  <a:pt x="216024" y="0"/>
                </a:lnTo>
                <a:lnTo>
                  <a:pt x="432048" y="432048"/>
                </a:lnTo>
                <a:lnTo>
                  <a:pt x="239937" y="296561"/>
                </a:lnTo>
                <a:lnTo>
                  <a:pt x="0" y="4320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等腰三角形 6"/>
          <p:cNvSpPr/>
          <p:nvPr/>
        </p:nvSpPr>
        <p:spPr>
          <a:xfrm rot="20340260">
            <a:off x="7342188" y="2781300"/>
            <a:ext cx="111125" cy="144463"/>
          </a:xfrm>
          <a:custGeom>
            <a:avLst/>
            <a:gdLst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0 w 432048"/>
              <a:gd name="connsiteY3" fmla="*/ 432048 h 432048"/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239937 w 432048"/>
              <a:gd name="connsiteY3" fmla="*/ 431472 h 432048"/>
              <a:gd name="connsiteX4" fmla="*/ 0 w 432048"/>
              <a:gd name="connsiteY4" fmla="*/ 432048 h 432048"/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239937 w 432048"/>
              <a:gd name="connsiteY3" fmla="*/ 296561 h 432048"/>
              <a:gd name="connsiteX4" fmla="*/ 0 w 432048"/>
              <a:gd name="connsiteY4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432048">
                <a:moveTo>
                  <a:pt x="0" y="432048"/>
                </a:moveTo>
                <a:lnTo>
                  <a:pt x="216024" y="0"/>
                </a:lnTo>
                <a:lnTo>
                  <a:pt x="432048" y="432048"/>
                </a:lnTo>
                <a:lnTo>
                  <a:pt x="239937" y="296561"/>
                </a:lnTo>
                <a:lnTo>
                  <a:pt x="0" y="4320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2916238" y="3940175"/>
            <a:ext cx="431800" cy="7127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V="1">
            <a:off x="6588125" y="2940050"/>
            <a:ext cx="731838" cy="10001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3" name="文字方塊 14"/>
          <p:cNvSpPr txBox="1">
            <a:spLocks noChangeArrowheads="1"/>
          </p:cNvSpPr>
          <p:nvPr/>
        </p:nvSpPr>
        <p:spPr bwMode="auto">
          <a:xfrm>
            <a:off x="420688" y="4143375"/>
            <a:ext cx="903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選取工具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3725" y="3048000"/>
            <a:ext cx="584200" cy="458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394200" y="2278063"/>
            <a:ext cx="585788" cy="4587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4286" name="文字方塊 17"/>
          <p:cNvSpPr txBox="1">
            <a:spLocks noChangeArrowheads="1"/>
          </p:cNvSpPr>
          <p:nvPr/>
        </p:nvSpPr>
        <p:spPr bwMode="auto">
          <a:xfrm>
            <a:off x="4067175" y="3157538"/>
            <a:ext cx="1620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直接選取工具</a:t>
            </a:r>
            <a:r>
              <a:rPr kumimoji="0" lang="en-US" altLang="zh-TW" sz="1400">
                <a:latin typeface="Tw Cen MT" pitchFamily="34" charset="0"/>
                <a:ea typeface="微軟正黑體" pitchFamily="34" charset="-120"/>
              </a:rPr>
              <a:t>:</a:t>
            </a:r>
          </a:p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可以選取路徑錨點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4287" name="文字方塊 18"/>
          <p:cNvSpPr txBox="1">
            <a:spLocks noChangeArrowheads="1"/>
          </p:cNvSpPr>
          <p:nvPr/>
        </p:nvSpPr>
        <p:spPr bwMode="auto">
          <a:xfrm>
            <a:off x="3594100" y="5391150"/>
            <a:ext cx="16208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左鍵按住物件拖曳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4288" name="文字方塊 19"/>
          <p:cNvSpPr txBox="1">
            <a:spLocks noChangeArrowheads="1"/>
          </p:cNvSpPr>
          <p:nvPr/>
        </p:nvSpPr>
        <p:spPr bwMode="auto">
          <a:xfrm>
            <a:off x="7397750" y="3016250"/>
            <a:ext cx="1441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左鍵雙擊錨點，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拖曳選中的錨點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pic>
        <p:nvPicPr>
          <p:cNvPr id="54289" name="Picture 2"/>
          <p:cNvPicPr>
            <a:picLocks noChangeAspect="1" noChangeArrowheads="1"/>
          </p:cNvPicPr>
          <p:nvPr/>
        </p:nvPicPr>
        <p:blipFill>
          <a:blip r:embed="rId4"/>
          <a:srcRect l="25404" t="35924" r="49596" b="35156"/>
          <a:stretch>
            <a:fillRect/>
          </a:stretch>
        </p:blipFill>
        <p:spPr bwMode="auto">
          <a:xfrm>
            <a:off x="593725" y="5391150"/>
            <a:ext cx="17176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0" name="文字方塊 21"/>
          <p:cNvSpPr txBox="1">
            <a:spLocks noChangeArrowheads="1"/>
          </p:cNvSpPr>
          <p:nvPr/>
        </p:nvSpPr>
        <p:spPr bwMode="auto">
          <a:xfrm>
            <a:off x="2359025" y="6237288"/>
            <a:ext cx="38417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左鍵按住拖曳出框框可一次選取多個物件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3" name="等腰三角形 6"/>
          <p:cNvSpPr/>
          <p:nvPr/>
        </p:nvSpPr>
        <p:spPr>
          <a:xfrm rot="20340260">
            <a:off x="2146300" y="6581775"/>
            <a:ext cx="111125" cy="144463"/>
          </a:xfrm>
          <a:custGeom>
            <a:avLst/>
            <a:gdLst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0 w 432048"/>
              <a:gd name="connsiteY3" fmla="*/ 432048 h 432048"/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239937 w 432048"/>
              <a:gd name="connsiteY3" fmla="*/ 431472 h 432048"/>
              <a:gd name="connsiteX4" fmla="*/ 0 w 432048"/>
              <a:gd name="connsiteY4" fmla="*/ 432048 h 432048"/>
              <a:gd name="connsiteX0" fmla="*/ 0 w 432048"/>
              <a:gd name="connsiteY0" fmla="*/ 432048 h 432048"/>
              <a:gd name="connsiteX1" fmla="*/ 216024 w 432048"/>
              <a:gd name="connsiteY1" fmla="*/ 0 h 432048"/>
              <a:gd name="connsiteX2" fmla="*/ 432048 w 432048"/>
              <a:gd name="connsiteY2" fmla="*/ 432048 h 432048"/>
              <a:gd name="connsiteX3" fmla="*/ 239937 w 432048"/>
              <a:gd name="connsiteY3" fmla="*/ 296561 h 432048"/>
              <a:gd name="connsiteX4" fmla="*/ 0 w 432048"/>
              <a:gd name="connsiteY4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432048">
                <a:moveTo>
                  <a:pt x="0" y="432048"/>
                </a:moveTo>
                <a:lnTo>
                  <a:pt x="216024" y="0"/>
                </a:lnTo>
                <a:lnTo>
                  <a:pt x="432048" y="432048"/>
                </a:lnTo>
                <a:lnTo>
                  <a:pt x="239937" y="296561"/>
                </a:lnTo>
                <a:lnTo>
                  <a:pt x="0" y="4320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4" name="直線單箭頭接點 23"/>
          <p:cNvCxnSpPr>
            <a:endCxn id="23" idx="1"/>
          </p:cNvCxnSpPr>
          <p:nvPr/>
        </p:nvCxnSpPr>
        <p:spPr>
          <a:xfrm>
            <a:off x="658813" y="5432425"/>
            <a:ext cx="1517650" cy="11541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93" name="文字方塊 27"/>
          <p:cNvSpPr txBox="1">
            <a:spLocks noChangeArrowheads="1"/>
          </p:cNvSpPr>
          <p:nvPr/>
        </p:nvSpPr>
        <p:spPr bwMode="auto">
          <a:xfrm>
            <a:off x="2338388" y="5929313"/>
            <a:ext cx="560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55298" name="內容版面配置區 2"/>
          <p:cNvSpPr>
            <a:spLocks noGrp="1"/>
          </p:cNvSpPr>
          <p:nvPr>
            <p:ph sz="quarter" idx="1"/>
          </p:nvPr>
        </p:nvSpPr>
        <p:spPr>
          <a:xfrm>
            <a:off x="323850" y="1600200"/>
            <a:ext cx="8153400" cy="4495800"/>
          </a:xfrm>
        </p:spPr>
        <p:txBody>
          <a:bodyPr/>
          <a:lstStyle/>
          <a:p>
            <a:pPr lvl="1" eaLnBrk="1" hangingPunct="1"/>
            <a:r>
              <a:rPr lang="zh-TW" altLang="en-US" sz="2400" smtClean="0"/>
              <a:t>對齊</a:t>
            </a:r>
            <a:r>
              <a:rPr lang="en-US" altLang="zh-TW" sz="2400" smtClean="0"/>
              <a:t>/</a:t>
            </a:r>
            <a:r>
              <a:rPr lang="zh-TW" altLang="en-US" sz="2400" smtClean="0"/>
              <a:t>均分物件</a:t>
            </a:r>
            <a:endParaRPr lang="en-US" altLang="zh-TW" sz="2400" smtClean="0"/>
          </a:p>
          <a:p>
            <a:pPr eaLnBrk="1" hangingPunct="1"/>
            <a:endParaRPr lang="zh-TW" altLang="en-US" smtClean="0"/>
          </a:p>
        </p:txBody>
      </p:sp>
      <p:pic>
        <p:nvPicPr>
          <p:cNvPr id="55299" name="圖片 1"/>
          <p:cNvPicPr>
            <a:picLocks noChangeAspect="1" noChangeArrowheads="1"/>
          </p:cNvPicPr>
          <p:nvPr/>
        </p:nvPicPr>
        <p:blipFill>
          <a:blip r:embed="rId2"/>
          <a:srcRect l="7828" t="14830" r="75792" b="68745"/>
          <a:stretch>
            <a:fillRect/>
          </a:stretch>
        </p:blipFill>
        <p:spPr bwMode="auto">
          <a:xfrm>
            <a:off x="3722688" y="1844675"/>
            <a:ext cx="2573337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1"/>
          <p:cNvPicPr>
            <a:picLocks noChangeAspect="1" noChangeArrowheads="1"/>
          </p:cNvPicPr>
          <p:nvPr/>
        </p:nvPicPr>
        <p:blipFill>
          <a:blip r:embed="rId3"/>
          <a:srcRect l="28859" t="32274" r="66612" b="47206"/>
          <a:stretch>
            <a:fillRect/>
          </a:stretch>
        </p:blipFill>
        <p:spPr bwMode="auto">
          <a:xfrm>
            <a:off x="2820988" y="3587750"/>
            <a:ext cx="5175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圖片 1"/>
          <p:cNvPicPr>
            <a:picLocks noChangeAspect="1" noChangeArrowheads="1"/>
          </p:cNvPicPr>
          <p:nvPr/>
        </p:nvPicPr>
        <p:blipFill>
          <a:blip r:embed="rId4"/>
          <a:srcRect l="28345" t="31863" r="50000" b="58498"/>
          <a:stretch>
            <a:fillRect/>
          </a:stretch>
        </p:blipFill>
        <p:spPr bwMode="auto">
          <a:xfrm>
            <a:off x="3563938" y="3892550"/>
            <a:ext cx="22701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圖片 1"/>
          <p:cNvPicPr>
            <a:picLocks noChangeAspect="1" noChangeArrowheads="1"/>
          </p:cNvPicPr>
          <p:nvPr/>
        </p:nvPicPr>
        <p:blipFill>
          <a:blip r:embed="rId5"/>
          <a:srcRect l="32846" t="27766" r="61333" b="35759"/>
          <a:stretch>
            <a:fillRect/>
          </a:stretch>
        </p:blipFill>
        <p:spPr bwMode="auto">
          <a:xfrm>
            <a:off x="6134100" y="3522663"/>
            <a:ext cx="6096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圖片 1"/>
          <p:cNvPicPr>
            <a:picLocks noChangeAspect="1" noChangeArrowheads="1"/>
          </p:cNvPicPr>
          <p:nvPr/>
        </p:nvPicPr>
        <p:blipFill>
          <a:blip r:embed="rId2"/>
          <a:srcRect l="28914" t="33272" r="50000" b="47452"/>
          <a:stretch>
            <a:fillRect/>
          </a:stretch>
        </p:blipFill>
        <p:spPr bwMode="auto">
          <a:xfrm>
            <a:off x="490538" y="3689350"/>
            <a:ext cx="22098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 9"/>
          <p:cNvSpPr/>
          <p:nvPr/>
        </p:nvSpPr>
        <p:spPr>
          <a:xfrm>
            <a:off x="250825" y="4941888"/>
            <a:ext cx="217488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5305" name="文字方塊 10"/>
          <p:cNvSpPr txBox="1">
            <a:spLocks noChangeArrowheads="1"/>
          </p:cNvSpPr>
          <p:nvPr/>
        </p:nvSpPr>
        <p:spPr bwMode="auto">
          <a:xfrm>
            <a:off x="227013" y="4910138"/>
            <a:ext cx="263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416675" y="2235200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5307" name="文字方塊 12"/>
          <p:cNvSpPr txBox="1">
            <a:spLocks noChangeArrowheads="1"/>
          </p:cNvSpPr>
          <p:nvPr/>
        </p:nvSpPr>
        <p:spPr bwMode="auto">
          <a:xfrm>
            <a:off x="6391275" y="2205038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5308" name="文字方塊 13"/>
          <p:cNvSpPr txBox="1">
            <a:spLocks noChangeArrowheads="1"/>
          </p:cNvSpPr>
          <p:nvPr/>
        </p:nvSpPr>
        <p:spPr bwMode="auto">
          <a:xfrm>
            <a:off x="490538" y="4911725"/>
            <a:ext cx="1262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選取所有物件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5309" name="文字方塊 14"/>
          <p:cNvSpPr txBox="1">
            <a:spLocks noChangeArrowheads="1"/>
          </p:cNvSpPr>
          <p:nvPr/>
        </p:nvSpPr>
        <p:spPr bwMode="auto">
          <a:xfrm>
            <a:off x="6694488" y="2209800"/>
            <a:ext cx="2408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從對齊視窗中選取對齊</a:t>
            </a:r>
            <a:r>
              <a:rPr kumimoji="0" lang="en-US" altLang="zh-TW" sz="1400">
                <a:latin typeface="Tw Cen MT" pitchFamily="34" charset="0"/>
                <a:ea typeface="微軟正黑體" pitchFamily="34" charset="-120"/>
              </a:rPr>
              <a:t>/</a:t>
            </a:r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均分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模式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5310" name="文字方塊 15"/>
          <p:cNvSpPr txBox="1">
            <a:spLocks noChangeArrowheads="1"/>
          </p:cNvSpPr>
          <p:nvPr/>
        </p:nvSpPr>
        <p:spPr bwMode="auto">
          <a:xfrm>
            <a:off x="2805113" y="5049838"/>
            <a:ext cx="9032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垂直對齊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5311" name="文字方塊 16"/>
          <p:cNvSpPr txBox="1">
            <a:spLocks noChangeArrowheads="1"/>
          </p:cNvSpPr>
          <p:nvPr/>
        </p:nvSpPr>
        <p:spPr bwMode="auto">
          <a:xfrm>
            <a:off x="3702050" y="4530725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水平對齊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06813" y="1836738"/>
            <a:ext cx="2589212" cy="1622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5313" name="文字方塊 20"/>
          <p:cNvSpPr txBox="1">
            <a:spLocks noChangeArrowheads="1"/>
          </p:cNvSpPr>
          <p:nvPr/>
        </p:nvSpPr>
        <p:spPr bwMode="auto">
          <a:xfrm>
            <a:off x="5834063" y="5759450"/>
            <a:ext cx="1441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垂直依中線均分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pic>
        <p:nvPicPr>
          <p:cNvPr id="55314" name="Picture 2"/>
          <p:cNvPicPr>
            <a:picLocks noChangeAspect="1" noChangeArrowheads="1"/>
          </p:cNvPicPr>
          <p:nvPr/>
        </p:nvPicPr>
        <p:blipFill>
          <a:blip r:embed="rId6"/>
          <a:srcRect l="20963" t="41354" r="51076" b="43285"/>
          <a:stretch>
            <a:fillRect/>
          </a:stretch>
        </p:blipFill>
        <p:spPr bwMode="auto">
          <a:xfrm>
            <a:off x="6858000" y="3930650"/>
            <a:ext cx="2276475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5" name="文字方塊 22"/>
          <p:cNvSpPr txBox="1">
            <a:spLocks noChangeArrowheads="1"/>
          </p:cNvSpPr>
          <p:nvPr/>
        </p:nvSpPr>
        <p:spPr bwMode="auto">
          <a:xfrm>
            <a:off x="7177088" y="4735513"/>
            <a:ext cx="14414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水平依中線均分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732088" y="3575050"/>
            <a:ext cx="6370637" cy="302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490538" y="3587750"/>
            <a:ext cx="2238375" cy="1382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向右箭號 21"/>
          <p:cNvSpPr/>
          <p:nvPr/>
        </p:nvSpPr>
        <p:spPr>
          <a:xfrm rot="5400000" flipV="1">
            <a:off x="6921500" y="2930525"/>
            <a:ext cx="706438" cy="4778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altLang="zh-TW" dirty="0" smtClean="0"/>
              <a:t>Illustrator V.S. Photoshop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altLang="zh-TW" dirty="0" smtClean="0"/>
              <a:t>PS</a:t>
            </a:r>
            <a:r>
              <a:rPr lang="zh-TW" altLang="en-US" dirty="0" smtClean="0"/>
              <a:t>主要功能是處理影像，是點陣圖編修的軟體。</a:t>
            </a:r>
            <a:endParaRPr lang="en-US" altLang="zh-TW" dirty="0" smtClean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altLang="zh-TW" dirty="0" smtClean="0"/>
              <a:t>Ill</a:t>
            </a:r>
            <a:r>
              <a:rPr lang="zh-TW" altLang="en-US" dirty="0" smtClean="0"/>
              <a:t>主要功能是創造影像，是向量圖繪製的軟體。</a:t>
            </a:r>
            <a:endParaRPr lang="en-US" altLang="zh-TW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zh-TW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altLang="zh-TW" dirty="0" smtClean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zh-TW" altLang="en-US" dirty="0"/>
          </a:p>
        </p:txBody>
      </p:sp>
      <p:sp>
        <p:nvSpPr>
          <p:cNvPr id="18434" name="標題 1"/>
          <p:cNvSpPr>
            <a:spLocks/>
          </p:cNvSpPr>
          <p:nvPr/>
        </p:nvSpPr>
        <p:spPr bwMode="auto">
          <a:xfrm>
            <a:off x="828675" y="4445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rPr>
              <a:t>Illustrator</a:t>
            </a:r>
            <a:r>
              <a:rPr kumimoji="0" lang="zh-TW" altLang="zh-TW" sz="4400">
                <a:solidFill>
                  <a:schemeClr val="tx2"/>
                </a:solidFill>
                <a:latin typeface="Tw Cen MT" pitchFamily="34" charset="0"/>
                <a:ea typeface="微軟正黑體" pitchFamily="34" charset="-120"/>
              </a:rPr>
              <a:t>介紹</a:t>
            </a:r>
            <a:endParaRPr kumimoji="0" lang="zh-TW" altLang="en-US" sz="4400">
              <a:solidFill>
                <a:schemeClr val="tx2"/>
              </a:solidFill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56322" name="內容版面配置區 2"/>
          <p:cNvSpPr>
            <a:spLocks noGrp="1"/>
          </p:cNvSpPr>
          <p:nvPr>
            <p:ph sz="quarter" idx="1"/>
          </p:nvPr>
        </p:nvSpPr>
        <p:spPr>
          <a:xfrm>
            <a:off x="323850" y="1600200"/>
            <a:ext cx="8153400" cy="4495800"/>
          </a:xfrm>
        </p:spPr>
        <p:txBody>
          <a:bodyPr/>
          <a:lstStyle/>
          <a:p>
            <a:pPr lvl="1" eaLnBrk="1" hangingPunct="1"/>
            <a:r>
              <a:rPr lang="zh-TW" altLang="en-US" sz="2400" smtClean="0"/>
              <a:t>複製物件</a:t>
            </a:r>
            <a:endParaRPr lang="en-US" altLang="zh-TW" sz="2400" smtClean="0"/>
          </a:p>
          <a:p>
            <a:pPr eaLnBrk="1" hangingPunct="1"/>
            <a:endParaRPr lang="zh-TW" altLang="en-US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 l="26250" t="34470" r="57426" b="50496"/>
          <a:stretch>
            <a:fillRect/>
          </a:stretch>
        </p:blipFill>
        <p:spPr bwMode="auto">
          <a:xfrm>
            <a:off x="1116013" y="2781300"/>
            <a:ext cx="1989137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/>
          <a:srcRect l="32794" t="33060" r="52869" b="53000"/>
          <a:stretch>
            <a:fillRect/>
          </a:stretch>
        </p:blipFill>
        <p:spPr bwMode="auto">
          <a:xfrm>
            <a:off x="1236663" y="3962400"/>
            <a:ext cx="1747837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文字方塊 3"/>
          <p:cNvSpPr txBox="1">
            <a:spLocks noChangeArrowheads="1"/>
          </p:cNvSpPr>
          <p:nvPr/>
        </p:nvSpPr>
        <p:spPr bwMode="auto">
          <a:xfrm>
            <a:off x="5537200" y="1995488"/>
            <a:ext cx="140335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 b="1">
                <a:latin typeface="Tw Cen MT" pitchFamily="34" charset="0"/>
                <a:ea typeface="微軟正黑體" pitchFamily="34" charset="-120"/>
              </a:rPr>
              <a:t>位移複製物件</a:t>
            </a:r>
          </a:p>
          <a:p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6326" name="文字方塊 6"/>
          <p:cNvSpPr txBox="1">
            <a:spLocks noChangeArrowheads="1"/>
          </p:cNvSpPr>
          <p:nvPr/>
        </p:nvSpPr>
        <p:spPr bwMode="auto">
          <a:xfrm>
            <a:off x="1187450" y="2493963"/>
            <a:ext cx="140335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600" b="1">
                <a:latin typeface="Tw Cen MT" pitchFamily="34" charset="0"/>
                <a:ea typeface="微軟正黑體" pitchFamily="34" charset="-120"/>
              </a:rPr>
              <a:t>拖移複製物件</a:t>
            </a:r>
          </a:p>
          <a:p>
            <a:endParaRPr kumimoji="0" lang="zh-TW" altLang="en-US" b="1">
              <a:latin typeface="Tw Cen MT" pitchFamily="34" charset="0"/>
              <a:ea typeface="微軟正黑體" pitchFamily="34" charset="-120"/>
            </a:endParaRPr>
          </a:p>
        </p:txBody>
      </p:sp>
      <p:pic>
        <p:nvPicPr>
          <p:cNvPr id="56327" name="Picture 4"/>
          <p:cNvPicPr>
            <a:picLocks noChangeAspect="1" noChangeArrowheads="1"/>
          </p:cNvPicPr>
          <p:nvPr/>
        </p:nvPicPr>
        <p:blipFill>
          <a:blip r:embed="rId4"/>
          <a:srcRect t="2647" r="56213" b="20059"/>
          <a:stretch>
            <a:fillRect/>
          </a:stretch>
        </p:blipFill>
        <p:spPr bwMode="auto">
          <a:xfrm>
            <a:off x="3540125" y="2606675"/>
            <a:ext cx="3421063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5"/>
          <p:cNvPicPr>
            <a:picLocks noChangeAspect="1" noChangeArrowheads="1"/>
          </p:cNvPicPr>
          <p:nvPr/>
        </p:nvPicPr>
        <p:blipFill>
          <a:blip r:embed="rId5"/>
          <a:srcRect l="38824" t="38385" r="38875" b="42824"/>
          <a:stretch>
            <a:fillRect/>
          </a:stretch>
        </p:blipFill>
        <p:spPr bwMode="auto">
          <a:xfrm>
            <a:off x="6424613" y="3062288"/>
            <a:ext cx="2114550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6"/>
          <p:cNvPicPr>
            <a:picLocks noChangeAspect="1" noChangeArrowheads="1"/>
          </p:cNvPicPr>
          <p:nvPr/>
        </p:nvPicPr>
        <p:blipFill>
          <a:blip r:embed="rId6"/>
          <a:srcRect l="30809" t="32068" r="57169" b="51941"/>
          <a:stretch>
            <a:fillRect/>
          </a:stretch>
        </p:blipFill>
        <p:spPr bwMode="auto">
          <a:xfrm>
            <a:off x="7092950" y="4494213"/>
            <a:ext cx="10795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0" name="文字方塊 10"/>
          <p:cNvSpPr txBox="1">
            <a:spLocks noChangeArrowheads="1"/>
          </p:cNvSpPr>
          <p:nvPr/>
        </p:nvSpPr>
        <p:spPr bwMode="auto">
          <a:xfrm>
            <a:off x="1187450" y="3729038"/>
            <a:ext cx="2276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左鍵</a:t>
            </a:r>
            <a:r>
              <a:rPr kumimoji="0" lang="en-US" altLang="zh-TW" sz="1400">
                <a:latin typeface="Tw Cen MT" pitchFamily="34" charset="0"/>
                <a:ea typeface="微軟正黑體" pitchFamily="34" charset="-120"/>
              </a:rPr>
              <a:t>+Alt</a:t>
            </a:r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拖曳物件即可複製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1971675" y="3332163"/>
            <a:ext cx="3683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284663" y="2606675"/>
            <a:ext cx="392112" cy="123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540125" y="4819650"/>
            <a:ext cx="1528763" cy="123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68888" y="5268913"/>
            <a:ext cx="1462087" cy="115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6424613" y="3082925"/>
            <a:ext cx="2114550" cy="109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505325" y="2341563"/>
            <a:ext cx="182563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6530975" y="5516563"/>
            <a:ext cx="182563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7069138" y="2792413"/>
            <a:ext cx="182562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6339" name="文字方塊 9"/>
          <p:cNvSpPr txBox="1">
            <a:spLocks noChangeArrowheads="1"/>
          </p:cNvSpPr>
          <p:nvPr/>
        </p:nvSpPr>
        <p:spPr bwMode="auto">
          <a:xfrm>
            <a:off x="4465638" y="2293938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6340" name="文字方塊 21"/>
          <p:cNvSpPr txBox="1">
            <a:spLocks noChangeArrowheads="1"/>
          </p:cNvSpPr>
          <p:nvPr/>
        </p:nvSpPr>
        <p:spPr bwMode="auto">
          <a:xfrm>
            <a:off x="7029450" y="2730500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6341" name="文字方塊 22"/>
          <p:cNvSpPr txBox="1">
            <a:spLocks noChangeArrowheads="1"/>
          </p:cNvSpPr>
          <p:nvPr/>
        </p:nvSpPr>
        <p:spPr bwMode="auto">
          <a:xfrm>
            <a:off x="6511925" y="547052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cxnSp>
        <p:nvCxnSpPr>
          <p:cNvPr id="56342" name="肘形接點 17"/>
          <p:cNvCxnSpPr>
            <a:cxnSpLocks noChangeShapeType="1"/>
            <a:stCxn id="8" idx="1"/>
            <a:endCxn id="56339" idx="1"/>
          </p:cNvCxnSpPr>
          <p:nvPr/>
        </p:nvCxnSpPr>
        <p:spPr bwMode="auto">
          <a:xfrm rot="10800000" flipH="1">
            <a:off x="4275138" y="2432050"/>
            <a:ext cx="190500" cy="236538"/>
          </a:xfrm>
          <a:prstGeom prst="bentConnector3">
            <a:avLst>
              <a:gd name="adj1" fmla="val -115000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24" name="肘形接點 23"/>
          <p:cNvCxnSpPr>
            <a:endCxn id="56340" idx="1"/>
          </p:cNvCxnSpPr>
          <p:nvPr/>
        </p:nvCxnSpPr>
        <p:spPr>
          <a:xfrm rot="5400000" flipH="1" flipV="1">
            <a:off x="6898481" y="2931320"/>
            <a:ext cx="193675" cy="68262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>
            <a:endCxn id="56341" idx="0"/>
          </p:cNvCxnSpPr>
          <p:nvPr/>
        </p:nvCxnSpPr>
        <p:spPr>
          <a:xfrm rot="16200000" flipH="1">
            <a:off x="6518276" y="5341937"/>
            <a:ext cx="144462" cy="112713"/>
          </a:xfrm>
          <a:prstGeom prst="bentConnector3">
            <a:avLst>
              <a:gd name="adj1" fmla="val -2923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45" name="文字方塊 32"/>
          <p:cNvSpPr txBox="1">
            <a:spLocks noChangeArrowheads="1"/>
          </p:cNvSpPr>
          <p:nvPr/>
        </p:nvSpPr>
        <p:spPr bwMode="auto">
          <a:xfrm>
            <a:off x="4605338" y="2262188"/>
            <a:ext cx="793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點擊物件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6346" name="文字方塊 33"/>
          <p:cNvSpPr txBox="1">
            <a:spLocks noChangeArrowheads="1"/>
          </p:cNvSpPr>
          <p:nvPr/>
        </p:nvSpPr>
        <p:spPr bwMode="auto">
          <a:xfrm>
            <a:off x="7161213" y="2714625"/>
            <a:ext cx="2012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調整位移複製選項後按確定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6347" name="文字方塊 34"/>
          <p:cNvSpPr txBox="1">
            <a:spLocks noChangeArrowheads="1"/>
          </p:cNvSpPr>
          <p:nvPr/>
        </p:nvSpPr>
        <p:spPr bwMode="auto">
          <a:xfrm>
            <a:off x="6688138" y="5445125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選擇下拉選單中的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路徑</a:t>
            </a:r>
            <a:r>
              <a:rPr kumimoji="0" lang="en-US" altLang="zh-TW" sz="1200">
                <a:latin typeface="Tw Cen MT" pitchFamily="34" charset="0"/>
                <a:ea typeface="微軟正黑體" pitchFamily="34" charset="-120"/>
              </a:rPr>
              <a:t>&gt;&gt;</a:t>
            </a:r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位移複製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57346" name="內容版面配置區 2"/>
          <p:cNvSpPr>
            <a:spLocks noGrp="1"/>
          </p:cNvSpPr>
          <p:nvPr>
            <p:ph sz="quarter" idx="1"/>
          </p:nvPr>
        </p:nvSpPr>
        <p:spPr>
          <a:xfrm>
            <a:off x="323850" y="1773238"/>
            <a:ext cx="8229600" cy="4525962"/>
          </a:xfrm>
        </p:spPr>
        <p:txBody>
          <a:bodyPr/>
          <a:lstStyle/>
          <a:p>
            <a:pPr lvl="1" eaLnBrk="1" hangingPunct="1"/>
            <a:r>
              <a:rPr lang="zh-TW" altLang="en-US" sz="2400" smtClean="0"/>
              <a:t>群組物件</a:t>
            </a:r>
            <a:endParaRPr lang="en-US" altLang="zh-TW" sz="2400" smtClean="0"/>
          </a:p>
          <a:p>
            <a:pPr eaLnBrk="1" hangingPunct="1"/>
            <a:endParaRPr lang="zh-TW" altLang="en-US" sz="2000" smtClean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 l="30939" t="16765" r="38126" b="36647"/>
          <a:stretch>
            <a:fillRect/>
          </a:stretch>
        </p:blipFill>
        <p:spPr bwMode="auto">
          <a:xfrm>
            <a:off x="323850" y="2706688"/>
            <a:ext cx="37719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/>
          <a:srcRect l="31691" t="17706" r="34558" b="41147"/>
          <a:stretch>
            <a:fillRect/>
          </a:stretch>
        </p:blipFill>
        <p:spPr bwMode="auto">
          <a:xfrm>
            <a:off x="4433888" y="2706688"/>
            <a:ext cx="4114800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714625" y="4905375"/>
            <a:ext cx="1393825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156450" y="4932363"/>
            <a:ext cx="1392238" cy="252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433888" y="2579688"/>
            <a:ext cx="2722562" cy="3509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3059113" y="2706688"/>
            <a:ext cx="0" cy="172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611188" y="2706688"/>
            <a:ext cx="2447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611188" y="2706688"/>
            <a:ext cx="0" cy="3135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611188" y="5842000"/>
            <a:ext cx="21034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3101975" y="2706688"/>
            <a:ext cx="182563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624138" y="6273800"/>
            <a:ext cx="182562" cy="1825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7234238" y="2522538"/>
            <a:ext cx="182562" cy="1841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7218363" y="5907088"/>
            <a:ext cx="182562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7360" name="文字方塊 24"/>
          <p:cNvSpPr txBox="1">
            <a:spLocks noChangeArrowheads="1"/>
          </p:cNvSpPr>
          <p:nvPr/>
        </p:nvSpPr>
        <p:spPr bwMode="auto">
          <a:xfrm>
            <a:off x="2838450" y="6283325"/>
            <a:ext cx="2622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按滑鼠右鍵，選取選單中的群組指令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61" name="文字方塊 25"/>
          <p:cNvSpPr txBox="1">
            <a:spLocks noChangeArrowheads="1"/>
          </p:cNvSpPr>
          <p:nvPr/>
        </p:nvSpPr>
        <p:spPr bwMode="auto">
          <a:xfrm>
            <a:off x="7451725" y="5911850"/>
            <a:ext cx="17081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按滑鼠右鍵，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選取選單中的解散群組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指令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24300" y="2522538"/>
            <a:ext cx="184150" cy="191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7975600" y="2784475"/>
            <a:ext cx="184150" cy="1433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7364" name="文字方塊 23"/>
          <p:cNvSpPr txBox="1">
            <a:spLocks noChangeArrowheads="1"/>
          </p:cNvSpPr>
          <p:nvPr/>
        </p:nvSpPr>
        <p:spPr bwMode="auto">
          <a:xfrm>
            <a:off x="3209925" y="2660650"/>
            <a:ext cx="1098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選取所有物件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65" name="文字方塊 26"/>
          <p:cNvSpPr txBox="1">
            <a:spLocks noChangeArrowheads="1"/>
          </p:cNvSpPr>
          <p:nvPr/>
        </p:nvSpPr>
        <p:spPr bwMode="auto">
          <a:xfrm>
            <a:off x="7459663" y="2476500"/>
            <a:ext cx="12509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選取已群組物件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66" name="文字方塊 31"/>
          <p:cNvSpPr txBox="1">
            <a:spLocks noChangeArrowheads="1"/>
          </p:cNvSpPr>
          <p:nvPr/>
        </p:nvSpPr>
        <p:spPr bwMode="auto">
          <a:xfrm>
            <a:off x="3035300" y="26431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67" name="文字方塊 32"/>
          <p:cNvSpPr txBox="1">
            <a:spLocks noChangeArrowheads="1"/>
          </p:cNvSpPr>
          <p:nvPr/>
        </p:nvSpPr>
        <p:spPr bwMode="auto">
          <a:xfrm>
            <a:off x="2578100" y="6232525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68" name="文字方塊 33"/>
          <p:cNvSpPr txBox="1">
            <a:spLocks noChangeArrowheads="1"/>
          </p:cNvSpPr>
          <p:nvPr/>
        </p:nvSpPr>
        <p:spPr bwMode="auto">
          <a:xfrm>
            <a:off x="7196138" y="2486025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69" name="文字方塊 34"/>
          <p:cNvSpPr txBox="1">
            <a:spLocks noChangeArrowheads="1"/>
          </p:cNvSpPr>
          <p:nvPr/>
        </p:nvSpPr>
        <p:spPr bwMode="auto">
          <a:xfrm>
            <a:off x="7186613" y="5851525"/>
            <a:ext cx="2682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2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70" name="文字方塊 35"/>
          <p:cNvSpPr txBox="1">
            <a:spLocks noChangeArrowheads="1"/>
          </p:cNvSpPr>
          <p:nvPr/>
        </p:nvSpPr>
        <p:spPr bwMode="auto">
          <a:xfrm>
            <a:off x="611188" y="24288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群組物件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7371" name="文字方塊 36"/>
          <p:cNvSpPr txBox="1">
            <a:spLocks noChangeArrowheads="1"/>
          </p:cNvSpPr>
          <p:nvPr/>
        </p:nvSpPr>
        <p:spPr bwMode="auto">
          <a:xfrm>
            <a:off x="4387850" y="2243138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解散群組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8370" name="圖片 1"/>
          <p:cNvPicPr>
            <a:picLocks noChangeAspect="1" noChangeArrowheads="1"/>
          </p:cNvPicPr>
          <p:nvPr/>
        </p:nvPicPr>
        <p:blipFill>
          <a:blip r:embed="rId2"/>
          <a:srcRect l="23590" t="31892" r="52820" b="25070"/>
          <a:stretch>
            <a:fillRect/>
          </a:stretch>
        </p:blipFill>
        <p:spPr bwMode="auto">
          <a:xfrm>
            <a:off x="368300" y="2828925"/>
            <a:ext cx="2300288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圖片 1"/>
          <p:cNvPicPr>
            <a:picLocks noChangeAspect="1" noChangeArrowheads="1"/>
          </p:cNvPicPr>
          <p:nvPr/>
        </p:nvPicPr>
        <p:blipFill>
          <a:blip r:embed="rId3"/>
          <a:srcRect l="41441" t="14345" r="34738" b="58205"/>
          <a:stretch>
            <a:fillRect/>
          </a:stretch>
        </p:blipFill>
        <p:spPr bwMode="auto">
          <a:xfrm>
            <a:off x="2627313" y="2614613"/>
            <a:ext cx="23209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圖片 1"/>
          <p:cNvPicPr>
            <a:picLocks noChangeAspect="1" noChangeArrowheads="1"/>
          </p:cNvPicPr>
          <p:nvPr/>
        </p:nvPicPr>
        <p:blipFill>
          <a:blip r:embed="rId4"/>
          <a:srcRect l="30347" t="32559" r="38934" b="28093"/>
          <a:stretch>
            <a:fillRect/>
          </a:stretch>
        </p:blipFill>
        <p:spPr bwMode="auto">
          <a:xfrm>
            <a:off x="5507038" y="2614613"/>
            <a:ext cx="29940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857250" y="3190875"/>
            <a:ext cx="182563" cy="1825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20713" y="3182938"/>
            <a:ext cx="206375" cy="196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2668588" y="4508500"/>
            <a:ext cx="182562" cy="1825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627313" y="2614613"/>
            <a:ext cx="2320925" cy="1798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146675" y="2600325"/>
            <a:ext cx="3529013" cy="2341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39813" y="5081588"/>
            <a:ext cx="182562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338388" y="4076700"/>
            <a:ext cx="242887" cy="24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8380" name="文字方塊 14"/>
          <p:cNvSpPr txBox="1">
            <a:spLocks noChangeArrowheads="1"/>
          </p:cNvSpPr>
          <p:nvPr/>
        </p:nvSpPr>
        <p:spPr bwMode="auto">
          <a:xfrm>
            <a:off x="827088" y="3143250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</a:p>
        </p:txBody>
      </p:sp>
      <p:sp>
        <p:nvSpPr>
          <p:cNvPr id="58381" name="文字方塊 15"/>
          <p:cNvSpPr txBox="1">
            <a:spLocks noChangeArrowheads="1"/>
          </p:cNvSpPr>
          <p:nvPr/>
        </p:nvSpPr>
        <p:spPr bwMode="auto">
          <a:xfrm>
            <a:off x="1000125" y="5035550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</a:p>
        </p:txBody>
      </p:sp>
      <p:sp>
        <p:nvSpPr>
          <p:cNvPr id="58382" name="文字方塊 16"/>
          <p:cNvSpPr txBox="1">
            <a:spLocks noChangeArrowheads="1"/>
          </p:cNvSpPr>
          <p:nvPr/>
        </p:nvSpPr>
        <p:spPr bwMode="auto">
          <a:xfrm>
            <a:off x="2627313" y="4462463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</a:p>
        </p:txBody>
      </p:sp>
      <p:sp>
        <p:nvSpPr>
          <p:cNvPr id="19" name="橢圓 18"/>
          <p:cNvSpPr/>
          <p:nvPr/>
        </p:nvSpPr>
        <p:spPr>
          <a:xfrm>
            <a:off x="5148263" y="5075238"/>
            <a:ext cx="182562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8384" name="文字方塊 20"/>
          <p:cNvSpPr txBox="1">
            <a:spLocks noChangeArrowheads="1"/>
          </p:cNvSpPr>
          <p:nvPr/>
        </p:nvSpPr>
        <p:spPr bwMode="auto">
          <a:xfrm>
            <a:off x="5106988" y="5027613"/>
            <a:ext cx="263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</a:p>
        </p:txBody>
      </p:sp>
      <p:sp>
        <p:nvSpPr>
          <p:cNvPr id="58385" name="文字方塊 21"/>
          <p:cNvSpPr txBox="1">
            <a:spLocks noChangeArrowheads="1"/>
          </p:cNvSpPr>
          <p:nvPr/>
        </p:nvSpPr>
        <p:spPr bwMode="auto">
          <a:xfrm>
            <a:off x="1039813" y="3140075"/>
            <a:ext cx="793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點擊鏡射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8386" name="文字方塊 22"/>
          <p:cNvSpPr txBox="1">
            <a:spLocks noChangeArrowheads="1"/>
          </p:cNvSpPr>
          <p:nvPr/>
        </p:nvSpPr>
        <p:spPr bwMode="auto">
          <a:xfrm>
            <a:off x="1296988" y="5027613"/>
            <a:ext cx="10985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按住</a:t>
            </a:r>
            <a:r>
              <a:rPr kumimoji="0" lang="en-US" altLang="zh-TW" sz="1200">
                <a:latin typeface="Tw Cen MT" pitchFamily="34" charset="0"/>
                <a:ea typeface="微軟正黑體" pitchFamily="34" charset="-120"/>
              </a:rPr>
              <a:t>Alt</a:t>
            </a:r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鍵，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點擊左鍵設置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鏡射中心位置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8387" name="文字方塊 23"/>
          <p:cNvSpPr txBox="1">
            <a:spLocks noChangeArrowheads="1"/>
          </p:cNvSpPr>
          <p:nvPr/>
        </p:nvSpPr>
        <p:spPr bwMode="auto">
          <a:xfrm>
            <a:off x="2890838" y="4462463"/>
            <a:ext cx="21653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此時出現鏡射選單，調整之後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按確定或拷貝，範例使用拷貝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垂直鏡射物件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8388" name="文字方塊 24"/>
          <p:cNvSpPr txBox="1">
            <a:spLocks noChangeArrowheads="1"/>
          </p:cNvSpPr>
          <p:nvPr/>
        </p:nvSpPr>
        <p:spPr bwMode="auto">
          <a:xfrm>
            <a:off x="5403850" y="5027613"/>
            <a:ext cx="793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完成鏡射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8389" name="內容版面配置區 2"/>
          <p:cNvSpPr>
            <a:spLocks/>
          </p:cNvSpPr>
          <p:nvPr/>
        </p:nvSpPr>
        <p:spPr bwMode="auto">
          <a:xfrm>
            <a:off x="323850" y="1773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鏡射物件</a:t>
            </a:r>
            <a:endParaRPr kumimoji="0" lang="en-US" altLang="zh-TW" sz="24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en-US" altLang="zh-TW" sz="24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0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59394" name="圖片 1"/>
          <p:cNvPicPr>
            <a:picLocks noChangeAspect="1" noChangeArrowheads="1"/>
          </p:cNvPicPr>
          <p:nvPr/>
        </p:nvPicPr>
        <p:blipFill>
          <a:blip r:embed="rId2"/>
          <a:srcRect l="37570" t="37679" r="37045" b="39165"/>
          <a:stretch>
            <a:fillRect/>
          </a:stretch>
        </p:blipFill>
        <p:spPr bwMode="auto">
          <a:xfrm>
            <a:off x="3032125" y="2212975"/>
            <a:ext cx="21209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395" name="群組 7"/>
          <p:cNvGrpSpPr>
            <a:grpSpLocks/>
          </p:cNvGrpSpPr>
          <p:nvPr/>
        </p:nvGrpSpPr>
        <p:grpSpPr bwMode="auto">
          <a:xfrm>
            <a:off x="5132388" y="3000375"/>
            <a:ext cx="4167187" cy="2487613"/>
            <a:chOff x="4450181" y="4149080"/>
            <a:chExt cx="3343611" cy="1927273"/>
          </a:xfrm>
        </p:grpSpPr>
        <p:pic>
          <p:nvPicPr>
            <p:cNvPr id="59410" name="圖片 1"/>
            <p:cNvPicPr>
              <a:picLocks noChangeAspect="1" noChangeArrowheads="1"/>
            </p:cNvPicPr>
            <p:nvPr/>
          </p:nvPicPr>
          <p:blipFill>
            <a:blip r:embed="rId3"/>
            <a:srcRect l="24478" t="22321" r="50000" b="22112"/>
            <a:stretch>
              <a:fillRect/>
            </a:stretch>
          </p:blipFill>
          <p:spPr bwMode="auto">
            <a:xfrm>
              <a:off x="4450181" y="4149080"/>
              <a:ext cx="1400239" cy="190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11" name="圖片 1"/>
            <p:cNvPicPr>
              <a:picLocks noChangeAspect="1" noChangeArrowheads="1"/>
            </p:cNvPicPr>
            <p:nvPr/>
          </p:nvPicPr>
          <p:blipFill>
            <a:blip r:embed="rId4"/>
            <a:srcRect l="25000" t="20494" r="39578" b="23354"/>
            <a:stretch>
              <a:fillRect/>
            </a:stretch>
          </p:blipFill>
          <p:spPr bwMode="auto">
            <a:xfrm>
              <a:off x="5850420" y="4149080"/>
              <a:ext cx="1943372" cy="192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/>
          <a:srcRect l="25729" t="27167" r="52083" b="43515"/>
          <a:stretch>
            <a:fillRect/>
          </a:stretch>
        </p:blipFill>
        <p:spPr bwMode="auto">
          <a:xfrm>
            <a:off x="635000" y="2306638"/>
            <a:ext cx="2339975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文字方塊 3"/>
          <p:cNvSpPr txBox="1">
            <a:spLocks noChangeArrowheads="1"/>
          </p:cNvSpPr>
          <p:nvPr/>
        </p:nvSpPr>
        <p:spPr bwMode="auto">
          <a:xfrm>
            <a:off x="971550" y="4054475"/>
            <a:ext cx="18002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選取物件，點擊旋轉</a:t>
            </a:r>
          </a:p>
        </p:txBody>
      </p:sp>
      <p:sp>
        <p:nvSpPr>
          <p:cNvPr id="59398" name="文字方塊 10"/>
          <p:cNvSpPr txBox="1">
            <a:spLocks noChangeArrowheads="1"/>
          </p:cNvSpPr>
          <p:nvPr/>
        </p:nvSpPr>
        <p:spPr bwMode="auto">
          <a:xfrm>
            <a:off x="2789238" y="3440113"/>
            <a:ext cx="23590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出現旋轉選單，設定角度後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確定或拷貝。範例拷貝</a:t>
            </a:r>
            <a:r>
              <a:rPr kumimoji="0" lang="en-US" altLang="zh-TW" sz="1400">
                <a:latin typeface="Tw Cen MT" pitchFamily="34" charset="0"/>
                <a:ea typeface="微軟正黑體" pitchFamily="34" charset="-120"/>
              </a:rPr>
              <a:t>25</a:t>
            </a:r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度</a:t>
            </a:r>
            <a:endParaRPr kumimoji="0" lang="en-US" altLang="zh-TW" sz="14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Tw Cen MT" pitchFamily="34" charset="0"/>
                <a:ea typeface="微軟正黑體" pitchFamily="34" charset="-120"/>
              </a:rPr>
              <a:t>的物件。</a:t>
            </a:r>
          </a:p>
        </p:txBody>
      </p:sp>
      <p:pic>
        <p:nvPicPr>
          <p:cNvPr id="59399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72" t="27666" r="55011" b="44110"/>
          <a:stretch>
            <a:fillRect/>
          </a:stretch>
        </p:blipFill>
        <p:spPr bwMode="auto">
          <a:xfrm>
            <a:off x="1349375" y="4243388"/>
            <a:ext cx="118427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文字方塊 11"/>
          <p:cNvSpPr txBox="1">
            <a:spLocks noChangeArrowheads="1"/>
          </p:cNvSpPr>
          <p:nvPr/>
        </p:nvSpPr>
        <p:spPr bwMode="auto">
          <a:xfrm>
            <a:off x="1349375" y="6057900"/>
            <a:ext cx="1108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按住</a:t>
            </a:r>
            <a:r>
              <a:rPr kumimoji="0" lang="en-US" altLang="zh-TW" sz="1200">
                <a:latin typeface="Tw Cen MT" pitchFamily="34" charset="0"/>
                <a:ea typeface="微軟正黑體" pitchFamily="34" charset="-120"/>
              </a:rPr>
              <a:t>Alt</a:t>
            </a:r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鍵，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點擊左鍵設置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旋轉中心位置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4391025" y="5518150"/>
            <a:ext cx="4889500" cy="517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完成旋轉物件後，可以使用快 捷鍵</a:t>
            </a:r>
            <a:r>
              <a:rPr kumimoji="0" lang="en-US" altLang="zh-TW" sz="1400" dirty="0" err="1">
                <a:latin typeface="+mn-lt"/>
                <a:ea typeface="+mn-ea"/>
              </a:rPr>
              <a:t>Ctrl+D</a:t>
            </a:r>
            <a:endParaRPr kumimoji="0" lang="en-US" altLang="zh-TW" sz="14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重複上一步驟</a:t>
            </a:r>
          </a:p>
        </p:txBody>
      </p:sp>
      <p:sp>
        <p:nvSpPr>
          <p:cNvPr id="59402" name="文字方塊 13"/>
          <p:cNvSpPr txBox="1">
            <a:spLocks noChangeArrowheads="1"/>
          </p:cNvSpPr>
          <p:nvPr/>
        </p:nvSpPr>
        <p:spPr bwMode="auto">
          <a:xfrm>
            <a:off x="4391025" y="5159375"/>
            <a:ext cx="560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Tw Cen MT" pitchFamily="34" charset="0"/>
                <a:ea typeface="微軟正黑體" pitchFamily="34" charset="-120"/>
              </a:rPr>
              <a:t>Tips</a:t>
            </a:r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788988" y="4116388"/>
            <a:ext cx="182562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131888" y="6092825"/>
            <a:ext cx="182562" cy="1825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771775" y="3332163"/>
            <a:ext cx="182563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9406" name="文字方塊 17"/>
          <p:cNvSpPr txBox="1">
            <a:spLocks noChangeArrowheads="1"/>
          </p:cNvSpPr>
          <p:nvPr/>
        </p:nvSpPr>
        <p:spPr bwMode="auto">
          <a:xfrm>
            <a:off x="747713" y="4068763"/>
            <a:ext cx="263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</a:p>
        </p:txBody>
      </p:sp>
      <p:sp>
        <p:nvSpPr>
          <p:cNvPr id="59407" name="文字方塊 18"/>
          <p:cNvSpPr txBox="1">
            <a:spLocks noChangeArrowheads="1"/>
          </p:cNvSpPr>
          <p:nvPr/>
        </p:nvSpPr>
        <p:spPr bwMode="auto">
          <a:xfrm>
            <a:off x="1085850" y="6046788"/>
            <a:ext cx="266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</a:p>
        </p:txBody>
      </p:sp>
      <p:sp>
        <p:nvSpPr>
          <p:cNvPr id="59408" name="文字方塊 19"/>
          <p:cNvSpPr txBox="1">
            <a:spLocks noChangeArrowheads="1"/>
          </p:cNvSpPr>
          <p:nvPr/>
        </p:nvSpPr>
        <p:spPr bwMode="auto">
          <a:xfrm>
            <a:off x="2736850" y="3302000"/>
            <a:ext cx="266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</a:p>
        </p:txBody>
      </p:sp>
      <p:sp>
        <p:nvSpPr>
          <p:cNvPr id="59409" name="內容版面配置區 2"/>
          <p:cNvSpPr>
            <a:spLocks/>
          </p:cNvSpPr>
          <p:nvPr/>
        </p:nvSpPr>
        <p:spPr bwMode="auto">
          <a:xfrm>
            <a:off x="323850" y="1773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旋轉物件</a:t>
            </a:r>
            <a:endParaRPr kumimoji="0" lang="en-US" altLang="zh-TW" sz="24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en-US" altLang="zh-TW" sz="24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0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60418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grpSp>
        <p:nvGrpSpPr>
          <p:cNvPr id="60419" name="群組 3"/>
          <p:cNvGrpSpPr>
            <a:grpSpLocks/>
          </p:cNvGrpSpPr>
          <p:nvPr/>
        </p:nvGrpSpPr>
        <p:grpSpPr bwMode="auto">
          <a:xfrm>
            <a:off x="957263" y="2571750"/>
            <a:ext cx="7237412" cy="2728913"/>
            <a:chOff x="2111403" y="4473443"/>
            <a:chExt cx="4128692" cy="1507783"/>
          </a:xfrm>
        </p:grpSpPr>
        <p:pic>
          <p:nvPicPr>
            <p:cNvPr id="60437" name="圖片 1"/>
            <p:cNvPicPr>
              <a:picLocks noChangeAspect="1" noChangeArrowheads="1"/>
            </p:cNvPicPr>
            <p:nvPr/>
          </p:nvPicPr>
          <p:blipFill>
            <a:blip r:embed="rId2"/>
            <a:srcRect l="24487" t="29633" r="31200" b="28558"/>
            <a:stretch>
              <a:fillRect/>
            </a:stretch>
          </p:blipFill>
          <p:spPr bwMode="auto">
            <a:xfrm>
              <a:off x="2111403" y="4509120"/>
              <a:ext cx="2738905" cy="1472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8" name="圖片 1"/>
            <p:cNvPicPr>
              <a:picLocks noChangeAspect="1" noChangeArrowheads="1"/>
            </p:cNvPicPr>
            <p:nvPr/>
          </p:nvPicPr>
          <p:blipFill>
            <a:blip r:embed="rId3"/>
            <a:srcRect l="30429" t="34850" r="53712" b="27850"/>
            <a:stretch>
              <a:fillRect/>
            </a:stretch>
          </p:blipFill>
          <p:spPr bwMode="auto">
            <a:xfrm>
              <a:off x="5259896" y="4473443"/>
              <a:ext cx="980199" cy="1313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橢圓 6"/>
          <p:cNvSpPr/>
          <p:nvPr/>
        </p:nvSpPr>
        <p:spPr>
          <a:xfrm>
            <a:off x="1677988" y="4922838"/>
            <a:ext cx="182562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130550" y="2673350"/>
            <a:ext cx="2627313" cy="2339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254250" y="3956050"/>
            <a:ext cx="241300" cy="24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812800" y="3773488"/>
            <a:ext cx="182563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038475" y="5165725"/>
            <a:ext cx="184150" cy="1825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477000" y="2205038"/>
            <a:ext cx="182563" cy="1825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316663" y="2686050"/>
            <a:ext cx="2036762" cy="1814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930275" y="3551238"/>
            <a:ext cx="177800" cy="158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0428" name="文字方塊 14"/>
          <p:cNvSpPr txBox="1">
            <a:spLocks noChangeArrowheads="1"/>
          </p:cNvSpPr>
          <p:nvPr/>
        </p:nvSpPr>
        <p:spPr bwMode="auto">
          <a:xfrm>
            <a:off x="993775" y="3760788"/>
            <a:ext cx="793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點擊縮放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0429" name="文字方塊 16"/>
          <p:cNvSpPr txBox="1">
            <a:spLocks noChangeArrowheads="1"/>
          </p:cNvSpPr>
          <p:nvPr/>
        </p:nvSpPr>
        <p:spPr bwMode="auto">
          <a:xfrm>
            <a:off x="1860550" y="4843463"/>
            <a:ext cx="10985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按住</a:t>
            </a:r>
            <a:r>
              <a:rPr kumimoji="0" lang="en-US" altLang="zh-TW" sz="1200">
                <a:latin typeface="Tw Cen MT" pitchFamily="34" charset="0"/>
                <a:ea typeface="微軟正黑體" pitchFamily="34" charset="-120"/>
              </a:rPr>
              <a:t>Alt</a:t>
            </a:r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鍵，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點擊左鍵設置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縮放中心位置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0430" name="文字方塊 17"/>
          <p:cNvSpPr txBox="1">
            <a:spLocks noChangeArrowheads="1"/>
          </p:cNvSpPr>
          <p:nvPr/>
        </p:nvSpPr>
        <p:spPr bwMode="auto">
          <a:xfrm>
            <a:off x="3211513" y="5013325"/>
            <a:ext cx="307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此時出現縮放選單，調整縮放比例等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選項後按確定或拷貝，範例拷貝縮小</a:t>
            </a:r>
            <a:r>
              <a:rPr kumimoji="0" lang="en-US" altLang="zh-TW" sz="1200">
                <a:latin typeface="Tw Cen MT" pitchFamily="34" charset="0"/>
                <a:ea typeface="微軟正黑體" pitchFamily="34" charset="-120"/>
              </a:rPr>
              <a:t>90%</a:t>
            </a:r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。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0431" name="文字方塊 18"/>
          <p:cNvSpPr txBox="1">
            <a:spLocks noChangeArrowheads="1"/>
          </p:cNvSpPr>
          <p:nvPr/>
        </p:nvSpPr>
        <p:spPr bwMode="auto">
          <a:xfrm>
            <a:off x="6242050" y="4598988"/>
            <a:ext cx="793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完成縮放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0432" name="文字方塊 19"/>
          <p:cNvSpPr txBox="1">
            <a:spLocks noChangeArrowheads="1"/>
          </p:cNvSpPr>
          <p:nvPr/>
        </p:nvSpPr>
        <p:spPr bwMode="auto">
          <a:xfrm>
            <a:off x="755650" y="3725863"/>
            <a:ext cx="265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</a:p>
        </p:txBody>
      </p:sp>
      <p:sp>
        <p:nvSpPr>
          <p:cNvPr id="60433" name="文字方塊 20"/>
          <p:cNvSpPr txBox="1">
            <a:spLocks noChangeArrowheads="1"/>
          </p:cNvSpPr>
          <p:nvPr/>
        </p:nvSpPr>
        <p:spPr bwMode="auto">
          <a:xfrm>
            <a:off x="1622425" y="4889500"/>
            <a:ext cx="266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</a:p>
        </p:txBody>
      </p:sp>
      <p:sp>
        <p:nvSpPr>
          <p:cNvPr id="60434" name="文字方塊 21"/>
          <p:cNvSpPr txBox="1">
            <a:spLocks noChangeArrowheads="1"/>
          </p:cNvSpPr>
          <p:nvPr/>
        </p:nvSpPr>
        <p:spPr bwMode="auto">
          <a:xfrm>
            <a:off x="2998788" y="5119688"/>
            <a:ext cx="266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</a:p>
        </p:txBody>
      </p:sp>
      <p:sp>
        <p:nvSpPr>
          <p:cNvPr id="60435" name="文字方塊 22"/>
          <p:cNvSpPr txBox="1">
            <a:spLocks noChangeArrowheads="1"/>
          </p:cNvSpPr>
          <p:nvPr/>
        </p:nvSpPr>
        <p:spPr bwMode="auto">
          <a:xfrm>
            <a:off x="6435725" y="2157413"/>
            <a:ext cx="265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</a:p>
        </p:txBody>
      </p:sp>
      <p:sp>
        <p:nvSpPr>
          <p:cNvPr id="60436" name="內容版面配置區 2"/>
          <p:cNvSpPr>
            <a:spLocks/>
          </p:cNvSpPr>
          <p:nvPr/>
        </p:nvSpPr>
        <p:spPr bwMode="auto">
          <a:xfrm>
            <a:off x="323850" y="1773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縮放物件</a:t>
            </a:r>
            <a:endParaRPr kumimoji="0" lang="en-US" altLang="zh-TW" sz="24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en-US" altLang="zh-TW" sz="24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0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61442" name="內容版面配置區 2"/>
          <p:cNvSpPr>
            <a:spLocks noGrp="1"/>
          </p:cNvSpPr>
          <p:nvPr>
            <p:ph sz="quarter" idx="1"/>
          </p:nvPr>
        </p:nvSpPr>
        <p:spPr>
          <a:xfrm>
            <a:off x="539750" y="1582738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改變物件外框</a:t>
            </a:r>
            <a:endParaRPr lang="en-US" altLang="zh-TW" sz="2400" smtClean="0"/>
          </a:p>
          <a:p>
            <a:pPr lvl="1" eaLnBrk="1" hangingPunct="1"/>
            <a:r>
              <a:rPr lang="zh-TW" altLang="en-US" sz="2000" smtClean="0"/>
              <a:t>漸變</a:t>
            </a:r>
            <a:endParaRPr lang="en-US" altLang="zh-TW" sz="2000" smtClean="0"/>
          </a:p>
          <a:p>
            <a:pPr eaLnBrk="1" hangingPunct="1"/>
            <a:endParaRPr lang="zh-TW" altLang="en-US" sz="2000" smtClean="0"/>
          </a:p>
        </p:txBody>
      </p:sp>
      <p:pic>
        <p:nvPicPr>
          <p:cNvPr id="61443" name="圖片 1"/>
          <p:cNvPicPr>
            <a:picLocks noChangeAspect="1" noChangeArrowheads="1"/>
          </p:cNvPicPr>
          <p:nvPr/>
        </p:nvPicPr>
        <p:blipFill>
          <a:blip r:embed="rId2"/>
          <a:srcRect l="-2" r="37617" b="19839"/>
          <a:stretch>
            <a:fillRect/>
          </a:stretch>
        </p:blipFill>
        <p:spPr bwMode="auto">
          <a:xfrm>
            <a:off x="2076450" y="2133600"/>
            <a:ext cx="5691188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013075" y="2276475"/>
            <a:ext cx="360363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76450" y="5013325"/>
            <a:ext cx="1800225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876675" y="5021263"/>
            <a:ext cx="1944688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524375" y="3429000"/>
            <a:ext cx="2376488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61448" name="圖片 1"/>
          <p:cNvPicPr>
            <a:picLocks noChangeAspect="1" noChangeArrowheads="1"/>
          </p:cNvPicPr>
          <p:nvPr/>
        </p:nvPicPr>
        <p:blipFill>
          <a:blip r:embed="rId3"/>
          <a:srcRect l="37369" t="39278" r="37170" b="42014"/>
          <a:stretch>
            <a:fillRect/>
          </a:stretch>
        </p:blipFill>
        <p:spPr bwMode="auto">
          <a:xfrm>
            <a:off x="6161088" y="4968875"/>
            <a:ext cx="25146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889375" y="5411788"/>
            <a:ext cx="1944688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843713" y="3306763"/>
            <a:ext cx="242887" cy="242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868738" y="2227263"/>
            <a:ext cx="242887" cy="242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681413" y="4943475"/>
            <a:ext cx="242887" cy="242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3697288" y="5380038"/>
            <a:ext cx="242887" cy="242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153150" y="4951413"/>
            <a:ext cx="2522538" cy="1439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6011863" y="6383338"/>
            <a:ext cx="242887" cy="242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1456" name="文字方塊 17"/>
          <p:cNvSpPr txBox="1">
            <a:spLocks noChangeArrowheads="1"/>
          </p:cNvSpPr>
          <p:nvPr/>
        </p:nvSpPr>
        <p:spPr bwMode="auto">
          <a:xfrm>
            <a:off x="3868738" y="2208213"/>
            <a:ext cx="266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</a:p>
        </p:txBody>
      </p:sp>
      <p:sp>
        <p:nvSpPr>
          <p:cNvPr id="61457" name="文字方塊 18"/>
          <p:cNvSpPr txBox="1">
            <a:spLocks noChangeArrowheads="1"/>
          </p:cNvSpPr>
          <p:nvPr/>
        </p:nvSpPr>
        <p:spPr bwMode="auto">
          <a:xfrm>
            <a:off x="3676650" y="4943475"/>
            <a:ext cx="2651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5</a:t>
            </a:r>
          </a:p>
        </p:txBody>
      </p:sp>
      <p:sp>
        <p:nvSpPr>
          <p:cNvPr id="61458" name="文字方塊 19"/>
          <p:cNvSpPr txBox="1">
            <a:spLocks noChangeArrowheads="1"/>
          </p:cNvSpPr>
          <p:nvPr/>
        </p:nvSpPr>
        <p:spPr bwMode="auto">
          <a:xfrm>
            <a:off x="3697288" y="5376863"/>
            <a:ext cx="266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</a:p>
        </p:txBody>
      </p:sp>
      <p:sp>
        <p:nvSpPr>
          <p:cNvPr id="61459" name="文字方塊 20"/>
          <p:cNvSpPr txBox="1">
            <a:spLocks noChangeArrowheads="1"/>
          </p:cNvSpPr>
          <p:nvPr/>
        </p:nvSpPr>
        <p:spPr bwMode="auto">
          <a:xfrm>
            <a:off x="6832600" y="3294063"/>
            <a:ext cx="265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</a:p>
        </p:txBody>
      </p:sp>
      <p:sp>
        <p:nvSpPr>
          <p:cNvPr id="61460" name="文字方塊 21"/>
          <p:cNvSpPr txBox="1">
            <a:spLocks noChangeArrowheads="1"/>
          </p:cNvSpPr>
          <p:nvPr/>
        </p:nvSpPr>
        <p:spPr bwMode="auto">
          <a:xfrm>
            <a:off x="6019800" y="6373813"/>
            <a:ext cx="265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en-US" altLang="zh-TW" sz="12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4</a:t>
            </a:r>
          </a:p>
        </p:txBody>
      </p:sp>
      <p:sp>
        <p:nvSpPr>
          <p:cNvPr id="23" name="矩形 22"/>
          <p:cNvSpPr/>
          <p:nvPr/>
        </p:nvSpPr>
        <p:spPr>
          <a:xfrm>
            <a:off x="3924300" y="2700338"/>
            <a:ext cx="600075" cy="2243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1462" name="文字方塊 23"/>
          <p:cNvSpPr txBox="1">
            <a:spLocks noChangeArrowheads="1"/>
          </p:cNvSpPr>
          <p:nvPr/>
        </p:nvSpPr>
        <p:spPr bwMode="auto">
          <a:xfrm>
            <a:off x="7096125" y="3308350"/>
            <a:ext cx="155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圈選兩個物件或路徑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1463" name="文字方塊 24"/>
          <p:cNvSpPr txBox="1">
            <a:spLocks noChangeArrowheads="1"/>
          </p:cNvSpPr>
          <p:nvPr/>
        </p:nvSpPr>
        <p:spPr bwMode="auto">
          <a:xfrm>
            <a:off x="4137025" y="2227263"/>
            <a:ext cx="7937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點擊物件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1464" name="文字方塊 25"/>
          <p:cNvSpPr txBox="1">
            <a:spLocks noChangeArrowheads="1"/>
          </p:cNvSpPr>
          <p:nvPr/>
        </p:nvSpPr>
        <p:spPr bwMode="auto">
          <a:xfrm>
            <a:off x="3940175" y="5556250"/>
            <a:ext cx="10985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點擊漸變選項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1465" name="文字方塊 26"/>
          <p:cNvSpPr txBox="1">
            <a:spLocks noChangeArrowheads="1"/>
          </p:cNvSpPr>
          <p:nvPr/>
        </p:nvSpPr>
        <p:spPr bwMode="auto">
          <a:xfrm>
            <a:off x="6286500" y="6405563"/>
            <a:ext cx="2012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調整漸變選項後，點擊確定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1466" name="文字方塊 27"/>
          <p:cNvSpPr txBox="1">
            <a:spLocks noChangeArrowheads="1"/>
          </p:cNvSpPr>
          <p:nvPr/>
        </p:nvSpPr>
        <p:spPr bwMode="auto">
          <a:xfrm>
            <a:off x="5153025" y="5160963"/>
            <a:ext cx="7937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點擊製作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6246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2028825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grpSp>
        <p:nvGrpSpPr>
          <p:cNvPr id="62467" name="群組 3"/>
          <p:cNvGrpSpPr>
            <a:grpSpLocks/>
          </p:cNvGrpSpPr>
          <p:nvPr/>
        </p:nvGrpSpPr>
        <p:grpSpPr bwMode="auto">
          <a:xfrm>
            <a:off x="681038" y="2716213"/>
            <a:ext cx="7799387" cy="3600450"/>
            <a:chOff x="3347864" y="1772816"/>
            <a:chExt cx="4769194" cy="2201238"/>
          </a:xfrm>
        </p:grpSpPr>
        <p:pic>
          <p:nvPicPr>
            <p:cNvPr id="62472" name="圖片 1"/>
            <p:cNvPicPr>
              <a:picLocks noChangeAspect="1" noChangeArrowheads="1"/>
            </p:cNvPicPr>
            <p:nvPr/>
          </p:nvPicPr>
          <p:blipFill>
            <a:blip r:embed="rId2"/>
            <a:srcRect t="4414" r="13072" b="90344"/>
            <a:stretch>
              <a:fillRect/>
            </a:stretch>
          </p:blipFill>
          <p:spPr bwMode="auto">
            <a:xfrm>
              <a:off x="3347864" y="1772816"/>
              <a:ext cx="4769194" cy="179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3" name="圖片 1"/>
            <p:cNvPicPr>
              <a:picLocks noChangeAspect="1" noChangeArrowheads="1"/>
            </p:cNvPicPr>
            <p:nvPr/>
          </p:nvPicPr>
          <p:blipFill>
            <a:blip r:embed="rId2"/>
            <a:srcRect t="9586" r="94708" b="34669"/>
            <a:stretch>
              <a:fillRect/>
            </a:stretch>
          </p:blipFill>
          <p:spPr bwMode="auto">
            <a:xfrm>
              <a:off x="3793765" y="2060848"/>
              <a:ext cx="290376" cy="1913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4" name="圖片 1"/>
            <p:cNvPicPr>
              <a:picLocks noChangeAspect="1" noChangeArrowheads="1"/>
            </p:cNvPicPr>
            <p:nvPr/>
          </p:nvPicPr>
          <p:blipFill>
            <a:blip r:embed="rId2"/>
            <a:srcRect l="27226" t="25381" r="33286" b="50845"/>
            <a:stretch>
              <a:fillRect/>
            </a:stretch>
          </p:blipFill>
          <p:spPr bwMode="auto">
            <a:xfrm>
              <a:off x="4355976" y="2380443"/>
              <a:ext cx="2166424" cy="8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橢圓 7"/>
          <p:cNvSpPr/>
          <p:nvPr/>
        </p:nvSpPr>
        <p:spPr>
          <a:xfrm>
            <a:off x="5148263" y="4144963"/>
            <a:ext cx="287337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1" name="直線單箭頭接點 10"/>
          <p:cNvCxnSpPr>
            <a:stCxn id="8" idx="6"/>
          </p:cNvCxnSpPr>
          <p:nvPr/>
        </p:nvCxnSpPr>
        <p:spPr>
          <a:xfrm flipV="1">
            <a:off x="5445125" y="4144963"/>
            <a:ext cx="576263" cy="1444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0" name="文字方塊 11"/>
          <p:cNvSpPr txBox="1">
            <a:spLocks noChangeArrowheads="1"/>
          </p:cNvSpPr>
          <p:nvPr/>
        </p:nvSpPr>
        <p:spPr bwMode="auto">
          <a:xfrm>
            <a:off x="6034088" y="3987800"/>
            <a:ext cx="216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左鍵拖曳漸變物件的兩端錨點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，可以調整距離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2471" name="內容版面配置區 2"/>
          <p:cNvSpPr>
            <a:spLocks/>
          </p:cNvSpPr>
          <p:nvPr/>
        </p:nvSpPr>
        <p:spPr bwMode="auto">
          <a:xfrm>
            <a:off x="539750" y="1773238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改變物件外框</a:t>
            </a:r>
            <a:endParaRPr kumimoji="0" lang="en-US" altLang="zh-TW" sz="24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漸變</a:t>
            </a:r>
            <a:endParaRPr kumimoji="0" lang="en-US" altLang="zh-TW" sz="20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0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63490" name="內容版面配置區 2"/>
          <p:cNvSpPr>
            <a:spLocks noGrp="1"/>
          </p:cNvSpPr>
          <p:nvPr>
            <p:ph sz="quarter" idx="1"/>
          </p:nvPr>
        </p:nvSpPr>
        <p:spPr>
          <a:xfrm>
            <a:off x="1098550" y="210185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3491" name="圖片 1"/>
          <p:cNvPicPr>
            <a:picLocks noChangeAspect="1" noChangeArrowheads="1"/>
          </p:cNvPicPr>
          <p:nvPr/>
        </p:nvPicPr>
        <p:blipFill>
          <a:blip r:embed="rId2"/>
          <a:srcRect l="26288" t="20776" r="30122" b="42409"/>
          <a:stretch>
            <a:fillRect/>
          </a:stretch>
        </p:blipFill>
        <p:spPr bwMode="auto">
          <a:xfrm>
            <a:off x="1601788" y="2805113"/>
            <a:ext cx="430530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圖片 1"/>
          <p:cNvPicPr>
            <a:picLocks noChangeAspect="1" noChangeArrowheads="1"/>
          </p:cNvPicPr>
          <p:nvPr/>
        </p:nvPicPr>
        <p:blipFill>
          <a:blip r:embed="rId2"/>
          <a:srcRect l="81459" t="28506" r="-113" b="48863"/>
          <a:stretch>
            <a:fillRect/>
          </a:stretch>
        </p:blipFill>
        <p:spPr bwMode="auto">
          <a:xfrm>
            <a:off x="5634038" y="2809875"/>
            <a:ext cx="18415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634038" y="2792413"/>
            <a:ext cx="1841500" cy="1717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492250" y="3732213"/>
            <a:ext cx="989013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3495" name="文字方塊 9"/>
          <p:cNvSpPr txBox="1">
            <a:spLocks noChangeArrowheads="1"/>
          </p:cNvSpPr>
          <p:nvPr/>
        </p:nvSpPr>
        <p:spPr bwMode="auto">
          <a:xfrm>
            <a:off x="1673225" y="4949825"/>
            <a:ext cx="3689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雙擊兩端物件或路徑可以編輯物件，改變顏色或形狀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601788" y="5226050"/>
            <a:ext cx="215900" cy="217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634038" y="4614863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3498" name="文字方塊 11"/>
          <p:cNvSpPr txBox="1">
            <a:spLocks noChangeArrowheads="1"/>
          </p:cNvSpPr>
          <p:nvPr/>
        </p:nvSpPr>
        <p:spPr bwMode="auto">
          <a:xfrm>
            <a:off x="1554163" y="514985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3499" name="文字方塊 12"/>
          <p:cNvSpPr txBox="1">
            <a:spLocks noChangeArrowheads="1"/>
          </p:cNvSpPr>
          <p:nvPr/>
        </p:nvSpPr>
        <p:spPr bwMode="auto">
          <a:xfrm>
            <a:off x="5578475" y="4538663"/>
            <a:ext cx="311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3500" name="文字方塊 13"/>
          <p:cNvSpPr txBox="1">
            <a:spLocks noChangeArrowheads="1"/>
          </p:cNvSpPr>
          <p:nvPr/>
        </p:nvSpPr>
        <p:spPr bwMode="auto">
          <a:xfrm>
            <a:off x="5907088" y="4608513"/>
            <a:ext cx="1098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選擇填入顏色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3501" name="內容版面配置區 2"/>
          <p:cNvSpPr>
            <a:spLocks/>
          </p:cNvSpPr>
          <p:nvPr/>
        </p:nvSpPr>
        <p:spPr bwMode="auto">
          <a:xfrm>
            <a:off x="539750" y="1773238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改變物件外框</a:t>
            </a:r>
            <a:endParaRPr kumimoji="0" lang="en-US" altLang="zh-TW" sz="24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000">
                <a:latin typeface="Tw Cen MT" pitchFamily="34" charset="0"/>
                <a:ea typeface="微軟正黑體" pitchFamily="34" charset="-120"/>
              </a:rPr>
              <a:t>漸變</a:t>
            </a:r>
            <a:endParaRPr kumimoji="0" lang="en-US" altLang="zh-TW" sz="20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0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3" descr="Illustrator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3500438"/>
            <a:ext cx="773271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6451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46088" y="1782763"/>
            <a:ext cx="8229600" cy="4525962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改變形狀工具</a:t>
            </a:r>
          </a:p>
        </p:txBody>
      </p:sp>
      <p:pic>
        <p:nvPicPr>
          <p:cNvPr id="64516" name="圖片 1"/>
          <p:cNvPicPr>
            <a:picLocks noChangeAspect="1" noChangeArrowheads="1"/>
          </p:cNvPicPr>
          <p:nvPr/>
        </p:nvPicPr>
        <p:blipFill>
          <a:blip r:embed="rId3"/>
          <a:srcRect l="34811" t="15880" r="50822" b="78700"/>
          <a:stretch>
            <a:fillRect/>
          </a:stretch>
        </p:blipFill>
        <p:spPr bwMode="auto">
          <a:xfrm>
            <a:off x="3222625" y="2130425"/>
            <a:ext cx="2455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276600" y="24209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589338" y="2419350"/>
            <a:ext cx="334962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924300" y="2419350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238625" y="2419350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572000" y="2424113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886325" y="2419350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246688" y="2419350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4524" name="文字方塊 26"/>
          <p:cNvSpPr txBox="1">
            <a:spLocks noChangeArrowheads="1"/>
          </p:cNvSpPr>
          <p:nvPr/>
        </p:nvSpPr>
        <p:spPr bwMode="auto">
          <a:xfrm>
            <a:off x="3116263" y="2873375"/>
            <a:ext cx="25574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皺褶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結晶化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扇形化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膨脹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縮攏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 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扭轉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彎曲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4525" name="矩形 27"/>
          <p:cNvSpPr>
            <a:spLocks noChangeArrowheads="1"/>
          </p:cNvSpPr>
          <p:nvPr/>
        </p:nvSpPr>
        <p:spPr bwMode="auto">
          <a:xfrm>
            <a:off x="2411413" y="5300663"/>
            <a:ext cx="6413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彎曲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4526" name="矩形 30"/>
          <p:cNvSpPr>
            <a:spLocks noChangeArrowheads="1"/>
          </p:cNvSpPr>
          <p:nvPr/>
        </p:nvSpPr>
        <p:spPr bwMode="auto">
          <a:xfrm>
            <a:off x="6156325" y="6165850"/>
            <a:ext cx="64135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扭轉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4527" name="Oval 24"/>
          <p:cNvSpPr>
            <a:spLocks noChangeArrowheads="1"/>
          </p:cNvSpPr>
          <p:nvPr/>
        </p:nvSpPr>
        <p:spPr bwMode="auto">
          <a:xfrm>
            <a:off x="5580063" y="4149725"/>
            <a:ext cx="1655762" cy="16557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528" name="Oval 26"/>
          <p:cNvSpPr>
            <a:spLocks noChangeArrowheads="1"/>
          </p:cNvSpPr>
          <p:nvPr/>
        </p:nvSpPr>
        <p:spPr bwMode="auto">
          <a:xfrm>
            <a:off x="2195513" y="3932238"/>
            <a:ext cx="1296987" cy="12969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2" descr="Illustrator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3500438"/>
            <a:ext cx="633730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內容版面配置區 2"/>
          <p:cNvSpPr>
            <a:spLocks noGrp="1"/>
          </p:cNvSpPr>
          <p:nvPr>
            <p:ph sz="quarter" idx="1"/>
          </p:nvPr>
        </p:nvSpPr>
        <p:spPr>
          <a:xfrm>
            <a:off x="446088" y="1711325"/>
            <a:ext cx="8229600" cy="4525963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改變形狀工具</a:t>
            </a:r>
          </a:p>
        </p:txBody>
      </p:sp>
      <p:sp>
        <p:nvSpPr>
          <p:cNvPr id="6553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65540" name="圖片 1"/>
          <p:cNvPicPr>
            <a:picLocks noChangeAspect="1" noChangeArrowheads="1"/>
          </p:cNvPicPr>
          <p:nvPr/>
        </p:nvPicPr>
        <p:blipFill>
          <a:blip r:embed="rId3"/>
          <a:srcRect l="34811" t="15880" r="50822" b="78700"/>
          <a:stretch>
            <a:fillRect/>
          </a:stretch>
        </p:blipFill>
        <p:spPr bwMode="auto">
          <a:xfrm>
            <a:off x="3222625" y="1992313"/>
            <a:ext cx="2455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276600" y="2282825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589338" y="2281238"/>
            <a:ext cx="334962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924300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238625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572000" y="2286000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886325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246688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5548" name="文字方塊 26"/>
          <p:cNvSpPr txBox="1">
            <a:spLocks noChangeArrowheads="1"/>
          </p:cNvSpPr>
          <p:nvPr/>
        </p:nvSpPr>
        <p:spPr bwMode="auto">
          <a:xfrm>
            <a:off x="3116263" y="2735263"/>
            <a:ext cx="25574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皺褶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結晶化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扇形化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膨脹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縮攏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 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扭轉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彎曲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5549" name="矩形 33"/>
          <p:cNvSpPr>
            <a:spLocks noChangeArrowheads="1"/>
          </p:cNvSpPr>
          <p:nvPr/>
        </p:nvSpPr>
        <p:spPr bwMode="auto">
          <a:xfrm>
            <a:off x="5443538" y="5942013"/>
            <a:ext cx="6413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皺褶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5550" name="矩形 34"/>
          <p:cNvSpPr>
            <a:spLocks noChangeArrowheads="1"/>
          </p:cNvSpPr>
          <p:nvPr/>
        </p:nvSpPr>
        <p:spPr bwMode="auto">
          <a:xfrm>
            <a:off x="3132138" y="5942013"/>
            <a:ext cx="8699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結晶化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5551" name="Oval 27"/>
          <p:cNvSpPr>
            <a:spLocks noChangeArrowheads="1"/>
          </p:cNvSpPr>
          <p:nvPr/>
        </p:nvSpPr>
        <p:spPr bwMode="auto">
          <a:xfrm>
            <a:off x="2843213" y="4221163"/>
            <a:ext cx="1655762" cy="16557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5552" name="Oval 28"/>
          <p:cNvSpPr>
            <a:spLocks noChangeAspect="1" noChangeArrowheads="1"/>
          </p:cNvSpPr>
          <p:nvPr/>
        </p:nvSpPr>
        <p:spPr bwMode="auto">
          <a:xfrm>
            <a:off x="4716463" y="4076700"/>
            <a:ext cx="1727200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smtClean="0"/>
              <a:t>Illustrator</a:t>
            </a:r>
            <a:r>
              <a:rPr lang="zh-TW" altLang="zh-TW" b="1" smtClean="0"/>
              <a:t>操作環境介紹</a:t>
            </a:r>
            <a:endParaRPr lang="zh-TW" altLang="en-US" smtClean="0"/>
          </a:p>
        </p:txBody>
      </p:sp>
      <p:sp>
        <p:nvSpPr>
          <p:cNvPr id="19458" name="內容版面配置區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 l="7278" t="7590" r="5588" b="8588"/>
          <a:stretch>
            <a:fillRect/>
          </a:stretch>
        </p:blipFill>
        <p:spPr bwMode="auto">
          <a:xfrm>
            <a:off x="468313" y="1590675"/>
            <a:ext cx="78486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1" descr="Illustrator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57563"/>
            <a:ext cx="849788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66563" name="矩形 6"/>
          <p:cNvSpPr>
            <a:spLocks noChangeArrowheads="1"/>
          </p:cNvSpPr>
          <p:nvPr/>
        </p:nvSpPr>
        <p:spPr bwMode="auto">
          <a:xfrm>
            <a:off x="1619250" y="5229225"/>
            <a:ext cx="64135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膨脹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6564" name="矩形 8"/>
          <p:cNvSpPr>
            <a:spLocks noChangeArrowheads="1"/>
          </p:cNvSpPr>
          <p:nvPr/>
        </p:nvSpPr>
        <p:spPr bwMode="auto">
          <a:xfrm>
            <a:off x="4211638" y="6165850"/>
            <a:ext cx="86995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扇形化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6565" name="內容版面配置區 2"/>
          <p:cNvSpPr>
            <a:spLocks/>
          </p:cNvSpPr>
          <p:nvPr/>
        </p:nvSpPr>
        <p:spPr bwMode="auto">
          <a:xfrm>
            <a:off x="446088" y="15541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改變形狀工具</a:t>
            </a:r>
          </a:p>
        </p:txBody>
      </p:sp>
      <p:pic>
        <p:nvPicPr>
          <p:cNvPr id="66566" name="圖片 1"/>
          <p:cNvPicPr>
            <a:picLocks noChangeAspect="1" noChangeArrowheads="1"/>
          </p:cNvPicPr>
          <p:nvPr/>
        </p:nvPicPr>
        <p:blipFill>
          <a:blip r:embed="rId3"/>
          <a:srcRect l="34811" t="15880" r="50822" b="78700"/>
          <a:stretch>
            <a:fillRect/>
          </a:stretch>
        </p:blipFill>
        <p:spPr bwMode="auto">
          <a:xfrm>
            <a:off x="3222625" y="1992313"/>
            <a:ext cx="2455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276600" y="2282825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589338" y="2281238"/>
            <a:ext cx="334962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924300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238625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572000" y="2286000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886325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246688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6574" name="文字方塊 26"/>
          <p:cNvSpPr txBox="1">
            <a:spLocks noChangeArrowheads="1"/>
          </p:cNvSpPr>
          <p:nvPr/>
        </p:nvSpPr>
        <p:spPr bwMode="auto">
          <a:xfrm>
            <a:off x="3116263" y="2735263"/>
            <a:ext cx="25574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皺褶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結晶化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扇形化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膨脹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縮攏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 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扭轉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彎曲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6575" name="Oval 22"/>
          <p:cNvSpPr>
            <a:spLocks noChangeAspect="1" noChangeArrowheads="1"/>
          </p:cNvSpPr>
          <p:nvPr/>
        </p:nvSpPr>
        <p:spPr bwMode="auto">
          <a:xfrm>
            <a:off x="3851275" y="4652963"/>
            <a:ext cx="1511300" cy="15113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6576" name="Oval 23"/>
          <p:cNvSpPr>
            <a:spLocks noChangeAspect="1" noChangeArrowheads="1"/>
          </p:cNvSpPr>
          <p:nvPr/>
        </p:nvSpPr>
        <p:spPr bwMode="auto">
          <a:xfrm>
            <a:off x="1331913" y="3789363"/>
            <a:ext cx="1223962" cy="12239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9" descr="Illustrator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284538"/>
            <a:ext cx="5443537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67587" name="矩形 7"/>
          <p:cNvSpPr>
            <a:spLocks noChangeArrowheads="1"/>
          </p:cNvSpPr>
          <p:nvPr/>
        </p:nvSpPr>
        <p:spPr bwMode="auto">
          <a:xfrm>
            <a:off x="3203575" y="5589588"/>
            <a:ext cx="6413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縮攏</a:t>
            </a:r>
            <a:endParaRPr kumimoji="0" lang="en-US" altLang="zh-TW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7588" name="內容版面配置區 2"/>
          <p:cNvSpPr>
            <a:spLocks/>
          </p:cNvSpPr>
          <p:nvPr/>
        </p:nvSpPr>
        <p:spPr bwMode="auto">
          <a:xfrm>
            <a:off x="446088" y="15541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400">
                <a:latin typeface="Tw Cen MT" pitchFamily="34" charset="0"/>
                <a:ea typeface="微軟正黑體" pitchFamily="34" charset="-120"/>
              </a:rPr>
              <a:t>改變形狀工具</a:t>
            </a:r>
          </a:p>
        </p:txBody>
      </p:sp>
      <p:pic>
        <p:nvPicPr>
          <p:cNvPr id="67589" name="圖片 1"/>
          <p:cNvPicPr>
            <a:picLocks noChangeAspect="1" noChangeArrowheads="1"/>
          </p:cNvPicPr>
          <p:nvPr/>
        </p:nvPicPr>
        <p:blipFill>
          <a:blip r:embed="rId3"/>
          <a:srcRect l="34811" t="15880" r="50822" b="78700"/>
          <a:stretch>
            <a:fillRect/>
          </a:stretch>
        </p:blipFill>
        <p:spPr bwMode="auto">
          <a:xfrm>
            <a:off x="3222625" y="1992313"/>
            <a:ext cx="2455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276600" y="2282825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589338" y="2281238"/>
            <a:ext cx="334962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924300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238625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572000" y="2286000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886325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246688" y="2281238"/>
            <a:ext cx="333375" cy="282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7597" name="文字方塊 26"/>
          <p:cNvSpPr txBox="1">
            <a:spLocks noChangeArrowheads="1"/>
          </p:cNvSpPr>
          <p:nvPr/>
        </p:nvSpPr>
        <p:spPr bwMode="auto">
          <a:xfrm>
            <a:off x="3116263" y="2735263"/>
            <a:ext cx="25574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皺褶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結晶化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扇形化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膨脹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縮攏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 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扭轉 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彎曲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7598" name="Oval 20"/>
          <p:cNvSpPr>
            <a:spLocks noChangeAspect="1" noChangeArrowheads="1"/>
          </p:cNvSpPr>
          <p:nvPr/>
        </p:nvSpPr>
        <p:spPr bwMode="auto">
          <a:xfrm>
            <a:off x="2843213" y="3860800"/>
            <a:ext cx="1511300" cy="15113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8610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剪刀、美工刀工具</a:t>
            </a:r>
          </a:p>
        </p:txBody>
      </p:sp>
      <p:grpSp>
        <p:nvGrpSpPr>
          <p:cNvPr id="68611" name="群組 3"/>
          <p:cNvGrpSpPr>
            <a:grpSpLocks/>
          </p:cNvGrpSpPr>
          <p:nvPr/>
        </p:nvGrpSpPr>
        <p:grpSpPr bwMode="auto">
          <a:xfrm>
            <a:off x="2759075" y="2057400"/>
            <a:ext cx="6061075" cy="4167188"/>
            <a:chOff x="1463670" y="2099554"/>
            <a:chExt cx="4967925" cy="3415208"/>
          </a:xfrm>
        </p:grpSpPr>
        <p:pic>
          <p:nvPicPr>
            <p:cNvPr id="68639" name="圖片 1"/>
            <p:cNvPicPr>
              <a:picLocks noChangeAspect="1" noChangeArrowheads="1"/>
            </p:cNvPicPr>
            <p:nvPr/>
          </p:nvPicPr>
          <p:blipFill>
            <a:blip r:embed="rId2"/>
            <a:srcRect l="26575" t="20979" r="51437" b="41608"/>
            <a:stretch>
              <a:fillRect/>
            </a:stretch>
          </p:blipFill>
          <p:spPr bwMode="auto">
            <a:xfrm>
              <a:off x="1463670" y="2300336"/>
              <a:ext cx="1206334" cy="1284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0" name="圖片 1"/>
            <p:cNvPicPr>
              <a:picLocks noChangeAspect="1" noChangeArrowheads="1"/>
            </p:cNvPicPr>
            <p:nvPr/>
          </p:nvPicPr>
          <p:blipFill>
            <a:blip r:embed="rId3"/>
            <a:srcRect l="24937" t="14687" r="48813" b="41255"/>
            <a:stretch>
              <a:fillRect/>
            </a:stretch>
          </p:blipFill>
          <p:spPr bwMode="auto">
            <a:xfrm>
              <a:off x="2822919" y="2099554"/>
              <a:ext cx="1440160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1" name="圖片 1"/>
            <p:cNvPicPr>
              <a:picLocks noChangeAspect="1" noChangeArrowheads="1"/>
            </p:cNvPicPr>
            <p:nvPr/>
          </p:nvPicPr>
          <p:blipFill>
            <a:blip r:embed="rId4"/>
            <a:srcRect l="24937" t="15039" r="50127" b="40903"/>
            <a:stretch>
              <a:fillRect/>
            </a:stretch>
          </p:blipFill>
          <p:spPr bwMode="auto">
            <a:xfrm>
              <a:off x="1619672" y="3962592"/>
              <a:ext cx="1368152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2" name="圖片 1"/>
            <p:cNvPicPr>
              <a:picLocks noChangeAspect="1" noChangeArrowheads="1"/>
            </p:cNvPicPr>
            <p:nvPr/>
          </p:nvPicPr>
          <p:blipFill>
            <a:blip r:embed="rId5"/>
            <a:srcRect l="24937" t="14687" r="46188" b="39157"/>
            <a:stretch>
              <a:fillRect/>
            </a:stretch>
          </p:blipFill>
          <p:spPr bwMode="auto">
            <a:xfrm>
              <a:off x="3059832" y="3930586"/>
              <a:ext cx="158417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3" name="圖片 1"/>
            <p:cNvPicPr>
              <a:picLocks noChangeAspect="1" noChangeArrowheads="1"/>
            </p:cNvPicPr>
            <p:nvPr/>
          </p:nvPicPr>
          <p:blipFill>
            <a:blip r:embed="rId6"/>
            <a:srcRect l="24701" t="15646" r="38780" b="32330"/>
            <a:stretch>
              <a:fillRect/>
            </a:stretch>
          </p:blipFill>
          <p:spPr bwMode="auto">
            <a:xfrm>
              <a:off x="4427984" y="2099554"/>
              <a:ext cx="2003611" cy="1716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8612" name="圖片 1"/>
          <p:cNvPicPr>
            <a:picLocks noChangeAspect="1" noChangeArrowheads="1"/>
          </p:cNvPicPr>
          <p:nvPr/>
        </p:nvPicPr>
        <p:blipFill>
          <a:blip r:embed="rId2"/>
          <a:srcRect l="380" t="34123" r="94998" b="42731"/>
          <a:stretch>
            <a:fillRect/>
          </a:stretch>
        </p:blipFill>
        <p:spPr bwMode="auto">
          <a:xfrm>
            <a:off x="179388" y="2254250"/>
            <a:ext cx="9588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7"/>
          <a:srcRect l="31003" t="64667" r="62534" b="30431"/>
          <a:stretch>
            <a:fillRect/>
          </a:stretch>
        </p:blipFill>
        <p:spPr bwMode="auto">
          <a:xfrm>
            <a:off x="1138238" y="3941763"/>
            <a:ext cx="11017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橢圓 11"/>
          <p:cNvSpPr/>
          <p:nvPr/>
        </p:nvSpPr>
        <p:spPr>
          <a:xfrm>
            <a:off x="1138238" y="4516438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122613" y="3833813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627313" y="6092825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4706938" y="3860800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4911725" y="6237288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8619" name="文字方塊 16"/>
          <p:cNvSpPr txBox="1">
            <a:spLocks noChangeArrowheads="1"/>
          </p:cNvSpPr>
          <p:nvPr/>
        </p:nvSpPr>
        <p:spPr bwMode="auto">
          <a:xfrm>
            <a:off x="1090613" y="4732338"/>
            <a:ext cx="16462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選擇剪刀</a:t>
            </a:r>
            <a:r>
              <a:rPr kumimoji="0" lang="en-US" altLang="zh-TW" sz="1200">
                <a:latin typeface="Tw Cen MT" pitchFamily="34" charset="0"/>
                <a:ea typeface="微軟正黑體" pitchFamily="34" charset="-120"/>
              </a:rPr>
              <a:t>/</a:t>
            </a:r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美工刀功能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188" y="3995738"/>
            <a:ext cx="479425" cy="36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190625" y="4149725"/>
            <a:ext cx="327025" cy="314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7" name="弧形接點 6"/>
          <p:cNvCxnSpPr/>
          <p:nvPr/>
        </p:nvCxnSpPr>
        <p:spPr>
          <a:xfrm rot="16200000" flipH="1">
            <a:off x="2836863" y="2928937"/>
            <a:ext cx="1233488" cy="792163"/>
          </a:xfrm>
          <a:prstGeom prst="curvedConnector3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3" name="文字方塊 21"/>
          <p:cNvSpPr txBox="1">
            <a:spLocks noChangeArrowheads="1"/>
          </p:cNvSpPr>
          <p:nvPr/>
        </p:nvSpPr>
        <p:spPr bwMode="auto">
          <a:xfrm>
            <a:off x="2759075" y="6140450"/>
            <a:ext cx="2185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使用剪刀工具，點擊路徑切割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8624" name="文字方塊 22"/>
          <p:cNvSpPr txBox="1">
            <a:spLocks noChangeArrowheads="1"/>
          </p:cNvSpPr>
          <p:nvPr/>
        </p:nvSpPr>
        <p:spPr bwMode="auto">
          <a:xfrm>
            <a:off x="4930775" y="3902075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使用群組選擇工具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可以分離群組物件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88213" y="4040188"/>
            <a:ext cx="1531937" cy="461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+mn-ea"/>
              </a:rPr>
              <a:t>按住</a:t>
            </a:r>
            <a:r>
              <a:rPr kumimoji="0" lang="en-US" altLang="zh-TW" sz="1200" dirty="0">
                <a:latin typeface="+mn-lt"/>
                <a:ea typeface="+mn-ea"/>
              </a:rPr>
              <a:t>Alt+</a:t>
            </a:r>
            <a:r>
              <a:rPr kumimoji="0" lang="zh-TW" altLang="en-US" sz="1200" dirty="0">
                <a:latin typeface="+mn-lt"/>
                <a:ea typeface="+mn-ea"/>
              </a:rPr>
              <a:t>左鍵拖曳出</a:t>
            </a:r>
            <a:endParaRPr kumimoji="0" lang="en-US" altLang="zh-TW" sz="1200" dirty="0">
              <a:latin typeface="+mn-lt"/>
              <a:ea typeface="+mn-ea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+mn-ea"/>
              </a:rPr>
              <a:t>直線切割路徑</a:t>
            </a:r>
            <a:endParaRPr kumimoji="0" lang="en-US" altLang="zh-TW" sz="1200" dirty="0">
              <a:latin typeface="+mn-lt"/>
              <a:ea typeface="+mn-ea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122738" y="4732338"/>
            <a:ext cx="217487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4481513" y="5257800"/>
            <a:ext cx="2159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8628" name="文字方塊 26"/>
          <p:cNvSpPr txBox="1">
            <a:spLocks noChangeArrowheads="1"/>
          </p:cNvSpPr>
          <p:nvPr/>
        </p:nvSpPr>
        <p:spPr bwMode="auto">
          <a:xfrm>
            <a:off x="3057525" y="4052888"/>
            <a:ext cx="17240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描繪出美工刀切割路徑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8629" name="文字方塊 27"/>
          <p:cNvSpPr txBox="1">
            <a:spLocks noChangeArrowheads="1"/>
          </p:cNvSpPr>
          <p:nvPr/>
        </p:nvSpPr>
        <p:spPr bwMode="auto">
          <a:xfrm>
            <a:off x="5187950" y="6165850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使用群組選擇工具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可以分離群組物件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8630" name="文字方塊 28"/>
          <p:cNvSpPr txBox="1">
            <a:spLocks noChangeArrowheads="1"/>
          </p:cNvSpPr>
          <p:nvPr/>
        </p:nvSpPr>
        <p:spPr bwMode="auto">
          <a:xfrm>
            <a:off x="1092200" y="4437063"/>
            <a:ext cx="31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8631" name="文字方塊 29"/>
          <p:cNvSpPr txBox="1">
            <a:spLocks noChangeArrowheads="1"/>
          </p:cNvSpPr>
          <p:nvPr/>
        </p:nvSpPr>
        <p:spPr bwMode="auto">
          <a:xfrm>
            <a:off x="3059113" y="37798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8632" name="文字方塊 30"/>
          <p:cNvSpPr txBox="1">
            <a:spLocks noChangeArrowheads="1"/>
          </p:cNvSpPr>
          <p:nvPr/>
        </p:nvSpPr>
        <p:spPr bwMode="auto">
          <a:xfrm>
            <a:off x="4643438" y="3789363"/>
            <a:ext cx="311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8633" name="文字方塊 31"/>
          <p:cNvSpPr txBox="1">
            <a:spLocks noChangeArrowheads="1"/>
          </p:cNvSpPr>
          <p:nvPr/>
        </p:nvSpPr>
        <p:spPr bwMode="auto">
          <a:xfrm>
            <a:off x="4859338" y="6165850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8634" name="文字方塊 32"/>
          <p:cNvSpPr txBox="1">
            <a:spLocks noChangeArrowheads="1"/>
          </p:cNvSpPr>
          <p:nvPr/>
        </p:nvSpPr>
        <p:spPr bwMode="auto">
          <a:xfrm>
            <a:off x="2605088" y="6011863"/>
            <a:ext cx="31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8" name="左中括弧 7"/>
          <p:cNvSpPr/>
          <p:nvPr/>
        </p:nvSpPr>
        <p:spPr>
          <a:xfrm>
            <a:off x="2605088" y="3105150"/>
            <a:ext cx="238125" cy="2484438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1" name="直線接點 10"/>
          <p:cNvCxnSpPr>
            <a:stCxn id="3074" idx="3"/>
          </p:cNvCxnSpPr>
          <p:nvPr/>
        </p:nvCxnSpPr>
        <p:spPr>
          <a:xfrm>
            <a:off x="2239963" y="4202113"/>
            <a:ext cx="365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37" name="文字方塊 17"/>
          <p:cNvSpPr txBox="1">
            <a:spLocks noChangeArrowheads="1"/>
          </p:cNvSpPr>
          <p:nvPr/>
        </p:nvSpPr>
        <p:spPr bwMode="auto">
          <a:xfrm>
            <a:off x="1722438" y="3340100"/>
            <a:ext cx="876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美工刀</a:t>
            </a:r>
          </a:p>
        </p:txBody>
      </p:sp>
      <p:sp>
        <p:nvSpPr>
          <p:cNvPr id="68638" name="矩形 19"/>
          <p:cNvSpPr>
            <a:spLocks noChangeArrowheads="1"/>
          </p:cNvSpPr>
          <p:nvPr/>
        </p:nvSpPr>
        <p:spPr bwMode="auto">
          <a:xfrm>
            <a:off x="1981200" y="5181600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Tw Cen MT" pitchFamily="34" charset="0"/>
                <a:ea typeface="微軟正黑體" pitchFamily="34" charset="-120"/>
              </a:rPr>
              <a:t>剪刀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6963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lvl="1" eaLnBrk="1" hangingPunct="1"/>
            <a:r>
              <a:rPr lang="zh-TW" altLang="en-US" smtClean="0"/>
              <a:t>剪裁遮色片</a:t>
            </a:r>
            <a:endParaRPr lang="en-US" altLang="zh-TW" sz="2800" smtClean="0"/>
          </a:p>
        </p:txBody>
      </p:sp>
      <p:pic>
        <p:nvPicPr>
          <p:cNvPr id="69635" name="圖片 1"/>
          <p:cNvPicPr>
            <a:picLocks noChangeAspect="1" noChangeArrowheads="1"/>
          </p:cNvPicPr>
          <p:nvPr/>
        </p:nvPicPr>
        <p:blipFill>
          <a:blip r:embed="rId2"/>
          <a:srcRect l="26794" t="9390" r="35950" b="5981"/>
          <a:stretch>
            <a:fillRect/>
          </a:stretch>
        </p:blipFill>
        <p:spPr bwMode="auto">
          <a:xfrm>
            <a:off x="4643438" y="1557338"/>
            <a:ext cx="3024187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圖片 1"/>
          <p:cNvPicPr>
            <a:picLocks noChangeAspect="1" noChangeArrowheads="1"/>
          </p:cNvPicPr>
          <p:nvPr/>
        </p:nvPicPr>
        <p:blipFill>
          <a:blip r:embed="rId3"/>
          <a:srcRect l="26341" t="9363" r="34615" b="9499"/>
          <a:stretch>
            <a:fillRect/>
          </a:stretch>
        </p:blipFill>
        <p:spPr bwMode="auto">
          <a:xfrm>
            <a:off x="395288" y="2708275"/>
            <a:ext cx="2540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圖片 1"/>
          <p:cNvPicPr>
            <a:picLocks noChangeAspect="1" noChangeArrowheads="1"/>
          </p:cNvPicPr>
          <p:nvPr/>
        </p:nvPicPr>
        <p:blipFill>
          <a:blip r:embed="rId4"/>
          <a:srcRect l="45937" t="52451" r="40939" b="26570"/>
          <a:stretch>
            <a:fillRect/>
          </a:stretch>
        </p:blipFill>
        <p:spPr bwMode="auto">
          <a:xfrm>
            <a:off x="2843213" y="255905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274638" y="6069013"/>
            <a:ext cx="242887" cy="242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95288" y="2708275"/>
            <a:ext cx="2447925" cy="330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843213" y="3381375"/>
            <a:ext cx="1800225" cy="263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643438" y="1558925"/>
            <a:ext cx="3024187" cy="4295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846388" y="4359275"/>
            <a:ext cx="242887" cy="242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621213" y="5907088"/>
            <a:ext cx="242887" cy="242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9644" name="文字方塊 12"/>
          <p:cNvSpPr txBox="1">
            <a:spLocks noChangeArrowheads="1"/>
          </p:cNvSpPr>
          <p:nvPr/>
        </p:nvSpPr>
        <p:spPr bwMode="auto">
          <a:xfrm>
            <a:off x="228600" y="6021388"/>
            <a:ext cx="31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9645" name="文字方塊 13"/>
          <p:cNvSpPr txBox="1">
            <a:spLocks noChangeArrowheads="1"/>
          </p:cNvSpPr>
          <p:nvPr/>
        </p:nvSpPr>
        <p:spPr bwMode="auto">
          <a:xfrm>
            <a:off x="2787650" y="42957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9646" name="文字方塊 14"/>
          <p:cNvSpPr txBox="1">
            <a:spLocks noChangeArrowheads="1"/>
          </p:cNvSpPr>
          <p:nvPr/>
        </p:nvSpPr>
        <p:spPr bwMode="auto">
          <a:xfrm>
            <a:off x="4581525" y="5819775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9647" name="文字方塊 15"/>
          <p:cNvSpPr txBox="1">
            <a:spLocks noChangeArrowheads="1"/>
          </p:cNvSpPr>
          <p:nvPr/>
        </p:nvSpPr>
        <p:spPr bwMode="auto">
          <a:xfrm>
            <a:off x="539750" y="6113463"/>
            <a:ext cx="2184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劃出想要顯現出來的範圍形狀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9648" name="文字方塊 16"/>
          <p:cNvSpPr txBox="1">
            <a:spLocks noChangeArrowheads="1"/>
          </p:cNvSpPr>
          <p:nvPr/>
        </p:nvSpPr>
        <p:spPr bwMode="auto">
          <a:xfrm>
            <a:off x="3059113" y="4365625"/>
            <a:ext cx="1262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點擊滑鼠右鍵，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在選單中選擇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製作剪裁遮色片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69649" name="文字方塊 17"/>
          <p:cNvSpPr txBox="1">
            <a:spLocks noChangeArrowheads="1"/>
          </p:cNvSpPr>
          <p:nvPr/>
        </p:nvSpPr>
        <p:spPr bwMode="auto">
          <a:xfrm>
            <a:off x="5048250" y="5930900"/>
            <a:ext cx="12620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完成剪裁遮色片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grpSp>
        <p:nvGrpSpPr>
          <p:cNvPr id="70658" name="群組 4"/>
          <p:cNvGrpSpPr>
            <a:grpSpLocks/>
          </p:cNvGrpSpPr>
          <p:nvPr/>
        </p:nvGrpSpPr>
        <p:grpSpPr bwMode="auto">
          <a:xfrm>
            <a:off x="1412875" y="1773238"/>
            <a:ext cx="6399213" cy="4281487"/>
            <a:chOff x="770585" y="4754795"/>
            <a:chExt cx="4133597" cy="2766513"/>
          </a:xfrm>
        </p:grpSpPr>
        <p:pic>
          <p:nvPicPr>
            <p:cNvPr id="70678" name="圖片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439" t="20793" r="42178" b="24278"/>
            <a:stretch>
              <a:fillRect/>
            </a:stretch>
          </p:blipFill>
          <p:spPr bwMode="auto">
            <a:xfrm>
              <a:off x="1122663" y="4754795"/>
              <a:ext cx="1392701" cy="1885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79" name="圖片 1"/>
            <p:cNvPicPr>
              <a:picLocks noChangeAspect="1" noChangeArrowheads="1"/>
            </p:cNvPicPr>
            <p:nvPr/>
          </p:nvPicPr>
          <p:blipFill>
            <a:blip r:embed="rId3"/>
            <a:srcRect l="32938" t="27786" r="43855" b="40242"/>
            <a:stretch>
              <a:fillRect/>
            </a:stretch>
          </p:blipFill>
          <p:spPr bwMode="auto">
            <a:xfrm>
              <a:off x="3630918" y="5066731"/>
              <a:ext cx="1273264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80" name="圖片 1"/>
            <p:cNvPicPr>
              <a:picLocks noChangeAspect="1" noChangeArrowheads="1"/>
            </p:cNvPicPr>
            <p:nvPr/>
          </p:nvPicPr>
          <p:blipFill>
            <a:blip r:embed="rId2"/>
            <a:srcRect l="6146" t="23666" r="76196" b="62784"/>
            <a:stretch>
              <a:fillRect/>
            </a:stretch>
          </p:blipFill>
          <p:spPr bwMode="auto">
            <a:xfrm>
              <a:off x="770585" y="6508772"/>
              <a:ext cx="2109452" cy="101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橢圓 8"/>
          <p:cNvSpPr/>
          <p:nvPr/>
        </p:nvSpPr>
        <p:spPr>
          <a:xfrm>
            <a:off x="3870325" y="2279650"/>
            <a:ext cx="242888" cy="242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592263" y="5073650"/>
            <a:ext cx="365125" cy="277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090738" y="5064125"/>
            <a:ext cx="365125" cy="277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593975" y="5064125"/>
            <a:ext cx="366713" cy="277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032125" y="5064125"/>
            <a:ext cx="366713" cy="277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470025" y="6054725"/>
            <a:ext cx="242888" cy="242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0665" name="文字方塊 15"/>
          <p:cNvSpPr txBox="1">
            <a:spLocks noChangeArrowheads="1"/>
          </p:cNvSpPr>
          <p:nvPr/>
        </p:nvSpPr>
        <p:spPr bwMode="auto">
          <a:xfrm>
            <a:off x="6632575" y="3951288"/>
            <a:ext cx="1098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加入外框區域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0666" name="文字方塊 16"/>
          <p:cNvSpPr txBox="1">
            <a:spLocks noChangeArrowheads="1"/>
          </p:cNvSpPr>
          <p:nvPr/>
        </p:nvSpPr>
        <p:spPr bwMode="auto">
          <a:xfrm>
            <a:off x="4113213" y="2279650"/>
            <a:ext cx="2012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選取兩個以上的物件或路徑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0667" name="文字方塊 17"/>
          <p:cNvSpPr txBox="1">
            <a:spLocks noChangeArrowheads="1"/>
          </p:cNvSpPr>
          <p:nvPr/>
        </p:nvSpPr>
        <p:spPr bwMode="auto">
          <a:xfrm>
            <a:off x="1793875" y="6054725"/>
            <a:ext cx="2470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點擊路徑管理員視窗中的形狀模式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cxnSp>
        <p:nvCxnSpPr>
          <p:cNvPr id="20" name="肘形接點 19"/>
          <p:cNvCxnSpPr>
            <a:stCxn id="10" idx="0"/>
          </p:cNvCxnSpPr>
          <p:nvPr/>
        </p:nvCxnSpPr>
        <p:spPr>
          <a:xfrm rot="5400000" flipH="1" flipV="1">
            <a:off x="2921000" y="3071813"/>
            <a:ext cx="846137" cy="3138488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接點 21"/>
          <p:cNvCxnSpPr>
            <a:stCxn id="11" idx="0"/>
          </p:cNvCxnSpPr>
          <p:nvPr/>
        </p:nvCxnSpPr>
        <p:spPr>
          <a:xfrm rot="5400000" flipH="1" flipV="1">
            <a:off x="3305176" y="3446462"/>
            <a:ext cx="576262" cy="2640013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接點 23"/>
          <p:cNvCxnSpPr>
            <a:stCxn id="12" idx="0"/>
          </p:cNvCxnSpPr>
          <p:nvPr/>
        </p:nvCxnSpPr>
        <p:spPr>
          <a:xfrm rot="5400000" flipH="1" flipV="1">
            <a:off x="3639344" y="3780631"/>
            <a:ext cx="412750" cy="2135188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>
            <a:stCxn id="13" idx="0"/>
          </p:cNvCxnSpPr>
          <p:nvPr/>
        </p:nvCxnSpPr>
        <p:spPr>
          <a:xfrm rot="5400000" flipH="1" flipV="1">
            <a:off x="3971925" y="4111625"/>
            <a:ext cx="187325" cy="1698625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3571875" y="5064125"/>
            <a:ext cx="828675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0673" name="文字方塊 30"/>
          <p:cNvSpPr txBox="1">
            <a:spLocks noChangeArrowheads="1"/>
          </p:cNvSpPr>
          <p:nvPr/>
        </p:nvSpPr>
        <p:spPr bwMode="auto">
          <a:xfrm>
            <a:off x="4913313" y="4105275"/>
            <a:ext cx="1555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加入外框區域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自外框區域相減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與外框區域交集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排除重疊的形狀區域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0674" name="文字方塊 31"/>
          <p:cNvSpPr txBox="1">
            <a:spLocks noChangeArrowheads="1"/>
          </p:cNvSpPr>
          <p:nvPr/>
        </p:nvSpPr>
        <p:spPr bwMode="auto">
          <a:xfrm>
            <a:off x="4513263" y="5054600"/>
            <a:ext cx="231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完成組合物件後記得點擊展開，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未點擊，表示尚未成為同一物件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0675" name="文字方塊 32"/>
          <p:cNvSpPr txBox="1">
            <a:spLocks noChangeArrowheads="1"/>
          </p:cNvSpPr>
          <p:nvPr/>
        </p:nvSpPr>
        <p:spPr bwMode="auto">
          <a:xfrm>
            <a:off x="3836988" y="2233613"/>
            <a:ext cx="311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0676" name="文字方塊 33"/>
          <p:cNvSpPr txBox="1">
            <a:spLocks noChangeArrowheads="1"/>
          </p:cNvSpPr>
          <p:nvPr/>
        </p:nvSpPr>
        <p:spPr bwMode="auto">
          <a:xfrm>
            <a:off x="1436688" y="6008688"/>
            <a:ext cx="309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0677" name="內容版面配置區 2"/>
          <p:cNvSpPr>
            <a:spLocks/>
          </p:cNvSpPr>
          <p:nvPr/>
        </p:nvSpPr>
        <p:spPr bwMode="auto">
          <a:xfrm>
            <a:off x="666750" y="1628775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600">
                <a:latin typeface="Tw Cen MT" pitchFamily="34" charset="0"/>
                <a:ea typeface="微軟正黑體" pitchFamily="34" charset="-120"/>
              </a:rPr>
              <a:t>組合物件</a:t>
            </a:r>
            <a:endParaRPr kumimoji="0" lang="en-US" altLang="zh-TW" sz="26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en-US" altLang="zh-TW" sz="26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9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71682" name="內容版面配置區 2"/>
          <p:cNvSpPr>
            <a:spLocks/>
          </p:cNvSpPr>
          <p:nvPr/>
        </p:nvSpPr>
        <p:spPr bwMode="auto">
          <a:xfrm>
            <a:off x="306388" y="1628775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600">
                <a:latin typeface="Tw Cen MT" pitchFamily="34" charset="0"/>
                <a:ea typeface="微軟正黑體" pitchFamily="34" charset="-120"/>
              </a:rPr>
              <a:t>組合物件</a:t>
            </a:r>
            <a:endParaRPr kumimoji="0" lang="en-US" altLang="zh-TW" sz="26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en-US" altLang="zh-TW" sz="26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900">
              <a:latin typeface="Tw Cen MT" pitchFamily="34" charset="0"/>
              <a:ea typeface="微軟正黑體" pitchFamily="34" charset="-120"/>
            </a:endParaRPr>
          </a:p>
        </p:txBody>
      </p:sp>
      <p:grpSp>
        <p:nvGrpSpPr>
          <p:cNvPr id="71683" name="Group 12"/>
          <p:cNvGrpSpPr>
            <a:grpSpLocks noChangeAspect="1"/>
          </p:cNvGrpSpPr>
          <p:nvPr/>
        </p:nvGrpSpPr>
        <p:grpSpPr bwMode="auto">
          <a:xfrm>
            <a:off x="1476375" y="1773238"/>
            <a:ext cx="5400675" cy="5089525"/>
            <a:chOff x="204" y="1298"/>
            <a:chExt cx="2812" cy="2650"/>
          </a:xfrm>
        </p:grpSpPr>
        <p:pic>
          <p:nvPicPr>
            <p:cNvPr id="71684" name="圖片 1"/>
            <p:cNvPicPr>
              <a:picLocks noChangeAspect="1" noChangeArrowheads="1"/>
            </p:cNvPicPr>
            <p:nvPr/>
          </p:nvPicPr>
          <p:blipFill>
            <a:blip r:embed="rId2"/>
            <a:srcRect l="25648" t="13042" r="42131" b="37212"/>
            <a:stretch>
              <a:fillRect/>
            </a:stretch>
          </p:blipFill>
          <p:spPr bwMode="auto">
            <a:xfrm>
              <a:off x="204" y="1658"/>
              <a:ext cx="2358" cy="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85" name="圖片 1"/>
            <p:cNvPicPr>
              <a:picLocks noChangeAspect="1" noChangeArrowheads="1"/>
            </p:cNvPicPr>
            <p:nvPr/>
          </p:nvPicPr>
          <p:blipFill>
            <a:blip r:embed="rId3"/>
            <a:srcRect l="40434" t="33804" r="47771" b="47878"/>
            <a:stretch>
              <a:fillRect/>
            </a:stretch>
          </p:blipFill>
          <p:spPr bwMode="auto">
            <a:xfrm>
              <a:off x="2018" y="1298"/>
              <a:ext cx="998" cy="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86" name="文字方塊 12"/>
            <p:cNvSpPr txBox="1">
              <a:spLocks noChangeAspect="1" noChangeArrowheads="1"/>
            </p:cNvSpPr>
            <p:nvPr/>
          </p:nvSpPr>
          <p:spPr bwMode="auto">
            <a:xfrm>
              <a:off x="703" y="1525"/>
              <a:ext cx="943" cy="17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lvl="1"/>
              <a:r>
                <a:rPr kumimoji="0" lang="zh-TW" altLang="en-US" sz="1600">
                  <a:latin typeface="Tw Cen MT" pitchFamily="34" charset="0"/>
                  <a:ea typeface="微軟正黑體" pitchFamily="34" charset="-120"/>
                </a:rPr>
                <a:t>兩物件的交集區域</a:t>
              </a:r>
              <a:endParaRPr kumimoji="0" lang="en-US" altLang="zh-TW" sz="1600">
                <a:latin typeface="Tw Cen MT" pitchFamily="34" charset="0"/>
                <a:ea typeface="微軟正黑體" pitchFamily="34" charset="-120"/>
              </a:endParaRPr>
            </a:p>
          </p:txBody>
        </p:sp>
        <p:sp>
          <p:nvSpPr>
            <p:cNvPr id="71687" name="Line 11"/>
            <p:cNvSpPr>
              <a:spLocks noChangeAspect="1" noChangeShapeType="1"/>
            </p:cNvSpPr>
            <p:nvPr/>
          </p:nvSpPr>
          <p:spPr bwMode="auto">
            <a:xfrm flipV="1">
              <a:off x="1701" y="1797"/>
              <a:ext cx="771" cy="104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72706" name="圖片 1"/>
          <p:cNvPicPr>
            <a:picLocks noChangeAspect="1" noChangeArrowheads="1"/>
          </p:cNvPicPr>
          <p:nvPr/>
        </p:nvPicPr>
        <p:blipFill>
          <a:blip r:embed="rId2"/>
          <a:srcRect l="24074" t="13753" r="39905" b="36247"/>
          <a:stretch>
            <a:fillRect/>
          </a:stretch>
        </p:blipFill>
        <p:spPr bwMode="auto">
          <a:xfrm>
            <a:off x="971550" y="2349500"/>
            <a:ext cx="3384550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圖片 1"/>
          <p:cNvPicPr>
            <a:picLocks noChangeAspect="1" noChangeArrowheads="1"/>
          </p:cNvPicPr>
          <p:nvPr/>
        </p:nvPicPr>
        <p:blipFill>
          <a:blip r:embed="rId3"/>
          <a:srcRect l="35558" t="29037" r="43417" b="45142"/>
          <a:stretch>
            <a:fillRect/>
          </a:stretch>
        </p:blipFill>
        <p:spPr bwMode="auto">
          <a:xfrm>
            <a:off x="5364163" y="2708275"/>
            <a:ext cx="266382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文字方塊 14"/>
          <p:cNvSpPr txBox="1">
            <a:spLocks noChangeArrowheads="1"/>
          </p:cNvSpPr>
          <p:nvPr/>
        </p:nvSpPr>
        <p:spPr bwMode="auto">
          <a:xfrm>
            <a:off x="3132138" y="2276475"/>
            <a:ext cx="20129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排除重疊的形狀區域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2709" name="內容版面配置區 2"/>
          <p:cNvSpPr>
            <a:spLocks/>
          </p:cNvSpPr>
          <p:nvPr/>
        </p:nvSpPr>
        <p:spPr bwMode="auto">
          <a:xfrm>
            <a:off x="306388" y="1628775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600">
                <a:latin typeface="Tw Cen MT" pitchFamily="34" charset="0"/>
                <a:ea typeface="微軟正黑體" pitchFamily="34" charset="-120"/>
              </a:rPr>
              <a:t>組合物件</a:t>
            </a:r>
            <a:endParaRPr kumimoji="0" lang="en-US" altLang="zh-TW" sz="26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en-US" altLang="zh-TW" sz="26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9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2710" name="Line 14"/>
          <p:cNvSpPr>
            <a:spLocks noChangeShapeType="1"/>
          </p:cNvSpPr>
          <p:nvPr/>
        </p:nvSpPr>
        <p:spPr bwMode="auto">
          <a:xfrm flipV="1">
            <a:off x="3348038" y="3429000"/>
            <a:ext cx="2376487" cy="71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73730" name="圖片 1"/>
          <p:cNvPicPr preferRelativeResize="0">
            <a:picLocks noChangeAspect="1" noChangeArrowheads="1"/>
          </p:cNvPicPr>
          <p:nvPr/>
        </p:nvPicPr>
        <p:blipFill>
          <a:blip r:embed="rId2"/>
          <a:srcRect l="24242" t="12709" r="41397" b="35622"/>
          <a:stretch>
            <a:fillRect/>
          </a:stretch>
        </p:blipFill>
        <p:spPr bwMode="auto">
          <a:xfrm>
            <a:off x="1436688" y="2065338"/>
            <a:ext cx="405447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圖片 1"/>
          <p:cNvPicPr preferRelativeResize="0">
            <a:picLocks noChangeAspect="1" noChangeArrowheads="1"/>
          </p:cNvPicPr>
          <p:nvPr/>
        </p:nvPicPr>
        <p:blipFill>
          <a:blip r:embed="rId3"/>
          <a:srcRect l="35521" t="27591" r="49991" b="49086"/>
          <a:stretch>
            <a:fillRect/>
          </a:stretch>
        </p:blipFill>
        <p:spPr bwMode="auto">
          <a:xfrm>
            <a:off x="5778500" y="3429000"/>
            <a:ext cx="23002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文字方塊 6"/>
          <p:cNvSpPr txBox="1">
            <a:spLocks noChangeArrowheads="1"/>
          </p:cNvSpPr>
          <p:nvPr/>
        </p:nvSpPr>
        <p:spPr bwMode="auto">
          <a:xfrm>
            <a:off x="4572000" y="2349500"/>
            <a:ext cx="16065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自外框區域相減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3733" name="內容版面配置區 2"/>
          <p:cNvSpPr>
            <a:spLocks/>
          </p:cNvSpPr>
          <p:nvPr/>
        </p:nvSpPr>
        <p:spPr bwMode="auto">
          <a:xfrm>
            <a:off x="306388" y="1628775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r>
              <a:rPr kumimoji="0" lang="zh-TW" altLang="en-US" sz="2600">
                <a:latin typeface="Tw Cen MT" pitchFamily="34" charset="0"/>
                <a:ea typeface="微軟正黑體" pitchFamily="34" charset="-120"/>
              </a:rPr>
              <a:t>組合物件</a:t>
            </a:r>
            <a:endParaRPr kumimoji="0" lang="en-US" altLang="zh-TW" sz="2600">
              <a:latin typeface="Tw Cen MT" pitchFamily="34" charset="0"/>
              <a:ea typeface="微軟正黑體" pitchFamily="34" charset="-120"/>
            </a:endParaRPr>
          </a:p>
          <a:p>
            <a:pPr marL="639763" lvl="1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</a:pPr>
            <a:endParaRPr kumimoji="0" lang="en-US" altLang="zh-TW" sz="2600">
              <a:latin typeface="Tw Cen MT" pitchFamily="34" charset="0"/>
              <a:ea typeface="微軟正黑體" pitchFamily="34" charset="-120"/>
            </a:endParaRPr>
          </a:p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kumimoji="0" lang="zh-TW" altLang="en-US" sz="29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3734" name="Line 9"/>
          <p:cNvSpPr>
            <a:spLocks noChangeShapeType="1"/>
          </p:cNvSpPr>
          <p:nvPr/>
        </p:nvSpPr>
        <p:spPr bwMode="auto">
          <a:xfrm>
            <a:off x="3924300" y="3716338"/>
            <a:ext cx="2663825" cy="649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7475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文字編輯</a:t>
            </a:r>
            <a:endParaRPr lang="en-US" altLang="zh-TW" smtClean="0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/>
          <a:srcRect t="11305" r="94826" b="42419"/>
          <a:stretch>
            <a:fillRect/>
          </a:stretch>
        </p:blipFill>
        <p:spPr bwMode="auto">
          <a:xfrm>
            <a:off x="519113" y="2997200"/>
            <a:ext cx="631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/>
          <a:srcRect l="70830" t="14111" r="17973" b="71309"/>
          <a:stretch>
            <a:fillRect/>
          </a:stretch>
        </p:blipFill>
        <p:spPr bwMode="auto">
          <a:xfrm>
            <a:off x="1166813" y="3862388"/>
            <a:ext cx="21605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4"/>
          <a:srcRect t="5293" r="14410" b="90823"/>
          <a:stretch>
            <a:fillRect/>
          </a:stretch>
        </p:blipFill>
        <p:spPr bwMode="auto">
          <a:xfrm>
            <a:off x="-157163" y="2773363"/>
            <a:ext cx="9482138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1166813" y="5613400"/>
            <a:ext cx="242887" cy="242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032000" y="2409825"/>
            <a:ext cx="242888" cy="242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74760" name="Picture 2"/>
          <p:cNvPicPr>
            <a:picLocks noChangeAspect="1" noChangeArrowheads="1"/>
          </p:cNvPicPr>
          <p:nvPr/>
        </p:nvPicPr>
        <p:blipFill>
          <a:blip r:embed="rId5"/>
          <a:srcRect l="24480" t="48293" r="38750" b="42667"/>
          <a:stretch>
            <a:fillRect/>
          </a:stretch>
        </p:blipFill>
        <p:spPr bwMode="auto">
          <a:xfrm>
            <a:off x="3948113" y="4659313"/>
            <a:ext cx="44831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接點 8"/>
          <p:cNvCxnSpPr/>
          <p:nvPr/>
        </p:nvCxnSpPr>
        <p:spPr>
          <a:xfrm>
            <a:off x="5964238" y="4659313"/>
            <a:ext cx="0" cy="850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38200" y="3794125"/>
            <a:ext cx="312738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238250" y="3840163"/>
            <a:ext cx="2089150" cy="1773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-11113" y="2771775"/>
            <a:ext cx="9336088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825875" y="5815013"/>
            <a:ext cx="242888" cy="242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4766" name="文字方塊 15"/>
          <p:cNvSpPr txBox="1">
            <a:spLocks noChangeArrowheads="1"/>
          </p:cNvSpPr>
          <p:nvPr/>
        </p:nvSpPr>
        <p:spPr bwMode="auto">
          <a:xfrm>
            <a:off x="1131888" y="5549900"/>
            <a:ext cx="309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4767" name="文字方塊 16"/>
          <p:cNvSpPr txBox="1">
            <a:spLocks noChangeArrowheads="1"/>
          </p:cNvSpPr>
          <p:nvPr/>
        </p:nvSpPr>
        <p:spPr bwMode="auto">
          <a:xfrm>
            <a:off x="1997075" y="2346325"/>
            <a:ext cx="311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4768" name="文字方塊 17"/>
          <p:cNvSpPr txBox="1">
            <a:spLocks noChangeArrowheads="1"/>
          </p:cNvSpPr>
          <p:nvPr/>
        </p:nvSpPr>
        <p:spPr bwMode="auto">
          <a:xfrm>
            <a:off x="3792538" y="5751513"/>
            <a:ext cx="309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3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4769" name="文字方塊 18"/>
          <p:cNvSpPr txBox="1">
            <a:spLocks noChangeArrowheads="1"/>
          </p:cNvSpPr>
          <p:nvPr/>
        </p:nvSpPr>
        <p:spPr bwMode="auto">
          <a:xfrm>
            <a:off x="2292350" y="2409825"/>
            <a:ext cx="1098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調整文字選項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4770" name="文字方塊 19"/>
          <p:cNvSpPr txBox="1">
            <a:spLocks noChangeArrowheads="1"/>
          </p:cNvSpPr>
          <p:nvPr/>
        </p:nvSpPr>
        <p:spPr bwMode="auto">
          <a:xfrm>
            <a:off x="1444625" y="5676900"/>
            <a:ext cx="1098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點擊文字工具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4771" name="文字方塊 20"/>
          <p:cNvSpPr txBox="1">
            <a:spLocks noChangeArrowheads="1"/>
          </p:cNvSpPr>
          <p:nvPr/>
        </p:nvSpPr>
        <p:spPr bwMode="auto">
          <a:xfrm>
            <a:off x="4235450" y="5815013"/>
            <a:ext cx="1708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200">
                <a:latin typeface="Tw Cen MT" pitchFamily="34" charset="0"/>
                <a:ea typeface="微軟正黑體" pitchFamily="34" charset="-120"/>
              </a:rPr>
              <a:t>雙擊兩下可以編輯文字</a:t>
            </a:r>
            <a:endParaRPr kumimoji="0" lang="en-US" altLang="zh-TW" sz="1200">
              <a:latin typeface="Tw Cen MT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75778" name="圖片 1"/>
          <p:cNvPicPr>
            <a:picLocks noChangeAspect="1" noChangeArrowheads="1"/>
          </p:cNvPicPr>
          <p:nvPr/>
        </p:nvPicPr>
        <p:blipFill>
          <a:blip r:embed="rId2"/>
          <a:srcRect l="24892" t="28084" r="38887" b="33855"/>
          <a:stretch>
            <a:fillRect/>
          </a:stretch>
        </p:blipFill>
        <p:spPr bwMode="auto">
          <a:xfrm>
            <a:off x="468313" y="2636838"/>
            <a:ext cx="381635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圖片 1"/>
          <p:cNvPicPr>
            <a:picLocks noChangeAspect="1" noChangeArrowheads="1"/>
          </p:cNvPicPr>
          <p:nvPr/>
        </p:nvPicPr>
        <p:blipFill>
          <a:blip r:embed="rId3"/>
          <a:srcRect l="23972" t="31406" r="38765" b="46870"/>
          <a:stretch>
            <a:fillRect/>
          </a:stretch>
        </p:blipFill>
        <p:spPr bwMode="auto">
          <a:xfrm>
            <a:off x="4140200" y="4292600"/>
            <a:ext cx="50038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1476375" y="4292600"/>
            <a:ext cx="1582738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5781" name="文字方塊 11"/>
          <p:cNvSpPr txBox="1">
            <a:spLocks noChangeArrowheads="1"/>
          </p:cNvSpPr>
          <p:nvPr/>
        </p:nvSpPr>
        <p:spPr bwMode="auto">
          <a:xfrm>
            <a:off x="2411413" y="2349500"/>
            <a:ext cx="44513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點擊滑鼠右鍵，點擊建立外框可把文字轉為路徑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5782" name="內容版面配置區 2"/>
          <p:cNvSpPr>
            <a:spLocks/>
          </p:cNvSpPr>
          <p:nvPr/>
        </p:nvSpPr>
        <p:spPr bwMode="auto">
          <a:xfrm>
            <a:off x="612775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900">
                <a:latin typeface="Tw Cen MT" pitchFamily="34" charset="0"/>
                <a:ea typeface="微軟正黑體" pitchFamily="34" charset="-120"/>
              </a:rPr>
              <a:t>文字編輯</a:t>
            </a:r>
          </a:p>
        </p:txBody>
      </p:sp>
      <p:sp>
        <p:nvSpPr>
          <p:cNvPr id="75783" name="Line 17"/>
          <p:cNvSpPr>
            <a:spLocks noChangeShapeType="1"/>
          </p:cNvSpPr>
          <p:nvPr/>
        </p:nvSpPr>
        <p:spPr bwMode="auto">
          <a:xfrm>
            <a:off x="3851275" y="3357563"/>
            <a:ext cx="1223963" cy="11509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smtClean="0"/>
              <a:t>Illustrator</a:t>
            </a:r>
            <a:r>
              <a:rPr lang="zh-TW" altLang="zh-TW" b="1" smtClean="0"/>
              <a:t>操作環境介紹</a:t>
            </a:r>
            <a:endParaRPr lang="zh-TW" altLang="en-US" b="1" smtClean="0"/>
          </a:p>
        </p:txBody>
      </p:sp>
      <p:sp>
        <p:nvSpPr>
          <p:cNvPr id="2150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zh-TW" altLang="zh-TW" sz="1400" b="1" smtClean="0"/>
              <a:t>功能表列</a:t>
            </a:r>
            <a:endParaRPr lang="en-US" altLang="zh-TW" sz="1400" b="1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zh-TW" sz="1400" smtClean="0"/>
              <a:t>          </a:t>
            </a:r>
            <a:r>
              <a:rPr lang="zh-TW" altLang="zh-TW" sz="1400" smtClean="0"/>
              <a:t>點擊功能名稱，可開啟下拉式選單，執行相關功能指令</a:t>
            </a:r>
            <a:endParaRPr lang="en-US" altLang="zh-TW" sz="140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zh-TW" altLang="zh-TW" sz="1400" b="1" smtClean="0"/>
              <a:t>屬性欄</a:t>
            </a:r>
            <a:endParaRPr lang="en-US" altLang="zh-TW" sz="1400" b="1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zh-TW" sz="1400" smtClean="0"/>
              <a:t>          </a:t>
            </a:r>
            <a:r>
              <a:rPr lang="zh-TW" altLang="zh-TW" sz="1400" smtClean="0"/>
              <a:t>編輯當前使用工具的各項設定項目與功能參數</a:t>
            </a:r>
            <a:endParaRPr lang="en-US" altLang="zh-TW" sz="140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zh-TW" altLang="zh-TW" sz="1400" b="1" smtClean="0"/>
              <a:t>工具箱</a:t>
            </a:r>
            <a:endParaRPr lang="en-US" altLang="zh-TW" sz="1400" b="1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zh-TW" sz="1400" smtClean="0"/>
              <a:t>          Illustrator</a:t>
            </a:r>
            <a:r>
              <a:rPr lang="zh-TW" altLang="zh-TW" sz="1400" smtClean="0"/>
              <a:t>的影像編輯工具都在整合這裡，供使用者選取使用</a:t>
            </a:r>
            <a:endParaRPr lang="en-US" altLang="zh-TW" sz="140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zh-TW" altLang="zh-TW" sz="1400" b="1" smtClean="0"/>
              <a:t>影像編輯區</a:t>
            </a:r>
            <a:endParaRPr lang="en-US" altLang="zh-TW" sz="1400" b="1" smtClean="0"/>
          </a:p>
          <a:p>
            <a:pPr marL="400050" lvl="1" indent="0" eaLnBrk="1" hangingPunct="1">
              <a:buFont typeface="Wingdings 2" pitchFamily="18" charset="2"/>
              <a:buNone/>
            </a:pPr>
            <a:r>
              <a:rPr lang="en-US" altLang="zh-TW" sz="1400" smtClean="0"/>
              <a:t>  </a:t>
            </a:r>
            <a:r>
              <a:rPr lang="zh-TW" altLang="zh-TW" sz="1400" smtClean="0"/>
              <a:t>開啟的影像檔案視窗，上方列顯示影像檔案名稱、色彩模式與縮放比例。下方顯示幕前影像的縮放顯示比例及容量大小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zh-TW" altLang="zh-TW" sz="1400" b="1" smtClean="0"/>
              <a:t>浮動視窗槽</a:t>
            </a:r>
            <a:endParaRPr lang="en-US" altLang="zh-TW" sz="1400" b="1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zh-TW" sz="1400" smtClean="0"/>
              <a:t>          </a:t>
            </a:r>
            <a:r>
              <a:rPr lang="zh-TW" altLang="zh-TW" sz="1400" smtClean="0"/>
              <a:t>可以將常用的工具浮動視窗固定在此處</a:t>
            </a:r>
            <a:endParaRPr lang="en-US" altLang="zh-TW" sz="1400" smtClean="0"/>
          </a:p>
          <a:p>
            <a:pPr marL="0" indent="0" eaLnBrk="1" hangingPunct="1"/>
            <a:endParaRPr lang="zh-TW" altLang="en-US" sz="1400" smtClean="0"/>
          </a:p>
        </p:txBody>
      </p:sp>
      <p:sp>
        <p:nvSpPr>
          <p:cNvPr id="5" name="橢圓 4"/>
          <p:cNvSpPr/>
          <p:nvPr/>
        </p:nvSpPr>
        <p:spPr>
          <a:xfrm>
            <a:off x="250825" y="1628775"/>
            <a:ext cx="288925" cy="287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250825" y="2205038"/>
            <a:ext cx="288925" cy="2873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260350" y="2852738"/>
            <a:ext cx="287338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3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269875" y="3429000"/>
            <a:ext cx="287338" cy="287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4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69875" y="4221163"/>
            <a:ext cx="287338" cy="2873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bg2">
                    <a:lumMod val="10000"/>
                  </a:schemeClr>
                </a:solidFill>
              </a:rPr>
              <a:t>5</a:t>
            </a:r>
            <a:endParaRPr kumimoji="0"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539750" y="5300663"/>
            <a:ext cx="6480175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kumimoji="0" lang="zh-TW" altLang="en-US"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kumimoji="0" lang="en-US" altLang="zh-TW">
                <a:latin typeface="微軟正黑體" pitchFamily="34" charset="-120"/>
                <a:ea typeface="微軟正黑體" pitchFamily="34" charset="-120"/>
              </a:rPr>
              <a:t>Photoshop</a:t>
            </a:r>
            <a:r>
              <a:rPr kumimoji="0" lang="zh-TW" altLang="en-US">
                <a:latin typeface="微軟正黑體" pitchFamily="34" charset="-120"/>
                <a:ea typeface="微軟正黑體" pitchFamily="34" charset="-120"/>
              </a:rPr>
              <a:t>的介面類似，但功能上有所差異。</a:t>
            </a: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76802" name="圖片 1"/>
          <p:cNvPicPr>
            <a:picLocks noChangeAspect="1" noChangeArrowheads="1"/>
          </p:cNvPicPr>
          <p:nvPr/>
        </p:nvPicPr>
        <p:blipFill>
          <a:blip r:embed="rId2"/>
          <a:srcRect l="24377" t="30341" r="38840" b="38509"/>
          <a:stretch>
            <a:fillRect/>
          </a:stretch>
        </p:blipFill>
        <p:spPr bwMode="auto">
          <a:xfrm>
            <a:off x="107950" y="2420938"/>
            <a:ext cx="4103688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圖片 1"/>
          <p:cNvPicPr preferRelativeResize="0">
            <a:picLocks noChangeAspect="1" noChangeArrowheads="1"/>
          </p:cNvPicPr>
          <p:nvPr/>
        </p:nvPicPr>
        <p:blipFill>
          <a:blip r:embed="rId3"/>
          <a:srcRect l="24330" t="25748" r="36290" b="40630"/>
          <a:stretch>
            <a:fillRect/>
          </a:stretch>
        </p:blipFill>
        <p:spPr bwMode="auto">
          <a:xfrm>
            <a:off x="3925888" y="4148138"/>
            <a:ext cx="467836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2555875" y="3644900"/>
            <a:ext cx="1223963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6805" name="文字方塊 12"/>
          <p:cNvSpPr txBox="1">
            <a:spLocks noChangeArrowheads="1"/>
          </p:cNvSpPr>
          <p:nvPr/>
        </p:nvSpPr>
        <p:spPr bwMode="auto">
          <a:xfrm>
            <a:off x="2627313" y="2349500"/>
            <a:ext cx="5264150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轉為路徑後再點右鍵，選擇解散群組，即可編輯個別字元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6806" name="文字方塊 16"/>
          <p:cNvSpPr txBox="1">
            <a:spLocks noChangeArrowheads="1"/>
          </p:cNvSpPr>
          <p:nvPr/>
        </p:nvSpPr>
        <p:spPr bwMode="auto">
          <a:xfrm>
            <a:off x="4589463" y="5267325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76807" name="內容版面配置區 2"/>
          <p:cNvSpPr>
            <a:spLocks/>
          </p:cNvSpPr>
          <p:nvPr/>
        </p:nvSpPr>
        <p:spPr bwMode="auto">
          <a:xfrm>
            <a:off x="612775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kumimoji="0" lang="zh-TW" altLang="en-US" sz="2900">
                <a:latin typeface="Tw Cen MT" pitchFamily="34" charset="0"/>
                <a:ea typeface="微軟正黑體" pitchFamily="34" charset="-120"/>
              </a:rPr>
              <a:t>文字</a:t>
            </a:r>
          </a:p>
        </p:txBody>
      </p:sp>
      <p:sp>
        <p:nvSpPr>
          <p:cNvPr id="76808" name="Line 17"/>
          <p:cNvSpPr>
            <a:spLocks noChangeShapeType="1"/>
          </p:cNvSpPr>
          <p:nvPr/>
        </p:nvSpPr>
        <p:spPr bwMode="auto">
          <a:xfrm>
            <a:off x="3995738" y="3357563"/>
            <a:ext cx="1296987" cy="13668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77826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/>
          <a:srcRect l="15155" t="2293" r="68803" b="41539"/>
          <a:stretch>
            <a:fillRect/>
          </a:stretch>
        </p:blipFill>
        <p:spPr bwMode="auto">
          <a:xfrm>
            <a:off x="2700338" y="1743075"/>
            <a:ext cx="2159000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3"/>
          <a:srcRect l="13181" t="2835" r="73102" b="54034"/>
          <a:stretch>
            <a:fillRect/>
          </a:stretch>
        </p:blipFill>
        <p:spPr bwMode="auto">
          <a:xfrm>
            <a:off x="5076825" y="1806575"/>
            <a:ext cx="21590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4211638" y="1773238"/>
            <a:ext cx="576262" cy="200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646863" y="1806575"/>
            <a:ext cx="576262" cy="200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9" descr="Illustrator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349500"/>
            <a:ext cx="5472112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7885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/>
          <a:srcRect l="15155" t="2293" r="68803" b="41539"/>
          <a:stretch>
            <a:fillRect/>
          </a:stretch>
        </p:blipFill>
        <p:spPr bwMode="auto">
          <a:xfrm>
            <a:off x="6300788" y="1700213"/>
            <a:ext cx="2159000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7812088" y="1730375"/>
            <a:ext cx="576262" cy="200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8854" name="Text Box 10"/>
          <p:cNvSpPr txBox="1">
            <a:spLocks noChangeArrowheads="1"/>
          </p:cNvSpPr>
          <p:nvPr/>
        </p:nvSpPr>
        <p:spPr bwMode="auto">
          <a:xfrm>
            <a:off x="3059113" y="2205038"/>
            <a:ext cx="1800225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原始圖片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8" descr="Illustrator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76475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7987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79876" name="Text Box 7"/>
          <p:cNvSpPr txBox="1">
            <a:spLocks noChangeArrowheads="1"/>
          </p:cNvSpPr>
          <p:nvPr/>
        </p:nvSpPr>
        <p:spPr bwMode="auto">
          <a:xfrm>
            <a:off x="3059113" y="2205038"/>
            <a:ext cx="2592387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ea typeface="微軟正黑體" pitchFamily="34" charset="-120"/>
              </a:rPr>
              <a:t>3D &gt; </a:t>
            </a:r>
            <a:r>
              <a:rPr lang="zh-TW" altLang="en-US">
                <a:ea typeface="微軟正黑體" pitchFamily="34" charset="-120"/>
              </a:rPr>
              <a:t>突出與斜角效果</a:t>
            </a:r>
          </a:p>
        </p:txBody>
      </p:sp>
      <p:sp>
        <p:nvSpPr>
          <p:cNvPr id="11" name="矩形 10"/>
          <p:cNvSpPr/>
          <p:nvPr/>
        </p:nvSpPr>
        <p:spPr>
          <a:xfrm>
            <a:off x="323850" y="4868863"/>
            <a:ext cx="2952750" cy="1296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9878" name="Line 11"/>
          <p:cNvSpPr>
            <a:spLocks noChangeShapeType="1"/>
          </p:cNvSpPr>
          <p:nvPr/>
        </p:nvSpPr>
        <p:spPr bwMode="auto">
          <a:xfrm flipV="1">
            <a:off x="3276600" y="4941888"/>
            <a:ext cx="1582738" cy="358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9" descr="Illustrator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" y="1584325"/>
            <a:ext cx="73533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089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66750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2303462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ea typeface="微軟正黑體" pitchFamily="34" charset="-120"/>
              </a:rPr>
              <a:t>3D &gt; </a:t>
            </a:r>
            <a:r>
              <a:rPr lang="zh-TW" altLang="en-US">
                <a:ea typeface="微軟正黑體" pitchFamily="34" charset="-120"/>
              </a:rPr>
              <a:t>迴轉成形效果</a:t>
            </a:r>
          </a:p>
        </p:txBody>
      </p:sp>
      <p:sp>
        <p:nvSpPr>
          <p:cNvPr id="11" name="矩形 10"/>
          <p:cNvSpPr/>
          <p:nvPr/>
        </p:nvSpPr>
        <p:spPr>
          <a:xfrm>
            <a:off x="611188" y="5561013"/>
            <a:ext cx="2665412" cy="1036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 flipV="1">
            <a:off x="3203575" y="4437063"/>
            <a:ext cx="1584325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81922" name="Picture 8" descr="Illustrator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565400"/>
            <a:ext cx="78581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2052638" y="2708275"/>
            <a:ext cx="2303462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ea typeface="微軟正黑體" pitchFamily="34" charset="-120"/>
              </a:rPr>
              <a:t>3D &gt; </a:t>
            </a:r>
            <a:r>
              <a:rPr lang="zh-TW" altLang="en-US">
                <a:ea typeface="微軟正黑體" pitchFamily="34" charset="-120"/>
              </a:rPr>
              <a:t>旋轉效果</a:t>
            </a:r>
          </a:p>
        </p:txBody>
      </p:sp>
      <p:sp>
        <p:nvSpPr>
          <p:cNvPr id="81925" name="Line 7"/>
          <p:cNvSpPr>
            <a:spLocks noChangeShapeType="1"/>
          </p:cNvSpPr>
          <p:nvPr/>
        </p:nvSpPr>
        <p:spPr bwMode="auto">
          <a:xfrm flipV="1">
            <a:off x="4427538" y="4292600"/>
            <a:ext cx="5048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8" descr="Illustrator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773238"/>
            <a:ext cx="6048375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052638" y="2708275"/>
            <a:ext cx="33115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轉換成以下形狀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方形效果</a:t>
            </a:r>
          </a:p>
        </p:txBody>
      </p:sp>
      <p:sp>
        <p:nvSpPr>
          <p:cNvPr id="11" name="矩形 10"/>
          <p:cNvSpPr/>
          <p:nvPr/>
        </p:nvSpPr>
        <p:spPr>
          <a:xfrm>
            <a:off x="2843213" y="4149725"/>
            <a:ext cx="2089150" cy="172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6" descr="Illustrator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424113"/>
            <a:ext cx="583247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8397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1620838" y="2420938"/>
            <a:ext cx="3527425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轉換成以下形狀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方形圓角效果</a:t>
            </a:r>
          </a:p>
        </p:txBody>
      </p:sp>
      <p:sp>
        <p:nvSpPr>
          <p:cNvPr id="11" name="矩形 10"/>
          <p:cNvSpPr/>
          <p:nvPr/>
        </p:nvSpPr>
        <p:spPr>
          <a:xfrm>
            <a:off x="2339975" y="5230813"/>
            <a:ext cx="1800225" cy="358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7" descr="Illustrator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2293938"/>
            <a:ext cx="5616575" cy="4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8499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35274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轉換成以下形狀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橢圓形效果</a:t>
            </a:r>
          </a:p>
        </p:txBody>
      </p:sp>
      <p:sp>
        <p:nvSpPr>
          <p:cNvPr id="11" name="矩形 10"/>
          <p:cNvSpPr/>
          <p:nvPr/>
        </p:nvSpPr>
        <p:spPr>
          <a:xfrm>
            <a:off x="2484438" y="3644900"/>
            <a:ext cx="1800225" cy="1655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86018" name="Picture 7" descr="Illustrator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420938"/>
            <a:ext cx="78486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35274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扭曲與變形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自由變形效果</a:t>
            </a:r>
          </a:p>
        </p:txBody>
      </p:sp>
      <p:sp>
        <p:nvSpPr>
          <p:cNvPr id="86021" name="Line 8"/>
          <p:cNvSpPr>
            <a:spLocks noChangeShapeType="1"/>
          </p:cNvSpPr>
          <p:nvPr/>
        </p:nvSpPr>
        <p:spPr bwMode="auto">
          <a:xfrm flipH="1">
            <a:off x="3348038" y="4076700"/>
            <a:ext cx="19446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zh-TW" smtClean="0"/>
              <a:t>Illustrator</a:t>
            </a:r>
            <a:r>
              <a:rPr lang="zh-TW" altLang="zh-TW" b="1" smtClean="0"/>
              <a:t>操作環境介紹</a:t>
            </a:r>
            <a:endParaRPr lang="zh-TW" altLang="en-US" b="1" smtClean="0"/>
          </a:p>
        </p:txBody>
      </p:sp>
      <p:sp>
        <p:nvSpPr>
          <p:cNvPr id="22530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自訂介面環境操作</a:t>
            </a:r>
          </a:p>
          <a:p>
            <a:pPr lvl="1" eaLnBrk="1" hangingPunct="1"/>
            <a:r>
              <a:rPr lang="zh-TW" altLang="en-US" sz="1600" smtClean="0">
                <a:latin typeface="微軟正黑體" pitchFamily="34" charset="-120"/>
              </a:rPr>
              <a:t>與</a:t>
            </a:r>
            <a:r>
              <a:rPr lang="en-US" altLang="zh-TW" sz="1600" smtClean="0">
                <a:latin typeface="微軟正黑體" pitchFamily="34" charset="-120"/>
              </a:rPr>
              <a:t>photoshop</a:t>
            </a:r>
            <a:r>
              <a:rPr lang="zh-TW" altLang="en-US" sz="1600" smtClean="0">
                <a:latin typeface="微軟正黑體" pitchFamily="34" charset="-120"/>
              </a:rPr>
              <a:t>操作方式相同，可</a:t>
            </a:r>
            <a:r>
              <a:rPr lang="zh-TW" altLang="zh-TW" sz="1600" smtClean="0">
                <a:latin typeface="微軟正黑體" pitchFamily="34" charset="-120"/>
              </a:rPr>
              <a:t>使用預設工作區</a:t>
            </a:r>
            <a:r>
              <a:rPr lang="zh-TW" altLang="en-US" sz="1600" smtClean="0">
                <a:latin typeface="微軟正黑體" pitchFamily="34" charset="-120"/>
              </a:rPr>
              <a:t>或</a:t>
            </a:r>
            <a:r>
              <a:rPr lang="zh-TW" altLang="zh-TW" sz="1600" smtClean="0">
                <a:latin typeface="微軟正黑體" pitchFamily="34" charset="-120"/>
              </a:rPr>
              <a:t>自訂工作區</a:t>
            </a:r>
            <a:r>
              <a:rPr lang="zh-TW" altLang="en-US" sz="1600" smtClean="0">
                <a:latin typeface="微軟正黑體" pitchFamily="34" charset="-120"/>
              </a:rPr>
              <a:t>，任意的移動</a:t>
            </a:r>
            <a:r>
              <a:rPr lang="zh-TW" altLang="zh-TW" sz="1600" smtClean="0">
                <a:latin typeface="微軟正黑體" pitchFamily="34" charset="-120"/>
              </a:rPr>
              <a:t>工具列與功能浮動視窗</a:t>
            </a:r>
            <a:r>
              <a:rPr lang="zh-TW" altLang="en-US" sz="1600" smtClean="0">
                <a:latin typeface="微軟正黑體" pitchFamily="34" charset="-120"/>
              </a:rPr>
              <a:t>。設定完可另存為自己專屬的工作區。</a:t>
            </a:r>
            <a:endParaRPr lang="en-US" altLang="zh-TW" sz="1600" smtClean="0">
              <a:latin typeface="微軟正黑體" pitchFamily="34" charset="-120"/>
            </a:endParaRPr>
          </a:p>
          <a:p>
            <a:pPr lvl="1" eaLnBrk="1" hangingPunct="1"/>
            <a:endParaRPr lang="zh-TW" altLang="en-US" sz="1600" smtClean="0">
              <a:latin typeface="微軟正黑體" pitchFamily="34" charset="-120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2411413" y="3429000"/>
            <a:ext cx="0" cy="2444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5457825" y="4232275"/>
            <a:ext cx="4095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851275" y="4868863"/>
            <a:ext cx="1606550" cy="143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270125" y="3152775"/>
            <a:ext cx="282575" cy="2762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5662613" y="2936875"/>
            <a:ext cx="282575" cy="2762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2536" name="Picture 2"/>
          <p:cNvPicPr>
            <a:picLocks noChangeAspect="1" noChangeArrowheads="1"/>
          </p:cNvPicPr>
          <p:nvPr/>
        </p:nvPicPr>
        <p:blipFill>
          <a:blip r:embed="rId2"/>
          <a:srcRect l="8484" r="51765" b="53149"/>
          <a:stretch>
            <a:fillRect/>
          </a:stretch>
        </p:blipFill>
        <p:spPr bwMode="auto">
          <a:xfrm>
            <a:off x="611188" y="2781300"/>
            <a:ext cx="4846637" cy="3570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851275" y="2997200"/>
            <a:ext cx="576263" cy="142875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188" y="3962400"/>
            <a:ext cx="3240087" cy="273050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836988" y="3962400"/>
            <a:ext cx="1620837" cy="1195388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4462463" y="3070225"/>
            <a:ext cx="1282700" cy="79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橢圓 18"/>
          <p:cNvSpPr/>
          <p:nvPr/>
        </p:nvSpPr>
        <p:spPr>
          <a:xfrm>
            <a:off x="5745163" y="4089400"/>
            <a:ext cx="282575" cy="2762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542" name="文字方塊 15"/>
          <p:cNvSpPr txBox="1">
            <a:spLocks noChangeArrowheads="1"/>
          </p:cNvSpPr>
          <p:nvPr/>
        </p:nvSpPr>
        <p:spPr bwMode="auto">
          <a:xfrm>
            <a:off x="2276475" y="34305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2543" name="文字方塊 19"/>
          <p:cNvSpPr txBox="1">
            <a:spLocks noChangeArrowheads="1"/>
          </p:cNvSpPr>
          <p:nvPr/>
        </p:nvSpPr>
        <p:spPr bwMode="auto">
          <a:xfrm>
            <a:off x="5670550" y="29400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Tw Cen MT" pitchFamily="34" charset="0"/>
              <a:ea typeface="微軟正黑體" pitchFamily="34" charset="-120"/>
            </a:endParaRPr>
          </a:p>
        </p:txBody>
      </p:sp>
      <p:sp>
        <p:nvSpPr>
          <p:cNvPr id="22544" name="文字方塊 20"/>
          <p:cNvSpPr txBox="1">
            <a:spLocks noChangeArrowheads="1"/>
          </p:cNvSpPr>
          <p:nvPr/>
        </p:nvSpPr>
        <p:spPr bwMode="auto">
          <a:xfrm>
            <a:off x="5745163" y="40782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87042" name="Picture 7" descr="Illustrator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916113"/>
            <a:ext cx="5472112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35274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扭曲與變形 </a:t>
            </a:r>
            <a:r>
              <a:rPr lang="en-US" altLang="zh-TW">
                <a:ea typeface="微軟正黑體" pitchFamily="34" charset="-120"/>
              </a:rPr>
              <a:t>&gt; Pucker &amp; Bloat</a:t>
            </a:r>
            <a:endParaRPr lang="zh-TW" altLang="en-US"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88066" name="Picture 6" descr="Illustrator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2389188"/>
            <a:ext cx="5545137" cy="442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35274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扭曲與變形 </a:t>
            </a:r>
            <a:r>
              <a:rPr lang="en-US" altLang="zh-TW">
                <a:ea typeface="微軟正黑體" pitchFamily="34" charset="-120"/>
              </a:rPr>
              <a:t>&gt; Roughen</a:t>
            </a:r>
            <a:endParaRPr lang="zh-TW" altLang="en-US"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6" descr="Illustrator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2368550"/>
            <a:ext cx="5616575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89091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35274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扭曲與變形 </a:t>
            </a:r>
            <a:r>
              <a:rPr lang="en-US" altLang="zh-TW">
                <a:ea typeface="微軟正黑體" pitchFamily="34" charset="-120"/>
              </a:rPr>
              <a:t>&gt; Transform</a:t>
            </a:r>
            <a:endParaRPr lang="zh-TW" altLang="en-US"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90114" name="Picture 6" descr="Illustrator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420938"/>
            <a:ext cx="5472112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90116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35274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扭曲與變形 </a:t>
            </a:r>
            <a:r>
              <a:rPr lang="en-US" altLang="zh-TW">
                <a:ea typeface="微軟正黑體" pitchFamily="34" charset="-120"/>
              </a:rPr>
              <a:t>&gt; Tweak</a:t>
            </a:r>
            <a:endParaRPr lang="zh-TW" altLang="en-US"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91138" name="Picture 6" descr="Illustrator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2349500"/>
            <a:ext cx="453548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2230437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扭曲與變形 </a:t>
            </a:r>
            <a:r>
              <a:rPr lang="en-US" altLang="zh-TW">
                <a:ea typeface="微軟正黑體" pitchFamily="34" charset="-120"/>
              </a:rPr>
              <a:t>&gt; Twist</a:t>
            </a:r>
            <a:endParaRPr lang="zh-TW" altLang="en-US"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6" descr="Illustrat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492375"/>
            <a:ext cx="5473700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9216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1620838" y="2276475"/>
            <a:ext cx="2735262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扭曲與變形 </a:t>
            </a:r>
            <a:r>
              <a:rPr lang="en-US" altLang="zh-TW">
                <a:ea typeface="微軟正黑體" pitchFamily="34" charset="-120"/>
              </a:rPr>
              <a:t>&gt; Zig Zag</a:t>
            </a:r>
            <a:endParaRPr lang="zh-TW" altLang="en-US"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93186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93187" name="Picture 4" descr="Illustrator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636838"/>
            <a:ext cx="6983413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5"/>
          <p:cNvSpPr txBox="1">
            <a:spLocks noChangeArrowheads="1"/>
          </p:cNvSpPr>
          <p:nvPr/>
        </p:nvSpPr>
        <p:spPr bwMode="auto">
          <a:xfrm>
            <a:off x="2195513" y="2420938"/>
            <a:ext cx="2230437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路徑 </a:t>
            </a:r>
            <a:r>
              <a:rPr lang="en-US" altLang="zh-TW">
                <a:ea typeface="微軟正黑體" pitchFamily="34" charset="-120"/>
              </a:rPr>
              <a:t>&gt; Offset Path</a:t>
            </a:r>
            <a:endParaRPr lang="zh-TW" altLang="en-US"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94210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94211" name="Picture 6" descr="Illustrator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276475"/>
            <a:ext cx="653891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 Box 5"/>
          <p:cNvSpPr txBox="1">
            <a:spLocks noChangeArrowheads="1"/>
          </p:cNvSpPr>
          <p:nvPr/>
        </p:nvSpPr>
        <p:spPr bwMode="auto">
          <a:xfrm>
            <a:off x="3348038" y="2133600"/>
            <a:ext cx="187325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風格化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陰影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5235" name="Picture 6" descr="Illustrator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2420938"/>
            <a:ext cx="5113338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2843213" y="2205038"/>
            <a:ext cx="2016125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風格化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羽化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96259" name="Picture 6" descr="Illustrator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349500"/>
            <a:ext cx="5462588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5"/>
          <p:cNvSpPr txBox="1">
            <a:spLocks noChangeArrowheads="1"/>
          </p:cNvSpPr>
          <p:nvPr/>
        </p:nvSpPr>
        <p:spPr bwMode="auto">
          <a:xfrm>
            <a:off x="2411413" y="2205038"/>
            <a:ext cx="23050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風格化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內部發光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23554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zh-TW" sz="2400" smtClean="0"/>
              <a:t>存取檔案</a:t>
            </a:r>
          </a:p>
          <a:p>
            <a:pPr lvl="1" eaLnBrk="1" hangingPunct="1"/>
            <a:r>
              <a:rPr lang="en-US" altLang="zh-TW" sz="2000" smtClean="0"/>
              <a:t>(</a:t>
            </a:r>
            <a:r>
              <a:rPr lang="zh-TW" altLang="zh-TW" sz="2000" smtClean="0"/>
              <a:t>一</a:t>
            </a:r>
            <a:r>
              <a:rPr lang="en-US" altLang="zh-TW" sz="2000" smtClean="0"/>
              <a:t>)</a:t>
            </a:r>
            <a:r>
              <a:rPr lang="zh-TW" altLang="zh-TW" sz="2000" smtClean="0"/>
              <a:t>開啟檔案方式</a:t>
            </a:r>
            <a:endParaRPr lang="en-US" altLang="zh-TW" sz="2000" smtClean="0"/>
          </a:p>
          <a:p>
            <a:pPr lvl="2" eaLnBrk="1" hangingPunct="1"/>
            <a:r>
              <a:rPr lang="zh-TW" altLang="zh-TW" sz="1600" smtClean="0"/>
              <a:t>從功能列表的檔案開啟</a:t>
            </a:r>
            <a:endParaRPr lang="en-US" altLang="zh-TW" sz="1600" smtClean="0"/>
          </a:p>
          <a:p>
            <a:pPr marL="1600200" lvl="3" eaLnBrk="1" hangingPunct="1"/>
            <a:r>
              <a:rPr lang="zh-TW" altLang="en-US" sz="1600" smtClean="0"/>
              <a:t>新增</a:t>
            </a:r>
            <a:r>
              <a:rPr lang="en-US" altLang="zh-TW" sz="1600" smtClean="0"/>
              <a:t>(</a:t>
            </a:r>
            <a:r>
              <a:rPr lang="zh-TW" altLang="en-US" sz="1600" smtClean="0"/>
              <a:t>開新檔案</a:t>
            </a:r>
            <a:r>
              <a:rPr lang="en-US" altLang="zh-TW" sz="1600" smtClean="0"/>
              <a:t>)</a:t>
            </a:r>
          </a:p>
          <a:p>
            <a:pPr marL="1600200" lvl="3" eaLnBrk="1" hangingPunct="1"/>
            <a:r>
              <a:rPr lang="zh-TW" altLang="en-US" sz="1600" smtClean="0"/>
              <a:t>開啟舊檔</a:t>
            </a:r>
            <a:endParaRPr lang="en-US" altLang="zh-TW" sz="1600" smtClean="0"/>
          </a:p>
          <a:p>
            <a:pPr lvl="2" eaLnBrk="1" hangingPunct="1"/>
            <a:r>
              <a:rPr lang="zh-TW" altLang="en-US" sz="1600" smtClean="0"/>
              <a:t>從資料夾拖曳檔案到影像編輯區開啟</a:t>
            </a:r>
          </a:p>
          <a:p>
            <a:pPr lvl="2" eaLnBrk="1" hangingPunct="1"/>
            <a:r>
              <a:rPr lang="zh-TW" altLang="zh-TW" sz="1600" smtClean="0"/>
              <a:t>從檔案的快顯功能表選取由</a:t>
            </a:r>
            <a:r>
              <a:rPr lang="en-US" altLang="zh-TW" sz="1600" smtClean="0"/>
              <a:t>Photoshop</a:t>
            </a:r>
            <a:r>
              <a:rPr lang="zh-TW" altLang="zh-TW" sz="1600" smtClean="0"/>
              <a:t>開啟</a:t>
            </a:r>
          </a:p>
          <a:p>
            <a:pPr lvl="2" eaLnBrk="1" hangingPunct="1"/>
            <a:r>
              <a:rPr lang="zh-TW" altLang="zh-TW" sz="1600" smtClean="0"/>
              <a:t>從</a:t>
            </a:r>
            <a:r>
              <a:rPr lang="en-US" altLang="zh-TW" sz="1600" smtClean="0"/>
              <a:t>Bridge</a:t>
            </a:r>
            <a:r>
              <a:rPr lang="zh-TW" altLang="zh-TW" sz="1600" smtClean="0"/>
              <a:t>影像瀏覽軟體雙擊左鍵開啟</a:t>
            </a:r>
            <a:endParaRPr lang="en-US" altLang="zh-TW" sz="1600" smtClean="0"/>
          </a:p>
          <a:p>
            <a:pPr lvl="1" eaLnBrk="1" hangingPunct="1"/>
            <a:endParaRPr lang="en-US" altLang="zh-TW" sz="1600" b="1" smtClean="0"/>
          </a:p>
          <a:p>
            <a:pPr eaLnBrk="1" hangingPunct="1"/>
            <a:endParaRPr lang="en-US" altLang="zh-TW" sz="2000" b="1" smtClean="0"/>
          </a:p>
          <a:p>
            <a:pPr eaLnBrk="1" hangingPunct="1"/>
            <a:endParaRPr lang="en-US" altLang="zh-TW" sz="2000" b="1" smtClean="0"/>
          </a:p>
          <a:p>
            <a:pPr eaLnBrk="1" hangingPunct="1"/>
            <a:endParaRPr lang="en-US" altLang="zh-TW" sz="2000" b="1" smtClean="0"/>
          </a:p>
          <a:p>
            <a:pPr eaLnBrk="1" hangingPunct="1"/>
            <a:endParaRPr lang="en-US" altLang="zh-TW" sz="1600" b="1" smtClean="0"/>
          </a:p>
          <a:p>
            <a:pPr eaLnBrk="1" hangingPunct="1"/>
            <a:endParaRPr lang="zh-TW" altLang="zh-TW" sz="2000" smtClean="0"/>
          </a:p>
          <a:p>
            <a:pPr lvl="1" eaLnBrk="1" hangingPunct="1">
              <a:buFont typeface="Wingdings 2" pitchFamily="18" charset="2"/>
              <a:buNone/>
            </a:pPr>
            <a:endParaRPr lang="zh-TW" altLang="zh-TW" sz="1600" smtClean="0"/>
          </a:p>
          <a:p>
            <a:pPr lvl="1" eaLnBrk="1" hangingPunct="1"/>
            <a:endParaRPr lang="en-US" altLang="zh-TW" sz="1600" b="1" smtClean="0"/>
          </a:p>
          <a:p>
            <a:pPr lvl="2" eaLnBrk="1" hangingPunct="1"/>
            <a:endParaRPr lang="zh-TW" altLang="en-US" sz="1200" smtClean="0"/>
          </a:p>
          <a:p>
            <a:pPr eaLnBrk="1" hangingPunct="1"/>
            <a:endParaRPr lang="zh-TW" altLang="en-US" smtClean="0"/>
          </a:p>
        </p:txBody>
      </p:sp>
      <p:sp>
        <p:nvSpPr>
          <p:cNvPr id="23555" name="文字方塊 5"/>
          <p:cNvSpPr txBox="1">
            <a:spLocks noChangeArrowheads="1"/>
          </p:cNvSpPr>
          <p:nvPr/>
        </p:nvSpPr>
        <p:spPr bwMode="auto">
          <a:xfrm>
            <a:off x="539750" y="4319588"/>
            <a:ext cx="1809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zh-TW" sz="1600">
                <a:latin typeface="Tw Cen MT" pitchFamily="34" charset="0"/>
                <a:ea typeface="微軟正黑體" pitchFamily="34" charset="-120"/>
              </a:rPr>
              <a:t>新增檔案設定說明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endParaRPr kumimoji="0" lang="zh-TW" altLang="en-US" sz="1600">
              <a:latin typeface="Tw Cen MT" pitchFamily="34" charset="0"/>
              <a:ea typeface="微軟正黑體" pitchFamily="34" charset="-12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/>
          <a:srcRect l="30882" t="25412" r="30293" b="43530"/>
          <a:stretch>
            <a:fillRect/>
          </a:stretch>
        </p:blipFill>
        <p:spPr bwMode="auto">
          <a:xfrm>
            <a:off x="588963" y="4679950"/>
            <a:ext cx="397827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7" name="Group 12"/>
          <p:cNvGrpSpPr>
            <a:grpSpLocks/>
          </p:cNvGrpSpPr>
          <p:nvPr/>
        </p:nvGrpSpPr>
        <p:grpSpPr bwMode="auto">
          <a:xfrm>
            <a:off x="2901950" y="1293813"/>
            <a:ext cx="5486400" cy="2566987"/>
            <a:chOff x="1516" y="814"/>
            <a:chExt cx="3456" cy="1617"/>
          </a:xfrm>
        </p:grpSpPr>
        <p:pic>
          <p:nvPicPr>
            <p:cNvPr id="23559" name="Picture 3"/>
            <p:cNvPicPr>
              <a:picLocks noChangeAspect="1" noChangeArrowheads="1"/>
            </p:cNvPicPr>
            <p:nvPr/>
          </p:nvPicPr>
          <p:blipFill>
            <a:blip r:embed="rId3"/>
            <a:srcRect t="2739" r="72644" b="54048"/>
            <a:stretch>
              <a:fillRect/>
            </a:stretch>
          </p:blipFill>
          <p:spPr bwMode="auto">
            <a:xfrm>
              <a:off x="3334" y="814"/>
              <a:ext cx="1638" cy="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矩形 3"/>
            <p:cNvSpPr/>
            <p:nvPr/>
          </p:nvSpPr>
          <p:spPr>
            <a:xfrm>
              <a:off x="3334" y="899"/>
              <a:ext cx="1638" cy="13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334" y="1125"/>
              <a:ext cx="1638" cy="9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7" name="肘形接點 6"/>
            <p:cNvCxnSpPr/>
            <p:nvPr/>
          </p:nvCxnSpPr>
          <p:spPr>
            <a:xfrm rot="10800000" flipV="1">
              <a:off x="1762" y="967"/>
              <a:ext cx="1572" cy="761"/>
            </a:xfrm>
            <a:prstGeom prst="bentConnector3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肘形接點 12"/>
            <p:cNvCxnSpPr/>
            <p:nvPr/>
          </p:nvCxnSpPr>
          <p:spPr>
            <a:xfrm rot="10800000" flipV="1">
              <a:off x="1516" y="1173"/>
              <a:ext cx="1818" cy="699"/>
            </a:xfrm>
            <a:prstGeom prst="bentConnector3">
              <a:avLst>
                <a:gd name="adj1" fmla="val 35085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58" name="文字方塊 20"/>
          <p:cNvSpPr txBox="1">
            <a:spLocks noChangeArrowheads="1"/>
          </p:cNvSpPr>
          <p:nvPr/>
        </p:nvSpPr>
        <p:spPr bwMode="auto">
          <a:xfrm>
            <a:off x="4427538" y="4518025"/>
            <a:ext cx="3313112" cy="180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名稱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檔案名稱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新增文件描述檔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檔案的用途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大小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預設的尺寸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寬度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版面寬度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高度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版面長度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單位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版面的度量單位</a:t>
            </a:r>
            <a:endParaRPr kumimoji="0" lang="en-US" altLang="zh-TW" sz="1600">
              <a:latin typeface="Tw Cen MT" pitchFamily="34" charset="0"/>
              <a:ea typeface="微軟正黑體" pitchFamily="34" charset="-120"/>
            </a:endParaRPr>
          </a:p>
          <a:p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方向</a:t>
            </a:r>
            <a:r>
              <a:rPr kumimoji="0" lang="en-US" altLang="zh-TW" sz="1600">
                <a:latin typeface="Tw Cen MT" pitchFamily="34" charset="0"/>
                <a:ea typeface="微軟正黑體" pitchFamily="34" charset="-120"/>
              </a:rPr>
              <a:t>:</a:t>
            </a:r>
            <a:r>
              <a:rPr kumimoji="0" lang="zh-TW" altLang="en-US" sz="1600">
                <a:latin typeface="Tw Cen MT" pitchFamily="34" charset="0"/>
                <a:ea typeface="微軟正黑體" pitchFamily="34" charset="-120"/>
              </a:rPr>
              <a:t>版面為直向或橫向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97282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7283" name="Picture 6" descr="Illustrator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492375"/>
            <a:ext cx="5497513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2411413" y="2205038"/>
            <a:ext cx="2160587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風格化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外部發光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98306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98307" name="Picture 6" descr="Illustrator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420938"/>
            <a:ext cx="4432300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Text Box 5"/>
          <p:cNvSpPr txBox="1">
            <a:spLocks noChangeArrowheads="1"/>
          </p:cNvSpPr>
          <p:nvPr/>
        </p:nvSpPr>
        <p:spPr bwMode="auto">
          <a:xfrm>
            <a:off x="2411413" y="2205038"/>
            <a:ext cx="208915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風格化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圓化角落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99331" name="Picture 6" descr="Illustrator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420938"/>
            <a:ext cx="7127875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3995738" y="2133600"/>
            <a:ext cx="18002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風格化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塗鴉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0354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00355" name="Picture 6" descr="Illustrator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420938"/>
            <a:ext cx="7019925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3563938" y="2276475"/>
            <a:ext cx="1728787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弧形</a:t>
            </a:r>
          </a:p>
        </p:txBody>
      </p:sp>
      <p:sp>
        <p:nvSpPr>
          <p:cNvPr id="11" name="矩形 10"/>
          <p:cNvSpPr/>
          <p:nvPr/>
        </p:nvSpPr>
        <p:spPr>
          <a:xfrm>
            <a:off x="1331913" y="4005263"/>
            <a:ext cx="2089150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pic>
        <p:nvPicPr>
          <p:cNvPr id="101378" name="Picture 7" descr="Illustrator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276475"/>
            <a:ext cx="597693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2987675" y="2276475"/>
            <a:ext cx="208915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下部弧形</a:t>
            </a:r>
          </a:p>
        </p:txBody>
      </p:sp>
      <p:sp>
        <p:nvSpPr>
          <p:cNvPr id="11" name="矩形 10"/>
          <p:cNvSpPr/>
          <p:nvPr/>
        </p:nvSpPr>
        <p:spPr>
          <a:xfrm>
            <a:off x="1619250" y="4076700"/>
            <a:ext cx="2232025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2402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02403" name="Picture 7" descr="Illustrator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424113"/>
            <a:ext cx="561657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3276600" y="2276475"/>
            <a:ext cx="20161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上部弧形</a:t>
            </a:r>
          </a:p>
        </p:txBody>
      </p:sp>
      <p:sp>
        <p:nvSpPr>
          <p:cNvPr id="11" name="矩形 10"/>
          <p:cNvSpPr/>
          <p:nvPr/>
        </p:nvSpPr>
        <p:spPr>
          <a:xfrm>
            <a:off x="2268538" y="4076700"/>
            <a:ext cx="2232025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3426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03427" name="Picture 7" descr="Illustrator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349500"/>
            <a:ext cx="5535613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3708400" y="2205038"/>
            <a:ext cx="1512888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拱形</a:t>
            </a:r>
          </a:p>
        </p:txBody>
      </p:sp>
      <p:sp>
        <p:nvSpPr>
          <p:cNvPr id="11" name="矩形 10"/>
          <p:cNvSpPr/>
          <p:nvPr/>
        </p:nvSpPr>
        <p:spPr>
          <a:xfrm>
            <a:off x="2124075" y="4148138"/>
            <a:ext cx="22320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4450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04451" name="Picture 7" descr="Illustrator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492375"/>
            <a:ext cx="72009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Text Box 5"/>
          <p:cNvSpPr txBox="1">
            <a:spLocks noChangeArrowheads="1"/>
          </p:cNvSpPr>
          <p:nvPr/>
        </p:nvSpPr>
        <p:spPr bwMode="auto">
          <a:xfrm>
            <a:off x="3276600" y="2276475"/>
            <a:ext cx="151288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凸出</a:t>
            </a:r>
          </a:p>
        </p:txBody>
      </p:sp>
      <p:sp>
        <p:nvSpPr>
          <p:cNvPr id="11" name="矩形 10"/>
          <p:cNvSpPr/>
          <p:nvPr/>
        </p:nvSpPr>
        <p:spPr>
          <a:xfrm>
            <a:off x="1258888" y="3068638"/>
            <a:ext cx="22320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5474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05475" name="Picture 7" descr="Illustrator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554288"/>
            <a:ext cx="71437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700338" y="2276475"/>
            <a:ext cx="2232025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貝殼狀下部</a:t>
            </a:r>
          </a:p>
        </p:txBody>
      </p:sp>
      <p:sp>
        <p:nvSpPr>
          <p:cNvPr id="11" name="矩形 10"/>
          <p:cNvSpPr/>
          <p:nvPr/>
        </p:nvSpPr>
        <p:spPr>
          <a:xfrm>
            <a:off x="1258888" y="3068638"/>
            <a:ext cx="22320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7" descr="Illustrator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787650"/>
            <a:ext cx="71056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6499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106500" name="Text Box 5"/>
          <p:cNvSpPr txBox="1">
            <a:spLocks noChangeArrowheads="1"/>
          </p:cNvSpPr>
          <p:nvPr/>
        </p:nvSpPr>
        <p:spPr bwMode="auto">
          <a:xfrm>
            <a:off x="2916238" y="2636838"/>
            <a:ext cx="2159000" cy="3667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貝殼狀上部</a:t>
            </a:r>
          </a:p>
        </p:txBody>
      </p:sp>
      <p:sp>
        <p:nvSpPr>
          <p:cNvPr id="11" name="矩形 10"/>
          <p:cNvSpPr/>
          <p:nvPr/>
        </p:nvSpPr>
        <p:spPr>
          <a:xfrm>
            <a:off x="1258888" y="3148013"/>
            <a:ext cx="22320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24578" name="內容版面配置區 2"/>
          <p:cNvSpPr>
            <a:spLocks noGrp="1"/>
          </p:cNvSpPr>
          <p:nvPr>
            <p:ph sz="quarter" idx="1"/>
          </p:nvPr>
        </p:nvSpPr>
        <p:spPr>
          <a:xfrm>
            <a:off x="612775" y="1741488"/>
            <a:ext cx="4103688" cy="4495800"/>
          </a:xfrm>
        </p:spPr>
        <p:txBody>
          <a:bodyPr/>
          <a:lstStyle/>
          <a:p>
            <a:pPr eaLnBrk="1" hangingPunct="1"/>
            <a:r>
              <a:rPr lang="en-US" altLang="zh-TW" sz="2000" smtClean="0"/>
              <a:t>(</a:t>
            </a:r>
            <a:r>
              <a:rPr lang="zh-TW" altLang="en-US" sz="2000" smtClean="0"/>
              <a:t>二</a:t>
            </a:r>
            <a:r>
              <a:rPr lang="en-US" altLang="zh-TW" sz="2000" smtClean="0"/>
              <a:t>)</a:t>
            </a:r>
            <a:r>
              <a:rPr lang="zh-TW" altLang="en-US" sz="2000" smtClean="0"/>
              <a:t>儲存</a:t>
            </a:r>
            <a:r>
              <a:rPr lang="zh-TW" altLang="zh-TW" sz="2000" smtClean="0"/>
              <a:t>檔案方式</a:t>
            </a:r>
            <a:endParaRPr lang="en-US" altLang="zh-TW" sz="2000" smtClean="0"/>
          </a:p>
          <a:p>
            <a:pPr lvl="1" eaLnBrk="1" hangingPunct="1"/>
            <a:r>
              <a:rPr lang="zh-TW" altLang="zh-TW" sz="1600" smtClean="0">
                <a:latin typeface="微軟正黑體" pitchFamily="34" charset="-120"/>
              </a:rPr>
              <a:t>儲存檔案</a:t>
            </a:r>
          </a:p>
          <a:p>
            <a:pPr lvl="1" eaLnBrk="1" hangingPunct="1"/>
            <a:r>
              <a:rPr lang="zh-TW" altLang="en-US" sz="1600" smtClean="0">
                <a:latin typeface="微軟正黑體" pitchFamily="34" charset="-120"/>
              </a:rPr>
              <a:t>另</a:t>
            </a:r>
            <a:r>
              <a:rPr lang="zh-TW" altLang="zh-TW" sz="1600" smtClean="0">
                <a:latin typeface="微軟正黑體" pitchFamily="34" charset="-120"/>
              </a:rPr>
              <a:t>存</a:t>
            </a:r>
            <a:r>
              <a:rPr lang="zh-TW" altLang="en-US" sz="1600" smtClean="0">
                <a:latin typeface="微軟正黑體" pitchFamily="34" charset="-120"/>
              </a:rPr>
              <a:t>新</a:t>
            </a:r>
            <a:r>
              <a:rPr lang="zh-TW" altLang="zh-TW" sz="1600" smtClean="0">
                <a:latin typeface="微軟正黑體" pitchFamily="34" charset="-120"/>
              </a:rPr>
              <a:t>檔</a:t>
            </a:r>
            <a:endParaRPr lang="en-US" altLang="zh-TW" sz="1600" smtClean="0">
              <a:latin typeface="微軟正黑體" pitchFamily="34" charset="-120"/>
            </a:endParaRPr>
          </a:p>
          <a:p>
            <a:pPr lvl="1" eaLnBrk="1" hangingPunct="1"/>
            <a:r>
              <a:rPr lang="zh-TW" altLang="en-US" sz="1600" smtClean="0">
                <a:latin typeface="微軟正黑體" pitchFamily="34" charset="-120"/>
              </a:rPr>
              <a:t>轉存為</a:t>
            </a:r>
            <a:r>
              <a:rPr lang="en-US" altLang="zh-TW" sz="1600" smtClean="0">
                <a:latin typeface="微軟正黑體" pitchFamily="34" charset="-120"/>
              </a:rPr>
              <a:t>…(</a:t>
            </a:r>
            <a:r>
              <a:rPr lang="zh-TW" altLang="en-US" sz="1600" smtClean="0">
                <a:latin typeface="微軟正黑體" pitchFamily="34" charset="-120"/>
              </a:rPr>
              <a:t>轉存為圖片檔時使用，如</a:t>
            </a:r>
            <a:r>
              <a:rPr lang="en-US" altLang="zh-TW" sz="1600" smtClean="0">
                <a:latin typeface="微軟正黑體" pitchFamily="34" charset="-120"/>
              </a:rPr>
              <a:t>JPEG</a:t>
            </a:r>
            <a:r>
              <a:rPr lang="zh-TW" altLang="en-US" sz="1600" smtClean="0">
                <a:latin typeface="微軟正黑體" pitchFamily="34" charset="-120"/>
              </a:rPr>
              <a:t>、</a:t>
            </a:r>
            <a:r>
              <a:rPr lang="en-US" altLang="zh-TW" sz="1600" smtClean="0">
                <a:latin typeface="微軟正黑體" pitchFamily="34" charset="-120"/>
              </a:rPr>
              <a:t>PNG</a:t>
            </a:r>
            <a:r>
              <a:rPr lang="zh-TW" altLang="en-US" sz="1600" smtClean="0">
                <a:latin typeface="微軟正黑體" pitchFamily="34" charset="-120"/>
              </a:rPr>
              <a:t>、</a:t>
            </a:r>
            <a:r>
              <a:rPr lang="en-US" altLang="zh-TW" sz="1600" smtClean="0">
                <a:latin typeface="微軟正黑體" pitchFamily="34" charset="-120"/>
              </a:rPr>
              <a:t>TIFF……</a:t>
            </a:r>
            <a:r>
              <a:rPr lang="zh-TW" altLang="en-US" sz="1600" smtClean="0">
                <a:latin typeface="微軟正黑體" pitchFamily="34" charset="-120"/>
              </a:rPr>
              <a:t>等格式</a:t>
            </a:r>
            <a:r>
              <a:rPr lang="en-US" altLang="zh-TW" sz="1600" smtClean="0">
                <a:latin typeface="微軟正黑體" pitchFamily="34" charset="-120"/>
              </a:rPr>
              <a:t>)</a:t>
            </a:r>
            <a:endParaRPr lang="zh-TW" altLang="zh-TW" sz="1600" smtClean="0">
              <a:latin typeface="微軟正黑體" pitchFamily="34" charset="-120"/>
            </a:endParaRPr>
          </a:p>
          <a:p>
            <a:pPr eaLnBrk="1" hangingPunct="1"/>
            <a:endParaRPr lang="zh-TW" altLang="en-US" smtClean="0">
              <a:latin typeface="微軟正黑體" pitchFamily="34" charset="-120"/>
            </a:endParaRPr>
          </a:p>
        </p:txBody>
      </p:sp>
      <p:grpSp>
        <p:nvGrpSpPr>
          <p:cNvPr id="24579" name="Group 8"/>
          <p:cNvGrpSpPr>
            <a:grpSpLocks/>
          </p:cNvGrpSpPr>
          <p:nvPr/>
        </p:nvGrpSpPr>
        <p:grpSpPr bwMode="auto">
          <a:xfrm>
            <a:off x="4678363" y="1725613"/>
            <a:ext cx="3638550" cy="4440237"/>
            <a:chOff x="2720" y="981"/>
            <a:chExt cx="2292" cy="2797"/>
          </a:xfrm>
        </p:grpSpPr>
        <p:pic>
          <p:nvPicPr>
            <p:cNvPr id="24580" name="Picture 3"/>
            <p:cNvPicPr>
              <a:picLocks noChangeAspect="1" noChangeArrowheads="1"/>
            </p:cNvPicPr>
            <p:nvPr/>
          </p:nvPicPr>
          <p:blipFill>
            <a:blip r:embed="rId2"/>
            <a:srcRect t="2739" r="72644" b="43861"/>
            <a:stretch>
              <a:fillRect/>
            </a:stretch>
          </p:blipFill>
          <p:spPr bwMode="auto">
            <a:xfrm>
              <a:off x="2720" y="981"/>
              <a:ext cx="2292" cy="2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2925" y="2238"/>
              <a:ext cx="1996" cy="13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925" y="2372"/>
              <a:ext cx="1996" cy="12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903" y="3650"/>
              <a:ext cx="1996" cy="12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07523" name="Picture 7" descr="Illustrator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781300"/>
            <a:ext cx="71278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3419475" y="2565400"/>
            <a:ext cx="158273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旗子</a:t>
            </a:r>
          </a:p>
        </p:txBody>
      </p:sp>
      <p:sp>
        <p:nvSpPr>
          <p:cNvPr id="11" name="矩形 10"/>
          <p:cNvSpPr/>
          <p:nvPr/>
        </p:nvSpPr>
        <p:spPr>
          <a:xfrm>
            <a:off x="1258888" y="3148013"/>
            <a:ext cx="22320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8546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08547" name="Picture 7" descr="Illustrator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2852738"/>
            <a:ext cx="7034213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Text Box 5"/>
          <p:cNvSpPr txBox="1">
            <a:spLocks noChangeArrowheads="1"/>
          </p:cNvSpPr>
          <p:nvPr/>
        </p:nvSpPr>
        <p:spPr bwMode="auto">
          <a:xfrm>
            <a:off x="3419475" y="2565400"/>
            <a:ext cx="158273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波浪</a:t>
            </a:r>
          </a:p>
        </p:txBody>
      </p:sp>
      <p:sp>
        <p:nvSpPr>
          <p:cNvPr id="11" name="矩形 10"/>
          <p:cNvSpPr/>
          <p:nvPr/>
        </p:nvSpPr>
        <p:spPr>
          <a:xfrm>
            <a:off x="1763713" y="3148013"/>
            <a:ext cx="22320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09571" name="Picture 7" descr="Illustrator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2706688"/>
            <a:ext cx="80851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5"/>
          <p:cNvSpPr txBox="1">
            <a:spLocks noChangeArrowheads="1"/>
          </p:cNvSpPr>
          <p:nvPr/>
        </p:nvSpPr>
        <p:spPr bwMode="auto">
          <a:xfrm>
            <a:off x="3419475" y="2565400"/>
            <a:ext cx="158273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魚</a:t>
            </a:r>
          </a:p>
        </p:txBody>
      </p:sp>
      <p:sp>
        <p:nvSpPr>
          <p:cNvPr id="11" name="矩形 10"/>
          <p:cNvSpPr/>
          <p:nvPr/>
        </p:nvSpPr>
        <p:spPr>
          <a:xfrm>
            <a:off x="971550" y="3148013"/>
            <a:ext cx="2376488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10595" name="Picture 7" descr="Illustrator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781300"/>
            <a:ext cx="774858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187450" y="3148013"/>
            <a:ext cx="22320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419475" y="2565400"/>
            <a:ext cx="158273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上揚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11619" name="Picture 7" descr="Illustrator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781300"/>
            <a:ext cx="7456487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3419475" y="2565400"/>
            <a:ext cx="158273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魚眼</a:t>
            </a:r>
          </a:p>
        </p:txBody>
      </p:sp>
      <p:sp>
        <p:nvSpPr>
          <p:cNvPr id="11" name="矩形 10"/>
          <p:cNvSpPr/>
          <p:nvPr/>
        </p:nvSpPr>
        <p:spPr>
          <a:xfrm>
            <a:off x="1331913" y="3148013"/>
            <a:ext cx="22320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12643" name="Picture 7" descr="Illustrator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781300"/>
            <a:ext cx="7993062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187450" y="3140075"/>
            <a:ext cx="2232025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3419475" y="2565400"/>
            <a:ext cx="158273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膨脹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13667" name="Picture 7" descr="Illustrator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781300"/>
            <a:ext cx="7535862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971550" y="3140075"/>
            <a:ext cx="2232025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3669" name="Text Box 6"/>
          <p:cNvSpPr txBox="1">
            <a:spLocks noChangeArrowheads="1"/>
          </p:cNvSpPr>
          <p:nvPr/>
        </p:nvSpPr>
        <p:spPr bwMode="auto">
          <a:xfrm>
            <a:off x="3419475" y="2565400"/>
            <a:ext cx="158273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壓縮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zh-TW" altLang="en-US" smtClean="0"/>
              <a:t>特殊效果</a:t>
            </a:r>
          </a:p>
        </p:txBody>
      </p:sp>
      <p:sp>
        <p:nvSpPr>
          <p:cNvPr id="114690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pic>
        <p:nvPicPr>
          <p:cNvPr id="114691" name="Picture 7" descr="Illustrator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781300"/>
            <a:ext cx="77771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116013" y="3213100"/>
            <a:ext cx="2232025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4693" name="Text Box 6"/>
          <p:cNvSpPr txBox="1">
            <a:spLocks noChangeArrowheads="1"/>
          </p:cNvSpPr>
          <p:nvPr/>
        </p:nvSpPr>
        <p:spPr bwMode="auto">
          <a:xfrm>
            <a:off x="3419475" y="2565400"/>
            <a:ext cx="1582738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ea typeface="微軟正黑體" pitchFamily="34" charset="-120"/>
              </a:rPr>
              <a:t>彎曲 </a:t>
            </a:r>
            <a:r>
              <a:rPr lang="en-US" altLang="zh-TW">
                <a:ea typeface="微軟正黑體" pitchFamily="34" charset="-120"/>
              </a:rPr>
              <a:t>&gt; </a:t>
            </a:r>
            <a:r>
              <a:rPr lang="zh-TW" altLang="en-US">
                <a:ea typeface="微軟正黑體" pitchFamily="34" charset="-120"/>
              </a:rPr>
              <a:t>扭曲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11571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2951163" cy="4495800"/>
          </a:xfrm>
        </p:spPr>
        <p:txBody>
          <a:bodyPr/>
          <a:lstStyle/>
          <a:p>
            <a:r>
              <a:rPr lang="zh-TW" altLang="en-US" sz="2000" smtClean="0"/>
              <a:t>格點：顯示在圖稿下層，列印時不會印出</a:t>
            </a:r>
            <a:endParaRPr lang="en-US" altLang="zh-TW" sz="2000" smtClean="0"/>
          </a:p>
        </p:txBody>
      </p:sp>
      <p:pic>
        <p:nvPicPr>
          <p:cNvPr id="115715" name="Picture 15" descr="Illustrator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412875"/>
            <a:ext cx="5140325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Text Box 17"/>
          <p:cNvSpPr txBox="1">
            <a:spLocks noChangeArrowheads="1"/>
          </p:cNvSpPr>
          <p:nvPr/>
        </p:nvSpPr>
        <p:spPr bwMode="auto">
          <a:xfrm>
            <a:off x="971550" y="436562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/>
          </a:p>
        </p:txBody>
      </p:sp>
      <p:sp>
        <p:nvSpPr>
          <p:cNvPr id="115717" name="Text Box 19"/>
          <p:cNvSpPr txBox="1">
            <a:spLocks noChangeArrowheads="1"/>
          </p:cNvSpPr>
          <p:nvPr/>
        </p:nvSpPr>
        <p:spPr bwMode="auto">
          <a:xfrm>
            <a:off x="755650" y="4652963"/>
            <a:ext cx="2016125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灰色線條即為格點</a:t>
            </a:r>
          </a:p>
        </p:txBody>
      </p:sp>
      <p:sp>
        <p:nvSpPr>
          <p:cNvPr id="115718" name="Line 20"/>
          <p:cNvSpPr>
            <a:spLocks noChangeShapeType="1"/>
          </p:cNvSpPr>
          <p:nvPr/>
        </p:nvSpPr>
        <p:spPr bwMode="auto">
          <a:xfrm flipH="1">
            <a:off x="2771775" y="3716338"/>
            <a:ext cx="3024188" cy="10810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5719" name="Text Box 21"/>
          <p:cNvSpPr txBox="1">
            <a:spLocks noChangeArrowheads="1"/>
          </p:cNvSpPr>
          <p:nvPr/>
        </p:nvSpPr>
        <p:spPr bwMode="auto">
          <a:xfrm>
            <a:off x="1331913" y="5734050"/>
            <a:ext cx="151288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顯示</a:t>
            </a:r>
            <a:r>
              <a:rPr lang="en-US" altLang="zh-TW" sz="1600">
                <a:ea typeface="微軟正黑體" pitchFamily="34" charset="-120"/>
              </a:rPr>
              <a:t>/</a:t>
            </a:r>
            <a:r>
              <a:rPr lang="zh-TW" altLang="en-US" sz="1600">
                <a:ea typeface="微軟正黑體" pitchFamily="34" charset="-120"/>
              </a:rPr>
              <a:t>隱藏格點</a:t>
            </a:r>
          </a:p>
        </p:txBody>
      </p:sp>
      <p:sp>
        <p:nvSpPr>
          <p:cNvPr id="115720" name="Line 22"/>
          <p:cNvSpPr>
            <a:spLocks noChangeShapeType="1"/>
          </p:cNvSpPr>
          <p:nvPr/>
        </p:nvSpPr>
        <p:spPr bwMode="auto">
          <a:xfrm flipH="1">
            <a:off x="2843213" y="5661025"/>
            <a:ext cx="936625" cy="2174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5721" name="Text Box 23"/>
          <p:cNvSpPr txBox="1">
            <a:spLocks noChangeArrowheads="1"/>
          </p:cNvSpPr>
          <p:nvPr/>
        </p:nvSpPr>
        <p:spPr bwMode="auto">
          <a:xfrm>
            <a:off x="7019925" y="5805488"/>
            <a:ext cx="1512888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物件貼緊格點</a:t>
            </a:r>
          </a:p>
        </p:txBody>
      </p:sp>
      <p:sp>
        <p:nvSpPr>
          <p:cNvPr id="115722" name="Line 24"/>
          <p:cNvSpPr>
            <a:spLocks noChangeShapeType="1"/>
          </p:cNvSpPr>
          <p:nvPr/>
        </p:nvSpPr>
        <p:spPr bwMode="auto">
          <a:xfrm>
            <a:off x="5148263" y="5805488"/>
            <a:ext cx="1584325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058863" y="5772150"/>
            <a:ext cx="246062" cy="2397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5724" name="文字方塊 15"/>
          <p:cNvSpPr txBox="1">
            <a:spLocks noChangeArrowheads="1"/>
          </p:cNvSpPr>
          <p:nvPr/>
        </p:nvSpPr>
        <p:spPr bwMode="auto">
          <a:xfrm>
            <a:off x="1042988" y="57340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</a:p>
        </p:txBody>
      </p:sp>
      <p:sp>
        <p:nvSpPr>
          <p:cNvPr id="2" name="橢圓 13"/>
          <p:cNvSpPr/>
          <p:nvPr/>
        </p:nvSpPr>
        <p:spPr>
          <a:xfrm>
            <a:off x="6748463" y="5843588"/>
            <a:ext cx="246062" cy="2397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5726" name="文字方塊 15"/>
          <p:cNvSpPr txBox="1">
            <a:spLocks noChangeArrowheads="1"/>
          </p:cNvSpPr>
          <p:nvPr/>
        </p:nvSpPr>
        <p:spPr bwMode="auto">
          <a:xfrm>
            <a:off x="6732588" y="58054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2</a:t>
            </a:r>
          </a:p>
        </p:txBody>
      </p:sp>
      <p:sp>
        <p:nvSpPr>
          <p:cNvPr id="11" name="矩形 10"/>
          <p:cNvSpPr/>
          <p:nvPr/>
        </p:nvSpPr>
        <p:spPr>
          <a:xfrm>
            <a:off x="3635375" y="5732463"/>
            <a:ext cx="1512888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2951163" cy="4495800"/>
          </a:xfrm>
        </p:spPr>
        <p:txBody>
          <a:bodyPr/>
          <a:lstStyle/>
          <a:p>
            <a:r>
              <a:rPr lang="zh-TW" altLang="en-US" sz="2000" smtClean="0"/>
              <a:t>尺標：尺標可幫助在插圖視窗或工作區域中精確地置入和測量物件。每個尺標上顯示為 </a:t>
            </a:r>
            <a:r>
              <a:rPr lang="en-US" altLang="zh-TW" sz="2000" smtClean="0"/>
              <a:t>0 </a:t>
            </a:r>
            <a:r>
              <a:rPr lang="zh-TW" altLang="en-US" sz="2000" smtClean="0"/>
              <a:t>的點稱為尺標的原點。</a:t>
            </a:r>
            <a:endParaRPr lang="en-US" altLang="zh-TW" sz="2000" smtClean="0"/>
          </a:p>
          <a:p>
            <a:pPr eaLnBrk="1" hangingPunct="1"/>
            <a:endParaRPr lang="zh-TW" altLang="en-US" sz="2400" smtClean="0"/>
          </a:p>
        </p:txBody>
      </p:sp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zh-TW" altLang="en-US" smtClean="0"/>
              <a:t>基本操作與認識</a:t>
            </a:r>
          </a:p>
        </p:txBody>
      </p:sp>
      <p:sp>
        <p:nvSpPr>
          <p:cNvPr id="116739" name="Text Box 6"/>
          <p:cNvSpPr txBox="1">
            <a:spLocks noChangeArrowheads="1"/>
          </p:cNvSpPr>
          <p:nvPr/>
        </p:nvSpPr>
        <p:spPr bwMode="auto">
          <a:xfrm>
            <a:off x="971550" y="436562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/>
          </a:p>
        </p:txBody>
      </p:sp>
      <p:pic>
        <p:nvPicPr>
          <p:cNvPr id="116740" name="Picture 7" descr="Illustrator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75"/>
            <a:ext cx="44323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1" name="Text Box 8"/>
          <p:cNvSpPr txBox="1">
            <a:spLocks noChangeArrowheads="1"/>
          </p:cNvSpPr>
          <p:nvPr/>
        </p:nvSpPr>
        <p:spPr bwMode="auto">
          <a:xfrm>
            <a:off x="971550" y="436562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/>
          </a:p>
        </p:txBody>
      </p:sp>
      <p:sp>
        <p:nvSpPr>
          <p:cNvPr id="116742" name="Text Box 9"/>
          <p:cNvSpPr txBox="1">
            <a:spLocks noChangeArrowheads="1"/>
          </p:cNvSpPr>
          <p:nvPr/>
        </p:nvSpPr>
        <p:spPr bwMode="auto">
          <a:xfrm>
            <a:off x="2555875" y="3716338"/>
            <a:ext cx="792163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尺標</a:t>
            </a:r>
          </a:p>
        </p:txBody>
      </p:sp>
      <p:sp>
        <p:nvSpPr>
          <p:cNvPr id="116743" name="Line 10"/>
          <p:cNvSpPr>
            <a:spLocks noChangeShapeType="1"/>
          </p:cNvSpPr>
          <p:nvPr/>
        </p:nvSpPr>
        <p:spPr bwMode="auto">
          <a:xfrm flipH="1">
            <a:off x="3490913" y="2060575"/>
            <a:ext cx="2952750" cy="17287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6744" name="Text Box 11"/>
          <p:cNvSpPr txBox="1">
            <a:spLocks noChangeArrowheads="1"/>
          </p:cNvSpPr>
          <p:nvPr/>
        </p:nvSpPr>
        <p:spPr bwMode="auto">
          <a:xfrm>
            <a:off x="2195513" y="4437063"/>
            <a:ext cx="1512887" cy="3365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ea typeface="微軟正黑體" pitchFamily="34" charset="-120"/>
              </a:rPr>
              <a:t>顯示</a:t>
            </a:r>
            <a:r>
              <a:rPr lang="en-US" altLang="zh-TW" sz="1600">
                <a:ea typeface="微軟正黑體" pitchFamily="34" charset="-120"/>
              </a:rPr>
              <a:t>/</a:t>
            </a:r>
            <a:r>
              <a:rPr lang="zh-TW" altLang="en-US" sz="1600">
                <a:ea typeface="微軟正黑體" pitchFamily="34" charset="-120"/>
              </a:rPr>
              <a:t>隱藏尺標</a:t>
            </a:r>
          </a:p>
        </p:txBody>
      </p:sp>
      <p:sp>
        <p:nvSpPr>
          <p:cNvPr id="116745" name="Line 12"/>
          <p:cNvSpPr>
            <a:spLocks noChangeShapeType="1"/>
          </p:cNvSpPr>
          <p:nvPr/>
        </p:nvSpPr>
        <p:spPr bwMode="auto">
          <a:xfrm flipH="1">
            <a:off x="3706813" y="4292600"/>
            <a:ext cx="1873250" cy="288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6746" name="文字方塊 15"/>
          <p:cNvSpPr txBox="1">
            <a:spLocks noChangeArrowheads="1"/>
          </p:cNvSpPr>
          <p:nvPr/>
        </p:nvSpPr>
        <p:spPr bwMode="auto">
          <a:xfrm>
            <a:off x="1906588" y="443706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rPr>
              <a:t>1</a:t>
            </a:r>
          </a:p>
        </p:txBody>
      </p:sp>
      <p:sp>
        <p:nvSpPr>
          <p:cNvPr id="11" name="矩形 10"/>
          <p:cNvSpPr/>
          <p:nvPr/>
        </p:nvSpPr>
        <p:spPr>
          <a:xfrm>
            <a:off x="5580063" y="4221163"/>
            <a:ext cx="1512887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2294</TotalTime>
  <Words>6337</Words>
  <Application>Microsoft Office PowerPoint</Application>
  <PresentationFormat>On-screen Show (4:3)</PresentationFormat>
  <Paragraphs>952</Paragraphs>
  <Slides>109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簡報設計範本</vt:lpstr>
      </vt:variant>
      <vt:variant>
        <vt:i4>8</vt:i4>
      </vt:variant>
      <vt:variant>
        <vt:lpstr>投影片標題</vt:lpstr>
      </vt:variant>
      <vt:variant>
        <vt:i4>109</vt:i4>
      </vt:variant>
    </vt:vector>
  </HeadingPairs>
  <TitlesOfParts>
    <vt:vector size="125" baseType="lpstr">
      <vt:lpstr>Arial</vt:lpstr>
      <vt:lpstr>新細明體</vt:lpstr>
      <vt:lpstr>Tw Cen MT</vt:lpstr>
      <vt:lpstr>微軟正黑體</vt:lpstr>
      <vt:lpstr>Wingdings</vt:lpstr>
      <vt:lpstr>Wingdings 2</vt:lpstr>
      <vt:lpstr>Calibri</vt:lpstr>
      <vt:lpstr>Times New Roman</vt:lpstr>
      <vt:lpstr>中庸</vt:lpstr>
      <vt:lpstr>中庸</vt:lpstr>
      <vt:lpstr>中庸</vt:lpstr>
      <vt:lpstr>中庸</vt:lpstr>
      <vt:lpstr>中庸</vt:lpstr>
      <vt:lpstr>中庸</vt:lpstr>
      <vt:lpstr>中庸</vt:lpstr>
      <vt:lpstr>中庸</vt:lpstr>
      <vt:lpstr>ILLUSTRATOR</vt:lpstr>
      <vt:lpstr>outline</vt:lpstr>
      <vt:lpstr>Illustrator介紹</vt:lpstr>
      <vt:lpstr>投影片 4</vt:lpstr>
      <vt:lpstr>Illustrator操作環境介紹</vt:lpstr>
      <vt:lpstr>Illustrator操作環境介紹</vt:lpstr>
      <vt:lpstr>Illustrator操作環境介紹</vt:lpstr>
      <vt:lpstr>基本操作與認識</vt:lpstr>
      <vt:lpstr>基本操作與認識</vt:lpstr>
      <vt:lpstr>基本操作與認識</vt:lpstr>
      <vt:lpstr>投影片 11</vt:lpstr>
      <vt:lpstr>基本操作與認識</vt:lpstr>
      <vt:lpstr>基本操作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投影片 42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投影片 52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投影片 78</vt:lpstr>
      <vt:lpstr>基本操作與認識</vt:lpstr>
      <vt:lpstr>投影片 80</vt:lpstr>
      <vt:lpstr>基本操作與認識</vt:lpstr>
      <vt:lpstr>基本操作與認識</vt:lpstr>
      <vt:lpstr>投影片 83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基本操作與認識</vt:lpstr>
      <vt:lpstr>快捷鍵一覽表</vt:lpstr>
      <vt:lpstr>快捷鍵一覽表</vt:lpstr>
      <vt:lpstr>快捷鍵一覽表</vt:lpstr>
      <vt:lpstr>快捷鍵一覽表</vt:lpstr>
      <vt:lpstr>快捷鍵一覽表</vt:lpstr>
      <vt:lpstr>快捷鍵一覽表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第三單元Illustrator</dc:title>
  <dc:creator>User</dc:creator>
  <cp:lastModifiedBy>user</cp:lastModifiedBy>
  <cp:revision>184</cp:revision>
  <dcterms:created xsi:type="dcterms:W3CDTF">2012-08-06T11:08:59Z</dcterms:created>
  <dcterms:modified xsi:type="dcterms:W3CDTF">2012-08-30T03:30:27Z</dcterms:modified>
</cp:coreProperties>
</file>