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67" r:id="rId4"/>
    <p:sldId id="258" r:id="rId5"/>
    <p:sldId id="259" r:id="rId6"/>
    <p:sldId id="260" r:id="rId7"/>
    <p:sldId id="261" r:id="rId8"/>
    <p:sldId id="262" r:id="rId9"/>
    <p:sldId id="263" r:id="rId10"/>
    <p:sldId id="265" r:id="rId11"/>
    <p:sldId id="266" r:id="rId1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36" y="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52B00-3335-4198-8DB8-F76242C77B2D}" type="datetimeFigureOut">
              <a:rPr lang="zh-TW" altLang="en-US" smtClean="0"/>
              <a:t>2012/12/11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C43DB-6EC5-49F7-9875-212BB96A717F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52B00-3335-4198-8DB8-F76242C77B2D}" type="datetimeFigureOut">
              <a:rPr lang="zh-TW" altLang="en-US" smtClean="0"/>
              <a:t>2012/12/11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C43DB-6EC5-49F7-9875-212BB96A717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52B00-3335-4198-8DB8-F76242C77B2D}" type="datetimeFigureOut">
              <a:rPr lang="zh-TW" altLang="en-US" smtClean="0"/>
              <a:t>2012/12/11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C43DB-6EC5-49F7-9875-212BB96A717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52B00-3335-4198-8DB8-F76242C77B2D}" type="datetimeFigureOut">
              <a:rPr lang="zh-TW" altLang="en-US" smtClean="0"/>
              <a:t>2012/12/11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C43DB-6EC5-49F7-9875-212BB96A717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52B00-3335-4198-8DB8-F76242C77B2D}" type="datetimeFigureOut">
              <a:rPr lang="zh-TW" altLang="en-US" smtClean="0"/>
              <a:t>2012/12/11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C43DB-6EC5-49F7-9875-212BB96A717F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52B00-3335-4198-8DB8-F76242C77B2D}" type="datetimeFigureOut">
              <a:rPr lang="zh-TW" altLang="en-US" smtClean="0"/>
              <a:t>2012/12/11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C43DB-6EC5-49F7-9875-212BB96A717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52B00-3335-4198-8DB8-F76242C77B2D}" type="datetimeFigureOut">
              <a:rPr lang="zh-TW" altLang="en-US" smtClean="0"/>
              <a:t>2012/12/11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C43DB-6EC5-49F7-9875-212BB96A717F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52B00-3335-4198-8DB8-F76242C77B2D}" type="datetimeFigureOut">
              <a:rPr lang="zh-TW" altLang="en-US" smtClean="0"/>
              <a:t>2012/12/11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C43DB-6EC5-49F7-9875-212BB96A717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52B00-3335-4198-8DB8-F76242C77B2D}" type="datetimeFigureOut">
              <a:rPr lang="zh-TW" altLang="en-US" smtClean="0"/>
              <a:t>2012/12/11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C43DB-6EC5-49F7-9875-212BB96A717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52B00-3335-4198-8DB8-F76242C77B2D}" type="datetimeFigureOut">
              <a:rPr lang="zh-TW" altLang="en-US" smtClean="0"/>
              <a:t>2012/12/11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C43DB-6EC5-49F7-9875-212BB96A717F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52B00-3335-4198-8DB8-F76242C77B2D}" type="datetimeFigureOut">
              <a:rPr lang="zh-TW" altLang="en-US" smtClean="0"/>
              <a:t>2012/12/11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C43DB-6EC5-49F7-9875-212BB96A717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3D352B00-3335-4198-8DB8-F76242C77B2D}" type="datetimeFigureOut">
              <a:rPr lang="zh-TW" altLang="en-US" smtClean="0"/>
              <a:t>2012/12/11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5F0C43DB-6EC5-49F7-9875-212BB96A717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solar.rsh.ncku.edu.tw/t01_kind.php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1470025"/>
          </a:xfrm>
        </p:spPr>
        <p:txBody>
          <a:bodyPr/>
          <a:lstStyle/>
          <a:p>
            <a:pPr algn="ctr"/>
            <a:r>
              <a:rPr lang="zh-TW" altLang="en-US" dirty="0" smtClean="0">
                <a:ea typeface="標楷體" pitchFamily="65" charset="-120"/>
              </a:rPr>
              <a:t>工程與社會專題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2204864"/>
            <a:ext cx="6400800" cy="3433936"/>
          </a:xfrm>
        </p:spPr>
        <p:txBody>
          <a:bodyPr>
            <a:noAutofit/>
          </a:bodyPr>
          <a:lstStyle/>
          <a:p>
            <a:r>
              <a:rPr kumimoji="0" lang="zh-TW" altLang="en-US" sz="24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以</a:t>
            </a:r>
            <a:r>
              <a:rPr lang="zh-TW" altLang="en-US" sz="24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適當科技與風險評估的角度來看太陽能系統</a:t>
            </a:r>
            <a:endParaRPr lang="en-US" altLang="zh-TW" sz="240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endParaRPr lang="en-US" altLang="zh-TW" sz="2400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endParaRPr lang="zh-TW" altLang="en-US" sz="240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endParaRPr lang="zh-TW" altLang="en-US" sz="240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24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               指導</a:t>
            </a:r>
            <a:r>
              <a:rPr lang="zh-TW" altLang="en-US" sz="24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老師：林聰益</a:t>
            </a:r>
          </a:p>
          <a:p>
            <a:pPr algn="ctr"/>
            <a:r>
              <a:rPr lang="zh-TW" altLang="en-US" sz="24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              班級</a:t>
            </a:r>
            <a:r>
              <a:rPr lang="zh-TW" altLang="en-US" sz="24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： 自控三甲</a:t>
            </a:r>
          </a:p>
          <a:p>
            <a:pPr algn="ctr"/>
            <a:r>
              <a:rPr lang="zh-TW" altLang="en-US" sz="24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           姓名</a:t>
            </a:r>
            <a:r>
              <a:rPr lang="zh-TW" altLang="en-US" sz="24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：洪政賢</a:t>
            </a:r>
          </a:p>
          <a:p>
            <a:pPr algn="ctr"/>
            <a:r>
              <a:rPr lang="zh-TW" altLang="en-US" sz="24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             學</a:t>
            </a:r>
            <a:r>
              <a:rPr lang="zh-TW" altLang="en-US" sz="24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號：</a:t>
            </a:r>
            <a:r>
              <a:rPr lang="en-US" altLang="zh-TW" sz="24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49912063</a:t>
            </a:r>
          </a:p>
          <a:p>
            <a:endParaRPr lang="zh-TW" altLang="en-US" sz="2400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496" y="3573016"/>
            <a:ext cx="3960440" cy="2664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95976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ctr"/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六、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總結</a:t>
            </a:r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800" b="1" dirty="0" smtClean="0">
                <a:latin typeface="標楷體" pitchFamily="65" charset="-120"/>
                <a:ea typeface="標楷體" pitchFamily="65" charset="-120"/>
              </a:rPr>
              <a:t>太陽能雖然是熱門的綠能，但太陽能系統安裝得因時因地去應用，不一定適用在各種狀態，政府的補助與推廣也因增加讓大家有更多意願。</a:t>
            </a:r>
            <a:endParaRPr lang="en-US" altLang="zh-TW" sz="2800" b="1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733647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ctr"/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七、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資料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來源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1</a:t>
            </a:r>
            <a:r>
              <a:rPr lang="en-US" altLang="zh-TW" dirty="0" smtClean="0"/>
              <a:t>.</a:t>
            </a:r>
            <a:r>
              <a:rPr lang="zh-TW" altLang="en-US" dirty="0" smtClean="0"/>
              <a:t>東君能源</a:t>
            </a:r>
            <a:r>
              <a:rPr lang="en-US" altLang="zh-TW" dirty="0" smtClean="0"/>
              <a:t> </a:t>
            </a:r>
            <a:r>
              <a:rPr lang="zh-TW" altLang="en-US" dirty="0" smtClean="0"/>
              <a:t>  </a:t>
            </a:r>
            <a:r>
              <a:rPr lang="en-US" altLang="zh-TW" dirty="0" smtClean="0"/>
              <a:t>http</a:t>
            </a:r>
            <a:r>
              <a:rPr lang="en-US" altLang="zh-TW" dirty="0"/>
              <a:t>://www.helius.com.tw/k.php?id=45</a:t>
            </a:r>
            <a:endParaRPr lang="en-US" altLang="zh-TW" dirty="0" smtClean="0"/>
          </a:p>
          <a:p>
            <a:r>
              <a:rPr lang="en-US" altLang="zh-TW" dirty="0"/>
              <a:t>2</a:t>
            </a:r>
            <a:r>
              <a:rPr lang="en-US" altLang="zh-TW" dirty="0" smtClean="0"/>
              <a:t>.</a:t>
            </a:r>
            <a:r>
              <a:rPr lang="zh-TW" altLang="en-US" dirty="0" smtClean="0"/>
              <a:t>成大熱能研究團隊  </a:t>
            </a:r>
            <a:r>
              <a:rPr lang="en-US" altLang="zh-TW" dirty="0" smtClean="0"/>
              <a:t> </a:t>
            </a:r>
            <a:r>
              <a:rPr lang="en-US" altLang="zh-TW" dirty="0">
                <a:hlinkClick r:id="rId2"/>
              </a:rPr>
              <a:t>http://</a:t>
            </a:r>
            <a:r>
              <a:rPr lang="en-US" altLang="zh-TW" dirty="0" smtClean="0">
                <a:hlinkClick r:id="rId2"/>
              </a:rPr>
              <a:t>solar.rsh.ncku.edu.tw/t01_kind.php</a:t>
            </a:r>
            <a:endParaRPr lang="en-US" altLang="zh-TW" dirty="0" smtClean="0"/>
          </a:p>
          <a:p>
            <a:r>
              <a:rPr lang="en-US" altLang="zh-TW" dirty="0" smtClean="0"/>
              <a:t>3.</a:t>
            </a:r>
            <a:r>
              <a:rPr lang="zh-TW" altLang="en-US" dirty="0"/>
              <a:t>生活科技教育月刊 </a:t>
            </a:r>
            <a:r>
              <a:rPr lang="zh-TW" altLang="en-US" dirty="0" smtClean="0"/>
              <a:t>二○○六年 </a:t>
            </a:r>
            <a:r>
              <a:rPr lang="zh-TW" altLang="en-US" dirty="0"/>
              <a:t>三十九卷 第六</a:t>
            </a:r>
            <a:r>
              <a:rPr lang="zh-TW" altLang="en-US" dirty="0" smtClean="0"/>
              <a:t>期</a:t>
            </a:r>
            <a:endParaRPr lang="en-US" altLang="zh-TW" dirty="0"/>
          </a:p>
          <a:p>
            <a:pPr marL="0" indent="0">
              <a:buNone/>
            </a:pPr>
            <a:r>
              <a:rPr lang="zh-TW" altLang="en-US" dirty="0" smtClean="0"/>
              <a:t>     適當</a:t>
            </a:r>
            <a:r>
              <a:rPr lang="zh-TW" altLang="en-US" dirty="0"/>
              <a:t>科技 </a:t>
            </a:r>
            <a:r>
              <a:rPr lang="en-US" altLang="zh-TW" dirty="0"/>
              <a:t>(Appropriate Technology) </a:t>
            </a:r>
            <a:r>
              <a:rPr lang="zh-TW" altLang="en-US" dirty="0" smtClean="0"/>
              <a:t>方榮爵 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     南</a:t>
            </a:r>
            <a:r>
              <a:rPr lang="zh-TW" altLang="en-US" dirty="0"/>
              <a:t>台科技大學資訊管理系講座教授</a:t>
            </a:r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841348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目錄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 fontAlgn="ctr">
              <a:buNone/>
            </a:pPr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一、何謂「適當科技」</a:t>
            </a:r>
            <a:endParaRPr lang="en-US" altLang="zh-TW" sz="3200" b="1" dirty="0" smtClean="0">
              <a:latin typeface="標楷體" pitchFamily="65" charset="-120"/>
              <a:ea typeface="標楷體" pitchFamily="65" charset="-120"/>
            </a:endParaRPr>
          </a:p>
          <a:p>
            <a:pPr marL="0" indent="0" algn="just" fontAlgn="ctr">
              <a:buNone/>
            </a:pPr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二、何謂</a:t>
            </a:r>
            <a:r>
              <a:rPr lang="zh-TW" altLang="en-US" sz="3200" b="1" dirty="0">
                <a:latin typeface="標楷體" pitchFamily="65" charset="-120"/>
                <a:ea typeface="標楷體" pitchFamily="65" charset="-120"/>
              </a:rPr>
              <a:t>「太陽能系統」</a:t>
            </a:r>
          </a:p>
          <a:p>
            <a:pPr marL="0" indent="0" algn="just" fontAlgn="ctr">
              <a:buNone/>
            </a:pPr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三、「</a:t>
            </a:r>
            <a:r>
              <a:rPr lang="zh-TW" altLang="en-US" sz="3200" b="1" dirty="0">
                <a:latin typeface="標楷體" pitchFamily="65" charset="-120"/>
                <a:ea typeface="標楷體" pitchFamily="65" charset="-120"/>
              </a:rPr>
              <a:t>太陽能系統」的</a:t>
            </a:r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應用</a:t>
            </a:r>
            <a:endParaRPr lang="en-US" altLang="zh-TW" sz="3200" b="1" dirty="0" smtClean="0">
              <a:latin typeface="標楷體" pitchFamily="65" charset="-120"/>
              <a:ea typeface="標楷體" pitchFamily="65" charset="-120"/>
            </a:endParaRPr>
          </a:p>
          <a:p>
            <a:pPr marL="0" indent="0" algn="just" fontAlgn="ctr">
              <a:buNone/>
            </a:pPr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四、「</a:t>
            </a:r>
            <a:r>
              <a:rPr lang="zh-TW" altLang="en-US" sz="3200" b="1" dirty="0">
                <a:latin typeface="標楷體" pitchFamily="65" charset="-120"/>
                <a:ea typeface="標楷體" pitchFamily="65" charset="-120"/>
              </a:rPr>
              <a:t>太陽能系統」</a:t>
            </a:r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在台灣的適用性</a:t>
            </a:r>
            <a:endParaRPr lang="en-US" altLang="zh-TW" sz="3200" b="1" dirty="0" smtClean="0">
              <a:latin typeface="標楷體" pitchFamily="65" charset="-120"/>
              <a:ea typeface="標楷體" pitchFamily="65" charset="-120"/>
            </a:endParaRPr>
          </a:p>
          <a:p>
            <a:pPr marL="0" indent="0" algn="just" fontAlgn="ctr">
              <a:buNone/>
            </a:pPr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五、風險</a:t>
            </a:r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評估</a:t>
            </a:r>
            <a:endParaRPr lang="en-US" altLang="zh-TW" sz="3200" b="1" dirty="0" smtClean="0">
              <a:latin typeface="標楷體" pitchFamily="65" charset="-120"/>
              <a:ea typeface="標楷體" pitchFamily="65" charset="-120"/>
            </a:endParaRPr>
          </a:p>
          <a:p>
            <a:pPr marL="0" indent="0" algn="just" fontAlgn="ctr">
              <a:buNone/>
            </a:pPr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六、總結</a:t>
            </a:r>
            <a:endParaRPr lang="en-US" altLang="zh-TW" sz="3200" b="1" dirty="0" smtClean="0">
              <a:latin typeface="標楷體" pitchFamily="65" charset="-120"/>
              <a:ea typeface="標楷體" pitchFamily="65" charset="-120"/>
            </a:endParaRPr>
          </a:p>
          <a:p>
            <a:pPr marL="0" indent="0" algn="just" fontAlgn="ctr">
              <a:buNone/>
            </a:pPr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七、資料</a:t>
            </a:r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來源</a:t>
            </a:r>
            <a:endParaRPr lang="zh-TW" altLang="en-US" sz="3200" b="1" dirty="0">
              <a:latin typeface="標楷體" pitchFamily="65" charset="-120"/>
              <a:ea typeface="標楷體" pitchFamily="65" charset="-120"/>
            </a:endParaRPr>
          </a:p>
          <a:p>
            <a:pPr algn="just" fontAlgn="ctr"/>
            <a:endParaRPr lang="zh-TW" alt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3874151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一、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何謂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「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適當科技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」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dirty="0" smtClean="0"/>
              <a:t>簡單</a:t>
            </a:r>
            <a:r>
              <a:rPr lang="zh-TW" altLang="en-US" dirty="0"/>
              <a:t>說它是一種科技，採用該科技時，選用者思考的核心概念，著重在</a:t>
            </a:r>
            <a:r>
              <a:rPr lang="zh-TW" altLang="en-US" dirty="0" smtClean="0"/>
              <a:t>長期</a:t>
            </a:r>
            <a:r>
              <a:rPr lang="zh-TW" altLang="en-US" dirty="0"/>
              <a:t>使用後所衍生的影響。</a:t>
            </a:r>
            <a:r>
              <a:rPr lang="zh-TW" altLang="en-US" dirty="0">
                <a:solidFill>
                  <a:srgbClr val="FF0000"/>
                </a:solidFill>
              </a:rPr>
              <a:t>所有科技產品，對生活環境都會造成衝擊，人類</a:t>
            </a:r>
            <a:r>
              <a:rPr lang="zh-TW" altLang="en-US" dirty="0" smtClean="0">
                <a:solidFill>
                  <a:srgbClr val="FF0000"/>
                </a:solidFill>
              </a:rPr>
              <a:t>活動使用</a:t>
            </a:r>
            <a:r>
              <a:rPr lang="zh-TW" altLang="en-US" dirty="0">
                <a:solidFill>
                  <a:srgbClr val="FF0000"/>
                </a:solidFill>
              </a:rPr>
              <a:t>的工具</a:t>
            </a:r>
            <a:r>
              <a:rPr lang="zh-TW" altLang="en-US" dirty="0" smtClean="0">
                <a:solidFill>
                  <a:srgbClr val="FF0000"/>
                </a:solidFill>
              </a:rPr>
              <a:t>材料選擇</a:t>
            </a:r>
            <a:r>
              <a:rPr lang="zh-TW" altLang="en-US" dirty="0">
                <a:solidFill>
                  <a:srgbClr val="FF0000"/>
                </a:solidFill>
              </a:rPr>
              <a:t>，長期造成不同程度的環境影響，對未來子孫可致極大</a:t>
            </a:r>
            <a:r>
              <a:rPr lang="zh-TW" altLang="en-US" dirty="0" smtClean="0">
                <a:solidFill>
                  <a:srgbClr val="FF0000"/>
                </a:solidFill>
              </a:rPr>
              <a:t>的差異</a:t>
            </a:r>
            <a:r>
              <a:rPr lang="zh-TW" altLang="en-US" dirty="0"/>
              <a:t>。我們現有的生活選擇方式，對於人類未來是否能夠永續，十分重要，</a:t>
            </a:r>
            <a:r>
              <a:rPr lang="zh-TW" altLang="en-US" dirty="0" smtClean="0"/>
              <a:t>因為</a:t>
            </a:r>
            <a:r>
              <a:rPr lang="zh-TW" altLang="en-US" dirty="0"/>
              <a:t>它直接影響未來環境。</a:t>
            </a:r>
            <a:r>
              <a:rPr lang="zh-TW" altLang="en-US" dirty="0">
                <a:solidFill>
                  <a:srgbClr val="FF0000"/>
                </a:solidFill>
              </a:rPr>
              <a:t>我們對於現有科技的認知，除了經濟因素，以及</a:t>
            </a:r>
            <a:r>
              <a:rPr lang="zh-TW" altLang="en-US" dirty="0" smtClean="0">
                <a:solidFill>
                  <a:srgbClr val="FF0000"/>
                </a:solidFill>
              </a:rPr>
              <a:t>文化層次</a:t>
            </a:r>
            <a:r>
              <a:rPr lang="zh-TW" altLang="en-US" dirty="0">
                <a:solidFill>
                  <a:srgbClr val="FF0000"/>
                </a:solidFill>
              </a:rPr>
              <a:t>等的見解，同時涉及政治問題、社會資源分配問題、滿足人類慾望的問題</a:t>
            </a:r>
            <a:r>
              <a:rPr lang="zh-TW" altLang="en-US" dirty="0" smtClean="0">
                <a:solidFill>
                  <a:srgbClr val="FF0000"/>
                </a:solidFill>
              </a:rPr>
              <a:t>，其</a:t>
            </a:r>
            <a:r>
              <a:rPr lang="zh-TW" altLang="en-US" dirty="0">
                <a:solidFill>
                  <a:srgbClr val="FF0000"/>
                </a:solidFill>
              </a:rPr>
              <a:t>產生的互動結果，是實質而且長遠的效用</a:t>
            </a:r>
            <a:r>
              <a:rPr lang="zh-TW" altLang="en-US" dirty="0"/>
              <a:t>，因此，科技選用的適當與否，</a:t>
            </a:r>
            <a:r>
              <a:rPr lang="zh-TW" altLang="en-US" dirty="0" smtClean="0"/>
              <a:t>涉及</a:t>
            </a:r>
            <a:r>
              <a:rPr lang="zh-TW" altLang="en-US" dirty="0"/>
              <a:t>人類發展、居住品質、（不同國家的）國民所得、世界能源、經濟產能等</a:t>
            </a:r>
            <a:r>
              <a:rPr lang="zh-TW" altLang="en-US" dirty="0" smtClean="0"/>
              <a:t>各類</a:t>
            </a:r>
            <a:r>
              <a:rPr lang="zh-TW" altLang="en-US" dirty="0"/>
              <a:t>問題，不可不慎。 </a:t>
            </a:r>
          </a:p>
        </p:txBody>
      </p:sp>
    </p:spTree>
    <p:extLst>
      <p:ext uri="{BB962C8B-B14F-4D97-AF65-F5344CB8AC3E}">
        <p14:creationId xmlns:p14="http://schemas.microsoft.com/office/powerpoint/2010/main" val="10113311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二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何謂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「太陽能系統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」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太陽能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系統指的是將太陽能轉換成其他能量運用，</a:t>
            </a:r>
            <a:endParaRPr lang="en-US" altLang="zh-TW" b="1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 如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電能、熱能 的整體系統。</a:t>
            </a:r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2780928"/>
            <a:ext cx="4824536" cy="3504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94963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二、「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太陽能系統」的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應用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2348880"/>
            <a:ext cx="7439876" cy="3630743"/>
          </a:xfrm>
        </p:spPr>
      </p:pic>
      <p:sp>
        <p:nvSpPr>
          <p:cNvPr id="5" name="文字方塊 4"/>
          <p:cNvSpPr txBox="1"/>
          <p:nvPr/>
        </p:nvSpPr>
        <p:spPr>
          <a:xfrm>
            <a:off x="827584" y="1484784"/>
            <a:ext cx="74168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太陽能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”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電力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”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系統</a:t>
            </a:r>
            <a:endParaRPr lang="zh-TW" altLang="en-US" sz="2800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718083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三、「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太陽能系統」的應用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太陽能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”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熱水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”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系統</a:t>
            </a:r>
          </a:p>
          <a:p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3" y="2204864"/>
            <a:ext cx="7709093" cy="4032448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3685904"/>
            <a:ext cx="2586716" cy="2263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35679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四、「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太陽能系統」在台灣的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適用性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.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太陽能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”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熱水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”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系統，是台灣使用率較高的太陽能系統。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原因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: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  <a:sym typeface="Wingdings" pitchFamily="2" charset="2"/>
              </a:rPr>
              <a:t>(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  <a:sym typeface="Wingdings" pitchFamily="2" charset="2"/>
              </a:rPr>
              <a:t>一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  <a:sym typeface="Wingdings" pitchFamily="2" charset="2"/>
              </a:rPr>
              <a:t>)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大部分的大眾只負擔的起太陽能熱水系統。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    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二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政府補助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約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20%)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後較負擔的起 。      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     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三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後續維修費</a:t>
            </a: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低。</a:t>
            </a:r>
            <a:endParaRPr lang="zh-TW" altLang="en-US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2833" y="3713056"/>
            <a:ext cx="6211167" cy="3153215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4389563"/>
            <a:ext cx="2689188" cy="18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86032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四、 「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太陽能系統」在台灣的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適用性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2.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太陽能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”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電力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”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系統，在台灣較少人能負擔。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  原因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:</a:t>
            </a:r>
            <a:r>
              <a:rPr lang="en-US" altLang="zh-TW" dirty="0">
                <a:latin typeface="標楷體" pitchFamily="65" charset="-120"/>
                <a:ea typeface="標楷體" pitchFamily="65" charset="-120"/>
                <a:sym typeface="Wingdings" pitchFamily="2" charset="2"/>
              </a:rPr>
              <a:t>(</a:t>
            </a:r>
            <a:r>
              <a:rPr lang="zh-TW" altLang="en-US" dirty="0">
                <a:latin typeface="標楷體" pitchFamily="65" charset="-120"/>
                <a:ea typeface="標楷體" pitchFamily="65" charset="-120"/>
                <a:sym typeface="Wingdings" pitchFamily="2" charset="2"/>
              </a:rPr>
              <a:t>一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  <a:sym typeface="Wingdings" pitchFamily="2" charset="2"/>
              </a:rPr>
              <a:t>):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  <a:sym typeface="Wingdings" pitchFamily="2" charset="2"/>
              </a:rPr>
              <a:t>安裝價格高，一般大眾較負擔不起。</a:t>
            </a:r>
            <a:endParaRPr lang="en-US" altLang="zh-TW" dirty="0" smtClean="0">
              <a:latin typeface="標楷體" pitchFamily="65" charset="-120"/>
              <a:ea typeface="標楷體" pitchFamily="65" charset="-120"/>
              <a:sym typeface="Wingdings" pitchFamily="2" charset="2"/>
            </a:endParaRPr>
          </a:p>
          <a:p>
            <a:pPr marL="0" indent="0">
              <a:buNone/>
            </a:pPr>
            <a:r>
              <a:rPr lang="zh-TW" altLang="en-US" dirty="0">
                <a:latin typeface="標楷體" pitchFamily="65" charset="-120"/>
                <a:ea typeface="標楷體" pitchFamily="65" charset="-120"/>
                <a:sym typeface="Wingdings" pitchFamily="2" charset="2"/>
              </a:rPr>
              <a:t>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  <a:sym typeface="Wingdings" pitchFamily="2" charset="2"/>
              </a:rPr>
              <a:t>       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  <a:sym typeface="Wingdings" pitchFamily="2" charset="2"/>
              </a:rPr>
              <a:t>(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  <a:sym typeface="Wingdings" pitchFamily="2" charset="2"/>
              </a:rPr>
              <a:t>二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  <a:sym typeface="Wingdings" pitchFamily="2" charset="2"/>
              </a:rPr>
              <a:t>):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政府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補助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最多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50%)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後價格。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      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三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後續維修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費</a:t>
            </a: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高。</a:t>
            </a:r>
            <a:endParaRPr lang="zh-TW" altLang="en-US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endParaRPr lang="zh-TW" altLang="en-US" dirty="0">
              <a:latin typeface="標楷體" pitchFamily="65" charset="-120"/>
              <a:ea typeface="標楷體" pitchFamily="65" charset="-120"/>
            </a:endParaRPr>
          </a:p>
          <a:p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4672" y="3717662"/>
            <a:ext cx="7338248" cy="3140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16947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五、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風險評估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1.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太陽能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系統設備的維修費用。</a:t>
            </a:r>
            <a:endParaRPr lang="en-US" altLang="zh-TW" b="1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日照時間受天候影響。</a:t>
            </a:r>
            <a:endParaRPr lang="en-US" altLang="zh-TW" b="1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太陽能板使用壽命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10~30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年，不一定能回本。</a:t>
            </a:r>
            <a:endParaRPr lang="en-US" altLang="zh-TW" b="1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4.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太陽能板的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製造過程會汙染環境。</a:t>
            </a:r>
            <a:endParaRPr lang="en-US" altLang="zh-TW" b="1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5.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近期內會不會有更高效率的再生能源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?</a:t>
            </a:r>
            <a:endParaRPr lang="zh-TW" altLang="en-US" b="1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018044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清晰度">
  <a:themeElements>
    <a:clrScheme name="清晰度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古典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清晰度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98</TotalTime>
  <Words>601</Words>
  <Application>Microsoft Office PowerPoint</Application>
  <PresentationFormat>如螢幕大小 (4:3)</PresentationFormat>
  <Paragraphs>50</Paragraphs>
  <Slides>11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2" baseType="lpstr">
      <vt:lpstr>清晰度</vt:lpstr>
      <vt:lpstr>工程與社會專題</vt:lpstr>
      <vt:lpstr>目錄</vt:lpstr>
      <vt:lpstr>一、何謂「適當科技」</vt:lpstr>
      <vt:lpstr>二、何謂「太陽能系統」</vt:lpstr>
      <vt:lpstr>二、「太陽能系統」的應用</vt:lpstr>
      <vt:lpstr>三、「太陽能系統」的應用</vt:lpstr>
      <vt:lpstr>四、「太陽能系統」在台灣的適用性</vt:lpstr>
      <vt:lpstr>四、 「太陽能系統」在台灣的適用性</vt:lpstr>
      <vt:lpstr>五、風險評估</vt:lpstr>
      <vt:lpstr>六、總結</vt:lpstr>
      <vt:lpstr>七、資料來源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工程與社會專題</dc:title>
  <dc:creator>USER</dc:creator>
  <cp:lastModifiedBy>USER</cp:lastModifiedBy>
  <cp:revision>11</cp:revision>
  <dcterms:created xsi:type="dcterms:W3CDTF">2012-11-11T13:24:45Z</dcterms:created>
  <dcterms:modified xsi:type="dcterms:W3CDTF">2012-12-11T07:56:13Z</dcterms:modified>
</cp:coreProperties>
</file>