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  <p:sldMasterId id="2147483734" r:id="rId3"/>
  </p:sldMasterIdLst>
  <p:notesMasterIdLst>
    <p:notesMasterId r:id="rId16"/>
  </p:notesMasterIdLst>
  <p:handoutMasterIdLst>
    <p:handoutMasterId r:id="rId17"/>
  </p:handoutMasterIdLst>
  <p:sldIdLst>
    <p:sldId id="280" r:id="rId4"/>
    <p:sldId id="270" r:id="rId5"/>
    <p:sldId id="269" r:id="rId6"/>
    <p:sldId id="275" r:id="rId7"/>
    <p:sldId id="276" r:id="rId8"/>
    <p:sldId id="279" r:id="rId9"/>
    <p:sldId id="267" r:id="rId10"/>
    <p:sldId id="271" r:id="rId11"/>
    <p:sldId id="274" r:id="rId12"/>
    <p:sldId id="281" r:id="rId13"/>
    <p:sldId id="282" r:id="rId14"/>
    <p:sldId id="283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>
        <p:scale>
          <a:sx n="57" d="100"/>
          <a:sy n="57" d="100"/>
        </p:scale>
        <p:origin x="1278" y="768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DCA0844-C266-46EC-A036-E1634F64C44A}" type="datetimeFigureOut">
              <a:rPr lang="en-US" altLang="zh-TW"/>
              <a:t>12/6/2016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CB088AA-226D-4237-A99F-5C4B97F43BA8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8C08BCD-7B2F-4BCE-87AF-5D67EFFE4D17}" type="datetimeFigureOut">
              <a:t>2016/12/6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1B6A1353-EEA5-436B-AB14-1D84B195E6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5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0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8" name="圓角化單一角落矩形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10" name="矩形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 latinLnBrk="0">
              <a:spcBef>
                <a:spcPts val="0"/>
              </a:spcBef>
              <a:buNone/>
              <a:defRPr lang="zh-TW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8" name="矩形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 latinLnBrk="0">
              <a:defRPr lang="zh-TW"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pPr/>
              <a:t>2016/12/6</a:t>
            </a:fld>
            <a:endParaRPr lang="zh-TW"/>
          </a:p>
        </p:txBody>
      </p:sp>
      <p:sp>
        <p:nvSpPr>
          <p:cNvPr id="6" name="頁尾版面配置區 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pPr/>
              <a:t>‹#›</a:t>
            </a:fld>
            <a:endParaRPr lang="zh-TW"/>
          </a:p>
        </p:txBody>
      </p:sp>
      <p:sp>
        <p:nvSpPr>
          <p:cNvPr id="21" name="圓角化單一角落矩形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marL="1371600" latinLnBrk="0">
              <a:defRPr lang="zh-TW"/>
            </a:lvl6pPr>
            <a:lvl7pPr marL="1600200" latinLnBrk="0">
              <a:defRPr lang="zh-TW"/>
            </a:lvl7pPr>
            <a:lvl8pPr marL="1828800" latinLnBrk="0">
              <a:defRPr lang="zh-TW" baseline="0"/>
            </a:lvl8pPr>
            <a:lvl9pPr marL="2057400"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2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8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1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4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9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7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9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1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1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22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4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相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2" name="矩形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13" name="矩形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14" name="圖片版面配置區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 latinLnBrk="0">
              <a:defRPr lang="zh-TW" sz="5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marL="1143000"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 baseline="0"/>
            </a:lvl8pPr>
            <a:lvl9pPr marL="2057400" latinLnBrk="0">
              <a:defRPr lang="zh-TW" sz="16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marL="1143000"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 latinLnBrk="0">
              <a:defRPr lang="zh-TW"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7" name="矩形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0" name="圓角化單一角落矩形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pPr/>
              <a:t>2016/12/6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lang="zh-TW">
          <a:solidFill>
            <a:schemeClr val="tx2"/>
          </a:solidFill>
        </a:defRPr>
      </a:lvl2pPr>
      <a:lvl3pPr eaLnBrk="1" latinLnBrk="0" hangingPunct="1">
        <a:defRPr lang="zh-TW">
          <a:solidFill>
            <a:schemeClr val="tx2"/>
          </a:solidFill>
        </a:defRPr>
      </a:lvl3pPr>
      <a:lvl4pPr eaLnBrk="1" latinLnBrk="0" hangingPunct="1">
        <a:defRPr lang="zh-TW">
          <a:solidFill>
            <a:schemeClr val="tx2"/>
          </a:solidFill>
        </a:defRPr>
      </a:lvl4pPr>
      <a:lvl5pPr eaLnBrk="1" latinLnBrk="0" hangingPunct="1">
        <a:defRPr lang="zh-TW">
          <a:solidFill>
            <a:schemeClr val="tx2"/>
          </a:solidFill>
        </a:defRPr>
      </a:lvl5pPr>
      <a:lvl6pPr eaLnBrk="1" latinLnBrk="0" hangingPunct="1">
        <a:defRPr lang="zh-TW">
          <a:solidFill>
            <a:schemeClr val="tx2"/>
          </a:solidFill>
        </a:defRPr>
      </a:lvl6pPr>
      <a:lvl7pPr eaLnBrk="1" latinLnBrk="0" hangingPunct="1">
        <a:defRPr lang="zh-TW">
          <a:solidFill>
            <a:schemeClr val="tx2"/>
          </a:solidFill>
        </a:defRPr>
      </a:lvl7pPr>
      <a:lvl8pPr eaLnBrk="1" latinLnBrk="0" hangingPunct="1">
        <a:defRPr lang="zh-TW">
          <a:solidFill>
            <a:schemeClr val="tx2"/>
          </a:solidFill>
        </a:defRPr>
      </a:lvl8pPr>
      <a:lvl9pPr eaLnBrk="1" latinLnBrk="0" hangingPunct="1">
        <a:defRPr lang="zh-TW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3E89-BF3D-4FA2-A9D3-95E79F90806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D9AF-5E2E-44F8-9CDD-A99209C646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eb.hk.edu.tw/~sfch/hkh1012/a03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fmEv25QR5w/VKLtDaaBTuI/AAAAAAABu0M/stMZbqMWUP4/s1600/musicos_Lorenzo%2BMattot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 bwMode="auto">
          <a:xfrm>
            <a:off x="1146113" y="893"/>
            <a:ext cx="8117440" cy="69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8433" y="2940508"/>
            <a:ext cx="4537538" cy="122797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好．愛企畫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48611" y="4622253"/>
            <a:ext cx="3840214" cy="2234855"/>
          </a:xfrm>
        </p:spPr>
        <p:txBody>
          <a:bodyPr>
            <a:normAutofit fontScale="92500"/>
          </a:bodyPr>
          <a:lstStyle/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題目：</a:t>
            </a:r>
            <a:r>
              <a:rPr lang="zh-TW" altLang="en-US" sz="1799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同性</a:t>
            </a:r>
            <a:r>
              <a:rPr lang="en-US" altLang="zh-TW" sz="1799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1799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</a:t>
            </a:r>
            <a:endParaRPr lang="en-US" altLang="zh-TW" sz="17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組員：</a:t>
            </a:r>
            <a:r>
              <a:rPr lang="zh-TW" altLang="en-US" sz="1799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英語四乙 沈昱姍 </a:t>
            </a:r>
            <a:r>
              <a:rPr lang="en-US" altLang="zh-TW" sz="1799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4a2c0038</a:t>
            </a:r>
          </a:p>
          <a:p>
            <a:pPr algn="l"/>
            <a:r>
              <a:rPr lang="en-US" altLang="zh-TW" sz="1799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      </a:t>
            </a:r>
            <a:r>
              <a:rPr lang="zh-TW" altLang="en-US" sz="1799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工管一乙 周楷彧 </a:t>
            </a:r>
            <a:r>
              <a:rPr lang="en-US" altLang="zh-TW" sz="1799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4A552085</a:t>
            </a:r>
            <a:endParaRPr lang="en-US" altLang="zh-TW" sz="1899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指導：</a:t>
            </a:r>
            <a:r>
              <a:rPr lang="zh-TW" altLang="en-US" sz="1799" b="1" dirty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彭易璟老師</a:t>
            </a:r>
            <a:endParaRPr lang="en-US" altLang="zh-TW" sz="1799" b="1" dirty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課程：</a:t>
            </a:r>
            <a:r>
              <a:rPr lang="zh-TW" altLang="en-US" sz="1799" b="1" dirty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電影與兩性課題</a:t>
            </a:r>
            <a:endParaRPr lang="en-US" altLang="zh-TW" sz="1799" b="1" dirty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naudfarace.fr/wp-content/uploads/2014/01/BV_p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77" y="0"/>
            <a:ext cx="9684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38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5860" y="1988840"/>
            <a:ext cx="2743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推薦書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籍</a:t>
            </a:r>
          </a:p>
        </p:txBody>
      </p:sp>
      <p:pic>
        <p:nvPicPr>
          <p:cNvPr id="6146" name="Picture 2" descr="http://www.psygarden.com.tw/images/books/c6f734-f91c29e306-fe695d7ec2b60193eb3f148bf0d1b449/Ca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99">
            <a:off x="6587292" y="717451"/>
            <a:ext cx="4235699" cy="59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65820" y="3428255"/>
            <a:ext cx="54168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《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親愛的爸媽，我是同志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41763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7828" y="1340768"/>
            <a:ext cx="274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資料來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源</a:t>
            </a:r>
          </a:p>
        </p:txBody>
      </p:sp>
      <p:sp>
        <p:nvSpPr>
          <p:cNvPr id="7" name="矩形 6"/>
          <p:cNvSpPr/>
          <p:nvPr/>
        </p:nvSpPr>
        <p:spPr>
          <a:xfrm>
            <a:off x="1485900" y="2636912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影片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: https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://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www.youtube.com/watch?v=39eNBpOtbFs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  <a:hlinkClick r:id="rId2"/>
              </a:rPr>
              <a:t>http://web.hk.edu.tw/~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  <a:hlinkClick r:id="rId2"/>
              </a:rPr>
              <a:t>sfch/hkh1012/a03.htm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http://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210.70.190.244/gender/uploads/tadnews/file/nsn_103_1.pdf</a:t>
            </a:r>
          </a:p>
        </p:txBody>
      </p:sp>
    </p:spTree>
    <p:extLst>
      <p:ext uri="{BB962C8B-B14F-4D97-AF65-F5344CB8AC3E}">
        <p14:creationId xmlns:p14="http://schemas.microsoft.com/office/powerpoint/2010/main" val="16219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548680"/>
            <a:ext cx="7056784" cy="547260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652321" y="2420888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為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自己而活，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    翻轉不一樣的幸福，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        邁向平等的未來。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3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587" y1="59956" x2="14106" y2="63496"/>
                        <a14:foregroundMark x1="12846" y1="54204" x2="7809" y2="63053"/>
                        <a14:foregroundMark x1="34761" y1="54646" x2="38791" y2="51549"/>
                        <a14:foregroundMark x1="17128" y1="62389" x2="17632" y2="65487"/>
                        <a14:foregroundMark x1="38287" y1="29867" x2="50126" y2="27212"/>
                        <a14:foregroundMark x1="33753" y1="27212" x2="39547" y2="28097"/>
                        <a14:foregroundMark x1="42569" y1="25885" x2="42317" y2="25000"/>
                        <a14:foregroundMark x1="38791" y1="33628" x2="40050" y2="36947"/>
                        <a14:foregroundMark x1="45088" y1="32965" x2="52141" y2="29204"/>
                        <a14:foregroundMark x1="88665" y1="18142" x2="89673" y2="18142"/>
                        <a14:foregroundMark x1="91436" y1="20354" x2="91184" y2="18805"/>
                        <a14:foregroundMark x1="92191" y1="41593" x2="89673" y2="48673"/>
                        <a14:foregroundMark x1="89421" y1="42035" x2="88665" y2="45354"/>
                        <a14:foregroundMark x1="86902" y1="42920" x2="88161" y2="44912"/>
                        <a14:foregroundMark x1="95466" y1="43805" x2="95466" y2="43805"/>
                        <a14:foregroundMark x1="95214" y1="42699" x2="91184" y2="45354"/>
                        <a14:foregroundMark x1="76826" y1="53540" x2="85139" y2="59513"/>
                        <a14:foregroundMark x1="75819" y1="52876" x2="82368" y2="50221"/>
                        <a14:foregroundMark x1="88917" y1="59956" x2="89421" y2="63938"/>
                        <a14:foregroundMark x1="89421" y1="69690" x2="90176" y2="73230"/>
                        <a14:foregroundMark x1="86146" y1="69248" x2="86146" y2="69248"/>
                        <a14:foregroundMark x1="17380" y1="85177" x2="23678" y2="88496"/>
                        <a14:foregroundMark x1="12846" y1="81416" x2="21159" y2="87611"/>
                        <a14:foregroundMark x1="22670" y1="89823" x2="42821" y2="95575"/>
                        <a14:foregroundMark x1="47607" y1="95354" x2="63224" y2="94027"/>
                        <a14:foregroundMark x1="70529" y1="92699" x2="75819" y2="91593"/>
                        <a14:foregroundMark x1="63728" y1="92035" x2="65491" y2="92920"/>
                        <a14:foregroundMark x1="78841" y1="90044" x2="90932" y2="85619"/>
                        <a14:foregroundMark x1="88413" y1="83628" x2="87657" y2="81195"/>
                        <a14:foregroundMark x1="38287" y1="51327" x2="31990" y2="54646"/>
                        <a14:foregroundMark x1="70529" y1="55531" x2="78086" y2="58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340768"/>
            <a:ext cx="3925441" cy="451958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302324" y="90872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分工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950396" y="1988840"/>
            <a:ext cx="5688632" cy="281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5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沈昱姍 </a:t>
            </a:r>
            <a:r>
              <a:rPr lang="en-US" altLang="zh-TW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:</a:t>
            </a:r>
            <a:r>
              <a:rPr lang="zh-TW" altLang="en-US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 </a:t>
            </a:r>
            <a:r>
              <a:rPr lang="en-US" altLang="zh-TW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PPT</a:t>
            </a:r>
            <a:r>
              <a:rPr lang="zh-TW" altLang="en-US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製作</a:t>
            </a:r>
            <a:r>
              <a:rPr lang="zh-TW" altLang="en-US" sz="28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、</a:t>
            </a:r>
            <a:r>
              <a:rPr lang="zh-TW" altLang="en-US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統</a:t>
            </a:r>
            <a:r>
              <a:rPr lang="zh-TW" altLang="en-US" sz="28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整</a:t>
            </a:r>
            <a:r>
              <a:rPr lang="zh-TW" altLang="en-US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資料</a:t>
            </a:r>
            <a:endParaRPr lang="en-US" altLang="zh-TW" sz="2800" b="1" dirty="0" smtClean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 marL="342900" indent="-342900">
              <a:lnSpc>
                <a:spcPct val="35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周楷彧 </a:t>
            </a:r>
            <a:r>
              <a:rPr lang="en-US" altLang="zh-TW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:</a:t>
            </a:r>
            <a:r>
              <a:rPr lang="zh-TW" altLang="en-US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 蒐集資料、</a:t>
            </a:r>
            <a:r>
              <a:rPr lang="zh-TW" altLang="en-US" sz="28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統整</a:t>
            </a:r>
            <a:r>
              <a:rPr lang="zh-TW" altLang="en-US" sz="28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資料</a:t>
            </a:r>
            <a:endParaRPr lang="en-US" altLang="zh-TW" sz="2800" b="1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9836" y="955938"/>
            <a:ext cx="274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字詞解釋</a:t>
            </a:r>
          </a:p>
        </p:txBody>
      </p:sp>
      <p:sp>
        <p:nvSpPr>
          <p:cNvPr id="6" name="矩形 5"/>
          <p:cNvSpPr/>
          <p:nvPr/>
        </p:nvSpPr>
        <p:spPr>
          <a:xfrm>
            <a:off x="5158308" y="1844824"/>
            <a:ext cx="58326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狹義性別指的是一個人生理上的性別，在生理上是男的或女的。廣義性別包括生物性別、心理性別、生理性別及社會性別等。</a:t>
            </a:r>
          </a:p>
        </p:txBody>
      </p:sp>
      <p:pic>
        <p:nvPicPr>
          <p:cNvPr id="9" name="圖片 8"/>
          <p:cNvPicPr/>
          <p:nvPr/>
        </p:nvPicPr>
        <p:blipFill rotWithShape="1">
          <a:blip r:embed="rId2"/>
          <a:srcRect l="190" t="395" r="-188" b="-395"/>
          <a:stretch/>
        </p:blipFill>
        <p:spPr>
          <a:xfrm>
            <a:off x="261764" y="1916832"/>
            <a:ext cx="4176464" cy="396044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15490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14292" y="1340768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「同志」一詞出現在</a:t>
            </a:r>
            <a:r>
              <a:rPr lang="en-US" altLang="zh-TW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1989</a:t>
            </a:r>
            <a:r>
              <a:rPr lang="zh-TW" altLang="en-US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年，香港導演林奕華以「革命尚未成功，同志仍須努力」國父革命的名言，鼓勵同性戀者共同參與，讓同志文化與大眾文化連結；是一種身分、自我認同，也是一種族群、文化的認同。</a:t>
            </a:r>
            <a:endParaRPr lang="en-US" altLang="zh-TW" sz="28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>
              <a:defRPr/>
            </a:pPr>
            <a:endParaRPr lang="en-US" altLang="zh-TW" sz="28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2800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歐美常</a:t>
            </a:r>
            <a:r>
              <a:rPr lang="zh-TW" altLang="en-US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以</a:t>
            </a:r>
            <a:r>
              <a:rPr lang="en-US" altLang="zh-TW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LGBT</a:t>
            </a:r>
            <a:r>
              <a:rPr lang="zh-TW" altLang="en-US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、</a:t>
            </a:r>
            <a:r>
              <a:rPr lang="en-US" altLang="zh-TW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LGBTQ</a:t>
            </a:r>
            <a:r>
              <a:rPr lang="zh-TW" altLang="en-US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、</a:t>
            </a:r>
            <a:r>
              <a:rPr lang="en-US" altLang="zh-TW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LGBTQI</a:t>
            </a:r>
            <a:r>
              <a:rPr lang="zh-TW" altLang="en-US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、</a:t>
            </a:r>
            <a:r>
              <a:rPr lang="en-US" altLang="zh-TW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LGBTSQQ</a:t>
            </a:r>
            <a:r>
              <a:rPr lang="zh-TW" altLang="en-US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來代稱多元性別</a:t>
            </a:r>
            <a:r>
              <a:rPr lang="zh-TW" altLang="en-US" sz="2800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族群</a:t>
            </a:r>
            <a:r>
              <a:rPr lang="zh-TW" altLang="en-US" sz="28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693812" y="791888"/>
            <a:ext cx="274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內容說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明</a:t>
            </a:r>
          </a:p>
        </p:txBody>
      </p:sp>
      <p:pic>
        <p:nvPicPr>
          <p:cNvPr id="9" name="圖片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961" l="9020" r="89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14419" b="24797"/>
          <a:stretch/>
        </p:blipFill>
        <p:spPr>
          <a:xfrm>
            <a:off x="549796" y="1340768"/>
            <a:ext cx="3816424" cy="3875947"/>
          </a:xfrm>
          <a:prstGeom prst="rect">
            <a:avLst/>
          </a:prstGeom>
        </p:spPr>
      </p:pic>
      <p:pic>
        <p:nvPicPr>
          <p:cNvPr id="8" name="圖片 7" descr="http://4.bp.blogspot.com/-_NLezBlpNN8/UdLgGeTH33I/AAAAAAAAAY4/qGfu8y1Q-6Q/s522/Gay-Wedding-7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8" t="14286"/>
          <a:stretch/>
        </p:blipFill>
        <p:spPr bwMode="auto">
          <a:xfrm>
            <a:off x="1060236" y="2204864"/>
            <a:ext cx="2955706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5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3812" y="863134"/>
            <a:ext cx="4134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多元</a:t>
            </a:r>
            <a:r>
              <a:rPr lang="zh-TW" altLang="en-US" sz="32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性別有哪些呢</a:t>
            </a:r>
            <a:r>
              <a:rPr lang="en-US" altLang="zh-TW" sz="3200" b="1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?</a:t>
            </a:r>
            <a:endParaRPr lang="zh-TW" altLang="en-US" sz="3200" b="1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69876" y="1818858"/>
            <a:ext cx="55446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L (</a:t>
            </a:r>
            <a:r>
              <a:rPr lang="en-US" altLang="zh-TW" sz="2400" b="1" dirty="0"/>
              <a:t>L</a:t>
            </a:r>
            <a:r>
              <a:rPr lang="en-US" altLang="zh-TW" sz="2400" dirty="0"/>
              <a:t>esbian</a:t>
            </a:r>
            <a:r>
              <a:rPr lang="en-US" altLang="zh-TW" sz="2400" dirty="0" smtClean="0"/>
              <a:t>) : </a:t>
            </a:r>
            <a:r>
              <a:rPr lang="zh-TW" altLang="en-US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女同性戀</a:t>
            </a:r>
            <a:endParaRPr lang="en-US" altLang="zh-TW" sz="24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en-US" altLang="zh-TW" sz="2400" b="1" dirty="0"/>
              <a:t>G</a:t>
            </a:r>
            <a:r>
              <a:rPr lang="en-US" altLang="zh-TW" sz="2400" dirty="0"/>
              <a:t>ay</a:t>
            </a:r>
            <a:r>
              <a:rPr lang="en-US" altLang="zh-TW" sz="2400" dirty="0" smtClean="0"/>
              <a:t>) : </a:t>
            </a:r>
            <a:r>
              <a:rPr lang="zh-TW" altLang="en-US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男同性戀</a:t>
            </a:r>
            <a:endParaRPr lang="en-US" altLang="zh-TW" sz="24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B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en-US" altLang="zh-TW" sz="2400" b="1" dirty="0"/>
              <a:t>B</a:t>
            </a:r>
            <a:r>
              <a:rPr lang="en-US" altLang="zh-TW" sz="2400" dirty="0"/>
              <a:t>isexual</a:t>
            </a:r>
            <a:r>
              <a:rPr lang="en-US" altLang="zh-TW" sz="2400" dirty="0" smtClean="0"/>
              <a:t>) : </a:t>
            </a:r>
            <a:r>
              <a:rPr lang="zh-TW" altLang="en-US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雙性戀</a:t>
            </a:r>
            <a:endParaRPr lang="en-US" altLang="zh-TW" sz="24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en-US" altLang="zh-TW" sz="2400" b="1" dirty="0"/>
              <a:t>T</a:t>
            </a:r>
            <a:r>
              <a:rPr lang="en-US" altLang="zh-TW" sz="2400" dirty="0"/>
              <a:t>ransgender</a:t>
            </a:r>
            <a:r>
              <a:rPr lang="en-US" altLang="zh-TW" sz="2400" dirty="0" smtClean="0"/>
              <a:t>) : </a:t>
            </a:r>
            <a:r>
              <a:rPr lang="zh-TW" altLang="en-US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跨性別</a:t>
            </a:r>
            <a:endParaRPr lang="en-US" altLang="zh-TW" sz="24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en-US" altLang="zh-TW" sz="2400" dirty="0" err="1"/>
              <a:t>Tonzhi</a:t>
            </a:r>
            <a:r>
              <a:rPr lang="en-US" altLang="zh-TW" sz="2400" dirty="0"/>
              <a:t>-friendly </a:t>
            </a:r>
            <a:r>
              <a:rPr lang="en-US" altLang="zh-TW" sz="2400" b="1" dirty="0"/>
              <a:t>S</a:t>
            </a:r>
            <a:r>
              <a:rPr lang="en-US" altLang="zh-TW" sz="2400" dirty="0"/>
              <a:t>traight</a:t>
            </a:r>
            <a:r>
              <a:rPr lang="en-US" altLang="zh-TW" sz="2400" dirty="0" smtClean="0"/>
              <a:t>) : </a:t>
            </a:r>
            <a:r>
              <a:rPr lang="zh-TW" altLang="en-US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直同志</a:t>
            </a:r>
            <a:endParaRPr lang="en-US" altLang="zh-TW" sz="24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Q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en-US" altLang="zh-TW" sz="2400" b="1" dirty="0"/>
              <a:t>Q</a:t>
            </a:r>
            <a:r>
              <a:rPr lang="en-US" altLang="zh-TW" sz="2400" dirty="0"/>
              <a:t>ueer</a:t>
            </a:r>
            <a:r>
              <a:rPr lang="en-US" altLang="zh-TW" sz="2400" dirty="0" smtClean="0"/>
              <a:t>) : </a:t>
            </a:r>
            <a:r>
              <a:rPr lang="zh-TW" altLang="en-US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酷兒</a:t>
            </a:r>
            <a:endParaRPr lang="en-US" altLang="zh-TW" sz="24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Q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en-US" altLang="zh-TW" sz="2400" b="1" dirty="0"/>
              <a:t>Q</a:t>
            </a:r>
            <a:r>
              <a:rPr lang="en-US" altLang="zh-TW" sz="2400" dirty="0"/>
              <a:t>uestioning</a:t>
            </a:r>
            <a:r>
              <a:rPr lang="en-US" altLang="zh-TW" sz="2400" dirty="0" smtClean="0"/>
              <a:t>) : </a:t>
            </a:r>
            <a:r>
              <a:rPr lang="zh-TW" altLang="en-US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疑性戀</a:t>
            </a:r>
            <a:endParaRPr lang="en-US" altLang="zh-TW" sz="24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</p:txBody>
      </p:sp>
      <p:pic>
        <p:nvPicPr>
          <p:cNvPr id="18" name="圖片 17" descr="https://sep.yimg.com/ay/comfort/transgender-bathroom-sign-1.gif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" b="77886" l="1942" r="95146">
                        <a14:foregroundMark x1="31761" y1="14186" x2="30652" y2="14186"/>
                        <a14:foregroundMark x1="50347" y1="15438" x2="51456" y2="14186"/>
                        <a14:foregroundMark x1="68793" y1="13213" x2="71012" y2="13352"/>
                        <a14:foregroundMark x1="28849" y1="21140" x2="30929" y2="36996"/>
                        <a14:foregroundMark x1="52011" y1="22392" x2="52982" y2="33936"/>
                        <a14:foregroundMark x1="71012" y1="22114" x2="70042" y2="31572"/>
                        <a14:foregroundMark x1="84882" y1="42142" x2="82524" y2="54520"/>
                        <a14:foregroundMark x1="12344" y1="42142" x2="16921" y2="49235"/>
                        <a14:backgroundMark x1="13870" y1="38526" x2="14286" y2="3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64" b="17561"/>
          <a:stretch/>
        </p:blipFill>
        <p:spPr bwMode="auto">
          <a:xfrm>
            <a:off x="7462564" y="1112948"/>
            <a:ext cx="4726261" cy="4768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7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5780" y="836712"/>
            <a:ext cx="1717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影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片</a:t>
            </a:r>
          </a:p>
        </p:txBody>
      </p:sp>
    </p:spTree>
    <p:extLst>
      <p:ext uri="{BB962C8B-B14F-4D97-AF65-F5344CB8AC3E}">
        <p14:creationId xmlns:p14="http://schemas.microsoft.com/office/powerpoint/2010/main" val="10271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9796" y="782869"/>
            <a:ext cx="1717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舉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例</a:t>
            </a:r>
          </a:p>
        </p:txBody>
      </p:sp>
      <p:sp>
        <p:nvSpPr>
          <p:cNvPr id="6" name="矩形 5"/>
          <p:cNvSpPr/>
          <p:nvPr/>
        </p:nvSpPr>
        <p:spPr>
          <a:xfrm>
            <a:off x="1408364" y="1609396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瑞奇馬汀（</a:t>
            </a:r>
            <a:r>
              <a:rPr lang="en-US" altLang="zh-TW" sz="24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Ricky Martin</a:t>
            </a:r>
            <a:r>
              <a:rPr lang="zh-TW" altLang="en-US" sz="24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）</a:t>
            </a:r>
          </a:p>
        </p:txBody>
      </p:sp>
      <p:pic>
        <p:nvPicPr>
          <p:cNvPr id="2050" name="Picture 2" descr="http://twimg.edgesuite.net/images/ReNews/20150623/640_fd5cb79cde5d1e64e22b1823a95b50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251257"/>
            <a:ext cx="3313448" cy="44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094412" y="1420260"/>
            <a:ext cx="5247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艾倫</a:t>
            </a:r>
            <a:r>
              <a:rPr lang="en-US" altLang="zh-TW" sz="24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·</a:t>
            </a:r>
            <a:r>
              <a:rPr lang="zh-TW" altLang="en-US" sz="24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李</a:t>
            </a:r>
            <a:r>
              <a:rPr lang="en-US" altLang="zh-TW" sz="24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·</a:t>
            </a:r>
            <a:r>
              <a:rPr lang="zh-TW" altLang="en-US" sz="24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狄珍妮</a:t>
            </a:r>
            <a:r>
              <a:rPr lang="en-US" altLang="zh-TW" sz="2400" b="1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(Ellen Lee DeGeneres)</a:t>
            </a:r>
            <a:endParaRPr lang="zh-TW" altLang="en-US" sz="2400" b="1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</p:txBody>
      </p:sp>
      <p:pic>
        <p:nvPicPr>
          <p:cNvPr id="2052" name="Picture 4" descr="https://upload.wikimedia.org/wikipedia/commons/5/58/PortiadeRossiEllenDeGeneresHWOFSept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2276701"/>
            <a:ext cx="32403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9796" y="782869"/>
            <a:ext cx="1717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心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得</a:t>
            </a:r>
          </a:p>
        </p:txBody>
      </p:sp>
      <p:sp>
        <p:nvSpPr>
          <p:cNvPr id="4" name="矩形 3"/>
          <p:cNvSpPr/>
          <p:nvPr/>
        </p:nvSpPr>
        <p:spPr>
          <a:xfrm>
            <a:off x="1629916" y="1772816"/>
            <a:ext cx="92170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	</a:t>
            </a:r>
            <a:r>
              <a:rPr lang="zh-TW" altLang="zh-TW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同性議題是當今社會中的熱點話題，在社會上逐漸備受重視，但依然很多人還是很難接受同性相愛的行為，其實同性戀只是一種性取向的不同選擇而已，他們和正常人一樣，追尋著自己喜愛的事物，而這種選擇是人的自由，社會不應該剝奪別人正當自由的選擇權利。會覺得同性戀奇怪的人，可能是因為我們從小被教育成要少數服從多數的緣故，當我們看見稀奇的事物時，會不由自主的遠離它，甚至排斥它，也因為如此有許多的同性戀朋友們在這氛圍下選擇了沉默</a:t>
            </a:r>
            <a:r>
              <a:rPr lang="zh-TW" altLang="zh-TW" sz="2400" dirty="0" smtClean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。</a:t>
            </a:r>
            <a:endParaRPr lang="en-US" altLang="zh-TW" sz="2400" dirty="0" smtClean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endParaRPr lang="zh-TW" altLang="zh-TW" sz="24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  <a:p>
            <a:r>
              <a:rPr lang="en-US" altLang="zh-TW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	</a:t>
            </a:r>
            <a:r>
              <a:rPr lang="zh-TW" altLang="zh-TW" sz="2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結論就是我們應該要消除對同性戀的歧視和偏見，對同性戀者給予寬容、尊嚴和正常的平等人格待遇，畢竟每個人都有「擇你所愛，愛你所擇」的權利。</a:t>
            </a:r>
          </a:p>
        </p:txBody>
      </p:sp>
    </p:spTree>
    <p:extLst>
      <p:ext uri="{BB962C8B-B14F-4D97-AF65-F5344CB8AC3E}">
        <p14:creationId xmlns:p14="http://schemas.microsoft.com/office/powerpoint/2010/main" val="8516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982DA8-EA6C-4E78-95DD-332D1E54B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自然生活簡報 (寬螢幕)</Template>
  <TotalTime>0</TotalTime>
  <Words>265</Words>
  <Application>Microsoft Office PowerPoint</Application>
  <PresentationFormat>自訂</PresentationFormat>
  <Paragraphs>43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4" baseType="lpstr">
      <vt:lpstr>細明體_HKSCS-ExtB</vt:lpstr>
      <vt:lpstr>微軟正黑體</vt:lpstr>
      <vt:lpstr>微軟正黑體</vt:lpstr>
      <vt:lpstr>新細明體</vt:lpstr>
      <vt:lpstr>Arial</vt:lpstr>
      <vt:lpstr>Calibri</vt:lpstr>
      <vt:lpstr>Calibri Light</vt:lpstr>
      <vt:lpstr>Cambria</vt:lpstr>
      <vt:lpstr>Wide Latin</vt:lpstr>
      <vt:lpstr>Wingdings</vt:lpstr>
      <vt:lpstr>EcoLiving_16x9</vt:lpstr>
      <vt:lpstr>Office 佈景主題</vt:lpstr>
      <vt:lpstr>好．愛企畫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謝謝聆聽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2016-12-05T14:54:42Z</dcterms:created>
  <dcterms:modified xsi:type="dcterms:W3CDTF">2016-12-06T09:22:42Z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