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68" r:id="rId3"/>
    <p:sldId id="270" r:id="rId4"/>
    <p:sldId id="288" r:id="rId5"/>
    <p:sldId id="291" r:id="rId6"/>
    <p:sldId id="284" r:id="rId7"/>
    <p:sldId id="269" r:id="rId8"/>
    <p:sldId id="294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onstantia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39B134F-4115-42DC-8890-2B40A3719955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7333C2D-10F7-4CCB-A255-BC11824DB2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23727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E6347-0531-4C24-8B9F-A820C2262CD1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AF47-A2FB-4217-A9B2-C8DB9844F8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69352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2F7AB-CB08-4500-A9B7-DBB183E49BD4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0AC3A-159F-4F56-981A-799BFC8FAD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1365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FE7F7-3D3A-4E77-B026-23AB1E7B3DD2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F403F-F6F3-4362-94CB-A9FBD9D23E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5581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58071-5267-4CCF-8303-AE63E354561F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62604-93C2-4CD0-8624-0C15EB925E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4817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88A8-6DC7-4EF6-B548-B356176FA562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7A43D-5A35-48D4-BED4-C2F69FB0BA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08770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24DC-12F7-4279-8285-5BBFAAB29CCF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899D-BE73-4EB7-BCA2-FC911DAF92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7849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022A1-E903-4FE5-BF78-3EF5DE9385E9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8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9E248-38D8-448B-B6DD-3ABC1DFF3A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147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BBE7D-8F23-488A-89CB-A7736ECB2A21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616-5056-4C90-9082-D331A3C66D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6449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3209-5AD7-474C-A759-75E7A1FB9803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4382-40E4-4596-B2FC-E5E4A014D0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9903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E6F1D-F3BC-4B96-A112-3F2E8FED5FAF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28CFC-8367-44FF-A830-8DF35ED932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6352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並圓角化單一角落矩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手繪多邊形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2F6C-D70D-4BBD-977C-3BC59A468101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10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7E0D1-5973-4BB2-941C-D79287E60E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6160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標題版面配置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5380A8-594F-4241-9CF2-3D695DF0B315}" type="datetimeFigureOut">
              <a:rPr lang="zh-TW" altLang="en-US"/>
              <a:pPr>
                <a:defRPr/>
              </a:pPr>
              <a:t>2012/8/9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949275-8073-4193-B502-600374BA45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033" name="群組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3" r:id="rId2"/>
    <p:sldLayoutId id="2147483792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93" r:id="rId9"/>
    <p:sldLayoutId id="2147483789" r:id="rId10"/>
    <p:sldLayoutId id="21474837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24373;&#24859;&#29618;&#20659;&#22855;.wmv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第一單元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8280400" cy="2357437"/>
          </a:xfrm>
        </p:spPr>
        <p:txBody>
          <a:bodyPr>
            <a:normAutofit/>
          </a:bodyPr>
          <a:lstStyle/>
          <a:p>
            <a:pPr marR="0" algn="ctr">
              <a:lnSpc>
                <a:spcPct val="80000"/>
              </a:lnSpc>
            </a:pPr>
            <a:r>
              <a:rPr lang="zh-TW" altLang="en-US" sz="50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意識自我的存在</a:t>
            </a:r>
            <a:r>
              <a:rPr lang="en-US" altLang="zh-TW" sz="50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50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獨一無二</a:t>
            </a:r>
            <a:endParaRPr lang="en-US" altLang="zh-TW" sz="5000" b="1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>
              <a:lnSpc>
                <a:spcPct val="80000"/>
              </a:lnSpc>
            </a:pPr>
            <a:endParaRPr lang="en-US" altLang="zh-TW" sz="2000" b="1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 algn="l">
              <a:lnSpc>
                <a:spcPct val="80000"/>
              </a:lnSpc>
            </a:pP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>
              <a:lnSpc>
                <a:spcPct val="80000"/>
              </a:lnSpc>
            </a:pPr>
            <a:r>
              <a:rPr lang="zh-TW" altLang="en-US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>
              <a:lnSpc>
                <a:spcPct val="80000"/>
              </a:lnSpc>
            </a:pP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>
              <a:lnSpc>
                <a:spcPct val="80000"/>
              </a:lnSpc>
            </a:pPr>
            <a:r>
              <a:rPr lang="zh-TW" altLang="en-US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 第</a:t>
            </a:r>
            <a:r>
              <a:rPr lang="en-US" altLang="zh-TW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2000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週   </a:t>
            </a:r>
            <a:endParaRPr lang="en-US" altLang="zh-TW" sz="2000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R="0">
              <a:lnSpc>
                <a:spcPct val="80000"/>
              </a:lnSpc>
            </a:pPr>
            <a:endParaRPr lang="zh-TW" altLang="en-US" sz="4200" b="1" dirty="0" smtClean="0">
              <a:solidFill>
                <a:srgbClr val="F2F2F2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24" name="矩形 4"/>
          <p:cNvSpPr>
            <a:spLocks noChangeArrowheads="1"/>
          </p:cNvSpPr>
          <p:nvPr/>
        </p:nvSpPr>
        <p:spPr bwMode="auto">
          <a:xfrm>
            <a:off x="539750" y="22050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kumimoji="0"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547664" y="1285860"/>
            <a:ext cx="702486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400" b="1" dirty="0">
                <a:ln w="1841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閱讀生命</a:t>
            </a:r>
            <a:r>
              <a:rPr kumimoji="0" lang="en-US" altLang="zh-TW" sz="4400" b="1" dirty="0">
                <a:ln w="1841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‧</a:t>
            </a:r>
            <a:r>
              <a:rPr kumimoji="0" lang="zh-TW" altLang="en-US" sz="4400" b="1" dirty="0">
                <a:ln w="1841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</a:rPr>
              <a:t>心靈書寫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/>
              <a:t>我的天才夢                        </a:t>
            </a:r>
            <a:r>
              <a:rPr lang="zh-TW" altLang="en-US" sz="3200" b="1" dirty="0" smtClean="0"/>
              <a:t>張愛玲</a:t>
            </a:r>
            <a:endParaRPr lang="zh-TW" altLang="en-US" sz="3200" b="1" dirty="0"/>
          </a:p>
        </p:txBody>
      </p:sp>
      <p:sp>
        <p:nvSpPr>
          <p:cNvPr id="8" name="矩形 7"/>
          <p:cNvSpPr/>
          <p:nvPr/>
        </p:nvSpPr>
        <p:spPr>
          <a:xfrm>
            <a:off x="500063" y="2286000"/>
            <a:ext cx="6357937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世界上真的有天才嗎？</a:t>
            </a:r>
            <a:endParaRPr kumimoji="0"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latin typeface="+mn-lt"/>
              <a:ea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3850" y="3357563"/>
            <a:ext cx="8569325" cy="1416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天才真的是一分靈感，加上九十九分的努力嗎？</a:t>
            </a:r>
            <a:endParaRPr kumimoji="0"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latin typeface="+mn-lt"/>
              <a:ea typeface="+mn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500313" y="4724400"/>
            <a:ext cx="7554912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來看看文壇才女張愛玲的自述吧！</a:t>
            </a:r>
          </a:p>
        </p:txBody>
      </p:sp>
      <p:sp>
        <p:nvSpPr>
          <p:cNvPr id="9" name="矩形 8"/>
          <p:cNvSpPr/>
          <p:nvPr/>
        </p:nvSpPr>
        <p:spPr>
          <a:xfrm>
            <a:off x="3873500" y="6199188"/>
            <a:ext cx="4802188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n-ea"/>
              </a:rPr>
              <a:t> </a:t>
            </a:r>
            <a:r>
              <a:rPr kumimoji="0" lang="zh-TW" altLang="en-US" b="1" dirty="0">
                <a:solidFill>
                  <a:schemeClr val="accent1"/>
                </a:solidFill>
                <a:latin typeface="+mj-ea"/>
                <a:ea typeface="+mj-ea"/>
              </a:rPr>
              <a:t>我的天才夢</a:t>
            </a:r>
            <a:endParaRPr kumimoji="0"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2"/>
          <p:cNvSpPr>
            <a:spLocks noGrp="1"/>
          </p:cNvSpPr>
          <p:nvPr>
            <p:ph type="title"/>
          </p:nvPr>
        </p:nvSpPr>
        <p:spPr>
          <a:xfrm>
            <a:off x="4643438" y="765175"/>
            <a:ext cx="4043362" cy="863600"/>
          </a:xfrm>
        </p:spPr>
        <p:txBody>
          <a:bodyPr/>
          <a:lstStyle/>
          <a:p>
            <a:r>
              <a:rPr lang="zh-TW" altLang="en-US" sz="4800" b="1" smtClean="0"/>
              <a:t>張愛玲</a:t>
            </a:r>
          </a:p>
        </p:txBody>
      </p:sp>
      <p:pic>
        <p:nvPicPr>
          <p:cNvPr id="6" name="內容版面配置區 5" descr="張愛玲.jpg">
            <a:hlinkClick r:id="rId2" action="ppaction://hlinkfile"/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 rot="21180885">
            <a:off x="460739" y="1040392"/>
            <a:ext cx="3069037" cy="4286995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3924300" y="1844675"/>
            <a:ext cx="5040313" cy="4679950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800"/>
              </a:spcBef>
              <a:spcAft>
                <a:spcPts val="8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2200" dirty="0" smtClean="0">
                <a:latin typeface="+mj-ea"/>
                <a:ea typeface="+mj-ea"/>
              </a:rPr>
              <a:t>本名張煐，</a:t>
            </a:r>
            <a:r>
              <a:rPr lang="en-US" altLang="zh-TW" sz="2200" dirty="0" smtClean="0">
                <a:latin typeface="+mj-ea"/>
                <a:ea typeface="+mj-ea"/>
              </a:rPr>
              <a:t>1920</a:t>
            </a:r>
            <a:r>
              <a:rPr lang="zh-TW" altLang="en-US" sz="2200" dirty="0" smtClean="0">
                <a:latin typeface="+mj-ea"/>
                <a:ea typeface="+mj-ea"/>
              </a:rPr>
              <a:t>年生於上海。</a:t>
            </a:r>
            <a:r>
              <a:rPr lang="en-US" altLang="zh-TW" sz="2200" dirty="0" smtClean="0">
                <a:latin typeface="+mj-ea"/>
                <a:ea typeface="+mj-ea"/>
              </a:rPr>
              <a:t>20</a:t>
            </a:r>
            <a:r>
              <a:rPr lang="zh-TW" altLang="en-US" sz="2200" dirty="0" smtClean="0">
                <a:latin typeface="+mj-ea"/>
                <a:ea typeface="+mj-ea"/>
              </a:rPr>
              <a:t>歲時便以一系列小說驚豔文壇。作品主要以上海、南京和香港為故事場景，在荒涼的氛圍中鋪張男女的感情糾葛以及時代的繁華和傾頹。</a:t>
            </a:r>
            <a:endParaRPr lang="en-US" altLang="zh-TW" sz="2200" dirty="0" smtClean="0">
              <a:latin typeface="+mj-ea"/>
              <a:ea typeface="+mj-ea"/>
            </a:endParaRPr>
          </a:p>
          <a:p>
            <a:pPr marL="274320" indent="-274320" fontAlgn="auto">
              <a:spcBef>
                <a:spcPts val="800"/>
              </a:spcBef>
              <a:spcAft>
                <a:spcPts val="8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2200" dirty="0" smtClean="0">
                <a:latin typeface="+mj-ea"/>
                <a:ea typeface="+mj-ea"/>
              </a:rPr>
              <a:t>晚年獨居美國洛杉磯，深居簡出更增其神秘色彩。研究張愛玲的風潮從未止息，並不斷有知名導演取材其作品，近年李安改拍</a:t>
            </a:r>
            <a:r>
              <a:rPr lang="en-US" altLang="zh-TW" sz="2200" dirty="0" smtClean="0">
                <a:latin typeface="+mj-ea"/>
                <a:ea typeface="+mj-ea"/>
              </a:rPr>
              <a:t>〈</a:t>
            </a:r>
            <a:r>
              <a:rPr lang="zh-TW" altLang="en-US" sz="2200" dirty="0" smtClean="0">
                <a:latin typeface="+mj-ea"/>
                <a:ea typeface="+mj-ea"/>
              </a:rPr>
              <a:t>色，戒</a:t>
            </a:r>
            <a:r>
              <a:rPr lang="en-US" altLang="zh-TW" sz="2200" dirty="0" smtClean="0">
                <a:latin typeface="+mj-ea"/>
                <a:ea typeface="+mj-ea"/>
              </a:rPr>
              <a:t>〉</a:t>
            </a:r>
            <a:r>
              <a:rPr lang="zh-TW" altLang="en-US" sz="2200" dirty="0" smtClean="0">
                <a:latin typeface="+mj-ea"/>
                <a:ea typeface="+mj-ea"/>
              </a:rPr>
              <a:t>便是代表作。</a:t>
            </a:r>
            <a:endParaRPr lang="en-US" altLang="zh-TW" sz="2200" dirty="0" smtClean="0">
              <a:latin typeface="+mj-ea"/>
              <a:ea typeface="+mj-ea"/>
            </a:endParaRPr>
          </a:p>
          <a:p>
            <a:pPr marL="274320" indent="-274320" fontAlgn="auto">
              <a:spcBef>
                <a:spcPts val="800"/>
              </a:spcBef>
              <a:spcAft>
                <a:spcPts val="8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2200" dirty="0" smtClean="0">
                <a:latin typeface="+mj-ea"/>
                <a:ea typeface="+mj-ea"/>
              </a:rPr>
              <a:t>1995</a:t>
            </a:r>
            <a:r>
              <a:rPr lang="zh-TW" altLang="en-US" sz="2200" dirty="0" smtClean="0">
                <a:latin typeface="+mj-ea"/>
                <a:ea typeface="+mj-ea"/>
              </a:rPr>
              <a:t>年</a:t>
            </a:r>
            <a:r>
              <a:rPr lang="en-US" altLang="zh-TW" sz="2200" dirty="0" smtClean="0">
                <a:latin typeface="+mj-ea"/>
                <a:ea typeface="+mj-ea"/>
              </a:rPr>
              <a:t>9</a:t>
            </a:r>
            <a:r>
              <a:rPr lang="zh-TW" altLang="en-US" sz="2200" dirty="0" smtClean="0">
                <a:latin typeface="+mj-ea"/>
                <a:ea typeface="+mj-ea"/>
              </a:rPr>
              <a:t>月逝於洛杉磯公寓，享年</a:t>
            </a:r>
            <a:r>
              <a:rPr lang="en-US" altLang="zh-TW" sz="2200" dirty="0" smtClean="0">
                <a:latin typeface="+mj-ea"/>
                <a:ea typeface="+mj-ea"/>
              </a:rPr>
              <a:t>74</a:t>
            </a:r>
            <a:r>
              <a:rPr lang="zh-TW" altLang="en-US" sz="2200" dirty="0" smtClean="0">
                <a:latin typeface="+mj-ea"/>
                <a:ea typeface="+mj-ea"/>
              </a:rPr>
              <a:t>歲。友人依其遺願在她生日那天將骨灰撒在太平洋，結束她傳奇的一生。</a:t>
            </a:r>
            <a:endParaRPr lang="zh-TW" altLang="en-US" sz="22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天才的痛苦</a:t>
            </a:r>
            <a:r>
              <a:rPr lang="en-US" altLang="zh-TW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50" y="1785938"/>
            <a:ext cx="8715375" cy="4929187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我發現我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除了天才的夢之外一無所有，所有的只是天才的乖僻缺點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 marL="274320" indent="-274320" fontAlgn="auto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自以為是的天才做過一些事，有些我做成了，有些不免灰頭土臉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 marL="274320" indent="-274320" fontAlgn="auto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在待人接物的常識方面，我顯露驚人的愚笨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 marL="274320" indent="-274320" fontAlgn="auto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總而言之，在現實的社會裡，我等於一個廢物！</a:t>
            </a:r>
            <a:r>
              <a:rPr lang="zh-TW" altLang="en-US" sz="2000" b="1" dirty="0" smtClean="0">
                <a:solidFill>
                  <a:schemeClr val="accent1"/>
                </a:solidFill>
                <a:latin typeface="+mj-ea"/>
              </a:rPr>
              <a:t>                                                                                                             </a:t>
            </a:r>
            <a:endParaRPr lang="en-US" altLang="zh-TW" sz="2000" b="1" dirty="0" smtClean="0">
              <a:solidFill>
                <a:schemeClr val="accent1"/>
              </a:solidFill>
              <a:latin typeface="+mj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2000" b="1" dirty="0" smtClean="0">
                <a:solidFill>
                  <a:schemeClr val="accent1"/>
                </a:solidFill>
                <a:latin typeface="+mj-ea"/>
              </a:rPr>
              <a:t>                                                                                                            </a:t>
            </a:r>
            <a:endParaRPr lang="en-US" altLang="zh-TW" sz="2000" b="1" dirty="0" smtClean="0">
              <a:solidFill>
                <a:schemeClr val="accent1"/>
              </a:solidFill>
              <a:latin typeface="+mj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2000" b="1" dirty="0" smtClean="0">
                <a:solidFill>
                  <a:schemeClr val="accent1"/>
                </a:solidFill>
                <a:latin typeface="+mj-ea"/>
                <a:ea typeface="+mj-ea"/>
              </a:rPr>
              <a:t>                                                                                                              我的天才夢</a:t>
            </a:r>
            <a:endParaRPr lang="zh-TW" altLang="zh-TW" sz="2000" b="1" dirty="0" smtClean="0">
              <a:solidFill>
                <a:schemeClr val="accent1"/>
              </a:solidFill>
              <a:latin typeface="+mj-ea"/>
              <a:ea typeface="+mj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TW" altLang="en-US" sz="28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88" y="1000125"/>
            <a:ext cx="8358187" cy="566896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我寧願看你死，</a:t>
            </a:r>
            <a:endParaRPr lang="en-US" altLang="zh-TW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不願看你活著使你處處受痛苦。</a:t>
            </a:r>
            <a:endParaRPr lang="en-US" altLang="zh-TW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天才的痛苦其實並不在生活能力的低下、待人接物的低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能；而在於高度敏銳的感覺能力以及過度強烈的心理反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應，使她與社會、與他人難以正常相處。這才是關鍵。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                                      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2400" dirty="0" smtClean="0">
                <a:latin typeface="+mj-ea"/>
                <a:ea typeface="+mj-ea"/>
              </a:rPr>
              <a:t>《</a:t>
            </a:r>
            <a:r>
              <a:rPr lang="zh-TW" altLang="en-US" sz="2400" dirty="0" smtClean="0">
                <a:latin typeface="+mj-ea"/>
                <a:ea typeface="+mj-ea"/>
              </a:rPr>
              <a:t>大學語文</a:t>
            </a:r>
            <a:r>
              <a:rPr lang="en-US" altLang="zh-TW" sz="2400" dirty="0" smtClean="0">
                <a:latin typeface="+mj-ea"/>
                <a:ea typeface="+mj-ea"/>
              </a:rPr>
              <a:t>》</a:t>
            </a:r>
            <a:r>
              <a:rPr lang="zh-TW" altLang="en-US" sz="2400" dirty="0" smtClean="0">
                <a:latin typeface="+mj-ea"/>
                <a:ea typeface="+mj-ea"/>
              </a:rPr>
              <a:t>，陳洪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）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2400" b="1" dirty="0" smtClean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sz="2000" b="1" dirty="0" smtClean="0">
                <a:solidFill>
                  <a:schemeClr val="accent1"/>
                </a:solidFill>
                <a:latin typeface="+mj-ea"/>
                <a:ea typeface="+mj-ea"/>
              </a:rPr>
              <a:t>                                                                                                           我的天才夢</a:t>
            </a:r>
            <a:endParaRPr lang="en-US" altLang="zh-TW" sz="2000" dirty="0" smtClean="0">
              <a:latin typeface="+mj-ea"/>
              <a:ea typeface="+mj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42910" y="785794"/>
            <a:ext cx="8120090" cy="135732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聽見色彩、看見聲音、摸著味道的生活觀照</a:t>
            </a:r>
            <a:r>
              <a:rPr lang="en-US" altLang="zh-TW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內容版面配置區 3"/>
          <p:cNvSpPr>
            <a:spLocks noGrp="1"/>
          </p:cNvSpPr>
          <p:nvPr>
            <p:ph sz="half" idx="4294967295"/>
          </p:nvPr>
        </p:nvSpPr>
        <p:spPr>
          <a:xfrm>
            <a:off x="5105400" y="1920875"/>
            <a:ext cx="4038600" cy="44338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mtClean="0"/>
              <a:t>。</a:t>
            </a:r>
          </a:p>
          <a:p>
            <a:endParaRPr lang="zh-TW" altLang="en-US" smtClean="0"/>
          </a:p>
        </p:txBody>
      </p:sp>
      <p:sp>
        <p:nvSpPr>
          <p:cNvPr id="6" name="矩形 5"/>
          <p:cNvSpPr/>
          <p:nvPr/>
        </p:nvSpPr>
        <p:spPr>
          <a:xfrm>
            <a:off x="500063" y="2214563"/>
            <a:ext cx="8429625" cy="43862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dirty="0">
                <a:latin typeface="標楷體" pitchFamily="65" charset="-120"/>
                <a:ea typeface="標楷體" pitchFamily="65" charset="-120"/>
              </a:rPr>
              <a:t>在沒有人與人交接的場合，我充滿了生命的歡悅</a:t>
            </a:r>
            <a:r>
              <a:rPr kumimoji="0" lang="en-US" altLang="zh-TW" sz="2800" dirty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kumimoji="0" lang="zh-TW" altLang="zh-TW" sz="2800" dirty="0">
                <a:latin typeface="標楷體" pitchFamily="65" charset="-120"/>
                <a:ea typeface="標楷體" pitchFamily="65" charset="-120"/>
              </a:rPr>
              <a:t>生活的藝術，有一部分我不是不能領略。</a:t>
            </a:r>
            <a:endParaRPr kumimoji="0"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kumimoji="0" lang="zh-TW" altLang="zh-TW" sz="2800" dirty="0">
                <a:latin typeface="標楷體" pitchFamily="65" charset="-120"/>
                <a:ea typeface="標楷體" pitchFamily="65" charset="-120"/>
              </a:rPr>
              <a:t>我懂得怎麼看《七月巧雲》，聽蘇格蘭兵吹</a:t>
            </a:r>
            <a:r>
              <a:rPr kumimoji="0" lang="en-US" altLang="zh-TW" sz="2800" dirty="0">
                <a:latin typeface="標楷體" pitchFamily="65" charset="-120"/>
                <a:ea typeface="標楷體" pitchFamily="65" charset="-120"/>
              </a:rPr>
              <a:t>bagpipe</a:t>
            </a:r>
            <a:r>
              <a:rPr kumimoji="0" lang="zh-TW" altLang="en-US" sz="2800" dirty="0">
                <a:latin typeface="標楷體" pitchFamily="65" charset="-120"/>
                <a:ea typeface="標楷體" pitchFamily="65" charset="-120"/>
              </a:rPr>
              <a:t>，</a:t>
            </a:r>
            <a:endParaRPr kumimoji="0"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kumimoji="0" lang="zh-TW" altLang="zh-TW" sz="2800" dirty="0">
                <a:latin typeface="標楷體" pitchFamily="65" charset="-120"/>
                <a:ea typeface="標楷體" pitchFamily="65" charset="-120"/>
              </a:rPr>
              <a:t>享受微風中的籐椅，</a:t>
            </a:r>
            <a:endParaRPr kumimoji="0"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kumimoji="0" lang="zh-TW" altLang="zh-TW" sz="2800" dirty="0">
                <a:latin typeface="標楷體" pitchFamily="65" charset="-120"/>
                <a:ea typeface="標楷體" pitchFamily="65" charset="-120"/>
              </a:rPr>
              <a:t>吃鹽水花生，</a:t>
            </a:r>
            <a:endParaRPr kumimoji="0"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kumimoji="0" lang="zh-TW" altLang="zh-TW" sz="2800" dirty="0">
                <a:latin typeface="標楷體" pitchFamily="65" charset="-120"/>
                <a:ea typeface="標楷體" pitchFamily="65" charset="-120"/>
              </a:rPr>
              <a:t>欣賞雨夜的霓虹燈，</a:t>
            </a:r>
            <a:endParaRPr kumimoji="0"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kumimoji="0" lang="zh-TW" altLang="zh-TW" sz="2800" dirty="0">
                <a:latin typeface="標楷體" pitchFamily="65" charset="-120"/>
                <a:ea typeface="標楷體" pitchFamily="65" charset="-120"/>
              </a:rPr>
              <a:t>從雙層公共汽車上伸出手摘樹巔的綠葉。</a:t>
            </a:r>
            <a:endParaRPr kumimoji="0"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000" b="1" dirty="0">
                <a:solidFill>
                  <a:schemeClr val="accent1"/>
                </a:solidFill>
                <a:latin typeface="+mj-ea"/>
                <a:ea typeface="+mj-ea"/>
              </a:rPr>
              <a:t>                                                                                                          我的天才夢</a:t>
            </a:r>
            <a:endParaRPr kumimoji="0" lang="zh-TW" altLang="zh-TW" sz="20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8120090" cy="85725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800" dirty="0" smtClean="0">
                <a:latin typeface="微軟正黑體" pitchFamily="34" charset="-120"/>
              </a:rPr>
              <a:t/>
            </a:r>
            <a:br>
              <a:rPr lang="en-US" altLang="zh-TW" sz="4800" dirty="0" smtClean="0">
                <a:latin typeface="微軟正黑體" pitchFamily="34" charset="-120"/>
              </a:rPr>
            </a:br>
            <a:r>
              <a:rPr lang="en-US" altLang="zh-TW" sz="4800" dirty="0" smtClean="0">
                <a:latin typeface="微軟正黑體" pitchFamily="34" charset="-120"/>
              </a:rPr>
              <a:t/>
            </a:r>
            <a:br>
              <a:rPr lang="en-US" altLang="zh-TW" sz="4800" dirty="0" smtClean="0">
                <a:latin typeface="微軟正黑體" pitchFamily="34" charset="-120"/>
              </a:rPr>
            </a:br>
            <a:r>
              <a:rPr lang="en-US" altLang="zh-TW" sz="4800" dirty="0" smtClean="0">
                <a:latin typeface="微軟正黑體" pitchFamily="34" charset="-120"/>
              </a:rPr>
              <a:t/>
            </a:r>
            <a:br>
              <a:rPr lang="en-US" altLang="zh-TW" sz="4800" dirty="0" smtClean="0">
                <a:latin typeface="微軟正黑體" pitchFamily="34" charset="-120"/>
              </a:rPr>
            </a:br>
            <a:r>
              <a:rPr lang="en-US" altLang="zh-TW" sz="4800" dirty="0" smtClean="0">
                <a:latin typeface="微軟正黑體" pitchFamily="34" charset="-120"/>
              </a:rPr>
              <a:t/>
            </a:r>
            <a:br>
              <a:rPr lang="en-US" altLang="zh-TW" sz="4800" dirty="0" smtClean="0">
                <a:latin typeface="微軟正黑體" pitchFamily="34" charset="-120"/>
              </a:rPr>
            </a:br>
            <a:r>
              <a:rPr lang="en-US" altLang="zh-TW" sz="4800" dirty="0" smtClean="0">
                <a:latin typeface="微軟正黑體" pitchFamily="34" charset="-120"/>
              </a:rPr>
              <a:t/>
            </a:r>
            <a:br>
              <a:rPr lang="en-US" altLang="zh-TW" sz="4800" dirty="0" smtClean="0">
                <a:latin typeface="微軟正黑體" pitchFamily="34" charset="-120"/>
              </a:rPr>
            </a:br>
            <a:r>
              <a:rPr lang="en-US" altLang="zh-TW" sz="4800" dirty="0" smtClean="0">
                <a:latin typeface="微軟正黑體" pitchFamily="34" charset="-120"/>
              </a:rPr>
              <a:t/>
            </a:r>
            <a:br>
              <a:rPr lang="en-US" altLang="zh-TW" sz="4800" dirty="0" smtClean="0">
                <a:latin typeface="微軟正黑體" pitchFamily="34" charset="-120"/>
              </a:rPr>
            </a:br>
            <a:r>
              <a:rPr lang="zh-TW" altLang="en-US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</a:rPr>
              <a:t>絢爛與孤寂交錯的傳奇</a:t>
            </a:r>
            <a:endParaRPr lang="zh-TW" alt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8625" y="3429000"/>
            <a:ext cx="8215313" cy="4800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生命是一襲華美的袍，爬滿了蚤子。</a:t>
            </a:r>
            <a:endParaRPr kumimoji="0" lang="en-US" altLang="zh-TW" sz="4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+mn-lt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02075" y="6092825"/>
            <a:ext cx="470217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000" b="1" dirty="0">
                <a:solidFill>
                  <a:schemeClr val="accent1"/>
                </a:solidFill>
                <a:latin typeface="+mj-ea"/>
                <a:ea typeface="+mj-ea"/>
              </a:rPr>
              <a:t>                                                 我的天才夢</a:t>
            </a:r>
            <a:endParaRPr kumimoji="0" lang="zh-TW" altLang="zh-TW" sz="20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9" name="文字方塊 8"/>
          <p:cNvSpPr txBox="1"/>
          <p:nvPr/>
        </p:nvSpPr>
        <p:spPr>
          <a:xfrm rot="21132888">
            <a:off x="1663700" y="4479925"/>
            <a:ext cx="66198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54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4582" name="矩形 9"/>
          <p:cNvSpPr>
            <a:spLocks noChangeArrowheads="1"/>
          </p:cNvSpPr>
          <p:nvPr/>
        </p:nvSpPr>
        <p:spPr bwMode="auto">
          <a:xfrm>
            <a:off x="2286000" y="2713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kumimoji="0" lang="en-US" altLang="zh-TW">
                <a:latin typeface="微軟正黑體" pitchFamily="34" charset="-120"/>
                <a:ea typeface="微軟正黑體" pitchFamily="34" charset="-120"/>
              </a:rPr>
              <a:t>-</a:t>
            </a:r>
            <a:endParaRPr kumimoji="0" lang="zh-TW" altLang="en-US"/>
          </a:p>
        </p:txBody>
      </p:sp>
      <p:sp>
        <p:nvSpPr>
          <p:cNvPr id="24583" name="矩形 10"/>
          <p:cNvSpPr>
            <a:spLocks noChangeArrowheads="1"/>
          </p:cNvSpPr>
          <p:nvPr/>
        </p:nvSpPr>
        <p:spPr bwMode="auto">
          <a:xfrm>
            <a:off x="395288" y="3213100"/>
            <a:ext cx="8424862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kumimoji="0" lang="zh-TW" altLang="en-US">
                <a:latin typeface="微軟正黑體" pitchFamily="34" charset="-120"/>
                <a:ea typeface="微軟正黑體" pitchFamily="34" charset="-120"/>
              </a:rPr>
              <a:t> </a:t>
            </a:r>
            <a:endParaRPr kumimoji="0"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39750" y="1989138"/>
            <a:ext cx="8280400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kumimoji="0" lang="zh-CN" altLang="en-US" sz="36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出名要趁早呀</a:t>
            </a:r>
            <a:r>
              <a:rPr kumimoji="0" lang="zh-TW" altLang="en-US" sz="36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！來得太晚的話，快樂也不那麼痛快了。</a:t>
            </a:r>
            <a:r>
              <a:rPr kumimoji="0" lang="en-US" altLang="zh-TW" sz="36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		       </a:t>
            </a:r>
            <a:r>
              <a:rPr kumimoji="0" lang="en-US" altLang="zh-TW" sz="22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kumimoji="0" lang="en-US" altLang="zh-TW" sz="220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kumimoji="0" lang="zh-TW" altLang="en-US" sz="2200">
                <a:latin typeface="微軟正黑體" pitchFamily="34" charset="-120"/>
                <a:ea typeface="微軟正黑體" pitchFamily="34" charset="-120"/>
              </a:rPr>
              <a:t>傳奇</a:t>
            </a:r>
            <a:r>
              <a:rPr kumimoji="0" lang="en-US" altLang="zh-TW" sz="2200">
                <a:latin typeface="微軟正黑體" pitchFamily="34" charset="-120"/>
                <a:ea typeface="微軟正黑體" pitchFamily="34" charset="-120"/>
              </a:rPr>
              <a:t>》 </a:t>
            </a:r>
            <a:r>
              <a:rPr kumimoji="0" lang="zh-TW" altLang="en-US" sz="2200">
                <a:latin typeface="微軟正黑體" pitchFamily="34" charset="-120"/>
                <a:ea typeface="微軟正黑體" pitchFamily="34" charset="-120"/>
              </a:rPr>
              <a:t>再版自序</a:t>
            </a:r>
            <a:endParaRPr kumimoji="0" lang="en-US" altLang="zh-TW" sz="220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kumimoji="0" lang="zh-TW" altLang="zh-TW" sz="36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有一條路，每個人非走不可，那就是年輕時候的彎路。</a:t>
            </a:r>
            <a:r>
              <a:rPr kumimoji="0" lang="zh-TW" altLang="en-US" sz="36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kumimoji="0" lang="en-US" altLang="zh-TW" sz="36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kumimoji="0" lang="en-US" altLang="zh-TW" sz="220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…〈</a:t>
            </a:r>
            <a:r>
              <a:rPr kumimoji="0" lang="zh-TW" altLang="en-US" sz="2200">
                <a:latin typeface="微軟正黑體" pitchFamily="34" charset="-120"/>
                <a:ea typeface="微軟正黑體" pitchFamily="34" charset="-120"/>
              </a:rPr>
              <a:t>非走不可的彎路</a:t>
            </a:r>
            <a:r>
              <a:rPr kumimoji="0" lang="en-US" altLang="zh-TW" sz="2200">
                <a:latin typeface="微軟正黑體" pitchFamily="34" charset="-120"/>
                <a:ea typeface="微軟正黑體" pitchFamily="34" charset="-120"/>
              </a:rPr>
              <a:t>〉</a:t>
            </a:r>
            <a:endParaRPr kumimoji="0" lang="zh-TW" altLang="zh-TW" sz="220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8120090" cy="1928826"/>
          </a:xfrm>
        </p:spPr>
        <p:txBody>
          <a:bodyPr>
            <a:noAutofit/>
          </a:bodyPr>
          <a:lstStyle/>
          <a:p>
            <a:pPr algn="just" fontAlgn="auto">
              <a:spcBef>
                <a:spcPts val="1200"/>
              </a:spcBef>
              <a:spcAft>
                <a:spcPts val="600"/>
              </a:spcAft>
              <a:defRPr/>
            </a:pPr>
            <a:r>
              <a:rPr lang="zh-TW" altLang="zh-TW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對於三十歲以後的人來說，十年八年不</a:t>
            </a:r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 </a:t>
            </a:r>
            <a:r>
              <a:rPr lang="zh-TW" altLang="zh-TW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過是指縫間的事</a:t>
            </a:r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，</a:t>
            </a:r>
            <a:r>
              <a:rPr lang="zh-TW" altLang="zh-TW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而對於年輕人而言，三年五年就可以是一生一世</a:t>
            </a:r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。</a:t>
            </a:r>
            <a:r>
              <a:rPr lang="en-US" altLang="zh-TW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	</a:t>
            </a:r>
            <a:r>
              <a:rPr lang="en-US" altLang="zh-TW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</a:rPr>
              <a:t> …</a:t>
            </a:r>
            <a:r>
              <a:rPr lang="en-US" altLang="zh-TW" sz="2200" dirty="0" smtClean="0">
                <a:solidFill>
                  <a:schemeClr val="tx1"/>
                </a:solidFill>
                <a:latin typeface="微軟正黑體" pitchFamily="34" charset="-120"/>
              </a:rPr>
              <a:t>《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</a:rPr>
              <a:t>十八春</a:t>
            </a:r>
            <a:r>
              <a:rPr lang="en-US" altLang="zh-TW" sz="2200" dirty="0" smtClean="0">
                <a:solidFill>
                  <a:schemeClr val="tx1"/>
                </a:solidFill>
                <a:latin typeface="微軟正黑體" pitchFamily="34" charset="-120"/>
              </a:rPr>
              <a:t>》</a:t>
            </a:r>
            <a:endParaRPr lang="en-US" altLang="zh-TW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8625" y="500063"/>
            <a:ext cx="8215313" cy="317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3200" dirty="0">
              <a:latin typeface="+mn-lt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02075" y="5949950"/>
            <a:ext cx="463073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000" b="1" dirty="0">
                <a:solidFill>
                  <a:schemeClr val="accent1"/>
                </a:solidFill>
                <a:latin typeface="+mj-ea"/>
                <a:ea typeface="+mn-ea"/>
              </a:rPr>
              <a:t>                                                 </a:t>
            </a:r>
            <a:r>
              <a:rPr kumimoji="0" lang="zh-TW" altLang="en-US" sz="2000" b="1" dirty="0">
                <a:solidFill>
                  <a:schemeClr val="accent1"/>
                </a:solidFill>
                <a:latin typeface="+mj-ea"/>
                <a:ea typeface="+mj-ea"/>
              </a:rPr>
              <a:t>我的天才夢</a:t>
            </a:r>
            <a:endParaRPr kumimoji="0" lang="zh-TW" altLang="zh-TW" sz="20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grpSp>
        <p:nvGrpSpPr>
          <p:cNvPr id="3" name="群組 6"/>
          <p:cNvGrpSpPr>
            <a:grpSpLocks/>
          </p:cNvGrpSpPr>
          <p:nvPr/>
        </p:nvGrpSpPr>
        <p:grpSpPr bwMode="auto">
          <a:xfrm>
            <a:off x="225425" y="3338513"/>
            <a:ext cx="8956675" cy="2805112"/>
            <a:chOff x="225754" y="3946563"/>
            <a:chExt cx="8957071" cy="2178067"/>
          </a:xfrm>
        </p:grpSpPr>
        <p:pic>
          <p:nvPicPr>
            <p:cNvPr id="25606" name="圖片 7" descr="雲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337349">
              <a:off x="225754" y="3946563"/>
              <a:ext cx="8957071" cy="2178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文字方塊 8"/>
            <p:cNvSpPr txBox="1"/>
            <p:nvPr/>
          </p:nvSpPr>
          <p:spPr>
            <a:xfrm rot="21132888">
              <a:off x="1670443" y="4652863"/>
              <a:ext cx="6620168" cy="6495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5400" b="1" dirty="0">
                  <a:solidFill>
                    <a:srgbClr val="FF0000"/>
                  </a:solidFill>
                  <a:latin typeface="+mj-ea"/>
                  <a:ea typeface="+mj-ea"/>
                </a:rPr>
                <a:t>你有你的天才夢嗎？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1533</TotalTime>
  <Words>501</Words>
  <Application>Microsoft Office PowerPoint</Application>
  <PresentationFormat>如螢幕大小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流線</vt:lpstr>
      <vt:lpstr>第一單元</vt:lpstr>
      <vt:lpstr>我的天才夢                        張愛玲</vt:lpstr>
      <vt:lpstr>張愛玲</vt:lpstr>
      <vt:lpstr>天才的痛苦…</vt:lpstr>
      <vt:lpstr>投影片 5</vt:lpstr>
      <vt:lpstr>聽見色彩、看見聲音、摸著味道的生活觀照…</vt:lpstr>
      <vt:lpstr>      絢爛與孤寂交錯的傳奇</vt:lpstr>
      <vt:lpstr>對於三十歲以後的人來說，十年八年不 過是指縫間的事，而對於年輕人而言，三年五年就可以是一生一世。  …《十八春》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第一單元</dc:title>
  <dc:creator>Valued Acer Customer</dc:creator>
  <cp:lastModifiedBy>154999-1</cp:lastModifiedBy>
  <cp:revision>166</cp:revision>
  <dcterms:created xsi:type="dcterms:W3CDTF">2011-09-11T15:29:52Z</dcterms:created>
  <dcterms:modified xsi:type="dcterms:W3CDTF">2012-08-09T04:36:31Z</dcterms:modified>
</cp:coreProperties>
</file>