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  <a:lvl2pPr>
              <a:defRPr>
                <a:solidFill>
                  <a:srgbClr val="7030A0"/>
                </a:solidFill>
              </a:defRPr>
            </a:lvl2pPr>
          </a:lstStyle>
          <a:p>
            <a:pPr lvl="0" eaLnBrk="1" latinLnBrk="0" hangingPunct="1"/>
            <a:r>
              <a:rPr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lang="zh-TW" altLang="en-US" dirty="0" smtClean="0"/>
              <a:t>第二層</a:t>
            </a:r>
          </a:p>
          <a:p>
            <a:pPr lvl="2" eaLnBrk="1" latinLnBrk="0" hangingPunct="1"/>
            <a:r>
              <a:rPr lang="zh-TW" altLang="en-US" dirty="0" smtClean="0"/>
              <a:t>第三層</a:t>
            </a:r>
          </a:p>
          <a:p>
            <a:pPr lvl="3" eaLnBrk="1" latinLnBrk="0" hangingPunct="1"/>
            <a:r>
              <a:rPr lang="zh-TW" altLang="en-US" dirty="0" smtClean="0"/>
              <a:t>第四層</a:t>
            </a:r>
          </a:p>
          <a:p>
            <a:pPr lvl="4" eaLnBrk="1" latinLnBrk="0" hangingPunct="1"/>
            <a:r>
              <a:rPr lang="zh-TW" altLang="en-US" dirty="0" smtClean="0"/>
              <a:t>第五層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 smtClean="0"/>
              <a:t>第二層</a:t>
            </a:r>
          </a:p>
          <a:p>
            <a:pPr lvl="2" eaLnBrk="1" latinLnBrk="0" hangingPunct="1"/>
            <a:r>
              <a:rPr kumimoji="0" lang="zh-TW" altLang="en-US" dirty="0" smtClean="0"/>
              <a:t>第三層</a:t>
            </a:r>
          </a:p>
          <a:p>
            <a:pPr lvl="3" eaLnBrk="1" latinLnBrk="0" hangingPunct="1"/>
            <a:r>
              <a:rPr kumimoji="0" lang="zh-TW" altLang="en-US" dirty="0" smtClean="0"/>
              <a:t>第四層</a:t>
            </a:r>
          </a:p>
          <a:p>
            <a:pPr lvl="4" eaLnBrk="1" latinLnBrk="0" hangingPunct="1"/>
            <a:r>
              <a:rPr kumimoji="0" lang="zh-TW" altLang="en-US" dirty="0" smtClean="0"/>
              <a:t>第五層</a:t>
            </a:r>
            <a:endParaRPr kumimoji="0" lang="en-US" dirty="0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2C64C62-99E0-40E7-A496-B06597AB958B}" type="datetimeFigureOut">
              <a:rPr lang="zh-TW" altLang="en-US" smtClean="0"/>
              <a:t>2012/8/30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第二單元   中國繪畫的美學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一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532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中國繪畫美學</a:t>
            </a:r>
            <a:r>
              <a:rPr lang="en-US" altLang="zh-TW" dirty="0"/>
              <a:t>(</a:t>
            </a:r>
            <a:r>
              <a:rPr lang="zh-TW" altLang="en-US" dirty="0"/>
              <a:t>一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87208" cy="4873752"/>
          </a:xfrm>
        </p:spPr>
        <p:txBody>
          <a:bodyPr/>
          <a:lstStyle/>
          <a:p>
            <a:r>
              <a:rPr lang="en-US" altLang="zh-TW" dirty="0"/>
              <a:t>【</a:t>
            </a:r>
            <a:r>
              <a:rPr lang="zh-TW" altLang="en-US" dirty="0"/>
              <a:t>如何欣賞一幅古畫</a:t>
            </a:r>
            <a:r>
              <a:rPr lang="en-US" altLang="zh-TW" dirty="0"/>
              <a:t>】</a:t>
            </a:r>
            <a:r>
              <a:rPr lang="zh-TW" altLang="en-US" dirty="0"/>
              <a:t>以元趙孟頫</a:t>
            </a:r>
            <a:r>
              <a:rPr lang="en-US" altLang="zh-TW" dirty="0"/>
              <a:t>《</a:t>
            </a:r>
            <a:r>
              <a:rPr lang="zh-TW" altLang="en-US" dirty="0"/>
              <a:t>鵲華秋色</a:t>
            </a:r>
            <a:r>
              <a:rPr lang="en-US" altLang="zh-TW" dirty="0"/>
              <a:t>》</a:t>
            </a:r>
            <a:r>
              <a:rPr lang="zh-TW" altLang="en-US" dirty="0"/>
              <a:t>為</a:t>
            </a:r>
            <a:r>
              <a:rPr lang="zh-TW" altLang="en-US" dirty="0" smtClean="0"/>
              <a:t>例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/>
              <a:t>1.	</a:t>
            </a:r>
            <a:r>
              <a:rPr lang="zh-TW" altLang="en-US" dirty="0"/>
              <a:t>皴法線條</a:t>
            </a:r>
            <a:r>
              <a:rPr lang="zh-TW" altLang="en-US" dirty="0" smtClean="0"/>
              <a:t>；</a:t>
            </a:r>
            <a:endParaRPr lang="en-US" altLang="zh-TW" dirty="0" smtClean="0"/>
          </a:p>
          <a:p>
            <a:r>
              <a:rPr lang="en-US" altLang="zh-TW" dirty="0" smtClean="0"/>
              <a:t>2</a:t>
            </a:r>
            <a:r>
              <a:rPr lang="en-US" altLang="zh-TW" dirty="0"/>
              <a:t>.	</a:t>
            </a:r>
            <a:r>
              <a:rPr lang="zh-TW" altLang="en-US" dirty="0"/>
              <a:t>點景人物</a:t>
            </a:r>
            <a:r>
              <a:rPr lang="zh-TW" altLang="en-US" dirty="0" smtClean="0"/>
              <a:t>；</a:t>
            </a:r>
            <a:endParaRPr lang="en-US" altLang="zh-TW" dirty="0" smtClean="0"/>
          </a:p>
          <a:p>
            <a:r>
              <a:rPr lang="en-US" altLang="zh-TW" dirty="0" smtClean="0"/>
              <a:t>3</a:t>
            </a:r>
            <a:r>
              <a:rPr lang="en-US" altLang="zh-TW" dirty="0"/>
              <a:t>.	</a:t>
            </a:r>
            <a:r>
              <a:rPr lang="zh-TW" altLang="en-US" dirty="0"/>
              <a:t>季節與顏色</a:t>
            </a:r>
          </a:p>
          <a:p>
            <a:r>
              <a:rPr lang="en-US" altLang="zh-TW" dirty="0"/>
              <a:t>4.	</a:t>
            </a:r>
            <a:r>
              <a:rPr lang="zh-TW" altLang="en-US" dirty="0"/>
              <a:t>空間表現</a:t>
            </a:r>
            <a:r>
              <a:rPr lang="zh-TW" altLang="en-US" dirty="0" smtClean="0"/>
              <a:t>；</a:t>
            </a:r>
            <a:endParaRPr lang="en-US" altLang="zh-TW" dirty="0" smtClean="0"/>
          </a:p>
          <a:p>
            <a:r>
              <a:rPr lang="en-US" altLang="zh-TW" dirty="0" smtClean="0"/>
              <a:t>5.     </a:t>
            </a:r>
            <a:r>
              <a:rPr lang="zh-TW" altLang="en-US" dirty="0" smtClean="0"/>
              <a:t>畫幅</a:t>
            </a:r>
            <a:r>
              <a:rPr lang="zh-TW" altLang="en-US" dirty="0"/>
              <a:t>與形制</a:t>
            </a:r>
            <a:r>
              <a:rPr lang="zh-TW" altLang="en-US" dirty="0" smtClean="0"/>
              <a:t>；</a:t>
            </a:r>
            <a:endParaRPr lang="en-US" altLang="zh-TW" dirty="0" smtClean="0"/>
          </a:p>
          <a:p>
            <a:r>
              <a:rPr lang="en-US" altLang="zh-TW" dirty="0" smtClean="0"/>
              <a:t>6.      </a:t>
            </a:r>
            <a:r>
              <a:rPr lang="zh-TW" altLang="en-US" dirty="0" smtClean="0"/>
              <a:t>題跋</a:t>
            </a:r>
            <a:r>
              <a:rPr lang="zh-TW" altLang="en-US" dirty="0"/>
              <a:t>與印章</a:t>
            </a:r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5354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一 皴法線條</a:t>
            </a:r>
          </a:p>
          <a:p>
            <a:r>
              <a:rPr lang="zh-TW" altLang="en-US" dirty="0"/>
              <a:t>    中國山水畫中表現不同山石質地的畫法叫做皴法，例如 披麻皴 解索皴 雨點皴 斧劈皴 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8332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二 點景人物</a:t>
            </a:r>
          </a:p>
          <a:p>
            <a:r>
              <a:rPr lang="zh-TW" altLang="en-US" dirty="0"/>
              <a:t>   可以讓人感受到山水畫中是可以居住觀賞和旅遊的。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05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三季節與</a:t>
            </a:r>
            <a:r>
              <a:rPr lang="zh-TW" altLang="en-US" dirty="0" smtClean="0"/>
              <a:t>顏色</a:t>
            </a:r>
            <a:endParaRPr lang="en-US" altLang="zh-TW" dirty="0" smtClean="0"/>
          </a:p>
          <a:p>
            <a:r>
              <a:rPr lang="zh-TW" altLang="en-US" dirty="0" smtClean="0"/>
              <a:t>中國畫家作畫大多取材於自然，季節交替所產生的自然變化，也是畫家喜歡的主題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3624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四空間表現</a:t>
            </a:r>
          </a:p>
          <a:p>
            <a:r>
              <a:rPr lang="zh-TW" altLang="en-US" dirty="0"/>
              <a:t>在平面紙上表現空間感覺有高遠法、平遠法及深遠</a:t>
            </a:r>
            <a:r>
              <a:rPr lang="zh-TW" altLang="en-US" dirty="0" smtClean="0"/>
              <a:t>法稱為「三遠法」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5145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五 畫幅</a:t>
            </a:r>
            <a:r>
              <a:rPr lang="zh-TW" altLang="en-US" dirty="0"/>
              <a:t>型制與</a:t>
            </a:r>
            <a:r>
              <a:rPr lang="zh-TW" altLang="en-US" dirty="0" smtClean="0"/>
              <a:t>構圖</a:t>
            </a:r>
            <a:endParaRPr lang="en-US" altLang="zh-TW" dirty="0" smtClean="0"/>
          </a:p>
          <a:p>
            <a:r>
              <a:rPr lang="zh-TW" altLang="en-US" dirty="0"/>
              <a:t>手卷</a:t>
            </a:r>
            <a:r>
              <a:rPr lang="zh-TW" altLang="en-US" dirty="0" smtClean="0"/>
              <a:t>。立軸與冊頁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2021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六 題跋與印章</a:t>
            </a:r>
          </a:p>
          <a:p>
            <a:r>
              <a:rPr lang="zh-TW" altLang="en-US" dirty="0"/>
              <a:t>趙孟頫 鵲華秋色圖的題詞：</a:t>
            </a:r>
          </a:p>
          <a:p>
            <a:r>
              <a:rPr lang="zh-TW" altLang="en-US" dirty="0"/>
              <a:t>題跋：</a:t>
            </a:r>
          </a:p>
          <a:p>
            <a:r>
              <a:rPr lang="zh-TW" altLang="en-US" dirty="0"/>
              <a:t>    文人畫家在畫作上題寫文字 來解釋或補充畫面無法說明的部份，另外一般鑑賞家在觀賞畫作之後，也會寫下他們的感想或評語這叫做「題跋」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657066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73</TotalTime>
  <Words>207</Words>
  <Application>Microsoft Office PowerPoint</Application>
  <PresentationFormat>如螢幕大小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壁窗</vt:lpstr>
      <vt:lpstr>第二單元   中國繪畫的美學(一)</vt:lpstr>
      <vt:lpstr>中國繪畫美學(一)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藝術的故事 </dc:title>
  <dc:creator>ussr</dc:creator>
  <cp:lastModifiedBy>ussr</cp:lastModifiedBy>
  <cp:revision>16</cp:revision>
  <dcterms:created xsi:type="dcterms:W3CDTF">2012-08-30T12:54:45Z</dcterms:created>
  <dcterms:modified xsi:type="dcterms:W3CDTF">2012-08-30T14:15:36Z</dcterms:modified>
</cp:coreProperties>
</file>