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6" r:id="rId4"/>
    <p:sldId id="257" r:id="rId5"/>
    <p:sldId id="267" r:id="rId6"/>
    <p:sldId id="268" r:id="rId7"/>
    <p:sldId id="269" r:id="rId8"/>
    <p:sldId id="264" r:id="rId9"/>
    <p:sldId id="272" r:id="rId10"/>
    <p:sldId id="273" r:id="rId11"/>
    <p:sldId id="275" r:id="rId12"/>
    <p:sldId id="270" r:id="rId13"/>
    <p:sldId id="291" r:id="rId14"/>
    <p:sldId id="271" r:id="rId15"/>
    <p:sldId id="276" r:id="rId16"/>
    <p:sldId id="277" r:id="rId17"/>
    <p:sldId id="278" r:id="rId18"/>
    <p:sldId id="279" r:id="rId19"/>
    <p:sldId id="259" r:id="rId20"/>
    <p:sldId id="303" r:id="rId21"/>
    <p:sldId id="281" r:id="rId22"/>
    <p:sldId id="285" r:id="rId23"/>
    <p:sldId id="289" r:id="rId24"/>
    <p:sldId id="283" r:id="rId25"/>
    <p:sldId id="290" r:id="rId26"/>
    <p:sldId id="284" r:id="rId27"/>
    <p:sldId id="286" r:id="rId28"/>
    <p:sldId id="304" r:id="rId29"/>
    <p:sldId id="312" r:id="rId30"/>
    <p:sldId id="313" r:id="rId31"/>
    <p:sldId id="321" r:id="rId32"/>
    <p:sldId id="314" r:id="rId33"/>
    <p:sldId id="315" r:id="rId34"/>
    <p:sldId id="282" r:id="rId35"/>
    <p:sldId id="261" r:id="rId36"/>
    <p:sldId id="292" r:id="rId37"/>
    <p:sldId id="293" r:id="rId38"/>
    <p:sldId id="296" r:id="rId39"/>
    <p:sldId id="294" r:id="rId40"/>
    <p:sldId id="298" r:id="rId41"/>
    <p:sldId id="295" r:id="rId42"/>
    <p:sldId id="299" r:id="rId43"/>
    <p:sldId id="300" r:id="rId44"/>
    <p:sldId id="305" r:id="rId45"/>
    <p:sldId id="306" r:id="rId46"/>
    <p:sldId id="307" r:id="rId47"/>
    <p:sldId id="309" r:id="rId48"/>
    <p:sldId id="308" r:id="rId49"/>
    <p:sldId id="301" r:id="rId50"/>
    <p:sldId id="310" r:id="rId51"/>
    <p:sldId id="311" r:id="rId52"/>
    <p:sldId id="316" r:id="rId53"/>
    <p:sldId id="317" r:id="rId54"/>
    <p:sldId id="318" r:id="rId55"/>
    <p:sldId id="287" r:id="rId56"/>
    <p:sldId id="322" r:id="rId57"/>
    <p:sldId id="323" r:id="rId58"/>
    <p:sldId id="324" r:id="rId59"/>
    <p:sldId id="325" r:id="rId60"/>
    <p:sldId id="327" r:id="rId61"/>
    <p:sldId id="328" r:id="rId62"/>
    <p:sldId id="319" r:id="rId63"/>
    <p:sldId id="262" r:id="rId64"/>
    <p:sldId id="343" r:id="rId65"/>
    <p:sldId id="344" r:id="rId66"/>
    <p:sldId id="329" r:id="rId67"/>
    <p:sldId id="346" r:id="rId68"/>
    <p:sldId id="348" r:id="rId69"/>
    <p:sldId id="345" r:id="rId70"/>
    <p:sldId id="347" r:id="rId71"/>
    <p:sldId id="349" r:id="rId72"/>
    <p:sldId id="263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98" autoAdjust="0"/>
    <p:restoredTop sz="94660"/>
  </p:normalViewPr>
  <p:slideViewPr>
    <p:cSldViewPr>
      <p:cViewPr>
        <p:scale>
          <a:sx n="100" d="100"/>
          <a:sy n="100" d="100"/>
        </p:scale>
        <p:origin x="-528" y="9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9EE5B83-61DB-46F2-BF76-9DB85BEF6AC8}" type="datetimeFigureOut">
              <a:rPr lang="zh-TW" altLang="en-US" smtClean="0"/>
              <a:t>2012/8/21</a:t>
            </a:fld>
            <a:endParaRPr lang="zh-TW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CA15A1C-3540-45FB-8485-8DDD26332FF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E5B83-61DB-46F2-BF76-9DB85BEF6AC8}" type="datetimeFigureOut">
              <a:rPr lang="zh-TW" altLang="en-US" smtClean="0"/>
              <a:t>2012/8/21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5A1C-3540-45FB-8485-8DDD26332FF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E5B83-61DB-46F2-BF76-9DB85BEF6AC8}" type="datetimeFigureOut">
              <a:rPr lang="zh-TW" altLang="en-US" smtClean="0"/>
              <a:t>2012/8/21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CA15A1C-3540-45FB-8485-8DDD26332FF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E5B83-61DB-46F2-BF76-9DB85BEF6AC8}" type="datetimeFigureOut">
              <a:rPr lang="zh-TW" altLang="en-US" smtClean="0"/>
              <a:t>2012/8/21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5A1C-3540-45FB-8485-8DDD26332FF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EE5B83-61DB-46F2-BF76-9DB85BEF6AC8}" type="datetimeFigureOut">
              <a:rPr lang="zh-TW" altLang="en-US" smtClean="0"/>
              <a:t>2012/8/21</a:t>
            </a:fld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CA15A1C-3540-45FB-8485-8DDD26332FF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E5B83-61DB-46F2-BF76-9DB85BEF6AC8}" type="datetimeFigureOut">
              <a:rPr lang="zh-TW" altLang="en-US" smtClean="0"/>
              <a:t>2012/8/21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5A1C-3540-45FB-8485-8DDD26332FF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E5B83-61DB-46F2-BF76-9DB85BEF6AC8}" type="datetimeFigureOut">
              <a:rPr lang="zh-TW" altLang="en-US" smtClean="0"/>
              <a:t>2012/8/21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5A1C-3540-45FB-8485-8DDD26332FF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E5B83-61DB-46F2-BF76-9DB85BEF6AC8}" type="datetimeFigureOut">
              <a:rPr lang="zh-TW" altLang="en-US" smtClean="0"/>
              <a:t>2012/8/21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5A1C-3540-45FB-8485-8DDD26332FF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E5B83-61DB-46F2-BF76-9DB85BEF6AC8}" type="datetimeFigureOut">
              <a:rPr lang="zh-TW" altLang="en-US" smtClean="0"/>
              <a:t>2012/8/21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5A1C-3540-45FB-8485-8DDD26332FF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E5B83-61DB-46F2-BF76-9DB85BEF6AC8}" type="datetimeFigureOut">
              <a:rPr lang="zh-TW" altLang="en-US" smtClean="0"/>
              <a:t>2012/8/21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CA15A1C-3540-45FB-8485-8DDD26332FF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E5B83-61DB-46F2-BF76-9DB85BEF6AC8}" type="datetimeFigureOut">
              <a:rPr lang="zh-TW" altLang="en-US" smtClean="0"/>
              <a:t>2012/8/21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5A1C-3540-45FB-8485-8DDD26332FF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79EE5B83-61DB-46F2-BF76-9DB85BEF6AC8}" type="datetimeFigureOut">
              <a:rPr lang="zh-TW" altLang="en-US" smtClean="0"/>
              <a:t>2012/8/21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ACA15A1C-3540-45FB-8485-8DDD26332FF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Dreamweaver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72168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開新檔案方法二</a:t>
            </a:r>
            <a:endParaRPr lang="en-US" altLang="zh-TW" dirty="0" smtClean="0"/>
          </a:p>
          <a:p>
            <a:pPr marL="365760" lvl="1" indent="0">
              <a:buNone/>
            </a:pPr>
            <a:r>
              <a:rPr lang="zh-TW" altLang="en-US" dirty="0" smtClean="0"/>
              <a:t>檔案浮動視窗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選擇已建立的網站資料夾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右鍵點開選單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選擇開新檔案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611560" y="6300028"/>
            <a:ext cx="4568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/>
              <a:t>備註</a:t>
            </a:r>
            <a:r>
              <a:rPr lang="en-US" altLang="zh-TW" sz="1200" dirty="0"/>
              <a:t>:</a:t>
            </a:r>
            <a:r>
              <a:rPr lang="zh-TW" altLang="en-US" sz="1200" dirty="0"/>
              <a:t>必須同時輸入主檔名與副檔名。兩者之間要以「</a:t>
            </a:r>
            <a:r>
              <a:rPr lang="en-US" altLang="zh-TW" sz="1200" dirty="0"/>
              <a:t>.</a:t>
            </a:r>
            <a:r>
              <a:rPr lang="zh-TW" altLang="en-US" sz="1200" dirty="0"/>
              <a:t>」區隔</a:t>
            </a:r>
            <a:r>
              <a:rPr lang="zh-TW" altLang="en-US" sz="1200" dirty="0" smtClean="0"/>
              <a:t>，</a:t>
            </a:r>
            <a:endParaRPr lang="en-US" altLang="zh-TW" sz="1200" dirty="0" smtClean="0"/>
          </a:p>
          <a:p>
            <a:r>
              <a:rPr lang="zh-TW" altLang="en-US" sz="1200" dirty="0" smtClean="0"/>
              <a:t>例如</a:t>
            </a:r>
            <a:r>
              <a:rPr lang="zh-TW" altLang="en-US" sz="1200" dirty="0"/>
              <a:t>，</a:t>
            </a:r>
            <a:r>
              <a:rPr lang="en-US" altLang="zh-TW" sz="1200" dirty="0"/>
              <a:t>index.html</a:t>
            </a:r>
            <a:r>
              <a:rPr lang="zh-TW" altLang="en-US" sz="1200" dirty="0"/>
              <a:t>。如果檔名錯誤，則檔案會宣告遺失無法開啟。</a:t>
            </a:r>
            <a:endParaRPr lang="en-US" altLang="zh-TW" sz="1200" dirty="0"/>
          </a:p>
          <a:p>
            <a:endParaRPr lang="zh-TW" altLang="en-US" sz="1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t="20013" r="20763" b="4145"/>
          <a:stretch/>
        </p:blipFill>
        <p:spPr bwMode="auto">
          <a:xfrm>
            <a:off x="623392" y="2502981"/>
            <a:ext cx="3512697" cy="3801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5" t="22857" r="37143" b="20000"/>
          <a:stretch/>
        </p:blipFill>
        <p:spPr bwMode="auto">
          <a:xfrm>
            <a:off x="4427984" y="2486322"/>
            <a:ext cx="2917485" cy="3813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690017" y="3369756"/>
            <a:ext cx="2009775" cy="133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693344" y="2502981"/>
            <a:ext cx="1442746" cy="133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499992" y="3463202"/>
            <a:ext cx="2736304" cy="75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右箭號 5"/>
          <p:cNvSpPr/>
          <p:nvPr/>
        </p:nvSpPr>
        <p:spPr>
          <a:xfrm>
            <a:off x="4136089" y="3645024"/>
            <a:ext cx="363903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4743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開啟新檔方法三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圖片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5" t="21239" r="34658" b="16460"/>
          <a:stretch/>
        </p:blipFill>
        <p:spPr bwMode="auto">
          <a:xfrm>
            <a:off x="2195736" y="2276872"/>
            <a:ext cx="403244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483768" y="5444135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/>
              <a:t>在開始的</a:t>
            </a:r>
            <a:r>
              <a:rPr lang="zh-TW" altLang="en-US" sz="1400" dirty="0" smtClean="0"/>
              <a:t>選單，選擇</a:t>
            </a:r>
            <a:r>
              <a:rPr lang="zh-TW" altLang="en-US" sz="1400" dirty="0" smtClean="0"/>
              <a:t>新增</a:t>
            </a:r>
            <a:r>
              <a:rPr lang="zh-TW" altLang="en-US" sz="1400" dirty="0" smtClean="0"/>
              <a:t>欄位</a:t>
            </a:r>
            <a:r>
              <a:rPr lang="zh-TW" altLang="en-US" sz="1400" dirty="0"/>
              <a:t>頁面類型</a:t>
            </a:r>
            <a:endParaRPr lang="zh-TW" altLang="en-US" sz="1400" dirty="0"/>
          </a:p>
        </p:txBody>
      </p:sp>
      <p:sp>
        <p:nvSpPr>
          <p:cNvPr id="5" name="矩形 4"/>
          <p:cNvSpPr/>
          <p:nvPr/>
        </p:nvSpPr>
        <p:spPr>
          <a:xfrm>
            <a:off x="3563888" y="2852936"/>
            <a:ext cx="1368152" cy="1728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9912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工作環境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755576" y="2204863"/>
            <a:ext cx="7308304" cy="216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9"/>
          <a:stretch/>
        </p:blipFill>
        <p:spPr bwMode="auto">
          <a:xfrm>
            <a:off x="696891" y="2093042"/>
            <a:ext cx="7907557" cy="472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696891" y="2204863"/>
            <a:ext cx="3443061" cy="144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96891" y="2348880"/>
            <a:ext cx="3443061" cy="3221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43591" y="2708920"/>
            <a:ext cx="3468370" cy="181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55576" y="2890844"/>
            <a:ext cx="1188485" cy="1674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311507" y="2890844"/>
            <a:ext cx="180373" cy="1674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7164288" y="2353490"/>
            <a:ext cx="1440160" cy="45045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743590" y="3056707"/>
            <a:ext cx="6417498" cy="2347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743590" y="5404207"/>
            <a:ext cx="6407223" cy="1448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395535" y="2166954"/>
            <a:ext cx="219833" cy="2198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174741" y="2315547"/>
            <a:ext cx="219833" cy="2198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4556667" y="2689965"/>
            <a:ext cx="219833" cy="2198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1958229" y="2855112"/>
            <a:ext cx="219833" cy="2198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3493655" y="2838412"/>
            <a:ext cx="219833" cy="2198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971600" y="3212976"/>
            <a:ext cx="219833" cy="2198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6660232" y="5517232"/>
            <a:ext cx="219833" cy="2198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8172400" y="2382342"/>
            <a:ext cx="219833" cy="2198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" name="直線接點 23"/>
          <p:cNvCxnSpPr>
            <a:stCxn id="5" idx="1"/>
            <a:endCxn id="6" idx="6"/>
          </p:cNvCxnSpPr>
          <p:nvPr/>
        </p:nvCxnSpPr>
        <p:spPr>
          <a:xfrm flipH="1" flipV="1">
            <a:off x="615368" y="2276871"/>
            <a:ext cx="81523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/>
          <p:cNvCxnSpPr>
            <a:endCxn id="16" idx="6"/>
          </p:cNvCxnSpPr>
          <p:nvPr/>
        </p:nvCxnSpPr>
        <p:spPr>
          <a:xfrm flipH="1">
            <a:off x="394574" y="2420889"/>
            <a:ext cx="294217" cy="45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68" name="直線接點 7167"/>
          <p:cNvCxnSpPr>
            <a:stCxn id="9" idx="3"/>
            <a:endCxn id="18" idx="2"/>
          </p:cNvCxnSpPr>
          <p:nvPr/>
        </p:nvCxnSpPr>
        <p:spPr>
          <a:xfrm>
            <a:off x="4211961" y="2799882"/>
            <a:ext cx="3447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9" name="文字方塊 7168"/>
          <p:cNvSpPr txBox="1"/>
          <p:nvPr/>
        </p:nvSpPr>
        <p:spPr>
          <a:xfrm>
            <a:off x="371440" y="2146065"/>
            <a:ext cx="2680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chemeClr val="bg1"/>
                </a:solidFill>
              </a:rPr>
              <a:t>1</a:t>
            </a:r>
            <a:endParaRPr lang="zh-TW" altLang="en-US" sz="1100" dirty="0">
              <a:solidFill>
                <a:schemeClr val="bg1"/>
              </a:solidFill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150646" y="2289337"/>
            <a:ext cx="2680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chemeClr val="bg1"/>
                </a:solidFill>
              </a:rPr>
              <a:t>2</a:t>
            </a:r>
            <a:endParaRPr lang="zh-TW" altLang="en-US" sz="1100" dirty="0">
              <a:solidFill>
                <a:schemeClr val="bg1"/>
              </a:solidFill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4532572" y="2669077"/>
            <a:ext cx="2680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chemeClr val="bg1"/>
                </a:solidFill>
              </a:rPr>
              <a:t>3</a:t>
            </a:r>
            <a:endParaRPr lang="zh-TW" altLang="en-US" sz="1100" dirty="0">
              <a:solidFill>
                <a:schemeClr val="bg1"/>
              </a:solidFill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1934134" y="2824785"/>
            <a:ext cx="2680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chemeClr val="bg1"/>
                </a:solidFill>
              </a:rPr>
              <a:t>4</a:t>
            </a:r>
            <a:endParaRPr lang="zh-TW" altLang="en-US" sz="1100" dirty="0">
              <a:solidFill>
                <a:schemeClr val="bg1"/>
              </a:solidFill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3469560" y="2817523"/>
            <a:ext cx="2680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chemeClr val="bg1"/>
                </a:solidFill>
              </a:rPr>
              <a:t>5</a:t>
            </a:r>
            <a:endParaRPr lang="zh-TW" altLang="en-US" sz="1100" dirty="0">
              <a:solidFill>
                <a:schemeClr val="bg1"/>
              </a:solidFill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947505" y="3192087"/>
            <a:ext cx="2680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chemeClr val="bg1"/>
                </a:solidFill>
              </a:rPr>
              <a:t>6</a:t>
            </a:r>
            <a:endParaRPr lang="zh-TW" altLang="en-US" sz="1100" dirty="0">
              <a:solidFill>
                <a:schemeClr val="bg1"/>
              </a:solidFill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6636137" y="5496343"/>
            <a:ext cx="2680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chemeClr val="bg1"/>
                </a:solidFill>
              </a:rPr>
              <a:t>7</a:t>
            </a:r>
            <a:endParaRPr lang="zh-TW" altLang="en-US" sz="1100" dirty="0">
              <a:solidFill>
                <a:schemeClr val="bg1"/>
              </a:solidFill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8148305" y="2361453"/>
            <a:ext cx="2680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chemeClr val="bg1"/>
                </a:solidFill>
              </a:rPr>
              <a:t>8</a:t>
            </a:r>
            <a:endParaRPr lang="zh-TW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99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67544" y="2204864"/>
            <a:ext cx="2174777" cy="2790049"/>
          </a:xfrm>
        </p:spPr>
        <p:txBody>
          <a:bodyPr>
            <a:normAutofit/>
          </a:bodyPr>
          <a:lstStyle/>
          <a:p>
            <a:pPr marL="502920" indent="-457200">
              <a:buFont typeface="Wingdings" pitchFamily="2" charset="2"/>
              <a:buAutoNum type="circleNumWdWhitePlain"/>
            </a:pPr>
            <a:r>
              <a:rPr lang="zh-TW" altLang="en-US" sz="1600" dirty="0" smtClean="0"/>
              <a:t>下拉選單</a:t>
            </a:r>
            <a:endParaRPr lang="en-US" altLang="zh-TW" sz="1600" dirty="0" smtClean="0"/>
          </a:p>
          <a:p>
            <a:pPr marL="502920" indent="-457200">
              <a:buFont typeface="Wingdings" pitchFamily="2" charset="2"/>
              <a:buAutoNum type="circleNumWdWhitePlain"/>
            </a:pPr>
            <a:r>
              <a:rPr lang="zh-TW" altLang="en-US" sz="1600" dirty="0"/>
              <a:t>插入</a:t>
            </a:r>
            <a:r>
              <a:rPr lang="zh-TW" altLang="en-US" sz="1600" dirty="0" smtClean="0"/>
              <a:t>功能選單</a:t>
            </a:r>
            <a:endParaRPr lang="en-US" altLang="zh-TW" sz="1600" dirty="0" smtClean="0"/>
          </a:p>
          <a:p>
            <a:pPr marL="502920" indent="-457200">
              <a:buFont typeface="Wingdings" pitchFamily="2" charset="2"/>
              <a:buAutoNum type="circleNumWdWhitePlain"/>
            </a:pPr>
            <a:r>
              <a:rPr lang="zh-TW" altLang="en-US" sz="1600" dirty="0" smtClean="0"/>
              <a:t>檔名及路徑</a:t>
            </a:r>
            <a:endParaRPr lang="en-US" altLang="zh-TW" sz="1600" dirty="0" smtClean="0"/>
          </a:p>
          <a:p>
            <a:pPr marL="502920" indent="-457200">
              <a:buFont typeface="Wingdings" pitchFamily="2" charset="2"/>
              <a:buAutoNum type="circleNumWdWhitePlain"/>
            </a:pPr>
            <a:r>
              <a:rPr lang="zh-TW" altLang="en-US" sz="1600" dirty="0"/>
              <a:t>設計程式</a:t>
            </a:r>
            <a:r>
              <a:rPr lang="zh-TW" altLang="en-US" sz="1600" dirty="0" smtClean="0"/>
              <a:t>切換</a:t>
            </a:r>
            <a:endParaRPr lang="en-US" altLang="zh-TW" sz="1600" dirty="0" smtClean="0"/>
          </a:p>
          <a:p>
            <a:pPr marL="502920" indent="-457200">
              <a:buFont typeface="Wingdings" pitchFamily="2" charset="2"/>
              <a:buAutoNum type="circleNumWdWhitePlain"/>
            </a:pPr>
            <a:r>
              <a:rPr lang="zh-TW" altLang="en-US" sz="1600" dirty="0"/>
              <a:t>瀏覽</a:t>
            </a:r>
            <a:r>
              <a:rPr lang="zh-TW" altLang="en-US" sz="1600" dirty="0" smtClean="0"/>
              <a:t>方式</a:t>
            </a:r>
            <a:endParaRPr lang="en-US" altLang="zh-TW" sz="1600" dirty="0" smtClean="0"/>
          </a:p>
          <a:p>
            <a:pPr marL="502920" indent="-457200">
              <a:buFont typeface="Wingdings" pitchFamily="2" charset="2"/>
              <a:buAutoNum type="circleNumWdWhitePlain"/>
            </a:pPr>
            <a:r>
              <a:rPr lang="zh-TW" altLang="en-US" sz="1600" dirty="0" smtClean="0"/>
              <a:t>編輯區域</a:t>
            </a:r>
            <a:endParaRPr lang="en-US" altLang="zh-TW" sz="1600" dirty="0" smtClean="0"/>
          </a:p>
          <a:p>
            <a:pPr marL="502920" indent="-457200">
              <a:buFont typeface="Wingdings" pitchFamily="2" charset="2"/>
              <a:buAutoNum type="circleNumWdWhitePlain"/>
            </a:pPr>
            <a:r>
              <a:rPr lang="zh-TW" altLang="en-US" sz="1600" dirty="0"/>
              <a:t>屬性</a:t>
            </a:r>
            <a:r>
              <a:rPr lang="zh-TW" altLang="en-US" sz="1600" dirty="0" smtClean="0"/>
              <a:t>視窗</a:t>
            </a:r>
            <a:endParaRPr lang="en-US" altLang="zh-TW" sz="1600" dirty="0" smtClean="0"/>
          </a:p>
          <a:p>
            <a:pPr marL="502920" indent="-457200">
              <a:buFont typeface="Wingdings" pitchFamily="2" charset="2"/>
              <a:buAutoNum type="circleNumWdWhitePlain"/>
            </a:pPr>
            <a:r>
              <a:rPr lang="zh-TW" altLang="en-US" sz="1600" dirty="0"/>
              <a:t>功能視窗</a:t>
            </a:r>
            <a:endParaRPr lang="en-US" altLang="zh-TW" sz="1600" dirty="0" smtClean="0"/>
          </a:p>
          <a:p>
            <a:endParaRPr lang="en-US" altLang="zh-TW" sz="1600" dirty="0" smtClean="0"/>
          </a:p>
          <a:p>
            <a:endParaRPr lang="en-US" altLang="zh-TW" sz="1600" dirty="0" smtClean="0"/>
          </a:p>
          <a:p>
            <a:endParaRPr lang="zh-TW" altLang="en-US" sz="16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6375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網站</a:t>
            </a:r>
            <a:r>
              <a:rPr lang="zh-TW" altLang="en-US" dirty="0" smtClean="0"/>
              <a:t>管理</a:t>
            </a:r>
            <a:r>
              <a:rPr lang="en-US" altLang="zh-TW" dirty="0" smtClean="0"/>
              <a:t>:</a:t>
            </a:r>
            <a:r>
              <a:rPr lang="zh-TW" altLang="en-US" dirty="0" smtClean="0"/>
              <a:t>網站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管理網站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編輯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2835" r="66926" b="53695"/>
          <a:stretch/>
        </p:blipFill>
        <p:spPr bwMode="auto">
          <a:xfrm>
            <a:off x="395536" y="2271556"/>
            <a:ext cx="295232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32045" r="38778" b="35825"/>
          <a:stretch/>
        </p:blipFill>
        <p:spPr bwMode="auto">
          <a:xfrm>
            <a:off x="3635896" y="2274305"/>
            <a:ext cx="273630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2895600" y="2268071"/>
            <a:ext cx="475129" cy="170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95536" y="2671482"/>
            <a:ext cx="2952328" cy="2077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向右箭號 4"/>
          <p:cNvSpPr/>
          <p:nvPr/>
        </p:nvSpPr>
        <p:spPr>
          <a:xfrm>
            <a:off x="3347864" y="2663807"/>
            <a:ext cx="432048" cy="21046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468470" y="2924944"/>
            <a:ext cx="708212" cy="1792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356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進階</a:t>
            </a:r>
            <a:r>
              <a:rPr lang="zh-TW" altLang="en-US" dirty="0" smtClean="0"/>
              <a:t>選項</a:t>
            </a:r>
            <a:r>
              <a:rPr lang="en-US" altLang="zh-TW" dirty="0" smtClean="0"/>
              <a:t>:</a:t>
            </a:r>
            <a:r>
              <a:rPr lang="zh-TW" altLang="en-US" dirty="0" smtClean="0"/>
              <a:t>進一步修改網頁設定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2" t="14055" r="24585" b="13944"/>
          <a:stretch/>
        </p:blipFill>
        <p:spPr bwMode="auto">
          <a:xfrm>
            <a:off x="2267744" y="2132856"/>
            <a:ext cx="4934084" cy="442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4380680" y="2868706"/>
            <a:ext cx="708212" cy="1792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5220072" y="2819853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可以重新命名網頁</a:t>
            </a:r>
            <a:endParaRPr lang="zh-TW" altLang="en-US" sz="12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115616" y="2273628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本地資訊</a:t>
            </a:r>
            <a:r>
              <a:rPr lang="en-US" altLang="zh-TW" sz="1200" dirty="0" smtClean="0"/>
              <a:t>:</a:t>
            </a:r>
          </a:p>
          <a:p>
            <a:r>
              <a:rPr lang="zh-TW" altLang="en-US" sz="1200" dirty="0"/>
              <a:t>編輯的網站</a:t>
            </a:r>
            <a:r>
              <a:rPr lang="zh-TW" altLang="en-US" sz="1200" dirty="0" smtClean="0"/>
              <a:t>的</a:t>
            </a:r>
            <a:endParaRPr lang="en-US" altLang="zh-TW" sz="1200" dirty="0" smtClean="0"/>
          </a:p>
          <a:p>
            <a:r>
              <a:rPr lang="zh-TW" altLang="en-US" sz="1200" dirty="0" smtClean="0"/>
              <a:t>相關資訊。</a:t>
            </a:r>
            <a:endParaRPr lang="en-US" altLang="zh-TW" sz="1200" dirty="0" smtClean="0"/>
          </a:p>
        </p:txBody>
      </p:sp>
    </p:spTree>
    <p:extLst>
      <p:ext uri="{BB962C8B-B14F-4D97-AF65-F5344CB8AC3E}">
        <p14:creationId xmlns:p14="http://schemas.microsoft.com/office/powerpoint/2010/main" val="3728062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7" t="14760" r="24701" b="14366"/>
          <a:stretch/>
        </p:blipFill>
        <p:spPr bwMode="auto">
          <a:xfrm>
            <a:off x="539553" y="2327469"/>
            <a:ext cx="4026812" cy="355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4" t="14091" r="24603" b="14091"/>
          <a:stretch/>
        </p:blipFill>
        <p:spPr bwMode="auto">
          <a:xfrm>
            <a:off x="4566365" y="2327470"/>
            <a:ext cx="3994311" cy="357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683568" y="2885303"/>
            <a:ext cx="706567" cy="73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467544" y="1836134"/>
            <a:ext cx="2683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遠端資訊</a:t>
            </a:r>
            <a:r>
              <a:rPr lang="en-US" altLang="zh-TW" sz="1200" dirty="0" smtClean="0"/>
              <a:t>:</a:t>
            </a:r>
            <a:r>
              <a:rPr lang="zh-TW" altLang="en-US" sz="1200" dirty="0" smtClean="0"/>
              <a:t>登陸遠端伺服器的相關資訊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21926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7" t="13815" r="24701" b="14365"/>
          <a:stretch/>
        </p:blipFill>
        <p:spPr bwMode="auto">
          <a:xfrm>
            <a:off x="414750" y="2204864"/>
            <a:ext cx="4447854" cy="3976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2" t="14104" r="24397" b="13875"/>
          <a:stretch/>
        </p:blipFill>
        <p:spPr bwMode="auto">
          <a:xfrm>
            <a:off x="3995936" y="2204864"/>
            <a:ext cx="4563035" cy="407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40061" y="1844824"/>
            <a:ext cx="3607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測試伺服器</a:t>
            </a:r>
            <a:r>
              <a:rPr lang="en-US" altLang="zh-TW" sz="1200" dirty="0" smtClean="0"/>
              <a:t>:</a:t>
            </a:r>
            <a:r>
              <a:rPr lang="zh-TW" altLang="en-US" sz="1200" dirty="0" smtClean="0"/>
              <a:t>連結可以執行資料庫功能的伺服器位置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715386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在網站新增檔案或資料夾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9" t="15104" r="8836" b="3793"/>
          <a:stretch/>
        </p:blipFill>
        <p:spPr bwMode="auto">
          <a:xfrm>
            <a:off x="467544" y="2072885"/>
            <a:ext cx="4104456" cy="471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1" t="13897" r="44829" b="17414"/>
          <a:stretch/>
        </p:blipFill>
        <p:spPr bwMode="auto">
          <a:xfrm>
            <a:off x="4644008" y="1657132"/>
            <a:ext cx="3900310" cy="4725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2987824" y="2072885"/>
            <a:ext cx="1584176" cy="305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67544" y="5373216"/>
            <a:ext cx="244827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2884924" y="2385883"/>
            <a:ext cx="1656184" cy="3230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右箭號 6"/>
          <p:cNvSpPr/>
          <p:nvPr/>
        </p:nvSpPr>
        <p:spPr>
          <a:xfrm rot="14693245">
            <a:off x="2515379" y="2962020"/>
            <a:ext cx="134516" cy="75810"/>
          </a:xfrm>
          <a:custGeom>
            <a:avLst/>
            <a:gdLst>
              <a:gd name="connsiteX0" fmla="*/ 0 w 288032"/>
              <a:gd name="connsiteY0" fmla="*/ 72008 h 288032"/>
              <a:gd name="connsiteX1" fmla="*/ 144016 w 288032"/>
              <a:gd name="connsiteY1" fmla="*/ 72008 h 288032"/>
              <a:gd name="connsiteX2" fmla="*/ 144016 w 288032"/>
              <a:gd name="connsiteY2" fmla="*/ 0 h 288032"/>
              <a:gd name="connsiteX3" fmla="*/ 288032 w 288032"/>
              <a:gd name="connsiteY3" fmla="*/ 144016 h 288032"/>
              <a:gd name="connsiteX4" fmla="*/ 144016 w 288032"/>
              <a:gd name="connsiteY4" fmla="*/ 288032 h 288032"/>
              <a:gd name="connsiteX5" fmla="*/ 144016 w 288032"/>
              <a:gd name="connsiteY5" fmla="*/ 216024 h 288032"/>
              <a:gd name="connsiteX6" fmla="*/ 0 w 288032"/>
              <a:gd name="connsiteY6" fmla="*/ 216024 h 288032"/>
              <a:gd name="connsiteX7" fmla="*/ 0 w 288032"/>
              <a:gd name="connsiteY7" fmla="*/ 72008 h 288032"/>
              <a:gd name="connsiteX0" fmla="*/ 0 w 504275"/>
              <a:gd name="connsiteY0" fmla="*/ 72008 h 288032"/>
              <a:gd name="connsiteX1" fmla="*/ 144016 w 504275"/>
              <a:gd name="connsiteY1" fmla="*/ 72008 h 288032"/>
              <a:gd name="connsiteX2" fmla="*/ 144016 w 504275"/>
              <a:gd name="connsiteY2" fmla="*/ 0 h 288032"/>
              <a:gd name="connsiteX3" fmla="*/ 504275 w 504275"/>
              <a:gd name="connsiteY3" fmla="*/ 137838 h 288032"/>
              <a:gd name="connsiteX4" fmla="*/ 144016 w 504275"/>
              <a:gd name="connsiteY4" fmla="*/ 288032 h 288032"/>
              <a:gd name="connsiteX5" fmla="*/ 144016 w 504275"/>
              <a:gd name="connsiteY5" fmla="*/ 216024 h 288032"/>
              <a:gd name="connsiteX6" fmla="*/ 0 w 504275"/>
              <a:gd name="connsiteY6" fmla="*/ 216024 h 288032"/>
              <a:gd name="connsiteX7" fmla="*/ 0 w 504275"/>
              <a:gd name="connsiteY7" fmla="*/ 72008 h 288032"/>
              <a:gd name="connsiteX0" fmla="*/ 0 w 504275"/>
              <a:gd name="connsiteY0" fmla="*/ 72008 h 288032"/>
              <a:gd name="connsiteX1" fmla="*/ 230513 w 504275"/>
              <a:gd name="connsiteY1" fmla="*/ 127613 h 288032"/>
              <a:gd name="connsiteX2" fmla="*/ 144016 w 504275"/>
              <a:gd name="connsiteY2" fmla="*/ 0 h 288032"/>
              <a:gd name="connsiteX3" fmla="*/ 504275 w 504275"/>
              <a:gd name="connsiteY3" fmla="*/ 137838 h 288032"/>
              <a:gd name="connsiteX4" fmla="*/ 144016 w 504275"/>
              <a:gd name="connsiteY4" fmla="*/ 288032 h 288032"/>
              <a:gd name="connsiteX5" fmla="*/ 144016 w 504275"/>
              <a:gd name="connsiteY5" fmla="*/ 216024 h 288032"/>
              <a:gd name="connsiteX6" fmla="*/ 0 w 504275"/>
              <a:gd name="connsiteY6" fmla="*/ 216024 h 288032"/>
              <a:gd name="connsiteX7" fmla="*/ 0 w 504275"/>
              <a:gd name="connsiteY7" fmla="*/ 72008 h 288032"/>
              <a:gd name="connsiteX0" fmla="*/ 0 w 504275"/>
              <a:gd name="connsiteY0" fmla="*/ 72008 h 288032"/>
              <a:gd name="connsiteX1" fmla="*/ 230513 w 504275"/>
              <a:gd name="connsiteY1" fmla="*/ 127613 h 288032"/>
              <a:gd name="connsiteX2" fmla="*/ 144016 w 504275"/>
              <a:gd name="connsiteY2" fmla="*/ 0 h 288032"/>
              <a:gd name="connsiteX3" fmla="*/ 504275 w 504275"/>
              <a:gd name="connsiteY3" fmla="*/ 137838 h 288032"/>
              <a:gd name="connsiteX4" fmla="*/ 144016 w 504275"/>
              <a:gd name="connsiteY4" fmla="*/ 288032 h 288032"/>
              <a:gd name="connsiteX5" fmla="*/ 242870 w 504275"/>
              <a:gd name="connsiteY5" fmla="*/ 160419 h 288032"/>
              <a:gd name="connsiteX6" fmla="*/ 0 w 504275"/>
              <a:gd name="connsiteY6" fmla="*/ 216024 h 288032"/>
              <a:gd name="connsiteX7" fmla="*/ 0 w 504275"/>
              <a:gd name="connsiteY7" fmla="*/ 72008 h 288032"/>
              <a:gd name="connsiteX0" fmla="*/ 0 w 504275"/>
              <a:gd name="connsiteY0" fmla="*/ 72008 h 288032"/>
              <a:gd name="connsiteX1" fmla="*/ 193443 w 504275"/>
              <a:gd name="connsiteY1" fmla="*/ 84364 h 288032"/>
              <a:gd name="connsiteX2" fmla="*/ 144016 w 504275"/>
              <a:gd name="connsiteY2" fmla="*/ 0 h 288032"/>
              <a:gd name="connsiteX3" fmla="*/ 504275 w 504275"/>
              <a:gd name="connsiteY3" fmla="*/ 137838 h 288032"/>
              <a:gd name="connsiteX4" fmla="*/ 144016 w 504275"/>
              <a:gd name="connsiteY4" fmla="*/ 288032 h 288032"/>
              <a:gd name="connsiteX5" fmla="*/ 242870 w 504275"/>
              <a:gd name="connsiteY5" fmla="*/ 160419 h 288032"/>
              <a:gd name="connsiteX6" fmla="*/ 0 w 504275"/>
              <a:gd name="connsiteY6" fmla="*/ 216024 h 288032"/>
              <a:gd name="connsiteX7" fmla="*/ 0 w 504275"/>
              <a:gd name="connsiteY7" fmla="*/ 72008 h 288032"/>
              <a:gd name="connsiteX0" fmla="*/ 0 w 504275"/>
              <a:gd name="connsiteY0" fmla="*/ 72008 h 288032"/>
              <a:gd name="connsiteX1" fmla="*/ 193443 w 504275"/>
              <a:gd name="connsiteY1" fmla="*/ 84364 h 288032"/>
              <a:gd name="connsiteX2" fmla="*/ 144016 w 504275"/>
              <a:gd name="connsiteY2" fmla="*/ 0 h 288032"/>
              <a:gd name="connsiteX3" fmla="*/ 504275 w 504275"/>
              <a:gd name="connsiteY3" fmla="*/ 137838 h 288032"/>
              <a:gd name="connsiteX4" fmla="*/ 144016 w 504275"/>
              <a:gd name="connsiteY4" fmla="*/ 288032 h 288032"/>
              <a:gd name="connsiteX5" fmla="*/ 193443 w 504275"/>
              <a:gd name="connsiteY5" fmla="*/ 185133 h 288032"/>
              <a:gd name="connsiteX6" fmla="*/ 0 w 504275"/>
              <a:gd name="connsiteY6" fmla="*/ 216024 h 288032"/>
              <a:gd name="connsiteX7" fmla="*/ 0 w 504275"/>
              <a:gd name="connsiteY7" fmla="*/ 72008 h 288032"/>
              <a:gd name="connsiteX0" fmla="*/ 0 w 504275"/>
              <a:gd name="connsiteY0" fmla="*/ 72008 h 288032"/>
              <a:gd name="connsiteX1" fmla="*/ 193443 w 504275"/>
              <a:gd name="connsiteY1" fmla="*/ 84364 h 288032"/>
              <a:gd name="connsiteX2" fmla="*/ 144016 w 504275"/>
              <a:gd name="connsiteY2" fmla="*/ 0 h 288032"/>
              <a:gd name="connsiteX3" fmla="*/ 504275 w 504275"/>
              <a:gd name="connsiteY3" fmla="*/ 137838 h 288032"/>
              <a:gd name="connsiteX4" fmla="*/ 144016 w 504275"/>
              <a:gd name="connsiteY4" fmla="*/ 288032 h 288032"/>
              <a:gd name="connsiteX5" fmla="*/ 211978 w 504275"/>
              <a:gd name="connsiteY5" fmla="*/ 197489 h 288032"/>
              <a:gd name="connsiteX6" fmla="*/ 0 w 504275"/>
              <a:gd name="connsiteY6" fmla="*/ 216024 h 288032"/>
              <a:gd name="connsiteX7" fmla="*/ 0 w 504275"/>
              <a:gd name="connsiteY7" fmla="*/ 72008 h 288032"/>
              <a:gd name="connsiteX0" fmla="*/ 0 w 504275"/>
              <a:gd name="connsiteY0" fmla="*/ 72008 h 288032"/>
              <a:gd name="connsiteX1" fmla="*/ 193443 w 504275"/>
              <a:gd name="connsiteY1" fmla="*/ 84364 h 288032"/>
              <a:gd name="connsiteX2" fmla="*/ 144016 w 504275"/>
              <a:gd name="connsiteY2" fmla="*/ 0 h 288032"/>
              <a:gd name="connsiteX3" fmla="*/ 504275 w 504275"/>
              <a:gd name="connsiteY3" fmla="*/ 137838 h 288032"/>
              <a:gd name="connsiteX4" fmla="*/ 144016 w 504275"/>
              <a:gd name="connsiteY4" fmla="*/ 288032 h 288032"/>
              <a:gd name="connsiteX5" fmla="*/ 211978 w 504275"/>
              <a:gd name="connsiteY5" fmla="*/ 178954 h 288032"/>
              <a:gd name="connsiteX6" fmla="*/ 0 w 504275"/>
              <a:gd name="connsiteY6" fmla="*/ 216024 h 288032"/>
              <a:gd name="connsiteX7" fmla="*/ 0 w 504275"/>
              <a:gd name="connsiteY7" fmla="*/ 72008 h 288032"/>
              <a:gd name="connsiteX0" fmla="*/ 0 w 510453"/>
              <a:gd name="connsiteY0" fmla="*/ 78187 h 288032"/>
              <a:gd name="connsiteX1" fmla="*/ 199621 w 510453"/>
              <a:gd name="connsiteY1" fmla="*/ 84364 h 288032"/>
              <a:gd name="connsiteX2" fmla="*/ 150194 w 510453"/>
              <a:gd name="connsiteY2" fmla="*/ 0 h 288032"/>
              <a:gd name="connsiteX3" fmla="*/ 510453 w 510453"/>
              <a:gd name="connsiteY3" fmla="*/ 137838 h 288032"/>
              <a:gd name="connsiteX4" fmla="*/ 150194 w 510453"/>
              <a:gd name="connsiteY4" fmla="*/ 288032 h 288032"/>
              <a:gd name="connsiteX5" fmla="*/ 218156 w 510453"/>
              <a:gd name="connsiteY5" fmla="*/ 178954 h 288032"/>
              <a:gd name="connsiteX6" fmla="*/ 6178 w 510453"/>
              <a:gd name="connsiteY6" fmla="*/ 216024 h 288032"/>
              <a:gd name="connsiteX7" fmla="*/ 0 w 510453"/>
              <a:gd name="connsiteY7" fmla="*/ 78187 h 288032"/>
              <a:gd name="connsiteX0" fmla="*/ 18536 w 528989"/>
              <a:gd name="connsiteY0" fmla="*/ 78187 h 288032"/>
              <a:gd name="connsiteX1" fmla="*/ 218157 w 528989"/>
              <a:gd name="connsiteY1" fmla="*/ 84364 h 288032"/>
              <a:gd name="connsiteX2" fmla="*/ 168730 w 528989"/>
              <a:gd name="connsiteY2" fmla="*/ 0 h 288032"/>
              <a:gd name="connsiteX3" fmla="*/ 528989 w 528989"/>
              <a:gd name="connsiteY3" fmla="*/ 137838 h 288032"/>
              <a:gd name="connsiteX4" fmla="*/ 168730 w 528989"/>
              <a:gd name="connsiteY4" fmla="*/ 288032 h 288032"/>
              <a:gd name="connsiteX5" fmla="*/ 236692 w 528989"/>
              <a:gd name="connsiteY5" fmla="*/ 178954 h 288032"/>
              <a:gd name="connsiteX6" fmla="*/ 0 w 528989"/>
              <a:gd name="connsiteY6" fmla="*/ 191310 h 288032"/>
              <a:gd name="connsiteX7" fmla="*/ 18536 w 528989"/>
              <a:gd name="connsiteY7" fmla="*/ 78187 h 288032"/>
              <a:gd name="connsiteX0" fmla="*/ 1 w 510454"/>
              <a:gd name="connsiteY0" fmla="*/ 78187 h 288032"/>
              <a:gd name="connsiteX1" fmla="*/ 199622 w 510454"/>
              <a:gd name="connsiteY1" fmla="*/ 84364 h 288032"/>
              <a:gd name="connsiteX2" fmla="*/ 150195 w 510454"/>
              <a:gd name="connsiteY2" fmla="*/ 0 h 288032"/>
              <a:gd name="connsiteX3" fmla="*/ 510454 w 510454"/>
              <a:gd name="connsiteY3" fmla="*/ 137838 h 288032"/>
              <a:gd name="connsiteX4" fmla="*/ 150195 w 510454"/>
              <a:gd name="connsiteY4" fmla="*/ 288032 h 288032"/>
              <a:gd name="connsiteX5" fmla="*/ 218157 w 510454"/>
              <a:gd name="connsiteY5" fmla="*/ 178954 h 288032"/>
              <a:gd name="connsiteX6" fmla="*/ 0 w 510454"/>
              <a:gd name="connsiteY6" fmla="*/ 209845 h 288032"/>
              <a:gd name="connsiteX7" fmla="*/ 1 w 510454"/>
              <a:gd name="connsiteY7" fmla="*/ 78187 h 288032"/>
              <a:gd name="connsiteX0" fmla="*/ 0 w 510453"/>
              <a:gd name="connsiteY0" fmla="*/ 78187 h 288032"/>
              <a:gd name="connsiteX1" fmla="*/ 199621 w 510453"/>
              <a:gd name="connsiteY1" fmla="*/ 84364 h 288032"/>
              <a:gd name="connsiteX2" fmla="*/ 150194 w 510453"/>
              <a:gd name="connsiteY2" fmla="*/ 0 h 288032"/>
              <a:gd name="connsiteX3" fmla="*/ 510453 w 510453"/>
              <a:gd name="connsiteY3" fmla="*/ 137838 h 288032"/>
              <a:gd name="connsiteX4" fmla="*/ 150194 w 510453"/>
              <a:gd name="connsiteY4" fmla="*/ 288032 h 288032"/>
              <a:gd name="connsiteX5" fmla="*/ 218156 w 510453"/>
              <a:gd name="connsiteY5" fmla="*/ 178954 h 288032"/>
              <a:gd name="connsiteX6" fmla="*/ 12356 w 510453"/>
              <a:gd name="connsiteY6" fmla="*/ 185131 h 288032"/>
              <a:gd name="connsiteX7" fmla="*/ 0 w 510453"/>
              <a:gd name="connsiteY7" fmla="*/ 78187 h 288032"/>
              <a:gd name="connsiteX0" fmla="*/ 6179 w 516632"/>
              <a:gd name="connsiteY0" fmla="*/ 78187 h 288032"/>
              <a:gd name="connsiteX1" fmla="*/ 205800 w 516632"/>
              <a:gd name="connsiteY1" fmla="*/ 84364 h 288032"/>
              <a:gd name="connsiteX2" fmla="*/ 156373 w 516632"/>
              <a:gd name="connsiteY2" fmla="*/ 0 h 288032"/>
              <a:gd name="connsiteX3" fmla="*/ 516632 w 516632"/>
              <a:gd name="connsiteY3" fmla="*/ 137838 h 288032"/>
              <a:gd name="connsiteX4" fmla="*/ 156373 w 516632"/>
              <a:gd name="connsiteY4" fmla="*/ 288032 h 288032"/>
              <a:gd name="connsiteX5" fmla="*/ 224335 w 516632"/>
              <a:gd name="connsiteY5" fmla="*/ 178954 h 288032"/>
              <a:gd name="connsiteX6" fmla="*/ 0 w 516632"/>
              <a:gd name="connsiteY6" fmla="*/ 197488 h 288032"/>
              <a:gd name="connsiteX7" fmla="*/ 6179 w 516632"/>
              <a:gd name="connsiteY7" fmla="*/ 78187 h 28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6632" h="288032">
                <a:moveTo>
                  <a:pt x="6179" y="78187"/>
                </a:moveTo>
                <a:lnTo>
                  <a:pt x="205800" y="84364"/>
                </a:lnTo>
                <a:lnTo>
                  <a:pt x="156373" y="0"/>
                </a:lnTo>
                <a:lnTo>
                  <a:pt x="516632" y="137838"/>
                </a:lnTo>
                <a:lnTo>
                  <a:pt x="156373" y="288032"/>
                </a:lnTo>
                <a:lnTo>
                  <a:pt x="224335" y="178954"/>
                </a:lnTo>
                <a:lnTo>
                  <a:pt x="0" y="197488"/>
                </a:lnTo>
                <a:cubicBezTo>
                  <a:pt x="0" y="153602"/>
                  <a:pt x="6179" y="122073"/>
                  <a:pt x="6179" y="78187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2081158" y="320701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點擊右鍵</a:t>
            </a:r>
            <a:endParaRPr lang="zh-TW" altLang="en-US" sz="12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059832" y="2108884"/>
            <a:ext cx="1643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選擇新增資料夾</a:t>
            </a:r>
            <a:r>
              <a:rPr lang="en-US" altLang="zh-TW" sz="1200" dirty="0" smtClean="0"/>
              <a:t>/</a:t>
            </a:r>
            <a:r>
              <a:rPr lang="zh-TW" altLang="en-US" sz="1200" dirty="0" smtClean="0"/>
              <a:t>檔案</a:t>
            </a:r>
            <a:endParaRPr lang="zh-TW" altLang="en-US" sz="12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932040" y="3881594"/>
            <a:ext cx="3490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現在可以在檔案資料夾中看見新增的資料夾</a:t>
            </a:r>
            <a:r>
              <a:rPr lang="en-US" altLang="zh-TW" sz="1200" dirty="0" smtClean="0"/>
              <a:t>/</a:t>
            </a:r>
            <a:r>
              <a:rPr lang="zh-TW" altLang="en-US" sz="1200" dirty="0" smtClean="0"/>
              <a:t>檔案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653871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79512" y="1719071"/>
            <a:ext cx="8407893" cy="4407408"/>
          </a:xfrm>
        </p:spPr>
        <p:txBody>
          <a:bodyPr/>
          <a:lstStyle/>
          <a:p>
            <a:r>
              <a:rPr lang="zh-TW" altLang="zh-TW" dirty="0"/>
              <a:t>文字與樣式</a:t>
            </a:r>
          </a:p>
          <a:p>
            <a:pPr lvl="1"/>
            <a:r>
              <a:rPr lang="zh-TW" altLang="zh-TW" dirty="0" smtClean="0"/>
              <a:t>文字</a:t>
            </a:r>
            <a:r>
              <a:rPr lang="zh-TW" altLang="en-US" dirty="0" smtClean="0"/>
              <a:t>屬性</a:t>
            </a:r>
            <a:endParaRPr lang="en-US" altLang="zh-TW" dirty="0" smtClean="0"/>
          </a:p>
          <a:p>
            <a:pPr marL="640080" lvl="2" indent="0">
              <a:buNone/>
            </a:pPr>
            <a:r>
              <a:rPr lang="zh-TW" altLang="en-US" dirty="0" smtClean="0"/>
              <a:t>字體</a:t>
            </a:r>
            <a:endParaRPr lang="en-US" altLang="zh-TW" dirty="0" smtClean="0"/>
          </a:p>
          <a:p>
            <a:pPr marL="640080" lvl="2" indent="0">
              <a:buNone/>
            </a:pPr>
            <a:r>
              <a:rPr lang="zh-TW" altLang="en-US" dirty="0" smtClean="0"/>
              <a:t>大小</a:t>
            </a:r>
            <a:endParaRPr lang="en-US" altLang="zh-TW" dirty="0" smtClean="0"/>
          </a:p>
          <a:p>
            <a:pPr marL="640080" lvl="2" indent="0">
              <a:buNone/>
            </a:pPr>
            <a:r>
              <a:rPr lang="zh-TW" altLang="en-US" dirty="0"/>
              <a:t>粗</a:t>
            </a:r>
            <a:r>
              <a:rPr lang="en-US" altLang="zh-TW" dirty="0"/>
              <a:t>/</a:t>
            </a:r>
            <a:r>
              <a:rPr lang="zh-TW" altLang="en-US" dirty="0" smtClean="0"/>
              <a:t>斜體</a:t>
            </a:r>
            <a:endParaRPr lang="en-US" altLang="zh-TW" dirty="0" smtClean="0"/>
          </a:p>
          <a:p>
            <a:pPr marL="640080" lvl="2" indent="0">
              <a:buNone/>
            </a:pPr>
            <a:r>
              <a:rPr lang="zh-TW" altLang="en-US" dirty="0"/>
              <a:t>對齊</a:t>
            </a:r>
            <a:r>
              <a:rPr lang="zh-TW" altLang="en-US" dirty="0" smtClean="0"/>
              <a:t>方式</a:t>
            </a:r>
            <a:endParaRPr lang="en-US" altLang="zh-TW" dirty="0" smtClean="0"/>
          </a:p>
          <a:p>
            <a:pPr marL="640080" lvl="2" indent="0">
              <a:buNone/>
            </a:pPr>
            <a:r>
              <a:rPr lang="zh-TW" altLang="en-US" dirty="0"/>
              <a:t>文字</a:t>
            </a:r>
            <a:r>
              <a:rPr lang="zh-TW" altLang="en-US" dirty="0" smtClean="0"/>
              <a:t>顏色</a:t>
            </a:r>
            <a:endParaRPr lang="en-US" altLang="zh-TW" dirty="0" smtClean="0"/>
          </a:p>
          <a:p>
            <a:pPr marL="640080" lvl="2" indent="0">
              <a:buNone/>
            </a:pPr>
            <a:r>
              <a:rPr lang="zh-TW" altLang="en-US" dirty="0"/>
              <a:t>項目</a:t>
            </a:r>
            <a:r>
              <a:rPr lang="zh-TW" altLang="en-US" dirty="0" smtClean="0"/>
              <a:t>清單</a:t>
            </a:r>
            <a:endParaRPr lang="en-US" altLang="zh-TW" dirty="0" smtClean="0"/>
          </a:p>
          <a:p>
            <a:pPr marL="640080" lvl="2" indent="0">
              <a:buNone/>
            </a:pPr>
            <a:r>
              <a:rPr lang="zh-TW" altLang="en-US" dirty="0"/>
              <a:t>縮</a:t>
            </a:r>
            <a:r>
              <a:rPr lang="en-US" altLang="zh-TW" dirty="0"/>
              <a:t>/</a:t>
            </a:r>
            <a:r>
              <a:rPr lang="zh-TW" altLang="en-US" dirty="0"/>
              <a:t>推</a:t>
            </a:r>
            <a:r>
              <a:rPr lang="zh-TW" altLang="en-US" dirty="0" smtClean="0"/>
              <a:t>排</a:t>
            </a:r>
            <a:endParaRPr lang="en-US" altLang="zh-TW" dirty="0"/>
          </a:p>
          <a:p>
            <a:pPr marL="640080" lvl="2" indent="0">
              <a:buNone/>
            </a:pPr>
            <a:endParaRPr lang="zh-TW" altLang="zh-TW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18" b="7103"/>
          <a:stretch/>
        </p:blipFill>
        <p:spPr bwMode="auto">
          <a:xfrm>
            <a:off x="2088232" y="1628800"/>
            <a:ext cx="6876256" cy="486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130709" y="6042228"/>
            <a:ext cx="72008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850789" y="6042228"/>
            <a:ext cx="618347" cy="163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427984" y="5898212"/>
            <a:ext cx="288032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716016" y="5898212"/>
            <a:ext cx="57606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4716016" y="6061340"/>
            <a:ext cx="288032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5004048" y="6042228"/>
            <a:ext cx="288032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4615284" y="6280957"/>
            <a:ext cx="675671" cy="1198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995936" y="6063870"/>
            <a:ext cx="675671" cy="1198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292080" y="6280956"/>
            <a:ext cx="606149" cy="1338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4701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Dreamweaver</a:t>
            </a:r>
            <a:r>
              <a:rPr lang="zh-TW" altLang="en-US" dirty="0" smtClean="0"/>
              <a:t>介紹</a:t>
            </a:r>
            <a:endParaRPr lang="en-US" altLang="zh-TW" dirty="0" smtClean="0"/>
          </a:p>
          <a:p>
            <a:pPr marL="45720" indent="0">
              <a:buNone/>
            </a:pPr>
            <a:r>
              <a:rPr lang="zh-TW" altLang="en-US" dirty="0"/>
              <a:t>由</a:t>
            </a:r>
            <a:r>
              <a:rPr lang="en-US" altLang="zh-TW" dirty="0"/>
              <a:t>Adobe</a:t>
            </a:r>
            <a:r>
              <a:rPr lang="zh-TW" altLang="en-US" dirty="0"/>
              <a:t>公司所推出的網頁編輯設計軟體</a:t>
            </a:r>
            <a:r>
              <a:rPr lang="zh-TW" altLang="en-US" dirty="0" smtClean="0"/>
              <a:t>，以視覺化的介面讓不懂得</a:t>
            </a:r>
            <a:r>
              <a:rPr lang="en-US" altLang="zh-TW" dirty="0" smtClean="0"/>
              <a:t>html</a:t>
            </a:r>
            <a:r>
              <a:rPr lang="zh-TW" altLang="en-US" dirty="0" smtClean="0"/>
              <a:t>語法的使用者也能容易使用，支援多種的網頁編輯與設計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圖片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5" t="19822" r="33773" b="67435"/>
          <a:stretch/>
        </p:blipFill>
        <p:spPr bwMode="auto">
          <a:xfrm>
            <a:off x="179512" y="3502291"/>
            <a:ext cx="8711795" cy="1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125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CSS</a:t>
            </a:r>
            <a:r>
              <a:rPr lang="zh-TW" altLang="en-US" dirty="0" smtClean="0"/>
              <a:t>概念</a:t>
            </a:r>
            <a:endParaRPr lang="en-US" altLang="zh-TW" dirty="0" smtClean="0"/>
          </a:p>
          <a:p>
            <a:pPr marL="45720" indent="0">
              <a:buNone/>
            </a:pPr>
            <a:r>
              <a:rPr lang="zh-TW" altLang="en-US" sz="1200" dirty="0"/>
              <a:t>全球資訊網協會 </a:t>
            </a:r>
            <a:r>
              <a:rPr lang="en-US" altLang="zh-TW" sz="1200" dirty="0"/>
              <a:t>(World Wide Web Consortium, W3C) </a:t>
            </a:r>
            <a:r>
              <a:rPr lang="zh-TW" altLang="en-US" sz="1200" dirty="0"/>
              <a:t>遂公佈「共用樣式表 </a:t>
            </a:r>
            <a:r>
              <a:rPr lang="en-US" altLang="zh-TW" sz="1200" dirty="0"/>
              <a:t>(cascading style sheets, CSS)</a:t>
            </a:r>
            <a:r>
              <a:rPr lang="zh-TW" altLang="en-US" sz="1200" dirty="0"/>
              <a:t>」，以擴充 </a:t>
            </a:r>
            <a:r>
              <a:rPr lang="en-US" altLang="zh-TW" sz="1200" dirty="0"/>
              <a:t>HTML </a:t>
            </a:r>
            <a:r>
              <a:rPr lang="zh-TW" altLang="en-US" sz="1200" dirty="0"/>
              <a:t>的功能，增加許多文字及版面的變化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2" r="62375" b="18200"/>
          <a:stretch/>
        </p:blipFill>
        <p:spPr bwMode="auto">
          <a:xfrm>
            <a:off x="1055837" y="2592994"/>
            <a:ext cx="1571947" cy="427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0" t="6000" r="37625" b="47000"/>
          <a:stretch/>
        </p:blipFill>
        <p:spPr bwMode="auto">
          <a:xfrm>
            <a:off x="2627784" y="2506054"/>
            <a:ext cx="2952328" cy="430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652120" y="2875002"/>
            <a:ext cx="1819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視窗</a:t>
            </a:r>
            <a:r>
              <a:rPr lang="en-US" altLang="zh-TW" sz="1200" dirty="0" smtClean="0"/>
              <a:t>&gt;CSS</a:t>
            </a:r>
            <a:r>
              <a:rPr lang="zh-TW" altLang="en-US" sz="1200" dirty="0" smtClean="0"/>
              <a:t>樣式</a:t>
            </a:r>
            <a:r>
              <a:rPr lang="en-US" altLang="zh-TW" sz="1200" dirty="0" smtClean="0"/>
              <a:t>&gt;CSS</a:t>
            </a:r>
            <a:r>
              <a:rPr lang="zh-TW" altLang="en-US" sz="1200" dirty="0" smtClean="0"/>
              <a:t>視窗</a:t>
            </a:r>
            <a:endParaRPr lang="zh-TW" altLang="en-US" sz="1200" dirty="0"/>
          </a:p>
        </p:txBody>
      </p:sp>
      <p:sp>
        <p:nvSpPr>
          <p:cNvPr id="7" name="矩形 6"/>
          <p:cNvSpPr/>
          <p:nvPr/>
        </p:nvSpPr>
        <p:spPr>
          <a:xfrm>
            <a:off x="4676281" y="6464094"/>
            <a:ext cx="21602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892305" y="6464094"/>
            <a:ext cx="21602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108329" y="6464635"/>
            <a:ext cx="21602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324353" y="6465176"/>
            <a:ext cx="21602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267743" y="2721685"/>
            <a:ext cx="367881" cy="139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122176" y="3212976"/>
            <a:ext cx="1505608" cy="139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4644008" y="5449513"/>
            <a:ext cx="923330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r"/>
            <a:r>
              <a:rPr lang="zh-TW" altLang="en-US" sz="1200" dirty="0" smtClean="0"/>
              <a:t>垃圾桶</a:t>
            </a:r>
            <a:endParaRPr lang="en-US" altLang="zh-TW" sz="1200" dirty="0" smtClean="0"/>
          </a:p>
          <a:p>
            <a:pPr algn="r"/>
            <a:r>
              <a:rPr lang="zh-TW" altLang="en-US" sz="1200" dirty="0" smtClean="0"/>
              <a:t>編輯</a:t>
            </a:r>
            <a:r>
              <a:rPr lang="en-US" altLang="zh-TW" sz="1200" dirty="0" smtClean="0"/>
              <a:t>CSS</a:t>
            </a:r>
            <a:r>
              <a:rPr lang="zh-TW" altLang="en-US" sz="1200" dirty="0" smtClean="0"/>
              <a:t>樣式</a:t>
            </a:r>
            <a:endParaRPr lang="en-US" altLang="zh-TW" sz="1200" dirty="0" smtClean="0"/>
          </a:p>
          <a:p>
            <a:pPr algn="r"/>
            <a:r>
              <a:rPr lang="zh-TW" altLang="en-US" sz="1200" dirty="0" smtClean="0"/>
              <a:t>新增</a:t>
            </a:r>
            <a:r>
              <a:rPr lang="en-US" altLang="zh-TW" sz="1200" dirty="0" smtClean="0"/>
              <a:t>CSS</a:t>
            </a:r>
            <a:r>
              <a:rPr lang="zh-TW" altLang="en-US" sz="1200" dirty="0" smtClean="0"/>
              <a:t>規則</a:t>
            </a:r>
            <a:endParaRPr lang="en-US" altLang="zh-TW" sz="1200" dirty="0" smtClean="0"/>
          </a:p>
          <a:p>
            <a:pPr algn="r"/>
            <a:r>
              <a:rPr lang="zh-TW" altLang="en-US" sz="1200" dirty="0" smtClean="0"/>
              <a:t>附加</a:t>
            </a:r>
            <a:r>
              <a:rPr lang="zh-TW" altLang="en-US" sz="1200" dirty="0"/>
              <a:t>外部樣式</a:t>
            </a:r>
          </a:p>
        </p:txBody>
      </p:sp>
    </p:spTree>
    <p:extLst>
      <p:ext uri="{BB962C8B-B14F-4D97-AF65-F5344CB8AC3E}">
        <p14:creationId xmlns:p14="http://schemas.microsoft.com/office/powerpoint/2010/main" val="3939795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79512" y="1628800"/>
            <a:ext cx="8407893" cy="4407408"/>
          </a:xfrm>
        </p:spPr>
        <p:txBody>
          <a:bodyPr/>
          <a:lstStyle/>
          <a:p>
            <a:pPr marL="274320" lvl="1" indent="-228600">
              <a:buClr>
                <a:schemeClr val="accent1"/>
              </a:buClr>
              <a:buFont typeface="Wingdings 2" pitchFamily="18" charset="2"/>
              <a:buChar char=""/>
            </a:pPr>
            <a:r>
              <a:rPr lang="en-US" altLang="zh-TW" dirty="0" smtClean="0"/>
              <a:t>CSS</a:t>
            </a:r>
            <a:r>
              <a:rPr lang="zh-TW" altLang="en-US" dirty="0"/>
              <a:t>選取</a:t>
            </a:r>
            <a:r>
              <a:rPr lang="zh-TW" altLang="en-US" dirty="0" smtClean="0"/>
              <a:t>器類別</a:t>
            </a:r>
            <a:endParaRPr lang="zh-TW" altLang="zh-TW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4" t="52919" r="21448" b="23456"/>
          <a:stretch/>
        </p:blipFill>
        <p:spPr bwMode="auto">
          <a:xfrm>
            <a:off x="428328" y="2067719"/>
            <a:ext cx="3024336" cy="1219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t="32509" r="46606" b="43927"/>
          <a:stretch/>
        </p:blipFill>
        <p:spPr bwMode="auto">
          <a:xfrm>
            <a:off x="396680" y="3573016"/>
            <a:ext cx="3055983" cy="120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1364" r="54364" b="53545"/>
          <a:stretch/>
        </p:blipFill>
        <p:spPr bwMode="auto">
          <a:xfrm>
            <a:off x="396680" y="5013176"/>
            <a:ext cx="3090890" cy="128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452663" y="2067718"/>
            <a:ext cx="3416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類別</a:t>
            </a:r>
            <a:endParaRPr lang="en-US" altLang="zh-TW" sz="1200" dirty="0"/>
          </a:p>
          <a:p>
            <a:r>
              <a:rPr lang="zh-TW" altLang="en-US" sz="1200" dirty="0" smtClean="0"/>
              <a:t>用於建立自由套用到文字範圍或文字區域的樣式</a:t>
            </a:r>
            <a:endParaRPr lang="zh-TW" altLang="en-US" sz="12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3487570" y="3573809"/>
            <a:ext cx="3020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標籤</a:t>
            </a:r>
            <a:endParaRPr lang="en-US" altLang="zh-TW" sz="1200" dirty="0" smtClean="0"/>
          </a:p>
          <a:p>
            <a:r>
              <a:rPr lang="zh-TW" altLang="en-US" sz="1200" dirty="0" smtClean="0"/>
              <a:t>可以重新定義原本</a:t>
            </a:r>
            <a:r>
              <a:rPr lang="en-US" altLang="zh-TW" sz="1200" dirty="0" smtClean="0"/>
              <a:t>HTML</a:t>
            </a:r>
            <a:r>
              <a:rPr lang="zh-TW" altLang="en-US" sz="1200" dirty="0" smtClean="0"/>
              <a:t>標籤的預設格式，</a:t>
            </a:r>
            <a:endParaRPr lang="en-US" altLang="zh-TW" sz="1200" dirty="0" smtClean="0"/>
          </a:p>
          <a:p>
            <a:r>
              <a:rPr lang="zh-TW" altLang="en-US" sz="1200" dirty="0" smtClean="0"/>
              <a:t>可以在標籤下拉選單中選擇要修改的標籤</a:t>
            </a:r>
            <a:endParaRPr lang="zh-TW" altLang="en-US" sz="12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487570" y="5013176"/>
            <a:ext cx="3866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進階</a:t>
            </a:r>
            <a:endParaRPr lang="en-US" altLang="zh-TW" sz="1200" dirty="0" smtClean="0"/>
          </a:p>
          <a:p>
            <a:r>
              <a:rPr lang="zh-TW" altLang="en-US" sz="1200" dirty="0"/>
              <a:t>定義特定的標籤組合或含有</a:t>
            </a:r>
            <a:r>
              <a:rPr lang="zh-TW" altLang="en-US" sz="1200" dirty="0" smtClean="0"/>
              <a:t>特定</a:t>
            </a:r>
            <a:r>
              <a:rPr lang="en-US" altLang="zh-TW" sz="1200" dirty="0" smtClean="0"/>
              <a:t>ID</a:t>
            </a:r>
            <a:r>
              <a:rPr lang="zh-TW" altLang="en-US" sz="1200" dirty="0" smtClean="0"/>
              <a:t>的所有標籤的格式，</a:t>
            </a:r>
            <a:endParaRPr lang="en-US" altLang="zh-TW" sz="1200" dirty="0" smtClean="0"/>
          </a:p>
          <a:p>
            <a:r>
              <a:rPr lang="zh-TW" altLang="en-US" sz="1200" dirty="0"/>
              <a:t>在圈選工具中可以選擇可用的選取器</a:t>
            </a:r>
            <a:endParaRPr lang="zh-TW" altLang="en-US" sz="12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5358793" y="5977881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定義在，這個選項可以限定此樣式套用的網頁</a:t>
            </a:r>
            <a:endParaRPr lang="en-US" altLang="zh-TW" sz="1200" dirty="0" smtClean="0"/>
          </a:p>
          <a:p>
            <a:r>
              <a:rPr lang="zh-TW" altLang="en-US" sz="1200" dirty="0"/>
              <a:t>，選擇只有此文件，則只能在這個檔案中</a:t>
            </a:r>
            <a:r>
              <a:rPr lang="zh-TW" altLang="en-US" sz="1200" dirty="0" smtClean="0"/>
              <a:t>使用。</a:t>
            </a:r>
            <a:endParaRPr lang="en-US" altLang="zh-TW" sz="1200" dirty="0" smtClean="0"/>
          </a:p>
          <a:p>
            <a:r>
              <a:rPr lang="zh-TW" altLang="en-US" sz="1200" dirty="0"/>
              <a:t>新增樣式表檔，則表示可提供給其他網頁使用。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969891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24037" y="1580611"/>
            <a:ext cx="8407893" cy="4407408"/>
          </a:xfrm>
        </p:spPr>
        <p:txBody>
          <a:bodyPr/>
          <a:lstStyle/>
          <a:p>
            <a:pPr marL="45720" indent="0">
              <a:buNone/>
            </a:pPr>
            <a:r>
              <a:rPr lang="en-US" altLang="zh-TW" dirty="0" smtClean="0"/>
              <a:t>CSS</a:t>
            </a:r>
            <a:r>
              <a:rPr lang="zh-TW" altLang="en-US" dirty="0" smtClean="0"/>
              <a:t>規則設定說明</a:t>
            </a:r>
            <a:r>
              <a:rPr lang="en-US" altLang="zh-TW" dirty="0" smtClean="0"/>
              <a:t>(</a:t>
            </a:r>
            <a:r>
              <a:rPr lang="zh-TW" altLang="en-US" dirty="0" smtClean="0"/>
              <a:t>一</a:t>
            </a:r>
            <a:r>
              <a:rPr lang="en-US" altLang="zh-TW" dirty="0" smtClean="0"/>
              <a:t>)</a:t>
            </a:r>
          </a:p>
          <a:p>
            <a:r>
              <a:rPr lang="zh-TW" altLang="en-US" sz="1400" dirty="0" smtClean="0"/>
              <a:t>字型，設定文字的各種效果，可以設定行高</a:t>
            </a:r>
            <a:r>
              <a:rPr lang="zh-TW" altLang="en-US" sz="1400" dirty="0"/>
              <a:t>。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0" t="26800" r="27750" b="26375"/>
          <a:stretch/>
        </p:blipFill>
        <p:spPr bwMode="auto">
          <a:xfrm>
            <a:off x="323528" y="2225218"/>
            <a:ext cx="6648118" cy="437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2123728" y="3068960"/>
            <a:ext cx="4144068" cy="2893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123728" y="3355642"/>
            <a:ext cx="4144068" cy="2893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123728" y="3645024"/>
            <a:ext cx="1523859" cy="2893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560309" y="3645024"/>
            <a:ext cx="1607735" cy="2785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123728" y="3933056"/>
            <a:ext cx="2304256" cy="2893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123728" y="4222438"/>
            <a:ext cx="2304256" cy="13668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4427984" y="4219738"/>
            <a:ext cx="2304256" cy="2893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427984" y="3933056"/>
            <a:ext cx="2304256" cy="2893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肘形接點 14"/>
          <p:cNvCxnSpPr>
            <a:stCxn id="8" idx="1"/>
          </p:cNvCxnSpPr>
          <p:nvPr/>
        </p:nvCxnSpPr>
        <p:spPr>
          <a:xfrm rot="10800000" flipH="1" flipV="1">
            <a:off x="2123728" y="3789714"/>
            <a:ext cx="5112568" cy="2087557"/>
          </a:xfrm>
          <a:prstGeom prst="bentConnector3">
            <a:avLst>
              <a:gd name="adj1" fmla="val -447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>
            <a:stCxn id="6" idx="3"/>
          </p:cNvCxnSpPr>
          <p:nvPr/>
        </p:nvCxnSpPr>
        <p:spPr>
          <a:xfrm>
            <a:off x="6267796" y="3213651"/>
            <a:ext cx="4842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>
            <a:stCxn id="7" idx="3"/>
          </p:cNvCxnSpPr>
          <p:nvPr/>
        </p:nvCxnSpPr>
        <p:spPr>
          <a:xfrm>
            <a:off x="6267796" y="3500333"/>
            <a:ext cx="703850" cy="61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>
            <a:endCxn id="33" idx="1"/>
          </p:cNvCxnSpPr>
          <p:nvPr/>
        </p:nvCxnSpPr>
        <p:spPr>
          <a:xfrm>
            <a:off x="6168044" y="3789715"/>
            <a:ext cx="1216911" cy="141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 flipV="1">
            <a:off x="6732240" y="4077071"/>
            <a:ext cx="252028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>
            <a:off x="6732240" y="4365104"/>
            <a:ext cx="5040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4427984" y="5085184"/>
            <a:ext cx="28083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7297851" y="5516588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設定行與行之間的距離</a:t>
            </a:r>
            <a:endParaRPr lang="zh-TW" altLang="en-US" sz="12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6948264" y="3368025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文字大小</a:t>
            </a:r>
            <a:endParaRPr lang="zh-TW" altLang="en-US" sz="1200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7251211" y="5738772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字體為一般、粗體或斜體</a:t>
            </a:r>
            <a:endParaRPr lang="zh-TW" altLang="en-US" sz="1200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7384955" y="3573016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設定小型大寫字的效果</a:t>
            </a:r>
            <a:endParaRPr lang="en-US" altLang="zh-TW" sz="1200" dirty="0" smtClean="0"/>
          </a:p>
          <a:p>
            <a:r>
              <a:rPr lang="zh-TW" altLang="en-US" sz="1200" dirty="0" smtClean="0"/>
              <a:t>，只有在</a:t>
            </a:r>
            <a:r>
              <a:rPr lang="en-US" altLang="zh-TW" sz="1200" dirty="0" smtClean="0"/>
              <a:t>IE</a:t>
            </a:r>
            <a:r>
              <a:rPr lang="zh-TW" altLang="en-US" sz="1200" dirty="0" smtClean="0"/>
              <a:t>才能看到</a:t>
            </a:r>
            <a:endParaRPr lang="zh-TW" altLang="en-US" sz="1200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6948264" y="3944089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設定英文字的大小寫</a:t>
            </a:r>
            <a:endParaRPr lang="zh-TW" altLang="en-US" sz="1200" dirty="0"/>
          </a:p>
        </p:txBody>
      </p:sp>
      <p:cxnSp>
        <p:nvCxnSpPr>
          <p:cNvPr id="37" name="肘形接點 36"/>
          <p:cNvCxnSpPr>
            <a:stCxn id="10" idx="1"/>
          </p:cNvCxnSpPr>
          <p:nvPr/>
        </p:nvCxnSpPr>
        <p:spPr>
          <a:xfrm rot="10800000" flipH="1" flipV="1">
            <a:off x="2123727" y="4077746"/>
            <a:ext cx="5104437" cy="1608159"/>
          </a:xfrm>
          <a:prstGeom prst="bentConnector3">
            <a:avLst>
              <a:gd name="adj1" fmla="val -2198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/>
          <p:cNvSpPr txBox="1"/>
          <p:nvPr/>
        </p:nvSpPr>
        <p:spPr>
          <a:xfrm>
            <a:off x="7266126" y="4219738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字體顏色</a:t>
            </a:r>
            <a:endParaRPr lang="zh-TW" altLang="en-US" sz="1200" dirty="0"/>
          </a:p>
        </p:txBody>
      </p:sp>
      <p:sp>
        <p:nvSpPr>
          <p:cNvPr id="43" name="文字方塊 42"/>
          <p:cNvSpPr txBox="1"/>
          <p:nvPr/>
        </p:nvSpPr>
        <p:spPr>
          <a:xfrm>
            <a:off x="7266126" y="4946684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為文字增加</a:t>
            </a:r>
            <a:r>
              <a:rPr lang="zh-TW" altLang="en-US" sz="1200" dirty="0" smtClean="0"/>
              <a:t>裝飾線</a:t>
            </a:r>
            <a:endParaRPr lang="zh-TW" altLang="en-US" sz="1200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6732240" y="3071118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字體樣式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260341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CSS</a:t>
            </a:r>
            <a:r>
              <a:rPr lang="zh-TW" altLang="en-US" dirty="0"/>
              <a:t>規則設定說明</a:t>
            </a:r>
            <a:r>
              <a:rPr lang="en-US" altLang="zh-TW" dirty="0" smtClean="0"/>
              <a:t>(</a:t>
            </a:r>
            <a:r>
              <a:rPr lang="zh-TW" altLang="en-US" dirty="0" smtClean="0"/>
              <a:t>二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0" t="27300" r="27625" b="26500"/>
          <a:stretch/>
        </p:blipFill>
        <p:spPr bwMode="auto">
          <a:xfrm>
            <a:off x="395536" y="2204864"/>
            <a:ext cx="6041109" cy="390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195736" y="2852936"/>
            <a:ext cx="208823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195736" y="3149352"/>
            <a:ext cx="352839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195736" y="3445768"/>
            <a:ext cx="352839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207459" y="3995089"/>
            <a:ext cx="352839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207459" y="4283121"/>
            <a:ext cx="352839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4283968" y="2981826"/>
            <a:ext cx="4842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4748412" y="2839293"/>
            <a:ext cx="249299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可以從色票中選擇網頁背景的顏色</a:t>
            </a:r>
            <a:endParaRPr lang="zh-TW" altLang="en-US" sz="12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228184" y="3154868"/>
            <a:ext cx="264687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點選瀏覽，從資料夾中選擇背景圖片</a:t>
            </a:r>
            <a:endParaRPr lang="zh-TW" altLang="en-US" sz="1200" dirty="0"/>
          </a:p>
        </p:txBody>
      </p:sp>
      <p:cxnSp>
        <p:nvCxnSpPr>
          <p:cNvPr id="13" name="直線接點 12"/>
          <p:cNvCxnSpPr/>
          <p:nvPr/>
        </p:nvCxnSpPr>
        <p:spPr>
          <a:xfrm>
            <a:off x="5724128" y="3297119"/>
            <a:ext cx="4842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6228184" y="3447738"/>
            <a:ext cx="218521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選擇背景圖片</a:t>
            </a:r>
            <a:r>
              <a:rPr lang="zh-TW" altLang="en-US" sz="1200" dirty="0"/>
              <a:t>重複</a:t>
            </a:r>
            <a:r>
              <a:rPr lang="zh-TW" altLang="en-US" sz="1200" dirty="0" smtClean="0"/>
              <a:t>顯示的方式</a:t>
            </a:r>
            <a:endParaRPr lang="zh-TW" altLang="en-US" sz="1200" dirty="0"/>
          </a:p>
        </p:txBody>
      </p:sp>
      <p:cxnSp>
        <p:nvCxnSpPr>
          <p:cNvPr id="17" name="直線接點 16"/>
          <p:cNvCxnSpPr/>
          <p:nvPr/>
        </p:nvCxnSpPr>
        <p:spPr>
          <a:xfrm>
            <a:off x="5724128" y="3589989"/>
            <a:ext cx="4842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6459016" y="4139105"/>
            <a:ext cx="233910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選擇背景圖片跟版面邊界的距離</a:t>
            </a:r>
            <a:endParaRPr lang="zh-TW" altLang="en-US" sz="1200" dirty="0"/>
          </a:p>
        </p:txBody>
      </p:sp>
      <p:cxnSp>
        <p:nvCxnSpPr>
          <p:cNvPr id="19" name="直線接點 18"/>
          <p:cNvCxnSpPr/>
          <p:nvPr/>
        </p:nvCxnSpPr>
        <p:spPr>
          <a:xfrm>
            <a:off x="5954960" y="4281356"/>
            <a:ext cx="4842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右中括弧 4"/>
          <p:cNvSpPr/>
          <p:nvPr/>
        </p:nvSpPr>
        <p:spPr>
          <a:xfrm>
            <a:off x="5735852" y="4139105"/>
            <a:ext cx="219108" cy="288032"/>
          </a:xfrm>
          <a:prstGeom prst="rightBracket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9837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CSS</a:t>
            </a:r>
            <a:r>
              <a:rPr lang="zh-TW" altLang="en-US" dirty="0"/>
              <a:t>規則設定說明</a:t>
            </a:r>
            <a:r>
              <a:rPr lang="en-US" altLang="zh-TW" dirty="0" smtClean="0"/>
              <a:t>(</a:t>
            </a:r>
            <a:r>
              <a:rPr lang="zh-TW" altLang="en-US" dirty="0" smtClean="0"/>
              <a:t>三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2" t="26450" r="27875" b="27300"/>
          <a:stretch/>
        </p:blipFill>
        <p:spPr bwMode="auto">
          <a:xfrm>
            <a:off x="323528" y="2180848"/>
            <a:ext cx="6620990" cy="434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2207459" y="3068960"/>
            <a:ext cx="352839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207459" y="3356992"/>
            <a:ext cx="352839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207459" y="3653408"/>
            <a:ext cx="352839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207459" y="3949824"/>
            <a:ext cx="352839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207459" y="4246240"/>
            <a:ext cx="352839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6084168" y="3653408"/>
            <a:ext cx="249299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區塊選項提供調整文字的版面編排</a:t>
            </a:r>
            <a:endParaRPr lang="zh-TW" altLang="en-US" sz="1200" dirty="0"/>
          </a:p>
        </p:txBody>
      </p:sp>
      <p:sp>
        <p:nvSpPr>
          <p:cNvPr id="12" name="右大括弧 11"/>
          <p:cNvSpPr/>
          <p:nvPr/>
        </p:nvSpPr>
        <p:spPr>
          <a:xfrm>
            <a:off x="5735851" y="3212976"/>
            <a:ext cx="348317" cy="117728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217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CSS</a:t>
            </a:r>
            <a:r>
              <a:rPr lang="zh-TW" altLang="en-US" dirty="0"/>
              <a:t>規則設定說明</a:t>
            </a:r>
            <a:r>
              <a:rPr lang="en-US" altLang="zh-TW" dirty="0" smtClean="0"/>
              <a:t>(</a:t>
            </a:r>
            <a:r>
              <a:rPr lang="zh-TW" altLang="en-US" dirty="0" smtClean="0"/>
              <a:t>四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7" t="32005" r="23092" b="22109"/>
          <a:stretch/>
        </p:blipFill>
        <p:spPr bwMode="auto">
          <a:xfrm>
            <a:off x="611560" y="2132856"/>
            <a:ext cx="6323245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4211960" y="2852936"/>
            <a:ext cx="153239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223678" y="3429000"/>
            <a:ext cx="2076514" cy="15121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135446" y="3429000"/>
            <a:ext cx="2076514" cy="15121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2438574" y="2526380"/>
            <a:ext cx="526297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方框代表在網頁建立區塊位置，將資料包覆在一個區域範圍，並設定其位置</a:t>
            </a:r>
            <a:endParaRPr lang="zh-TW" altLang="en-US" sz="1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5744354" y="2863969"/>
            <a:ext cx="221727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浮動是指表格在網頁</a:t>
            </a:r>
            <a:endParaRPr lang="en-US" altLang="zh-TW" sz="1200" dirty="0" smtClean="0"/>
          </a:p>
          <a:p>
            <a:r>
              <a:rPr lang="zh-TW" altLang="en-US" sz="1200" dirty="0" smtClean="0"/>
              <a:t>中不固定位置，常用於</a:t>
            </a:r>
            <a:r>
              <a:rPr lang="en-US" altLang="zh-TW" sz="1200" dirty="0" smtClean="0"/>
              <a:t>AP</a:t>
            </a:r>
            <a:r>
              <a:rPr lang="zh-TW" altLang="en-US" sz="1200" dirty="0" smtClean="0"/>
              <a:t>元素</a:t>
            </a:r>
            <a:endParaRPr lang="en-US" altLang="zh-TW" sz="1200" dirty="0" smtClean="0"/>
          </a:p>
        </p:txBody>
      </p:sp>
      <p:sp>
        <p:nvSpPr>
          <p:cNvPr id="11" name="文字方塊 10"/>
          <p:cNvSpPr txBox="1"/>
          <p:nvPr/>
        </p:nvSpPr>
        <p:spPr>
          <a:xfrm>
            <a:off x="2438574" y="5157192"/>
            <a:ext cx="249299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浮動是指表格在網頁中不固定位置</a:t>
            </a:r>
            <a:endParaRPr lang="en-US" altLang="zh-TW" sz="1200" dirty="0" smtClean="0"/>
          </a:p>
        </p:txBody>
      </p:sp>
    </p:spTree>
    <p:extLst>
      <p:ext uri="{BB962C8B-B14F-4D97-AF65-F5344CB8AC3E}">
        <p14:creationId xmlns:p14="http://schemas.microsoft.com/office/powerpoint/2010/main" val="2330660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CSS</a:t>
            </a:r>
            <a:r>
              <a:rPr lang="zh-TW" altLang="en-US" dirty="0"/>
              <a:t>規則設定說明</a:t>
            </a:r>
            <a:r>
              <a:rPr lang="en-US" altLang="zh-TW" dirty="0" smtClean="0"/>
              <a:t>(</a:t>
            </a:r>
            <a:r>
              <a:rPr lang="zh-TW" altLang="en-US" dirty="0" smtClean="0"/>
              <a:t>五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27339" r="27750" b="26800"/>
          <a:stretch/>
        </p:blipFill>
        <p:spPr bwMode="auto">
          <a:xfrm>
            <a:off x="539552" y="2133253"/>
            <a:ext cx="6892371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2267744" y="2896038"/>
            <a:ext cx="1656184" cy="19011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923928" y="2896038"/>
            <a:ext cx="1914164" cy="18668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838092" y="2896038"/>
            <a:ext cx="1254188" cy="18668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2533704" y="2503929"/>
            <a:ext cx="326243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邊框可以設定表格邊框的形狀與寬度還有顏色</a:t>
            </a:r>
            <a:endParaRPr lang="en-US" altLang="zh-TW" sz="1200" dirty="0" smtClean="0"/>
          </a:p>
        </p:txBody>
      </p:sp>
    </p:spTree>
    <p:extLst>
      <p:ext uri="{BB962C8B-B14F-4D97-AF65-F5344CB8AC3E}">
        <p14:creationId xmlns:p14="http://schemas.microsoft.com/office/powerpoint/2010/main" val="3775713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CSS</a:t>
            </a:r>
            <a:r>
              <a:rPr lang="zh-TW" altLang="en-US" dirty="0"/>
              <a:t>規則設定說明</a:t>
            </a:r>
            <a:r>
              <a:rPr lang="en-US" altLang="zh-TW" dirty="0" smtClean="0"/>
              <a:t>(</a:t>
            </a:r>
            <a:r>
              <a:rPr lang="zh-TW" altLang="en-US" dirty="0" smtClean="0"/>
              <a:t>六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5" t="27273" r="27727" b="26473"/>
          <a:stretch/>
        </p:blipFill>
        <p:spPr bwMode="auto">
          <a:xfrm>
            <a:off x="395536" y="2077046"/>
            <a:ext cx="7329294" cy="478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483768" y="2492896"/>
            <a:ext cx="280076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定義項目符號的設定值，如大小或字型</a:t>
            </a:r>
            <a:endParaRPr lang="en-US" altLang="zh-TW" sz="1200" dirty="0" smtClean="0"/>
          </a:p>
        </p:txBody>
      </p:sp>
    </p:spTree>
    <p:extLst>
      <p:ext uri="{BB962C8B-B14F-4D97-AF65-F5344CB8AC3E}">
        <p14:creationId xmlns:p14="http://schemas.microsoft.com/office/powerpoint/2010/main" val="251564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CSS</a:t>
            </a:r>
            <a:r>
              <a:rPr lang="zh-TW" altLang="en-US" dirty="0"/>
              <a:t>規則設定說明</a:t>
            </a:r>
            <a:r>
              <a:rPr lang="en-US" altLang="zh-TW" dirty="0" smtClean="0"/>
              <a:t>(</a:t>
            </a:r>
            <a:r>
              <a:rPr lang="zh-TW" altLang="en-US" dirty="0" smtClean="0"/>
              <a:t>七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5" t="26933" r="27591" b="26690"/>
          <a:stretch/>
        </p:blipFill>
        <p:spPr bwMode="auto">
          <a:xfrm>
            <a:off x="341090" y="2060848"/>
            <a:ext cx="7357384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483768" y="2492896"/>
            <a:ext cx="306686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選擇</a:t>
            </a:r>
            <a:r>
              <a:rPr lang="en-US" altLang="zh-TW" sz="1200" dirty="0" smtClean="0"/>
              <a:t>CSS</a:t>
            </a:r>
            <a:r>
              <a:rPr lang="zh-TW" altLang="en-US" sz="1200" dirty="0" smtClean="0"/>
              <a:t>樣式相關內容在頁面中定位的方式</a:t>
            </a:r>
            <a:endParaRPr lang="en-US" altLang="zh-TW" sz="1200" dirty="0" smtClean="0"/>
          </a:p>
        </p:txBody>
      </p:sp>
    </p:spTree>
    <p:extLst>
      <p:ext uri="{BB962C8B-B14F-4D97-AF65-F5344CB8AC3E}">
        <p14:creationId xmlns:p14="http://schemas.microsoft.com/office/powerpoint/2010/main" val="1076130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CSS</a:t>
            </a:r>
            <a:r>
              <a:rPr lang="zh-TW" altLang="en-US" dirty="0"/>
              <a:t>排版</a:t>
            </a:r>
            <a:r>
              <a:rPr lang="en-US" altLang="zh-TW" dirty="0"/>
              <a:t>(</a:t>
            </a:r>
            <a:r>
              <a:rPr lang="zh-TW" altLang="en-US" dirty="0"/>
              <a:t>背景的設定與文字美化</a:t>
            </a:r>
            <a:r>
              <a:rPr lang="en-US" altLang="zh-TW" dirty="0"/>
              <a:t>):</a:t>
            </a:r>
            <a:r>
              <a:rPr lang="zh-TW" altLang="en-US" dirty="0"/>
              <a:t>讓頁面套用樣式檔</a:t>
            </a:r>
            <a:endParaRPr lang="en-US" altLang="zh-TW" dirty="0"/>
          </a:p>
          <a:p>
            <a:pPr marL="45720" indent="0">
              <a:buNone/>
            </a:pPr>
            <a:r>
              <a:rPr lang="zh-TW" altLang="en-US" dirty="0"/>
              <a:t>首先</a:t>
            </a:r>
            <a:r>
              <a:rPr lang="zh-TW" altLang="en-US" dirty="0" smtClean="0"/>
              <a:t>，來建立一個</a:t>
            </a:r>
            <a:r>
              <a:rPr lang="en-US" altLang="zh-TW" dirty="0" smtClean="0"/>
              <a:t>CSS</a:t>
            </a:r>
            <a:r>
              <a:rPr lang="zh-TW" altLang="en-US" dirty="0" smtClean="0"/>
              <a:t>樣式表</a:t>
            </a:r>
            <a:r>
              <a:rPr lang="zh-TW" altLang="en-US" dirty="0"/>
              <a:t>，在開始的歡迎頁</a:t>
            </a:r>
            <a:r>
              <a:rPr lang="zh-TW" altLang="en-US" dirty="0" smtClean="0"/>
              <a:t>面，選取</a:t>
            </a:r>
            <a:r>
              <a:rPr lang="en-US" altLang="zh-TW" dirty="0" smtClean="0"/>
              <a:t>CSS</a:t>
            </a:r>
            <a:r>
              <a:rPr lang="zh-TW" altLang="en-US" dirty="0" smtClean="0"/>
              <a:t>。</a:t>
            </a:r>
            <a:endParaRPr lang="en-US" altLang="zh-TW" dirty="0" smtClean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t="23049" r="33307" b="14539"/>
          <a:stretch/>
        </p:blipFill>
        <p:spPr bwMode="auto">
          <a:xfrm>
            <a:off x="2051720" y="2564904"/>
            <a:ext cx="5166360" cy="402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851920" y="4576584"/>
            <a:ext cx="1584176" cy="139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5788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新增網站</a:t>
            </a:r>
            <a:r>
              <a:rPr lang="en-US" altLang="zh-TW" dirty="0" smtClean="0"/>
              <a:t>:</a:t>
            </a:r>
            <a:r>
              <a:rPr lang="zh-TW" altLang="en-US" dirty="0" smtClean="0"/>
              <a:t>網站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新增網站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9" t="3333" r="16979" b="51614"/>
          <a:stretch/>
        </p:blipFill>
        <p:spPr bwMode="auto">
          <a:xfrm>
            <a:off x="539552" y="2261299"/>
            <a:ext cx="8022566" cy="343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4159623" y="2294965"/>
            <a:ext cx="475130" cy="1792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649506" y="2483223"/>
            <a:ext cx="3003176" cy="2241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8879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CSS</a:t>
            </a:r>
            <a:r>
              <a:rPr lang="zh-TW" altLang="en-US" dirty="0" smtClean="0"/>
              <a:t>規則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建立類別選取器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輸入名稱</a:t>
            </a:r>
            <a:r>
              <a:rPr lang="en-US" altLang="zh-TW" dirty="0" smtClean="0"/>
              <a:t>(.</a:t>
            </a:r>
            <a:r>
              <a:rPr lang="zh-TW" altLang="en-US" dirty="0" smtClean="0"/>
              <a:t>英數名稱</a:t>
            </a:r>
            <a:r>
              <a:rPr lang="en-US" altLang="zh-TW" dirty="0" smtClean="0"/>
              <a:t>)&gt;</a:t>
            </a:r>
            <a:r>
              <a:rPr lang="zh-TW" altLang="en-US" dirty="0" smtClean="0"/>
              <a:t>只在此文件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0"/>
          <a:stretch/>
        </p:blipFill>
        <p:spPr bwMode="auto">
          <a:xfrm>
            <a:off x="1043608" y="2204864"/>
            <a:ext cx="7200800" cy="427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403648" y="5396456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依序設定針對</a:t>
            </a:r>
            <a:r>
              <a:rPr lang="en-US" altLang="zh-TW" dirty="0" smtClean="0"/>
              <a:t>title</a:t>
            </a:r>
            <a:r>
              <a:rPr lang="zh-TW" altLang="en-US" dirty="0" smtClean="0"/>
              <a:t>、</a:t>
            </a:r>
            <a:r>
              <a:rPr lang="en-US" altLang="zh-TW" dirty="0" smtClean="0"/>
              <a:t>table</a:t>
            </a:r>
            <a:r>
              <a:rPr lang="zh-TW" altLang="en-US" dirty="0" smtClean="0"/>
              <a:t>、</a:t>
            </a:r>
            <a:r>
              <a:rPr lang="en-US" altLang="zh-TW" dirty="0" smtClean="0"/>
              <a:t>background……</a:t>
            </a:r>
            <a:r>
              <a:rPr lang="zh-TW" altLang="en-US" dirty="0" smtClean="0"/>
              <a:t>等</a:t>
            </a:r>
            <a:r>
              <a:rPr lang="en-US" altLang="zh-TW" dirty="0" smtClean="0"/>
              <a:t>CSS</a:t>
            </a:r>
            <a:r>
              <a:rPr lang="zh-TW" altLang="en-US" dirty="0" smtClean="0"/>
              <a:t>規則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3635896" y="4293096"/>
            <a:ext cx="1656184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1939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將創建好的</a:t>
            </a:r>
            <a:r>
              <a:rPr lang="en-US" altLang="zh-TW" dirty="0" smtClean="0"/>
              <a:t>CSS</a:t>
            </a:r>
            <a:r>
              <a:rPr lang="zh-TW" altLang="en-US" dirty="0" smtClean="0"/>
              <a:t>規則另存成新檔</a:t>
            </a:r>
            <a:endParaRPr lang="en-US" altLang="zh-TW" dirty="0" smtClean="0"/>
          </a:p>
          <a:p>
            <a:r>
              <a:rPr lang="zh-TW" altLang="en-US" dirty="0"/>
              <a:t>範例中我們創建</a:t>
            </a:r>
            <a:r>
              <a:rPr lang="zh-TW" altLang="en-US" dirty="0" smtClean="0"/>
              <a:t>的</a:t>
            </a:r>
            <a:r>
              <a:rPr lang="en-US" altLang="zh-TW" dirty="0" smtClean="0"/>
              <a:t>CSS</a:t>
            </a:r>
            <a:r>
              <a:rPr lang="zh-TW" altLang="en-US" dirty="0" smtClean="0"/>
              <a:t>檔包括了</a:t>
            </a:r>
            <a:r>
              <a:rPr lang="en-US" altLang="zh-TW" dirty="0" smtClean="0"/>
              <a:t>:</a:t>
            </a:r>
          </a:p>
          <a:p>
            <a:pPr marL="45720" indent="0">
              <a:buNone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2627784" y="2852936"/>
            <a:ext cx="316835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Sample1</a:t>
            </a:r>
            <a:endParaRPr lang="zh-TW" altLang="en-US" dirty="0"/>
          </a:p>
        </p:txBody>
      </p:sp>
      <p:sp>
        <p:nvSpPr>
          <p:cNvPr id="5" name="右中括弧 4"/>
          <p:cNvSpPr/>
          <p:nvPr/>
        </p:nvSpPr>
        <p:spPr>
          <a:xfrm rot="16200000">
            <a:off x="4103948" y="1952836"/>
            <a:ext cx="216024" cy="3168352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/>
          <p:cNvCxnSpPr>
            <a:stCxn id="4" idx="2"/>
          </p:cNvCxnSpPr>
          <p:nvPr/>
        </p:nvCxnSpPr>
        <p:spPr>
          <a:xfrm>
            <a:off x="4211960" y="3140968"/>
            <a:ext cx="0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2396951" y="3733485"/>
            <a:ext cx="461665" cy="66460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TW" dirty="0" smtClean="0"/>
              <a:t>.title1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981127" y="3773648"/>
            <a:ext cx="461665" cy="78483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TW" dirty="0" smtClean="0"/>
              <a:t>.table1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5565303" y="3773648"/>
            <a:ext cx="461665" cy="132741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TW" dirty="0" smtClean="0"/>
              <a:t>.background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17217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附加外部樣式表</a:t>
            </a:r>
            <a:r>
              <a:rPr lang="en-US" altLang="zh-TW" dirty="0" smtClean="0"/>
              <a:t>(</a:t>
            </a:r>
            <a:r>
              <a:rPr lang="zh-TW" altLang="en-US" dirty="0" smtClean="0"/>
              <a:t>套用</a:t>
            </a:r>
            <a:r>
              <a:rPr lang="en-US" altLang="zh-TW" dirty="0" smtClean="0"/>
              <a:t>CSS</a:t>
            </a:r>
            <a:r>
              <a:rPr lang="zh-TW" altLang="en-US" dirty="0" smtClean="0"/>
              <a:t>規則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90808" y="2147972"/>
            <a:ext cx="8810763" cy="4694967"/>
            <a:chOff x="634157" y="1892295"/>
            <a:chExt cx="10922619" cy="502592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88" t="25449" r="18793" b="28621"/>
            <a:stretch/>
          </p:blipFill>
          <p:spPr bwMode="auto">
            <a:xfrm>
              <a:off x="634157" y="1892295"/>
              <a:ext cx="2425675" cy="3344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0" t="46224" r="41275" b="28547"/>
            <a:stretch/>
          </p:blipFill>
          <p:spPr bwMode="auto">
            <a:xfrm>
              <a:off x="3059832" y="1916832"/>
              <a:ext cx="5272039" cy="2144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5" t="26375" r="22241" b="13146"/>
            <a:stretch/>
          </p:blipFill>
          <p:spPr bwMode="auto">
            <a:xfrm>
              <a:off x="6372200" y="3147620"/>
              <a:ext cx="5184576" cy="3770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1403648" y="5081786"/>
            <a:ext cx="163895" cy="1433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123728" y="2492895"/>
            <a:ext cx="3240360" cy="6794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4860032" y="4509120"/>
            <a:ext cx="3960440" cy="1433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8244408" y="5661248"/>
            <a:ext cx="432048" cy="1433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508104" y="2564904"/>
            <a:ext cx="648072" cy="1433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8686" y="5363594"/>
            <a:ext cx="24064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/>
              <a:t>在網頁中，點擊</a:t>
            </a:r>
            <a:r>
              <a:rPr lang="en-US" altLang="zh-TW" sz="1400" dirty="0" err="1"/>
              <a:t>css</a:t>
            </a:r>
            <a:r>
              <a:rPr lang="zh-TW" altLang="en-US" sz="1400" dirty="0"/>
              <a:t>視窗</a:t>
            </a:r>
            <a:r>
              <a:rPr lang="zh-TW" altLang="en-US" sz="1400" dirty="0" smtClean="0"/>
              <a:t>中的</a:t>
            </a:r>
            <a:endParaRPr lang="en-US" altLang="zh-TW" sz="1400" dirty="0" smtClean="0"/>
          </a:p>
          <a:p>
            <a:r>
              <a:rPr lang="zh-TW" altLang="en-US" sz="1400" dirty="0"/>
              <a:t>附加外部樣式表</a:t>
            </a:r>
          </a:p>
          <a:p>
            <a:endParaRPr lang="zh-TW" altLang="en-US" sz="1400" dirty="0"/>
          </a:p>
        </p:txBody>
      </p:sp>
      <p:sp>
        <p:nvSpPr>
          <p:cNvPr id="6" name="橢圓 5"/>
          <p:cNvSpPr/>
          <p:nvPr/>
        </p:nvSpPr>
        <p:spPr>
          <a:xfrm>
            <a:off x="6228184" y="2501209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90808" y="5164429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8028384" y="5195992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6300192" y="2717271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/>
              <a:t>點擊</a:t>
            </a:r>
            <a:r>
              <a:rPr lang="zh-TW" altLang="en-US" sz="1400" dirty="0" smtClean="0"/>
              <a:t>瀏覽，選擇</a:t>
            </a:r>
            <a:r>
              <a:rPr lang="zh-TW" altLang="en-US" sz="1400" dirty="0" smtClean="0"/>
              <a:t>要套用</a:t>
            </a:r>
            <a:endParaRPr lang="en-US" altLang="zh-TW" sz="1400" dirty="0" smtClean="0"/>
          </a:p>
          <a:p>
            <a:r>
              <a:rPr lang="zh-TW" altLang="en-US" sz="1400" dirty="0" smtClean="0"/>
              <a:t>的樣式表路徑位置</a:t>
            </a:r>
            <a:endParaRPr lang="zh-TW" altLang="en-US" sz="1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9161" y="504268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1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176537" y="2424555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2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7960903" y="511933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3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71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輸入文字與表格，選取表格、文字再個別套用</a:t>
            </a:r>
            <a:r>
              <a:rPr lang="en-US" altLang="zh-TW" dirty="0" smtClean="0"/>
              <a:t>CSS</a:t>
            </a:r>
            <a:r>
              <a:rPr lang="zh-TW" altLang="en-US" dirty="0" smtClean="0"/>
              <a:t>樣式，如圖所示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4" r="18276" b="6482"/>
          <a:stretch/>
        </p:blipFill>
        <p:spPr bwMode="auto">
          <a:xfrm>
            <a:off x="539552" y="2204864"/>
            <a:ext cx="6308776" cy="391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259632" y="5517232"/>
            <a:ext cx="1008112" cy="139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649352" y="5983323"/>
            <a:ext cx="3236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 smtClean="0"/>
              <a:t>在屬性欄，</a:t>
            </a:r>
            <a:r>
              <a:rPr lang="zh-TW" altLang="en-US" sz="1400" dirty="0"/>
              <a:t>點</a:t>
            </a:r>
            <a:r>
              <a:rPr lang="zh-TW" altLang="en-US" sz="1400" dirty="0" smtClean="0"/>
              <a:t>擊樣式，選擇套用的樣式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539552" y="5229200"/>
            <a:ext cx="720080" cy="139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1259632" y="5145236"/>
            <a:ext cx="408477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400" dirty="0" smtClean="0"/>
              <a:t>目前在背景區域，因此我們可以套用背景</a:t>
            </a:r>
            <a:r>
              <a:rPr lang="en-US" altLang="zh-TW" sz="1400" dirty="0" smtClean="0"/>
              <a:t>CSS</a:t>
            </a:r>
            <a:r>
              <a:rPr lang="zh-TW" altLang="en-US" sz="1400" dirty="0" smtClean="0"/>
              <a:t>樣式</a:t>
            </a:r>
            <a:endParaRPr lang="zh-TW" altLang="en-US" sz="1400" dirty="0"/>
          </a:p>
        </p:txBody>
      </p:sp>
      <p:cxnSp>
        <p:nvCxnSpPr>
          <p:cNvPr id="11" name="肘形接點 10"/>
          <p:cNvCxnSpPr>
            <a:stCxn id="6" idx="1"/>
          </p:cNvCxnSpPr>
          <p:nvPr/>
        </p:nvCxnSpPr>
        <p:spPr>
          <a:xfrm rot="10800000" flipV="1">
            <a:off x="1099974" y="5587157"/>
            <a:ext cx="159659" cy="396166"/>
          </a:xfrm>
          <a:prstGeom prst="bentConnector2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2909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0" y="1556792"/>
            <a:ext cx="8407893" cy="4407408"/>
          </a:xfrm>
        </p:spPr>
        <p:txBody>
          <a:bodyPr/>
          <a:lstStyle/>
          <a:p>
            <a:pPr marL="274320" lvl="1" indent="-228600">
              <a:buClr>
                <a:schemeClr val="accent1"/>
              </a:buClr>
              <a:buFont typeface="Wingdings 2" pitchFamily="18" charset="2"/>
              <a:buChar char=""/>
            </a:pPr>
            <a:r>
              <a:rPr lang="zh-TW" altLang="zh-TW" dirty="0" smtClean="0"/>
              <a:t>連結</a:t>
            </a:r>
            <a:r>
              <a:rPr lang="zh-TW" altLang="en-US" dirty="0" smtClean="0"/>
              <a:t>與</a:t>
            </a:r>
            <a:r>
              <a:rPr lang="zh-TW" altLang="zh-TW" dirty="0" smtClean="0"/>
              <a:t>樣式</a:t>
            </a:r>
            <a:endParaRPr lang="zh-TW" altLang="zh-TW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1" b="7565"/>
          <a:stretch/>
        </p:blipFill>
        <p:spPr bwMode="auto">
          <a:xfrm>
            <a:off x="989856" y="1927934"/>
            <a:ext cx="7686600" cy="477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4139952" y="3573016"/>
            <a:ext cx="504056" cy="139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238564" y="6156644"/>
            <a:ext cx="2349660" cy="139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148064" y="4077072"/>
            <a:ext cx="3312368" cy="139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956376" y="4653136"/>
            <a:ext cx="491262" cy="139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3930345" y="376929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 smtClean="0"/>
              <a:t>圈選文字</a:t>
            </a:r>
            <a:endParaRPr lang="zh-TW" altLang="en-US" sz="1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833156" y="6296494"/>
            <a:ext cx="2067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/>
              <a:t>在連結</a:t>
            </a:r>
            <a:r>
              <a:rPr lang="zh-TW" altLang="en-US" sz="1400" dirty="0" smtClean="0"/>
              <a:t>點擊瀏覽</a:t>
            </a:r>
            <a:r>
              <a:rPr lang="zh-TW" altLang="en-US" sz="1400" dirty="0" smtClean="0"/>
              <a:t>資料夾</a:t>
            </a:r>
            <a:endParaRPr lang="zh-TW" altLang="en-US" sz="14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900817" y="5301208"/>
            <a:ext cx="208582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400" dirty="0" smtClean="0"/>
              <a:t>選擇要連結的網頁</a:t>
            </a:r>
            <a:r>
              <a:rPr lang="en-US" altLang="zh-TW" sz="1400" dirty="0" smtClean="0"/>
              <a:t>&gt;</a:t>
            </a:r>
            <a:r>
              <a:rPr lang="zh-TW" altLang="en-US" sz="1400" dirty="0" smtClean="0"/>
              <a:t>確定</a:t>
            </a:r>
            <a:endParaRPr lang="zh-TW" altLang="en-US" sz="1400" dirty="0"/>
          </a:p>
        </p:txBody>
      </p:sp>
      <p:sp>
        <p:nvSpPr>
          <p:cNvPr id="4" name="橢圓 3"/>
          <p:cNvSpPr/>
          <p:nvPr/>
        </p:nvSpPr>
        <p:spPr>
          <a:xfrm>
            <a:off x="3853401" y="3846239"/>
            <a:ext cx="153888" cy="15388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4715805" y="6386836"/>
            <a:ext cx="153888" cy="15388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6779364" y="5378152"/>
            <a:ext cx="153888" cy="15388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3781872" y="3769295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bg1"/>
                </a:solidFill>
              </a:rPr>
              <a:t>1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647517" y="6309891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bg1"/>
                </a:solidFill>
              </a:rPr>
              <a:t>2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711076" y="5301208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bg1"/>
                </a:solidFill>
              </a:rPr>
              <a:t>3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05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表格</a:t>
            </a:r>
            <a:r>
              <a:rPr lang="zh-TW" altLang="zh-TW" dirty="0" smtClean="0"/>
              <a:t>運用</a:t>
            </a:r>
            <a:endParaRPr lang="en-US" altLang="zh-TW" dirty="0" smtClean="0"/>
          </a:p>
          <a:p>
            <a:endParaRPr lang="zh-TW" altLang="zh-TW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82280" y="2078117"/>
            <a:ext cx="5536737" cy="4158816"/>
            <a:chOff x="1115616" y="2393099"/>
            <a:chExt cx="5536737" cy="415881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700" b="20320"/>
            <a:stretch/>
          </p:blipFill>
          <p:spPr bwMode="auto">
            <a:xfrm>
              <a:off x="1115616" y="2393099"/>
              <a:ext cx="5536737" cy="4158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1733871" y="2810746"/>
              <a:ext cx="144625" cy="17099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3943671" y="3549555"/>
              <a:ext cx="2705607" cy="29506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5972754" y="2264699"/>
            <a:ext cx="31712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列</a:t>
            </a:r>
            <a:r>
              <a:rPr lang="en-US" altLang="zh-TW" sz="2000" dirty="0" smtClean="0"/>
              <a:t>:</a:t>
            </a:r>
            <a:r>
              <a:rPr lang="zh-TW" altLang="en-US" sz="2000" dirty="0" smtClean="0"/>
              <a:t>表格中橫排為列</a:t>
            </a:r>
            <a:endParaRPr lang="en-US" altLang="zh-TW" sz="2000" dirty="0" smtClean="0"/>
          </a:p>
          <a:p>
            <a:endParaRPr lang="en-US" altLang="zh-TW" sz="2000" dirty="0" smtClean="0"/>
          </a:p>
          <a:p>
            <a:r>
              <a:rPr lang="zh-TW" altLang="en-US" sz="2000" dirty="0" smtClean="0"/>
              <a:t>欄</a:t>
            </a:r>
            <a:r>
              <a:rPr lang="en-US" altLang="zh-TW" sz="2000" dirty="0" smtClean="0"/>
              <a:t>:</a:t>
            </a:r>
            <a:r>
              <a:rPr lang="zh-TW" altLang="en-US" sz="2000" dirty="0" smtClean="0"/>
              <a:t>表格中直排為欄</a:t>
            </a:r>
            <a:endParaRPr lang="en-US" altLang="zh-TW" sz="2000" dirty="0" smtClean="0"/>
          </a:p>
          <a:p>
            <a:endParaRPr lang="en-US" altLang="zh-TW" sz="2000" dirty="0" smtClean="0"/>
          </a:p>
          <a:p>
            <a:r>
              <a:rPr lang="zh-TW" altLang="en-US" sz="2000" dirty="0" smtClean="0"/>
              <a:t>表格寬度</a:t>
            </a:r>
            <a:endParaRPr lang="en-US" altLang="zh-TW" sz="2000" dirty="0" smtClean="0"/>
          </a:p>
          <a:p>
            <a:endParaRPr lang="en-US" altLang="zh-TW" sz="2000" dirty="0" smtClean="0"/>
          </a:p>
          <a:p>
            <a:r>
              <a:rPr lang="zh-TW" altLang="en-US" sz="2000" dirty="0" smtClean="0"/>
              <a:t>邊框粗細</a:t>
            </a:r>
            <a:r>
              <a:rPr lang="en-US" altLang="zh-TW" sz="2000" dirty="0" smtClean="0"/>
              <a:t>:</a:t>
            </a:r>
            <a:r>
              <a:rPr lang="zh-TW" altLang="en-US" sz="2000" dirty="0" smtClean="0"/>
              <a:t>表格邊框粗細</a:t>
            </a:r>
            <a:endParaRPr lang="en-US" altLang="zh-TW" sz="2000" dirty="0" smtClean="0"/>
          </a:p>
          <a:p>
            <a:endParaRPr lang="en-US" altLang="zh-TW" sz="2000" dirty="0" smtClean="0"/>
          </a:p>
          <a:p>
            <a:r>
              <a:rPr lang="zh-TW" altLang="en-US" sz="2000" dirty="0"/>
              <a:t>頁</a:t>
            </a:r>
            <a:r>
              <a:rPr lang="zh-TW" altLang="en-US" sz="2000" dirty="0" smtClean="0"/>
              <a:t>首</a:t>
            </a:r>
            <a:r>
              <a:rPr lang="en-US" altLang="zh-TW" sz="2000" dirty="0" smtClean="0"/>
              <a:t>:</a:t>
            </a:r>
            <a:r>
              <a:rPr lang="zh-TW" altLang="en-US" sz="2000" dirty="0" smtClean="0"/>
              <a:t>決定第一列或第一欄</a:t>
            </a:r>
            <a:endParaRPr lang="en-US" altLang="zh-TW" sz="2000" dirty="0" smtClean="0"/>
          </a:p>
          <a:p>
            <a:r>
              <a:rPr lang="zh-TW" altLang="en-US" sz="2000" dirty="0" smtClean="0"/>
              <a:t>是否成為頁首狀態</a:t>
            </a:r>
            <a:endParaRPr lang="en-US" altLang="zh-TW" sz="2000" dirty="0" smtClean="0"/>
          </a:p>
          <a:p>
            <a:endParaRPr lang="en-US" altLang="zh-TW" sz="2000" dirty="0" smtClean="0"/>
          </a:p>
          <a:p>
            <a:endParaRPr lang="zh-TW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251520" y="3234573"/>
            <a:ext cx="2658815" cy="278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971600" y="2666758"/>
            <a:ext cx="273023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400" dirty="0"/>
              <a:t>在插入面板</a:t>
            </a:r>
            <a:r>
              <a:rPr lang="en-US" altLang="zh-TW" sz="1400" dirty="0"/>
              <a:t>&gt;</a:t>
            </a:r>
            <a:r>
              <a:rPr lang="zh-TW" altLang="en-US" sz="1400" dirty="0"/>
              <a:t>常用</a:t>
            </a:r>
            <a:r>
              <a:rPr lang="en-US" altLang="zh-TW" sz="1400" dirty="0"/>
              <a:t>&gt;</a:t>
            </a:r>
            <a:r>
              <a:rPr lang="zh-TW" altLang="en-US" sz="1400" dirty="0"/>
              <a:t>點擊</a:t>
            </a:r>
            <a:r>
              <a:rPr lang="zh-TW" altLang="en-US" sz="1400" dirty="0" smtClean="0"/>
              <a:t>表格圖示</a:t>
            </a:r>
            <a:endParaRPr lang="zh-TW" altLang="en-US" sz="1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2867997" y="6236933"/>
            <a:ext cx="26981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400" dirty="0" smtClean="0"/>
              <a:t>在表格選項面板中調整表格選項</a:t>
            </a:r>
            <a:endParaRPr lang="zh-TW" altLang="en-US" sz="1400" dirty="0"/>
          </a:p>
        </p:txBody>
      </p:sp>
      <p:sp>
        <p:nvSpPr>
          <p:cNvPr id="8" name="橢圓 7"/>
          <p:cNvSpPr/>
          <p:nvPr/>
        </p:nvSpPr>
        <p:spPr>
          <a:xfrm>
            <a:off x="845160" y="2721422"/>
            <a:ext cx="198448" cy="1984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2711887" y="6291597"/>
            <a:ext cx="198448" cy="1984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799152" y="2666758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bg1"/>
                </a:solidFill>
              </a:rPr>
              <a:t>1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665879" y="6236933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bg1"/>
                </a:solidFill>
              </a:rPr>
              <a:t>2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704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調整表格列</a:t>
            </a:r>
            <a:r>
              <a:rPr lang="en-US" altLang="zh-TW" dirty="0" smtClean="0"/>
              <a:t>/</a:t>
            </a:r>
            <a:r>
              <a:rPr lang="zh-TW" altLang="en-US" dirty="0" smtClean="0"/>
              <a:t>欄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2"/>
          <a:stretch/>
        </p:blipFill>
        <p:spPr bwMode="auto">
          <a:xfrm>
            <a:off x="611560" y="2100626"/>
            <a:ext cx="8027611" cy="47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85495" y="5301208"/>
            <a:ext cx="13388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方法一</a:t>
            </a:r>
            <a:endParaRPr lang="en-US" altLang="zh-TW" sz="1200" dirty="0" smtClean="0"/>
          </a:p>
          <a:p>
            <a:r>
              <a:rPr lang="zh-TW" altLang="en-US" dirty="0" smtClean="0"/>
              <a:t>屬性欄調整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96908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827584" y="1772816"/>
            <a:ext cx="56024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方法二</a:t>
            </a:r>
            <a:endParaRPr lang="en-US" altLang="zh-TW" sz="1200" dirty="0"/>
          </a:p>
          <a:p>
            <a:r>
              <a:rPr lang="zh-TW" altLang="en-US" dirty="0" smtClean="0"/>
              <a:t>在表格的最後一欄</a:t>
            </a:r>
            <a:r>
              <a:rPr lang="en-US" altLang="zh-TW" dirty="0" smtClean="0"/>
              <a:t>/</a:t>
            </a:r>
            <a:r>
              <a:rPr lang="zh-TW" altLang="en-US" dirty="0" smtClean="0"/>
              <a:t>列，按下</a:t>
            </a:r>
            <a:r>
              <a:rPr lang="en-US" altLang="zh-TW" dirty="0" smtClean="0"/>
              <a:t>Tab</a:t>
            </a:r>
            <a:r>
              <a:rPr lang="zh-TW" altLang="en-US" dirty="0" smtClean="0"/>
              <a:t>鍵，就可以增加列</a:t>
            </a:r>
            <a:r>
              <a:rPr lang="en-US" altLang="zh-TW" dirty="0" smtClean="0"/>
              <a:t>/</a:t>
            </a:r>
            <a:r>
              <a:rPr lang="zh-TW" altLang="en-US" dirty="0" smtClean="0"/>
              <a:t>欄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827584" y="2528498"/>
            <a:ext cx="43540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方法三</a:t>
            </a:r>
            <a:endParaRPr lang="en-US" altLang="zh-TW" sz="1200" dirty="0" smtClean="0"/>
          </a:p>
          <a:p>
            <a:r>
              <a:rPr lang="zh-TW" altLang="en-US" dirty="0" smtClean="0"/>
              <a:t>在表格中點擊右鍵，選擇表格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插入列</a:t>
            </a:r>
            <a:r>
              <a:rPr lang="en-US" altLang="zh-TW" dirty="0" smtClean="0"/>
              <a:t>/</a:t>
            </a:r>
            <a:r>
              <a:rPr lang="zh-TW" altLang="en-US" dirty="0" smtClean="0"/>
              <a:t>欄</a:t>
            </a:r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873" r="42317" b="4655"/>
          <a:stretch/>
        </p:blipFill>
        <p:spPr bwMode="auto">
          <a:xfrm>
            <a:off x="2843808" y="3082496"/>
            <a:ext cx="3779912" cy="337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5181661" y="3861048"/>
            <a:ext cx="1320739" cy="1267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923928" y="4293096"/>
            <a:ext cx="1274605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69746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表格合併與分割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14961" y="2276872"/>
            <a:ext cx="4773064" cy="2904956"/>
            <a:chOff x="-91478" y="2213746"/>
            <a:chExt cx="6463679" cy="3933889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44" r="46724" b="50000"/>
            <a:stretch/>
          </p:blipFill>
          <p:spPr bwMode="auto">
            <a:xfrm>
              <a:off x="-91478" y="2213746"/>
              <a:ext cx="6398421" cy="2766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40" r="37630" b="6412"/>
            <a:stretch/>
          </p:blipFill>
          <p:spPr bwMode="auto">
            <a:xfrm>
              <a:off x="315464" y="5167565"/>
              <a:ext cx="6056737" cy="9800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5" t="37897" r="35235" b="41827"/>
          <a:stretch/>
        </p:blipFill>
        <p:spPr bwMode="auto">
          <a:xfrm>
            <a:off x="4387687" y="2058716"/>
            <a:ext cx="2475854" cy="11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2" r="56595" b="50000"/>
          <a:stretch/>
        </p:blipFill>
        <p:spPr bwMode="auto">
          <a:xfrm>
            <a:off x="4734702" y="3179761"/>
            <a:ext cx="3707783" cy="198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592510" y="5028034"/>
            <a:ext cx="331415" cy="1535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49757" y="2708920"/>
            <a:ext cx="3702163" cy="3103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409812" y="5262925"/>
            <a:ext cx="1707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 smtClean="0"/>
              <a:t>表格合併</a:t>
            </a:r>
            <a:r>
              <a:rPr lang="en-US" altLang="zh-TW" sz="1400" dirty="0" smtClean="0"/>
              <a:t>/</a:t>
            </a:r>
            <a:r>
              <a:rPr lang="zh-TW" altLang="en-US" sz="1400" dirty="0" smtClean="0"/>
              <a:t>分割按鈕</a:t>
            </a:r>
            <a:endParaRPr lang="zh-TW" altLang="en-US" sz="14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829697" y="2122983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 smtClean="0"/>
              <a:t>表格分割設定確定</a:t>
            </a:r>
            <a:endParaRPr lang="zh-TW" altLang="en-US" sz="1400" dirty="0"/>
          </a:p>
        </p:txBody>
      </p:sp>
      <p:cxnSp>
        <p:nvCxnSpPr>
          <p:cNvPr id="11" name="肘形接點 10"/>
          <p:cNvCxnSpPr>
            <a:stCxn id="7" idx="3"/>
          </p:cNvCxnSpPr>
          <p:nvPr/>
        </p:nvCxnSpPr>
        <p:spPr>
          <a:xfrm>
            <a:off x="6863541" y="2609919"/>
            <a:ext cx="444763" cy="569842"/>
          </a:xfrm>
          <a:prstGeom prst="bentConnector2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2028875" y="3295999"/>
            <a:ext cx="2159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 smtClean="0"/>
              <a:t>選取要合併或分割的表格</a:t>
            </a:r>
            <a:endParaRPr lang="zh-TW" altLang="en-US" sz="1400" dirty="0"/>
          </a:p>
        </p:txBody>
      </p:sp>
      <p:sp>
        <p:nvSpPr>
          <p:cNvPr id="9" name="橢圓 8"/>
          <p:cNvSpPr/>
          <p:nvPr/>
        </p:nvSpPr>
        <p:spPr>
          <a:xfrm>
            <a:off x="1835696" y="3356992"/>
            <a:ext cx="194898" cy="1948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303269" y="5319364"/>
            <a:ext cx="194898" cy="1948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6829697" y="1904811"/>
            <a:ext cx="194898" cy="1948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787913" y="3300552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bg1"/>
                </a:solidFill>
              </a:rPr>
              <a:t>1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55486" y="5262924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bg1"/>
                </a:solidFill>
              </a:rPr>
              <a:t>2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781914" y="1848371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bg1"/>
                </a:solidFill>
              </a:rPr>
              <a:t>3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342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表格高度</a:t>
            </a:r>
            <a:r>
              <a:rPr lang="en-US" altLang="zh-TW" dirty="0" smtClean="0"/>
              <a:t>:</a:t>
            </a:r>
            <a:r>
              <a:rPr lang="zh-TW" altLang="en-US" dirty="0" smtClean="0"/>
              <a:t>由表格內的文字或物件而定。</a:t>
            </a:r>
            <a:endParaRPr lang="en-US" altLang="zh-TW" dirty="0" smtClean="0"/>
          </a:p>
          <a:p>
            <a:r>
              <a:rPr lang="zh-TW" altLang="en-US" dirty="0" smtClean="0"/>
              <a:t>表格寬度概念</a:t>
            </a:r>
            <a:endParaRPr lang="en-US" altLang="zh-TW" dirty="0" smtClean="0"/>
          </a:p>
          <a:p>
            <a:pPr lvl="1"/>
            <a:r>
              <a:rPr lang="zh-TW" altLang="en-US" dirty="0"/>
              <a:t>以像素為</a:t>
            </a:r>
            <a:r>
              <a:rPr lang="zh-TW" altLang="en-US" dirty="0" smtClean="0"/>
              <a:t>單位</a:t>
            </a:r>
            <a:endParaRPr lang="en-US" altLang="zh-TW" dirty="0" smtClean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7" r="55026" b="48062"/>
          <a:stretch/>
        </p:blipFill>
        <p:spPr bwMode="auto">
          <a:xfrm>
            <a:off x="619922" y="2882553"/>
            <a:ext cx="3960440" cy="216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8225" r="20865" b="4889"/>
          <a:stretch/>
        </p:blipFill>
        <p:spPr bwMode="auto">
          <a:xfrm>
            <a:off x="619921" y="5046109"/>
            <a:ext cx="6968547" cy="92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7" t="25241" r="21509" b="20035"/>
          <a:stretch/>
        </p:blipFill>
        <p:spPr bwMode="auto">
          <a:xfrm>
            <a:off x="4611817" y="2492896"/>
            <a:ext cx="3689495" cy="235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779912" y="6138964"/>
            <a:ext cx="5380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 smtClean="0"/>
              <a:t>快捷鍵</a:t>
            </a:r>
            <a:r>
              <a:rPr lang="en-US" altLang="zh-TW" sz="1400" dirty="0" smtClean="0"/>
              <a:t>F12:</a:t>
            </a:r>
            <a:r>
              <a:rPr lang="zh-TW" altLang="en-US" sz="1400" dirty="0" smtClean="0"/>
              <a:t>在瀏覽器中顯示網頁，</a:t>
            </a:r>
            <a:r>
              <a:rPr lang="zh-TW" altLang="en-US" sz="1400" dirty="0" smtClean="0"/>
              <a:t>但需先</a:t>
            </a:r>
            <a:r>
              <a:rPr lang="zh-TW" altLang="en-US" sz="1400" dirty="0" smtClean="0"/>
              <a:t>儲存所有網頁的更改設定</a:t>
            </a:r>
            <a:endParaRPr lang="zh-TW" altLang="en-US" sz="1400" dirty="0"/>
          </a:p>
        </p:txBody>
      </p:sp>
      <p:sp>
        <p:nvSpPr>
          <p:cNvPr id="8" name="矩形 7"/>
          <p:cNvSpPr/>
          <p:nvPr/>
        </p:nvSpPr>
        <p:spPr>
          <a:xfrm>
            <a:off x="1577789" y="5549153"/>
            <a:ext cx="186190" cy="185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825348" y="4808185"/>
            <a:ext cx="3262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在瀏覽時，表格顯示的就是實際大小不會改變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739483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pic>
        <p:nvPicPr>
          <p:cNvPr id="2050" name="圖片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8" t="14381" r="24516" b="14000"/>
          <a:stretch/>
        </p:blipFill>
        <p:spPr bwMode="auto">
          <a:xfrm>
            <a:off x="251520" y="2348880"/>
            <a:ext cx="4141225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圖片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7" t="14344" r="24643" b="14037"/>
          <a:stretch/>
        </p:blipFill>
        <p:spPr bwMode="auto">
          <a:xfrm>
            <a:off x="4499992" y="2298972"/>
            <a:ext cx="4213653" cy="377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定義網站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539551" y="3536285"/>
            <a:ext cx="916715" cy="2567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725888" y="3193404"/>
            <a:ext cx="2792512" cy="4754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090910" y="5795493"/>
            <a:ext cx="506512" cy="142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796976" y="5746085"/>
            <a:ext cx="489149" cy="1403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向右箭號 3"/>
          <p:cNvSpPr/>
          <p:nvPr/>
        </p:nvSpPr>
        <p:spPr>
          <a:xfrm>
            <a:off x="4139952" y="4437112"/>
            <a:ext cx="576064" cy="2160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403648" y="3512041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命名網站</a:t>
            </a:r>
            <a:endParaRPr lang="zh-TW" altLang="en-US" sz="12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4716016" y="3645024"/>
            <a:ext cx="4031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所謂伺服器技術是在伺服端執行的語言技術。主要運用在</a:t>
            </a:r>
            <a:endParaRPr lang="en-US" altLang="zh-TW" sz="1200" dirty="0" smtClean="0"/>
          </a:p>
          <a:p>
            <a:r>
              <a:rPr lang="zh-TW" altLang="en-US" sz="1200" dirty="0"/>
              <a:t>資料庫資料的取用，目前可以不使用。</a:t>
            </a:r>
          </a:p>
        </p:txBody>
      </p:sp>
    </p:spTree>
    <p:extLst>
      <p:ext uri="{BB962C8B-B14F-4D97-AF65-F5344CB8AC3E}">
        <p14:creationId xmlns:p14="http://schemas.microsoft.com/office/powerpoint/2010/main" val="373115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8640" lvl="3" indent="-228600">
              <a:buClr>
                <a:schemeClr val="accent1"/>
              </a:buClr>
              <a:buFont typeface="Wingdings 2" pitchFamily="18" charset="2"/>
              <a:buChar char=""/>
            </a:pPr>
            <a:r>
              <a:rPr lang="zh-TW" altLang="en-US" dirty="0"/>
              <a:t>以百分比</a:t>
            </a:r>
            <a:r>
              <a:rPr lang="en-US" altLang="zh-TW" dirty="0"/>
              <a:t>%</a:t>
            </a:r>
            <a:r>
              <a:rPr lang="zh-TW" altLang="en-US" dirty="0"/>
              <a:t>為單位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26" b="50000"/>
          <a:stretch/>
        </p:blipFill>
        <p:spPr bwMode="auto">
          <a:xfrm>
            <a:off x="395536" y="2379240"/>
            <a:ext cx="4968552" cy="279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0" t="77221" r="38897" b="3687"/>
          <a:stretch/>
        </p:blipFill>
        <p:spPr bwMode="auto">
          <a:xfrm>
            <a:off x="251520" y="5197038"/>
            <a:ext cx="6225981" cy="119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4" t="25277" r="54785" b="30655"/>
          <a:stretch/>
        </p:blipFill>
        <p:spPr bwMode="auto">
          <a:xfrm>
            <a:off x="5239908" y="1820096"/>
            <a:ext cx="2475186" cy="335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649506" y="5836024"/>
            <a:ext cx="186190" cy="185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364088" y="5088287"/>
            <a:ext cx="357020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在瀏覽時，表格顯示大小會隨著視窗的縮放而改變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3786172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內距</a:t>
            </a:r>
            <a:r>
              <a:rPr lang="en-US" altLang="zh-TW" dirty="0" smtClean="0"/>
              <a:t>/</a:t>
            </a:r>
            <a:r>
              <a:rPr lang="zh-TW" altLang="en-US" dirty="0" smtClean="0"/>
              <a:t>間距</a:t>
            </a:r>
            <a:r>
              <a:rPr lang="en-US" altLang="zh-TW" dirty="0" smtClean="0"/>
              <a:t>/</a:t>
            </a:r>
            <a:r>
              <a:rPr lang="zh-TW" altLang="en-US" dirty="0" smtClean="0"/>
              <a:t>邊框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2" r="54612" b="8138"/>
          <a:stretch/>
        </p:blipFill>
        <p:spPr bwMode="auto">
          <a:xfrm>
            <a:off x="2987824" y="1628801"/>
            <a:ext cx="3960440" cy="428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27" r="38362" b="6531"/>
          <a:stretch/>
        </p:blipFill>
        <p:spPr bwMode="auto">
          <a:xfrm>
            <a:off x="2123728" y="5916457"/>
            <a:ext cx="5593112" cy="88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3131840" y="2060848"/>
            <a:ext cx="3816424" cy="3629833"/>
            <a:chOff x="3131840" y="2060848"/>
            <a:chExt cx="3816424" cy="3629833"/>
          </a:xfrm>
        </p:grpSpPr>
        <p:sp>
          <p:nvSpPr>
            <p:cNvPr id="5" name="矩形 4"/>
            <p:cNvSpPr/>
            <p:nvPr/>
          </p:nvSpPr>
          <p:spPr>
            <a:xfrm>
              <a:off x="3131840" y="2060848"/>
              <a:ext cx="3794254" cy="889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3131840" y="2060848"/>
              <a:ext cx="117198" cy="362983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31840" y="5589240"/>
              <a:ext cx="3816424" cy="1014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6827590" y="2060848"/>
              <a:ext cx="117198" cy="362983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3821295" y="3372410"/>
            <a:ext cx="111637" cy="56573"/>
            <a:chOff x="1619672" y="3581130"/>
            <a:chExt cx="865762" cy="157879"/>
          </a:xfrm>
        </p:grpSpPr>
        <p:cxnSp>
          <p:nvCxnSpPr>
            <p:cNvPr id="14" name="直線接點 13"/>
            <p:cNvCxnSpPr/>
            <p:nvPr/>
          </p:nvCxnSpPr>
          <p:spPr>
            <a:xfrm>
              <a:off x="2483770" y="3581130"/>
              <a:ext cx="1664" cy="15051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1619672" y="3656387"/>
              <a:ext cx="8640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>
            <a:xfrm>
              <a:off x="1619672" y="3581137"/>
              <a:ext cx="0" cy="1578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群組 25"/>
          <p:cNvGrpSpPr/>
          <p:nvPr/>
        </p:nvGrpSpPr>
        <p:grpSpPr>
          <a:xfrm>
            <a:off x="3347864" y="2564905"/>
            <a:ext cx="229726" cy="48756"/>
            <a:chOff x="1619672" y="3581130"/>
            <a:chExt cx="865762" cy="157879"/>
          </a:xfrm>
        </p:grpSpPr>
        <p:cxnSp>
          <p:nvCxnSpPr>
            <p:cNvPr id="27" name="直線接點 26"/>
            <p:cNvCxnSpPr/>
            <p:nvPr/>
          </p:nvCxnSpPr>
          <p:spPr>
            <a:xfrm>
              <a:off x="2483770" y="3581130"/>
              <a:ext cx="1664" cy="15051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/>
            <p:cNvCxnSpPr/>
            <p:nvPr/>
          </p:nvCxnSpPr>
          <p:spPr>
            <a:xfrm>
              <a:off x="1619672" y="3656387"/>
              <a:ext cx="8640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/>
            <p:cNvCxnSpPr/>
            <p:nvPr/>
          </p:nvCxnSpPr>
          <p:spPr>
            <a:xfrm>
              <a:off x="1619672" y="3581137"/>
              <a:ext cx="0" cy="1578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群組 29"/>
          <p:cNvGrpSpPr/>
          <p:nvPr/>
        </p:nvGrpSpPr>
        <p:grpSpPr>
          <a:xfrm>
            <a:off x="3131840" y="4308531"/>
            <a:ext cx="111637" cy="56573"/>
            <a:chOff x="1619672" y="3581130"/>
            <a:chExt cx="865762" cy="157879"/>
          </a:xfrm>
        </p:grpSpPr>
        <p:cxnSp>
          <p:nvCxnSpPr>
            <p:cNvPr id="31" name="直線接點 30"/>
            <p:cNvCxnSpPr/>
            <p:nvPr/>
          </p:nvCxnSpPr>
          <p:spPr>
            <a:xfrm>
              <a:off x="2483770" y="3581130"/>
              <a:ext cx="1664" cy="15051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接點 31"/>
            <p:cNvCxnSpPr/>
            <p:nvPr/>
          </p:nvCxnSpPr>
          <p:spPr>
            <a:xfrm>
              <a:off x="1619672" y="3656387"/>
              <a:ext cx="8640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32"/>
            <p:cNvCxnSpPr/>
            <p:nvPr/>
          </p:nvCxnSpPr>
          <p:spPr>
            <a:xfrm>
              <a:off x="1619672" y="3581137"/>
              <a:ext cx="0" cy="1578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肘形接點 24"/>
          <p:cNvCxnSpPr/>
          <p:nvPr/>
        </p:nvCxnSpPr>
        <p:spPr>
          <a:xfrm rot="10800000" flipV="1">
            <a:off x="1828716" y="2596835"/>
            <a:ext cx="1626811" cy="623692"/>
          </a:xfrm>
          <a:prstGeom prst="bentConnector3">
            <a:avLst>
              <a:gd name="adj1" fmla="val -826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肘形接點 37"/>
          <p:cNvCxnSpPr/>
          <p:nvPr/>
        </p:nvCxnSpPr>
        <p:spPr>
          <a:xfrm rot="10800000" flipV="1">
            <a:off x="1832946" y="3397362"/>
            <a:ext cx="2041312" cy="503352"/>
          </a:xfrm>
          <a:prstGeom prst="bentConnector3">
            <a:avLst>
              <a:gd name="adj1" fmla="val -37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肘形接點 40"/>
          <p:cNvCxnSpPr/>
          <p:nvPr/>
        </p:nvCxnSpPr>
        <p:spPr>
          <a:xfrm rot="10800000" flipV="1">
            <a:off x="1840862" y="4329839"/>
            <a:ext cx="1354744" cy="460333"/>
          </a:xfrm>
          <a:prstGeom prst="bentConnector3">
            <a:avLst>
              <a:gd name="adj1" fmla="val -263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/>
          <p:cNvSpPr txBox="1"/>
          <p:nvPr/>
        </p:nvSpPr>
        <p:spPr>
          <a:xfrm>
            <a:off x="1194530" y="3062329"/>
            <a:ext cx="64633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內距</a:t>
            </a:r>
            <a:endParaRPr lang="zh-TW" altLang="en-US" dirty="0"/>
          </a:p>
        </p:txBody>
      </p:sp>
      <p:sp>
        <p:nvSpPr>
          <p:cNvPr id="48" name="文字方塊 47"/>
          <p:cNvSpPr txBox="1"/>
          <p:nvPr/>
        </p:nvSpPr>
        <p:spPr>
          <a:xfrm>
            <a:off x="1186614" y="3716049"/>
            <a:ext cx="64633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間距</a:t>
            </a:r>
            <a:endParaRPr lang="zh-TW" altLang="en-US" dirty="0"/>
          </a:p>
        </p:txBody>
      </p:sp>
      <p:sp>
        <p:nvSpPr>
          <p:cNvPr id="49" name="文字方塊 48"/>
          <p:cNvSpPr txBox="1"/>
          <p:nvPr/>
        </p:nvSpPr>
        <p:spPr>
          <a:xfrm>
            <a:off x="1179549" y="4605506"/>
            <a:ext cx="64633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邊框</a:t>
            </a:r>
            <a:endParaRPr lang="zh-TW" altLang="en-US" dirty="0"/>
          </a:p>
        </p:txBody>
      </p:sp>
      <p:sp>
        <p:nvSpPr>
          <p:cNvPr id="46" name="矩形 45"/>
          <p:cNvSpPr/>
          <p:nvPr/>
        </p:nvSpPr>
        <p:spPr>
          <a:xfrm>
            <a:off x="4932040" y="6103570"/>
            <a:ext cx="466985" cy="163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 50"/>
          <p:cNvSpPr/>
          <p:nvPr/>
        </p:nvSpPr>
        <p:spPr>
          <a:xfrm>
            <a:off x="4932040" y="6289670"/>
            <a:ext cx="466985" cy="163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/>
          <p:cNvSpPr/>
          <p:nvPr/>
        </p:nvSpPr>
        <p:spPr>
          <a:xfrm>
            <a:off x="5617183" y="6289670"/>
            <a:ext cx="466985" cy="163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/>
          <p:cNvSpPr/>
          <p:nvPr/>
        </p:nvSpPr>
        <p:spPr>
          <a:xfrm>
            <a:off x="5617182" y="6103570"/>
            <a:ext cx="827026" cy="186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20112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更改表格邊框色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需要使用</a:t>
            </a:r>
            <a:r>
              <a:rPr lang="en-US" altLang="zh-TW" dirty="0" smtClean="0"/>
              <a:t>CSS</a:t>
            </a:r>
            <a:r>
              <a:rPr lang="zh-TW" altLang="en-US" dirty="0" smtClean="0"/>
              <a:t>樣式更改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marL="45720" indent="0">
              <a:buNone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4" r="29319" b="35637"/>
          <a:stretch/>
        </p:blipFill>
        <p:spPr bwMode="auto">
          <a:xfrm>
            <a:off x="179513" y="2492895"/>
            <a:ext cx="5256584" cy="241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1" t="26818" r="28182" b="27182"/>
          <a:stretch/>
        </p:blipFill>
        <p:spPr bwMode="auto">
          <a:xfrm>
            <a:off x="5409340" y="2492895"/>
            <a:ext cx="3697173" cy="241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2" r="50000" b="64818"/>
          <a:stretch/>
        </p:blipFill>
        <p:spPr bwMode="auto">
          <a:xfrm>
            <a:off x="3851920" y="4912258"/>
            <a:ext cx="4799856" cy="131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8" t="26694" r="21480" b="35535"/>
          <a:stretch/>
        </p:blipFill>
        <p:spPr bwMode="auto">
          <a:xfrm>
            <a:off x="-14808" y="3701402"/>
            <a:ext cx="2492760" cy="216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1787913" y="3300552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bg1"/>
                </a:solidFill>
              </a:rPr>
              <a:t>1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11845" y="5733256"/>
            <a:ext cx="2255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在</a:t>
            </a:r>
            <a:r>
              <a:rPr lang="en-US" altLang="zh-TW" sz="1200" dirty="0" smtClean="0"/>
              <a:t>CSS</a:t>
            </a:r>
            <a:r>
              <a:rPr lang="zh-TW" altLang="en-US" sz="1200" dirty="0" smtClean="0"/>
              <a:t>視窗，點擊新增</a:t>
            </a:r>
            <a:r>
              <a:rPr lang="en-US" altLang="zh-TW" sz="1200" dirty="0" smtClean="0"/>
              <a:t>CSS</a:t>
            </a:r>
            <a:r>
              <a:rPr lang="zh-TW" altLang="en-US" sz="1200" dirty="0" smtClean="0"/>
              <a:t>規則</a:t>
            </a:r>
            <a:endParaRPr lang="zh-TW" altLang="en-US" sz="12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2467591" y="4655406"/>
            <a:ext cx="2518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建立標籤類別 </a:t>
            </a:r>
            <a:r>
              <a:rPr lang="en-US" altLang="zh-TW" sz="1200" dirty="0" smtClean="0"/>
              <a:t>.TABLE</a:t>
            </a:r>
            <a:r>
              <a:rPr lang="zh-TW" altLang="en-US" sz="1200" dirty="0" smtClean="0"/>
              <a:t>，只在此文件</a:t>
            </a:r>
            <a:endParaRPr lang="zh-TW" altLang="en-US" sz="12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516216" y="3976010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/>
              <a:t>調整邊框顏色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4067944" y="6232219"/>
            <a:ext cx="13661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套用</a:t>
            </a:r>
            <a:r>
              <a:rPr lang="en-US" altLang="zh-TW" sz="1200" dirty="0" smtClean="0"/>
              <a:t>TABLE</a:t>
            </a:r>
            <a:r>
              <a:rPr lang="zh-TW" altLang="en-US" sz="1200" dirty="0" smtClean="0"/>
              <a:t>於表格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976727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圓角表格建立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為了使表格富有變化，我們可以將邊框用圖形做改變。首先</a:t>
            </a:r>
            <a:r>
              <a:rPr lang="zh-TW" altLang="en-US" dirty="0"/>
              <a:t>，在影像軟體</a:t>
            </a:r>
            <a:r>
              <a:rPr lang="zh-TW" altLang="en-US" dirty="0" smtClean="0"/>
              <a:t>中製作表格的邊框圖形，裁切後，再存到網站的</a:t>
            </a:r>
            <a:r>
              <a:rPr lang="zh-TW" altLang="en-US" dirty="0"/>
              <a:t>圖像</a:t>
            </a:r>
            <a:r>
              <a:rPr lang="zh-TW" altLang="en-US" dirty="0" smtClean="0"/>
              <a:t>資料夾。</a:t>
            </a:r>
            <a:endParaRPr lang="en-US" altLang="zh-TW" dirty="0" smtClean="0"/>
          </a:p>
          <a:p>
            <a:pPr marL="45720" indent="0">
              <a:buNone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008185"/>
              </p:ext>
            </p:extLst>
          </p:nvPr>
        </p:nvGraphicFramePr>
        <p:xfrm>
          <a:off x="5364088" y="3284984"/>
          <a:ext cx="2880321" cy="18001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0107"/>
                <a:gridCol w="960107"/>
                <a:gridCol w="960107"/>
              </a:tblGrid>
              <a:tr h="400044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01.png</a:t>
                      </a:r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10001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02.png</a:t>
                      </a:r>
                      <a:endParaRPr lang="zh-TW" altLang="en-US" dirty="0" smtClean="0"/>
                    </a:p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03. </a:t>
                      </a:r>
                      <a:r>
                        <a:rPr lang="en-US" altLang="zh-TW" dirty="0" err="1" smtClean="0"/>
                        <a:t>png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04. </a:t>
                      </a:r>
                      <a:r>
                        <a:rPr lang="en-US" altLang="zh-TW" dirty="0" err="1" smtClean="0"/>
                        <a:t>png</a:t>
                      </a:r>
                      <a:endParaRPr lang="zh-TW" altLang="en-US" dirty="0"/>
                    </a:p>
                  </a:txBody>
                  <a:tcPr/>
                </a:tc>
              </a:tr>
              <a:tr h="400044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05. </a:t>
                      </a:r>
                      <a:r>
                        <a:rPr lang="en-US" altLang="zh-TW" dirty="0" err="1" smtClean="0"/>
                        <a:t>png</a:t>
                      </a:r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9" t="10545" r="16364" b="16000"/>
          <a:stretch/>
        </p:blipFill>
        <p:spPr bwMode="auto">
          <a:xfrm>
            <a:off x="467544" y="2924944"/>
            <a:ext cx="443580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076056" y="5157192"/>
            <a:ext cx="4012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我們會建立一個表格，將剛剛儲存的</a:t>
            </a:r>
            <a:endParaRPr lang="en-US" altLang="zh-TW" dirty="0" smtClean="0"/>
          </a:p>
          <a:p>
            <a:r>
              <a:rPr lang="zh-TW" altLang="en-US" dirty="0"/>
              <a:t>圖片置入</a:t>
            </a:r>
            <a:r>
              <a:rPr lang="en-US" altLang="zh-TW" dirty="0"/>
              <a:t>(</a:t>
            </a:r>
            <a:r>
              <a:rPr lang="zh-TW" altLang="en-US" dirty="0"/>
              <a:t>以背景</a:t>
            </a:r>
            <a:r>
              <a:rPr lang="zh-TW" altLang="en-US" dirty="0" smtClean="0"/>
              <a:t>影像類型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，如圖示。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566185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6" r="25000" b="6727"/>
          <a:stretch/>
        </p:blipFill>
        <p:spPr bwMode="auto">
          <a:xfrm>
            <a:off x="683568" y="1772816"/>
            <a:ext cx="6300192" cy="423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472769" y="4149080"/>
            <a:ext cx="3236784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400" dirty="0" smtClean="0"/>
              <a:t>將剛剛儲存的圖片一一置入，</a:t>
            </a:r>
            <a:endParaRPr lang="en-US" altLang="zh-TW" sz="1400" dirty="0" smtClean="0"/>
          </a:p>
          <a:p>
            <a:r>
              <a:rPr lang="zh-TW" altLang="en-US" sz="1400" dirty="0"/>
              <a:t>這裡</a:t>
            </a:r>
            <a:r>
              <a:rPr lang="zh-TW" altLang="en-US" sz="1400" dirty="0" smtClean="0"/>
              <a:t>注意</a:t>
            </a:r>
            <a:r>
              <a:rPr lang="en-US" altLang="zh-TW" sz="1400" dirty="0" smtClean="0"/>
              <a:t>!</a:t>
            </a:r>
            <a:r>
              <a:rPr lang="zh-TW" altLang="en-US" sz="1400" dirty="0" smtClean="0"/>
              <a:t> 我們可以記錄每張圖</a:t>
            </a:r>
            <a:endParaRPr lang="en-US" altLang="zh-TW" sz="1400" dirty="0" smtClean="0"/>
          </a:p>
          <a:p>
            <a:r>
              <a:rPr lang="zh-TW" altLang="en-US" sz="1400" dirty="0" smtClean="0"/>
              <a:t>的實際像素，插入後固定圖片的寬、高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1835406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r="35568" b="6546"/>
          <a:stretch/>
        </p:blipFill>
        <p:spPr bwMode="auto">
          <a:xfrm>
            <a:off x="2123728" y="1966149"/>
            <a:ext cx="5976664" cy="473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2627784" y="3140968"/>
            <a:ext cx="3600400" cy="158417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V="1">
            <a:off x="2627784" y="3140968"/>
            <a:ext cx="3528392" cy="158417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6516216" y="3779167"/>
            <a:ext cx="180049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400" dirty="0" smtClean="0"/>
              <a:t>刪除內容的空白圖片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2465066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971600" y="2085478"/>
            <a:ext cx="7319647" cy="4521359"/>
            <a:chOff x="0" y="1018308"/>
            <a:chExt cx="9912927" cy="612323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63" r="18693" b="6279"/>
            <a:stretch/>
          </p:blipFill>
          <p:spPr bwMode="auto">
            <a:xfrm>
              <a:off x="0" y="1018308"/>
              <a:ext cx="9912927" cy="6123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6228184" y="6669359"/>
              <a:ext cx="990034" cy="20249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4932040" y="3810000"/>
              <a:ext cx="1584176" cy="3390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8172400" y="5157192"/>
              <a:ext cx="648072" cy="16954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6594470" y="5140052"/>
              <a:ext cx="648072" cy="16954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文字方塊 9"/>
          <p:cNvSpPr txBox="1"/>
          <p:nvPr/>
        </p:nvSpPr>
        <p:spPr>
          <a:xfrm>
            <a:off x="1134885" y="3930658"/>
            <a:ext cx="249299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為了使內容輸入超過原本</a:t>
            </a:r>
            <a:endParaRPr lang="en-US" altLang="zh-TW" sz="1200" dirty="0" smtClean="0"/>
          </a:p>
          <a:p>
            <a:r>
              <a:rPr lang="zh-TW" altLang="en-US" sz="1200" dirty="0" smtClean="0"/>
              <a:t>邊框長度時可以繼續延伸，</a:t>
            </a:r>
            <a:endParaRPr lang="en-US" altLang="zh-TW" sz="1200" dirty="0" smtClean="0"/>
          </a:p>
          <a:p>
            <a:r>
              <a:rPr lang="zh-TW" altLang="en-US" sz="1200" dirty="0"/>
              <a:t>我們點擊</a:t>
            </a:r>
            <a:r>
              <a:rPr lang="zh-TW" altLang="en-US" sz="1200" dirty="0" smtClean="0"/>
              <a:t>兩邊框圖片的頁面</a:t>
            </a:r>
            <a:endParaRPr lang="en-US" altLang="zh-TW" sz="1200" dirty="0" smtClean="0"/>
          </a:p>
          <a:p>
            <a:r>
              <a:rPr lang="zh-TW" altLang="en-US" sz="1200" dirty="0" smtClean="0"/>
              <a:t>屬性，將重複屬性改為垂直重複。</a:t>
            </a:r>
            <a:endParaRPr lang="zh-TW" altLang="en-US" sz="1200" dirty="0"/>
          </a:p>
        </p:txBody>
      </p:sp>
      <p:sp>
        <p:nvSpPr>
          <p:cNvPr id="9" name="橢圓 8"/>
          <p:cNvSpPr/>
          <p:nvPr/>
        </p:nvSpPr>
        <p:spPr>
          <a:xfrm>
            <a:off x="6319451" y="6258181"/>
            <a:ext cx="196765" cy="1967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5783135" y="4173651"/>
            <a:ext cx="196765" cy="1967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7501899" y="5081487"/>
            <a:ext cx="196765" cy="1967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5644153" y="5116199"/>
            <a:ext cx="196765" cy="1967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6301489" y="6218063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1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764632" y="4133534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2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452204" y="5053043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3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607083" y="5076081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4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4914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t="22545" r="43977" b="42743"/>
          <a:stretch/>
        </p:blipFill>
        <p:spPr bwMode="auto">
          <a:xfrm>
            <a:off x="2145432" y="1916832"/>
            <a:ext cx="4917473" cy="2419641"/>
          </a:xfrm>
          <a:prstGeom prst="flowChartDocumen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t="22545" r="43977" b="42743"/>
          <a:stretch/>
        </p:blipFill>
        <p:spPr bwMode="auto">
          <a:xfrm rot="10800000">
            <a:off x="2172607" y="4670293"/>
            <a:ext cx="4917473" cy="1555545"/>
          </a:xfrm>
          <a:prstGeom prst="flowChartDocumen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直線單箭頭接點 5"/>
          <p:cNvCxnSpPr/>
          <p:nvPr/>
        </p:nvCxnSpPr>
        <p:spPr>
          <a:xfrm>
            <a:off x="4627418" y="4045527"/>
            <a:ext cx="3926" cy="1543713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/>
          <p:cNvSpPr txBox="1"/>
          <p:nvPr/>
        </p:nvSpPr>
        <p:spPr>
          <a:xfrm>
            <a:off x="1850775" y="6234832"/>
            <a:ext cx="556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現在表格的內容可以一直增加，邊框會一直延伸下去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26479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插入水平線</a:t>
            </a:r>
            <a:r>
              <a:rPr lang="en-US" altLang="zh-TW" dirty="0" smtClean="0"/>
              <a:t>:</a:t>
            </a:r>
            <a:r>
              <a:rPr lang="zh-TW" altLang="en-US" dirty="0"/>
              <a:t>插入</a:t>
            </a:r>
            <a:r>
              <a:rPr lang="en-US" altLang="zh-TW" dirty="0"/>
              <a:t>&gt;HTML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水平線</a:t>
            </a:r>
            <a:r>
              <a:rPr lang="en-US" altLang="zh-TW" dirty="0" smtClean="0"/>
              <a:t>(</a:t>
            </a:r>
            <a:r>
              <a:rPr lang="zh-TW" altLang="en-US" dirty="0" smtClean="0"/>
              <a:t>會在游標處插入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22" b="32835"/>
          <a:stretch/>
        </p:blipFill>
        <p:spPr bwMode="auto">
          <a:xfrm>
            <a:off x="346026" y="2120652"/>
            <a:ext cx="3528392" cy="461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" b="5000"/>
          <a:stretch/>
        </p:blipFill>
        <p:spPr bwMode="auto">
          <a:xfrm>
            <a:off x="3861420" y="2737128"/>
            <a:ext cx="560203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483768" y="2924944"/>
            <a:ext cx="1377652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691680" y="2276872"/>
            <a:ext cx="50405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46026" y="5373216"/>
            <a:ext cx="213774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483768" y="5373216"/>
            <a:ext cx="137765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538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79512" y="1617026"/>
            <a:ext cx="8407893" cy="4407408"/>
          </a:xfrm>
        </p:spPr>
        <p:txBody>
          <a:bodyPr/>
          <a:lstStyle/>
          <a:p>
            <a:r>
              <a:rPr lang="zh-TW" altLang="en-US" dirty="0" smtClean="0"/>
              <a:t>表格排版</a:t>
            </a:r>
            <a:endParaRPr lang="en-US" altLang="zh-TW" dirty="0" smtClean="0"/>
          </a:p>
          <a:p>
            <a:r>
              <a:rPr lang="zh-TW" altLang="en-US" sz="1600" dirty="0"/>
              <a:t>利用上述</a:t>
            </a:r>
            <a:r>
              <a:rPr lang="zh-TW" altLang="en-US" sz="1600" dirty="0" smtClean="0"/>
              <a:t>所教的</a:t>
            </a:r>
            <a:endParaRPr lang="en-US" altLang="zh-TW" sz="1600" dirty="0" smtClean="0"/>
          </a:p>
          <a:p>
            <a:pPr marL="45720" indent="0">
              <a:buNone/>
            </a:pPr>
            <a:r>
              <a:rPr lang="zh-TW" altLang="en-US" sz="1600" dirty="0"/>
              <a:t>表格</a:t>
            </a:r>
            <a:r>
              <a:rPr lang="zh-TW" altLang="en-US" sz="1600" dirty="0" smtClean="0"/>
              <a:t>技巧可以運用</a:t>
            </a:r>
            <a:endParaRPr lang="en-US" altLang="zh-TW" sz="1600" dirty="0" smtClean="0"/>
          </a:p>
          <a:p>
            <a:pPr marL="45720" indent="0">
              <a:buNone/>
            </a:pPr>
            <a:r>
              <a:rPr lang="zh-TW" altLang="en-US" sz="1600" dirty="0" smtClean="0"/>
              <a:t>於網頁的版面排版</a:t>
            </a:r>
            <a:endParaRPr lang="en-US" altLang="zh-TW" sz="1600" dirty="0" smtClean="0"/>
          </a:p>
          <a:p>
            <a:pPr marL="45720" indent="0">
              <a:buNone/>
            </a:pPr>
            <a:r>
              <a:rPr lang="en-US" altLang="zh-TW" sz="1600" dirty="0" smtClean="0"/>
              <a:t>(</a:t>
            </a:r>
            <a:r>
              <a:rPr lang="zh-TW" altLang="en-US" sz="1600" dirty="0" smtClean="0"/>
              <a:t>如右圖所示，線框</a:t>
            </a:r>
            <a:endParaRPr lang="en-US" altLang="zh-TW" sz="1600" dirty="0" smtClean="0"/>
          </a:p>
          <a:p>
            <a:pPr marL="45720" indent="0">
              <a:buNone/>
            </a:pPr>
            <a:r>
              <a:rPr lang="zh-TW" altLang="en-US" sz="1600" dirty="0"/>
              <a:t>為表格的分布</a:t>
            </a:r>
            <a:r>
              <a:rPr lang="en-US" altLang="zh-TW" sz="1600" dirty="0" smtClean="0"/>
              <a:t>)</a:t>
            </a:r>
            <a:r>
              <a:rPr lang="zh-TW" altLang="en-US" sz="1600" dirty="0" smtClean="0"/>
              <a:t>。</a:t>
            </a:r>
            <a:endParaRPr lang="zh-TW" altLang="en-US" sz="16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20" name="群組 19"/>
          <p:cNvGrpSpPr/>
          <p:nvPr/>
        </p:nvGrpSpPr>
        <p:grpSpPr>
          <a:xfrm>
            <a:off x="2468169" y="1565089"/>
            <a:ext cx="6180162" cy="5292911"/>
            <a:chOff x="1781944" y="1565089"/>
            <a:chExt cx="6180162" cy="529291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1" r="36875" b="5249"/>
            <a:stretch/>
          </p:blipFill>
          <p:spPr bwMode="auto">
            <a:xfrm>
              <a:off x="1781944" y="1565089"/>
              <a:ext cx="6180162" cy="5292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2015067" y="2924944"/>
              <a:ext cx="2963334" cy="1404156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2015067" y="4329100"/>
              <a:ext cx="2963334" cy="1326633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9" name="群組 18"/>
            <p:cNvGrpSpPr/>
            <p:nvPr/>
          </p:nvGrpSpPr>
          <p:grpSpPr>
            <a:xfrm>
              <a:off x="5010923" y="2743201"/>
              <a:ext cx="2618349" cy="145002"/>
              <a:chOff x="4979623" y="2766123"/>
              <a:chExt cx="2618349" cy="12207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979623" y="2766123"/>
                <a:ext cx="509332" cy="122079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5669079" y="2766123"/>
                <a:ext cx="589461" cy="122079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6404641" y="2766123"/>
                <a:ext cx="591205" cy="122079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7134587" y="2766123"/>
                <a:ext cx="463385" cy="122079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5480815" y="2766123"/>
                <a:ext cx="188264" cy="122079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6258540" y="2766123"/>
                <a:ext cx="146101" cy="122079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6995846" y="2766123"/>
                <a:ext cx="146101" cy="122079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4978401" y="2924943"/>
              <a:ext cx="2657310" cy="2730789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993792" y="2729381"/>
              <a:ext cx="2984609" cy="195563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   </a:t>
              </a:r>
              <a:endParaRPr lang="zh-TW" altLang="en-US" dirty="0"/>
            </a:p>
          </p:txBody>
        </p:sp>
        <p:sp>
          <p:nvSpPr>
            <p:cNvPr id="21" name="矩形 20"/>
            <p:cNvSpPr/>
            <p:nvPr/>
          </p:nvSpPr>
          <p:spPr>
            <a:xfrm>
              <a:off x="4977498" y="2732734"/>
              <a:ext cx="2671528" cy="195563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   </a:t>
              </a:r>
              <a:endParaRPr lang="zh-TW" altLang="en-US" dirty="0"/>
            </a:p>
          </p:txBody>
        </p:sp>
        <p:sp>
          <p:nvSpPr>
            <p:cNvPr id="22" name="矩形 21"/>
            <p:cNvSpPr/>
            <p:nvPr/>
          </p:nvSpPr>
          <p:spPr>
            <a:xfrm>
              <a:off x="5022807" y="2959516"/>
              <a:ext cx="431395" cy="266641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7128457" y="2959515"/>
              <a:ext cx="468826" cy="266641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5025848" y="5346399"/>
              <a:ext cx="431395" cy="266641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5457243" y="2959516"/>
              <a:ext cx="1664774" cy="266641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7128458" y="5346398"/>
              <a:ext cx="468782" cy="266641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5022807" y="3226157"/>
              <a:ext cx="431395" cy="2120240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5446022" y="5346397"/>
              <a:ext cx="1675995" cy="266641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7128458" y="3224011"/>
              <a:ext cx="466747" cy="2120240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479961" y="3236891"/>
              <a:ext cx="1620235" cy="19210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479064" y="3429000"/>
              <a:ext cx="1623635" cy="66004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479064" y="4089041"/>
              <a:ext cx="1620235" cy="114015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2680017" y="2132856"/>
            <a:ext cx="5674552" cy="5965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680018" y="2729380"/>
            <a:ext cx="5674552" cy="35799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2680017" y="6309320"/>
            <a:ext cx="5674552" cy="1877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68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4610" r="24349" b="13432"/>
          <a:stretch/>
        </p:blipFill>
        <p:spPr bwMode="auto">
          <a:xfrm>
            <a:off x="611560" y="1952836"/>
            <a:ext cx="390368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4" t="26494" r="3768" b="23679"/>
          <a:stretch/>
        </p:blipFill>
        <p:spPr bwMode="auto">
          <a:xfrm>
            <a:off x="4371224" y="2200473"/>
            <a:ext cx="4536504" cy="320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952680" y="2924944"/>
            <a:ext cx="2400120" cy="1343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827584" y="3546683"/>
            <a:ext cx="2400120" cy="258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向右箭號 4"/>
          <p:cNvSpPr/>
          <p:nvPr/>
        </p:nvSpPr>
        <p:spPr>
          <a:xfrm>
            <a:off x="4100276" y="4748653"/>
            <a:ext cx="541896" cy="2467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011984" y="5121484"/>
            <a:ext cx="453705" cy="127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1992341" y="3095142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大部分的網頁設計都是在自己</a:t>
            </a:r>
            <a:endParaRPr lang="en-US" altLang="zh-TW" sz="1200" dirty="0" smtClean="0"/>
          </a:p>
          <a:p>
            <a:r>
              <a:rPr lang="zh-TW" altLang="en-US" sz="1200" dirty="0" smtClean="0"/>
              <a:t>的電腦中編輯完再上傳到伺服器。</a:t>
            </a:r>
            <a:endParaRPr lang="zh-TW" altLang="en-US" sz="12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827584" y="3807164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選擇存放網站的位置</a:t>
            </a:r>
            <a:endParaRPr lang="zh-TW" altLang="en-US" sz="1200" dirty="0"/>
          </a:p>
        </p:txBody>
      </p:sp>
      <p:sp>
        <p:nvSpPr>
          <p:cNvPr id="12" name="矩形 11"/>
          <p:cNvSpPr/>
          <p:nvPr/>
        </p:nvSpPr>
        <p:spPr>
          <a:xfrm>
            <a:off x="8139795" y="4960118"/>
            <a:ext cx="735264" cy="1497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6916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80999" y="1628800"/>
            <a:ext cx="8407893" cy="4407408"/>
          </a:xfrm>
        </p:spPr>
        <p:txBody>
          <a:bodyPr/>
          <a:lstStyle/>
          <a:p>
            <a:r>
              <a:rPr lang="en-US" altLang="zh-TW" dirty="0" smtClean="0"/>
              <a:t>Spry</a:t>
            </a:r>
            <a:r>
              <a:rPr lang="zh-TW" altLang="en-US" dirty="0" smtClean="0"/>
              <a:t>的運用</a:t>
            </a:r>
            <a:endParaRPr lang="en-US" altLang="zh-TW" dirty="0" smtClean="0"/>
          </a:p>
          <a:p>
            <a:pPr lvl="1"/>
            <a:r>
              <a:rPr lang="zh-TW" altLang="en-US" sz="1400" dirty="0" smtClean="0"/>
              <a:t>網頁要與資料庫結合，就必須要使用</a:t>
            </a:r>
            <a:r>
              <a:rPr lang="en-US" altLang="zh-TW" sz="1400" dirty="0" smtClean="0"/>
              <a:t>ASP</a:t>
            </a:r>
            <a:r>
              <a:rPr lang="zh-TW" altLang="en-US" sz="1400" dirty="0" smtClean="0"/>
              <a:t>程式，也要先設定好</a:t>
            </a:r>
            <a:r>
              <a:rPr lang="en-US" altLang="zh-TW" sz="1400" dirty="0" smtClean="0"/>
              <a:t>ASP</a:t>
            </a:r>
            <a:r>
              <a:rPr lang="zh-TW" altLang="en-US" sz="1400" dirty="0" smtClean="0"/>
              <a:t>的環境。乍</a:t>
            </a:r>
            <a:r>
              <a:rPr lang="zh-TW" altLang="en-US" sz="1400" dirty="0"/>
              <a:t>聽</a:t>
            </a:r>
            <a:r>
              <a:rPr lang="zh-TW" altLang="en-US" sz="1400" dirty="0" smtClean="0"/>
              <a:t>之下</a:t>
            </a:r>
            <a:r>
              <a:rPr lang="zh-TW" altLang="en-US" sz="1400" dirty="0"/>
              <a:t>有很多條件，執行很困難</a:t>
            </a:r>
            <a:r>
              <a:rPr lang="zh-TW" altLang="en-US" sz="1400" dirty="0" smtClean="0"/>
              <a:t>，但其實在</a:t>
            </a:r>
            <a:r>
              <a:rPr lang="en-US" altLang="zh-TW" sz="1400" dirty="0" smtClean="0"/>
              <a:t>Dreamweaver CS3</a:t>
            </a:r>
            <a:r>
              <a:rPr lang="zh-TW" altLang="en-US" sz="1400" dirty="0" smtClean="0"/>
              <a:t>中不需要設定</a:t>
            </a:r>
            <a:r>
              <a:rPr lang="en-US" altLang="zh-TW" sz="1400" dirty="0" smtClean="0"/>
              <a:t>ASP</a:t>
            </a:r>
            <a:r>
              <a:rPr lang="zh-TW" altLang="en-US" sz="1400" dirty="0" smtClean="0"/>
              <a:t>環境</a:t>
            </a:r>
            <a:r>
              <a:rPr lang="zh-TW" altLang="en-US" sz="1400" dirty="0"/>
              <a:t>也可以建立與資料庫的</a:t>
            </a:r>
            <a:r>
              <a:rPr lang="zh-TW" altLang="en-US" sz="1400" dirty="0" smtClean="0"/>
              <a:t>連線。就是</a:t>
            </a:r>
            <a:r>
              <a:rPr lang="en-US" altLang="zh-TW" sz="1400" dirty="0" smtClean="0"/>
              <a:t>Spry</a:t>
            </a:r>
            <a:r>
              <a:rPr lang="zh-TW" altLang="en-US" sz="1400" dirty="0" smtClean="0"/>
              <a:t>。</a:t>
            </a:r>
            <a:endParaRPr lang="zh-TW" altLang="en-US" sz="14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95" b="5000"/>
          <a:stretch/>
        </p:blipFill>
        <p:spPr bwMode="auto">
          <a:xfrm>
            <a:off x="2771800" y="2492896"/>
            <a:ext cx="5760641" cy="422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4219299" y="2858874"/>
            <a:ext cx="15449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4860032" y="2856056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5004048" y="2789564"/>
            <a:ext cx="2171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插入</a:t>
            </a:r>
            <a:r>
              <a:rPr lang="en-US" altLang="zh-TW" sz="1200" dirty="0" smtClean="0"/>
              <a:t>Spry</a:t>
            </a:r>
            <a:r>
              <a:rPr lang="zh-TW" altLang="en-US" sz="1200" dirty="0" smtClean="0"/>
              <a:t>，選擇水平垂直樣式</a:t>
            </a:r>
            <a:endParaRPr lang="zh-TW" altLang="en-US" sz="1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4794823" y="2789563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1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699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1" r="18405" b="6276"/>
          <a:stretch/>
        </p:blipFill>
        <p:spPr bwMode="auto">
          <a:xfrm>
            <a:off x="827583" y="2120644"/>
            <a:ext cx="7684503" cy="473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橢圓 4"/>
          <p:cNvSpPr/>
          <p:nvPr/>
        </p:nvSpPr>
        <p:spPr>
          <a:xfrm>
            <a:off x="5724128" y="6165304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1763688" y="6165304"/>
            <a:ext cx="792088" cy="6926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067944" y="6165304"/>
            <a:ext cx="1570856" cy="19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724128" y="6373152"/>
            <a:ext cx="272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/>
              <a:t>在屬性欄修改</a:t>
            </a:r>
            <a:r>
              <a:rPr lang="en-US" altLang="zh-TW" sz="1200" dirty="0" smtClean="0"/>
              <a:t>Spry(</a:t>
            </a:r>
            <a:r>
              <a:rPr lang="zh-TW" altLang="en-US" sz="1200" dirty="0" smtClean="0"/>
              <a:t>折疊式選單</a:t>
            </a:r>
            <a:r>
              <a:rPr lang="en-US" altLang="zh-TW" sz="1200" dirty="0" smtClean="0"/>
              <a:t>)</a:t>
            </a:r>
            <a:r>
              <a:rPr lang="zh-TW" altLang="en-US" sz="1200" dirty="0" smtClean="0"/>
              <a:t>的名稱</a:t>
            </a:r>
            <a:endParaRPr lang="zh-TW" altLang="en-US" sz="12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665812" y="6096153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2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3318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4" r="18405" b="5035"/>
          <a:stretch/>
        </p:blipFill>
        <p:spPr bwMode="auto">
          <a:xfrm>
            <a:off x="611560" y="2132856"/>
            <a:ext cx="7344816" cy="464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2267744" y="6021288"/>
            <a:ext cx="720080" cy="6926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707904" y="6022776"/>
            <a:ext cx="1440160" cy="2145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5364088" y="5984874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/>
              <a:t>選項一下的選項名稱修改</a:t>
            </a:r>
          </a:p>
        </p:txBody>
      </p:sp>
      <p:sp>
        <p:nvSpPr>
          <p:cNvPr id="9" name="橢圓 8"/>
          <p:cNvSpPr/>
          <p:nvPr/>
        </p:nvSpPr>
        <p:spPr>
          <a:xfrm>
            <a:off x="5292080" y="6051365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224192" y="5967495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3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125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2" r="24138" b="6060"/>
          <a:stretch/>
        </p:blipFill>
        <p:spPr bwMode="auto">
          <a:xfrm>
            <a:off x="899592" y="2060848"/>
            <a:ext cx="750503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4346451" y="6203404"/>
            <a:ext cx="1578099" cy="1783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347864" y="3933056"/>
            <a:ext cx="5056764" cy="1783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605911" y="4491211"/>
            <a:ext cx="504056" cy="1783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5903655" y="6154077"/>
            <a:ext cx="3108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/>
              <a:t>建立選項的</a:t>
            </a:r>
            <a:r>
              <a:rPr lang="zh-TW" altLang="en-US" sz="1200" dirty="0" smtClean="0"/>
              <a:t>連結，點擊瀏覽，選擇連結網頁</a:t>
            </a:r>
            <a:endParaRPr lang="zh-TW" altLang="en-US" sz="1200" dirty="0"/>
          </a:p>
        </p:txBody>
      </p:sp>
      <p:sp>
        <p:nvSpPr>
          <p:cNvPr id="10" name="橢圓 9"/>
          <p:cNvSpPr/>
          <p:nvPr/>
        </p:nvSpPr>
        <p:spPr>
          <a:xfrm>
            <a:off x="5924550" y="6021288"/>
            <a:ext cx="159618" cy="15961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5867142" y="5962597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4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638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內容版面配置區 1"/>
          <p:cNvSpPr txBox="1">
            <a:spLocks/>
          </p:cNvSpPr>
          <p:nvPr/>
        </p:nvSpPr>
        <p:spPr>
          <a:xfrm>
            <a:off x="2051720" y="4221088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/>
              <a:t>在一個網頁中顯示多筆資料圖片，需要</a:t>
            </a:r>
            <a:r>
              <a:rPr lang="en-US" altLang="zh-TW" dirty="0" smtClean="0"/>
              <a:t>ASP</a:t>
            </a:r>
            <a:r>
              <a:rPr lang="zh-TW" altLang="en-US" dirty="0" smtClean="0"/>
              <a:t>程式協助，但利用</a:t>
            </a:r>
            <a:r>
              <a:rPr lang="en-US" altLang="zh-TW" dirty="0" smtClean="0"/>
              <a:t>Spry</a:t>
            </a:r>
          </a:p>
          <a:p>
            <a:pPr marL="45720" indent="0">
              <a:buFont typeface="Wingdings 2" pitchFamily="18" charset="2"/>
              <a:buNone/>
            </a:pPr>
            <a:r>
              <a:rPr lang="en-US" altLang="zh-TW" dirty="0" smtClean="0"/>
              <a:t>XML</a:t>
            </a:r>
            <a:r>
              <a:rPr lang="zh-TW" altLang="en-US" dirty="0" smtClean="0"/>
              <a:t> 資料集同樣可以完成，但必須有</a:t>
            </a:r>
            <a:r>
              <a:rPr lang="en-US" altLang="zh-TW" dirty="0" smtClean="0"/>
              <a:t>XML</a:t>
            </a:r>
            <a:r>
              <a:rPr lang="zh-TW" altLang="en-US" dirty="0" smtClean="0"/>
              <a:t>檔案。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14661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表單</a:t>
            </a:r>
            <a:endParaRPr lang="en-US" altLang="zh-TW" dirty="0" smtClean="0"/>
          </a:p>
          <a:p>
            <a:pPr marL="45720" indent="0">
              <a:buNone/>
            </a:pPr>
            <a:r>
              <a:rPr lang="zh-TW" altLang="en-US" sz="1600" dirty="0" smtClean="0"/>
              <a:t>表單是用戶端與伺服端溝通的介面，讓上網者填寫資料後再傳輸到後</a:t>
            </a:r>
            <a:r>
              <a:rPr lang="zh-TW" altLang="en-US" sz="1600" dirty="0"/>
              <a:t>端</a:t>
            </a:r>
            <a:r>
              <a:rPr lang="zh-TW" altLang="en-US" sz="1600" dirty="0" smtClean="0"/>
              <a:t>伺服器，程式</a:t>
            </a:r>
            <a:r>
              <a:rPr lang="en-US" altLang="zh-TW" sz="1600" dirty="0" smtClean="0"/>
              <a:t>(ASP</a:t>
            </a:r>
            <a:r>
              <a:rPr lang="zh-TW" altLang="en-US" sz="1600" dirty="0" smtClean="0"/>
              <a:t>、</a:t>
            </a:r>
            <a:r>
              <a:rPr lang="en-US" altLang="zh-TW" sz="1600" dirty="0" smtClean="0"/>
              <a:t>PHP……)</a:t>
            </a:r>
            <a:r>
              <a:rPr lang="zh-TW" altLang="en-US" sz="1600" dirty="0" smtClean="0"/>
              <a:t>處理後儲存</a:t>
            </a:r>
            <a:r>
              <a:rPr lang="zh-TW" altLang="en-US" sz="1600" dirty="0"/>
              <a:t>到資料庫</a:t>
            </a:r>
            <a:r>
              <a:rPr lang="zh-TW" altLang="en-US" sz="1600" dirty="0" smtClean="0"/>
              <a:t>中，應用於留言板、討論區、加入會員等。</a:t>
            </a:r>
            <a:endParaRPr lang="en-US" altLang="zh-TW" sz="1600" dirty="0" smtClean="0"/>
          </a:p>
          <a:p>
            <a:pPr marL="45720" indent="0">
              <a:buNone/>
            </a:pPr>
            <a:r>
              <a:rPr lang="zh-TW" altLang="en-US" sz="1600" dirty="0"/>
              <a:t>首先，為了之後與資料庫結合，需要先創建一個</a:t>
            </a:r>
            <a:r>
              <a:rPr lang="en-US" altLang="zh-TW" sz="1600" dirty="0"/>
              <a:t>ASP</a:t>
            </a:r>
            <a:r>
              <a:rPr lang="zh-TW" altLang="en-US" sz="1600" dirty="0" smtClean="0"/>
              <a:t>網頁</a:t>
            </a:r>
            <a:endParaRPr lang="en-US" altLang="zh-TW" sz="1600" dirty="0" smtClean="0"/>
          </a:p>
          <a:p>
            <a:pPr marL="45720" indent="0">
              <a:buNone/>
            </a:pPr>
            <a:endParaRPr lang="en-US" altLang="zh-TW" sz="1600" dirty="0" smtClean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13333" r="33810" b="24190"/>
          <a:stretch/>
        </p:blipFill>
        <p:spPr bwMode="auto">
          <a:xfrm>
            <a:off x="539552" y="2924944"/>
            <a:ext cx="5084194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17952" r="24167" b="21857"/>
          <a:stretch/>
        </p:blipFill>
        <p:spPr bwMode="auto">
          <a:xfrm>
            <a:off x="5292080" y="3501008"/>
            <a:ext cx="3600400" cy="262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339752" y="4581128"/>
            <a:ext cx="1565498" cy="1908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8357381" y="5339309"/>
            <a:ext cx="422709" cy="954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218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1400" dirty="0" smtClean="0"/>
              <a:t>一個頁面可以有多組表單，每一組表單必須要放在同一個表單的範圍內</a:t>
            </a:r>
            <a:endParaRPr lang="zh-TW" altLang="en-US" sz="14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4" r="26048" b="21934"/>
          <a:stretch/>
        </p:blipFill>
        <p:spPr bwMode="auto">
          <a:xfrm>
            <a:off x="1475656" y="2276872"/>
            <a:ext cx="6375016" cy="393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2627784" y="4077072"/>
            <a:ext cx="4536504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957043" y="4581127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首先，要插入表單，確認表單範圍</a:t>
            </a:r>
            <a:r>
              <a:rPr lang="zh-TW" altLang="en-US" dirty="0" smtClean="0"/>
              <a:t>，</a:t>
            </a:r>
            <a:endParaRPr lang="en-US" altLang="zh-TW" dirty="0" smtClean="0"/>
          </a:p>
          <a:p>
            <a:r>
              <a:rPr lang="zh-TW" altLang="en-US" dirty="0" smtClean="0"/>
              <a:t>然後</a:t>
            </a:r>
            <a:r>
              <a:rPr lang="zh-TW" altLang="en-US" dirty="0"/>
              <a:t>在表單中插入需要的元件</a:t>
            </a:r>
            <a:endParaRPr lang="en-US" altLang="zh-TW" dirty="0"/>
          </a:p>
          <a:p>
            <a:pPr marL="45720" indent="0">
              <a:buNone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478269" y="2420888"/>
            <a:ext cx="213411" cy="2520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393502" y="2422629"/>
            <a:ext cx="1154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" indent="0">
              <a:buNone/>
            </a:pPr>
            <a:r>
              <a:rPr lang="zh-TW" altLang="en-US" dirty="0" smtClean="0"/>
              <a:t>插入表單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橢圓 3"/>
          <p:cNvSpPr/>
          <p:nvPr/>
        </p:nvSpPr>
        <p:spPr>
          <a:xfrm>
            <a:off x="393502" y="2276872"/>
            <a:ext cx="218058" cy="21805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2738985" y="4653136"/>
            <a:ext cx="218058" cy="21805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365314" y="2247401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1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710797" y="4623665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2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239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表單功能介紹</a:t>
            </a:r>
            <a:endParaRPr lang="en-US" altLang="zh-TW" dirty="0" smtClean="0"/>
          </a:p>
          <a:p>
            <a:endParaRPr lang="en-US" altLang="zh-TW" dirty="0"/>
          </a:p>
          <a:p>
            <a:pPr marL="45720" indent="0">
              <a:buNone/>
            </a:pPr>
            <a:endParaRPr lang="en-US" altLang="zh-TW" dirty="0" smtClean="0"/>
          </a:p>
          <a:p>
            <a:pPr marL="388620" indent="-342900">
              <a:buFont typeface="Wingdings" pitchFamily="2" charset="2"/>
              <a:buAutoNum type="circleNumWdWhitePlain"/>
            </a:pPr>
            <a:r>
              <a:rPr lang="zh-TW" altLang="en-US" sz="1800" dirty="0"/>
              <a:t>文字欄位</a:t>
            </a:r>
            <a:r>
              <a:rPr lang="en-US" altLang="zh-TW" sz="1800" dirty="0"/>
              <a:t>:</a:t>
            </a:r>
            <a:r>
              <a:rPr lang="zh-TW" altLang="en-US" sz="1800" dirty="0"/>
              <a:t>提供使用者輸入</a:t>
            </a:r>
            <a:r>
              <a:rPr lang="zh-TW" altLang="en-US" sz="1800" dirty="0" smtClean="0"/>
              <a:t>資料的欄位，可以限定輸入字數或設定成密碼欄。</a:t>
            </a:r>
            <a:endParaRPr lang="en-US" altLang="zh-TW" sz="1800" dirty="0" smtClean="0"/>
          </a:p>
          <a:p>
            <a:pPr marL="388620" indent="-342900">
              <a:buFont typeface="Wingdings" pitchFamily="2" charset="2"/>
              <a:buAutoNum type="circleNumWdWhitePlain"/>
            </a:pPr>
            <a:r>
              <a:rPr lang="zh-TW" altLang="en-US" sz="1800" dirty="0"/>
              <a:t>文字區域</a:t>
            </a:r>
            <a:r>
              <a:rPr lang="en-US" altLang="zh-TW" sz="1800" dirty="0"/>
              <a:t>:</a:t>
            </a:r>
            <a:r>
              <a:rPr lang="zh-TW" altLang="en-US" sz="1800" dirty="0"/>
              <a:t>就是</a:t>
            </a:r>
            <a:r>
              <a:rPr lang="zh-TW" altLang="en-US" sz="1800" dirty="0" smtClean="0"/>
              <a:t>文字欄位，但可以輸入多行文字。</a:t>
            </a:r>
            <a:endParaRPr lang="en-US" altLang="zh-TW" sz="1800" dirty="0" smtClean="0"/>
          </a:p>
          <a:p>
            <a:pPr marL="388620" indent="-342900">
              <a:buFont typeface="Wingdings" pitchFamily="2" charset="2"/>
              <a:buAutoNum type="circleNumWdWhitePlain"/>
            </a:pPr>
            <a:r>
              <a:rPr lang="zh-TW" altLang="en-US" sz="1800" dirty="0"/>
              <a:t>核取</a:t>
            </a:r>
            <a:r>
              <a:rPr lang="zh-TW" altLang="en-US" sz="1800" dirty="0" smtClean="0"/>
              <a:t>方塊</a:t>
            </a:r>
            <a:r>
              <a:rPr lang="en-US" altLang="zh-TW" sz="1800" dirty="0" smtClean="0"/>
              <a:t>:</a:t>
            </a:r>
            <a:r>
              <a:rPr lang="zh-TW" altLang="en-US" sz="1800" dirty="0" smtClean="0"/>
              <a:t>是設定可以複選的選取方塊，限定核取值讓表單回傳有意義的資料。</a:t>
            </a:r>
            <a:endParaRPr lang="en-US" altLang="zh-TW" sz="1800" dirty="0" smtClean="0"/>
          </a:p>
          <a:p>
            <a:pPr marL="388620" indent="-342900">
              <a:buFont typeface="Wingdings" pitchFamily="2" charset="2"/>
              <a:buAutoNum type="circleNumWdWhitePlain"/>
            </a:pPr>
            <a:r>
              <a:rPr lang="zh-TW" altLang="en-US" sz="1800" dirty="0"/>
              <a:t>選項按鈕</a:t>
            </a:r>
            <a:r>
              <a:rPr lang="en-US" altLang="zh-TW" sz="1800" dirty="0" smtClean="0"/>
              <a:t>:</a:t>
            </a:r>
            <a:r>
              <a:rPr lang="zh-TW" altLang="en-US" sz="1800" dirty="0" smtClean="0"/>
              <a:t>設定只能單選的按鈕，需要限定</a:t>
            </a:r>
            <a:r>
              <a:rPr lang="zh-TW" altLang="en-US" sz="1800" dirty="0"/>
              <a:t>核取</a:t>
            </a:r>
            <a:r>
              <a:rPr lang="zh-TW" altLang="en-US" sz="1800" dirty="0" smtClean="0"/>
              <a:t>值以讓表單</a:t>
            </a:r>
            <a:r>
              <a:rPr lang="zh-TW" altLang="en-US" sz="1800" dirty="0"/>
              <a:t>回傳有意義的資料</a:t>
            </a:r>
            <a:r>
              <a:rPr lang="zh-TW" altLang="en-US" sz="1800" dirty="0" smtClean="0"/>
              <a:t>。</a:t>
            </a:r>
            <a:endParaRPr lang="en-US" altLang="zh-TW" sz="1800" dirty="0" smtClean="0"/>
          </a:p>
          <a:p>
            <a:pPr marL="388620" indent="-342900">
              <a:buFont typeface="Wingdings" pitchFamily="2" charset="2"/>
              <a:buAutoNum type="circleNumWdWhitePlain"/>
            </a:pPr>
            <a:r>
              <a:rPr lang="zh-TW" altLang="en-US" sz="1800" dirty="0"/>
              <a:t>清單</a:t>
            </a:r>
            <a:r>
              <a:rPr lang="en-US" altLang="zh-TW" sz="1800" dirty="0"/>
              <a:t>/</a:t>
            </a:r>
            <a:r>
              <a:rPr lang="zh-TW" altLang="en-US" sz="1800" dirty="0" smtClean="0"/>
              <a:t>選單</a:t>
            </a:r>
            <a:r>
              <a:rPr lang="en-US" altLang="zh-TW" sz="1800" dirty="0" smtClean="0"/>
              <a:t>:</a:t>
            </a:r>
            <a:r>
              <a:rPr lang="zh-TW" altLang="en-US" sz="1800" dirty="0" smtClean="0"/>
              <a:t>可以設定下拉式選單的效果。</a:t>
            </a:r>
            <a:endParaRPr lang="en-US" altLang="zh-TW" sz="1800" dirty="0" smtClean="0"/>
          </a:p>
          <a:p>
            <a:pPr marL="388620" indent="-342900">
              <a:buFont typeface="Wingdings" pitchFamily="2" charset="2"/>
              <a:buAutoNum type="circleNumWdWhitePlain"/>
            </a:pPr>
            <a:r>
              <a:rPr lang="zh-TW" altLang="en-US" sz="1800" dirty="0"/>
              <a:t>按鈕</a:t>
            </a:r>
            <a:r>
              <a:rPr lang="en-US" altLang="zh-TW" sz="1800" dirty="0"/>
              <a:t>:</a:t>
            </a:r>
            <a:r>
              <a:rPr lang="zh-TW" altLang="en-US" sz="1800" dirty="0"/>
              <a:t>可以設定送出或重填表單的</a:t>
            </a:r>
            <a:r>
              <a:rPr lang="zh-TW" altLang="en-US" sz="1800" dirty="0" smtClean="0"/>
              <a:t>按鈕。</a:t>
            </a:r>
            <a:endParaRPr lang="zh-TW" altLang="en-US" sz="18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334" r="44167" b="88190"/>
          <a:stretch/>
        </p:blipFill>
        <p:spPr bwMode="auto">
          <a:xfrm>
            <a:off x="204424" y="2060848"/>
            <a:ext cx="893957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741625" y="2370370"/>
            <a:ext cx="259861" cy="2567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779396" y="2348598"/>
            <a:ext cx="259861" cy="2567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409281" y="2355855"/>
            <a:ext cx="259861" cy="2567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134996" y="2355855"/>
            <a:ext cx="259861" cy="2567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889739" y="2370369"/>
            <a:ext cx="259861" cy="2567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4288973" y="2384884"/>
            <a:ext cx="268514" cy="2494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07749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4283968" y="2708920"/>
            <a:ext cx="2520280" cy="2016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7181927" y="2150495"/>
            <a:ext cx="707014" cy="18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8002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23528" y="1628800"/>
            <a:ext cx="8407893" cy="4407408"/>
          </a:xfrm>
        </p:spPr>
        <p:txBody>
          <a:bodyPr/>
          <a:lstStyle/>
          <a:p>
            <a:r>
              <a:rPr lang="zh-TW" altLang="en-US" dirty="0"/>
              <a:t>表單元件設定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8952" r="25000" b="4952"/>
          <a:stretch/>
        </p:blipFill>
        <p:spPr bwMode="auto">
          <a:xfrm>
            <a:off x="1076446" y="2050139"/>
            <a:ext cx="6616126" cy="480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2339752" y="2708920"/>
            <a:ext cx="4680520" cy="38884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339752" y="2708920"/>
            <a:ext cx="792088" cy="38884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7095112" y="2643091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1475656" y="374483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4714048" y="286266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文字欄位</a:t>
            </a:r>
            <a:endParaRPr lang="zh-TW" altLang="en-US" sz="1200" dirty="0"/>
          </a:p>
        </p:txBody>
      </p:sp>
      <p:sp>
        <p:nvSpPr>
          <p:cNvPr id="10" name="右大括弧 9"/>
          <p:cNvSpPr/>
          <p:nvPr/>
        </p:nvSpPr>
        <p:spPr>
          <a:xfrm>
            <a:off x="4384509" y="2787107"/>
            <a:ext cx="295503" cy="425869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153426" y="4385975"/>
            <a:ext cx="3866845" cy="1990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131840" y="5661248"/>
            <a:ext cx="3888432" cy="1990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右大括弧 13"/>
          <p:cNvSpPr/>
          <p:nvPr/>
        </p:nvSpPr>
        <p:spPr>
          <a:xfrm>
            <a:off x="7091376" y="4485508"/>
            <a:ext cx="295503" cy="1275273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7452320" y="4984644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選項按鈕</a:t>
            </a:r>
            <a:endParaRPr lang="zh-TW" altLang="en-US" sz="12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5803033" y="6026804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文字區域</a:t>
            </a:r>
            <a:endParaRPr lang="zh-TW" altLang="en-US" sz="1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1162547" y="3918420"/>
            <a:ext cx="1404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/>
              <a:t>在表單範圍中</a:t>
            </a:r>
            <a:endParaRPr lang="en-US" altLang="zh-TW" sz="1200" dirty="0" smtClean="0"/>
          </a:p>
          <a:p>
            <a:r>
              <a:rPr lang="zh-TW" altLang="en-US" sz="1200" dirty="0" smtClean="0"/>
              <a:t>插入表格</a:t>
            </a:r>
            <a:endParaRPr lang="en-US" altLang="zh-TW" sz="1200" dirty="0" smtClean="0"/>
          </a:p>
          <a:p>
            <a:r>
              <a:rPr lang="en-US" altLang="zh-TW" sz="1200" dirty="0" smtClean="0"/>
              <a:t>(</a:t>
            </a:r>
            <a:r>
              <a:rPr lang="zh-TW" altLang="en-US" sz="1200" dirty="0" smtClean="0"/>
              <a:t>範例為</a:t>
            </a:r>
            <a:r>
              <a:rPr lang="en-US" altLang="zh-TW" sz="1200" dirty="0" smtClean="0"/>
              <a:t>2</a:t>
            </a:r>
            <a:r>
              <a:rPr lang="zh-TW" altLang="en-US" sz="1200" dirty="0" smtClean="0"/>
              <a:t>欄</a:t>
            </a:r>
            <a:r>
              <a:rPr lang="en-US" altLang="zh-TW" sz="1200" dirty="0" smtClean="0"/>
              <a:t>6</a:t>
            </a:r>
            <a:r>
              <a:rPr lang="zh-TW" altLang="en-US" sz="1200" dirty="0" smtClean="0"/>
              <a:t>列</a:t>
            </a:r>
            <a:r>
              <a:rPr lang="en-US" altLang="zh-TW" sz="1200" dirty="0" smtClean="0"/>
              <a:t>)</a:t>
            </a:r>
            <a:endParaRPr lang="zh-TW" altLang="en-US" sz="12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7167120" y="2677997"/>
            <a:ext cx="1797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/>
              <a:t>插入表單項目，如圖示</a:t>
            </a:r>
            <a:endParaRPr lang="zh-TW" altLang="en-US" sz="12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7091376" y="4103085"/>
            <a:ext cx="1797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(</a:t>
            </a:r>
            <a:r>
              <a:rPr lang="zh-TW" altLang="en-US" sz="1200" dirty="0" smtClean="0"/>
              <a:t>大頭照欄位中，插入</a:t>
            </a:r>
            <a:endParaRPr lang="en-US" altLang="zh-TW" sz="1200" dirty="0" smtClean="0"/>
          </a:p>
          <a:p>
            <a:r>
              <a:rPr lang="en-US" altLang="zh-TW" sz="1200" dirty="0" smtClean="0"/>
              <a:t>4</a:t>
            </a:r>
            <a:r>
              <a:rPr lang="zh-TW" altLang="en-US" sz="1200" dirty="0" smtClean="0"/>
              <a:t>列</a:t>
            </a:r>
            <a:r>
              <a:rPr lang="en-US" altLang="zh-TW" sz="1200" dirty="0" smtClean="0"/>
              <a:t>3</a:t>
            </a:r>
            <a:r>
              <a:rPr lang="zh-TW" altLang="en-US" sz="1200" dirty="0" smtClean="0"/>
              <a:t>欄</a:t>
            </a:r>
            <a:r>
              <a:rPr lang="en-US" altLang="zh-TW" sz="1200" dirty="0" smtClean="0"/>
              <a:t>)</a:t>
            </a:r>
            <a:endParaRPr lang="zh-TW" altLang="en-US" sz="12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1410447" y="3678346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3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7029315" y="2576139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4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989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475641" y="1916832"/>
            <a:ext cx="8407893" cy="4407408"/>
          </a:xfrm>
        </p:spPr>
        <p:txBody>
          <a:bodyPr>
            <a:normAutofit/>
          </a:bodyPr>
          <a:lstStyle/>
          <a:p>
            <a:r>
              <a:rPr lang="zh-TW" altLang="en-US" sz="1400" dirty="0"/>
              <a:t>伺服器常用選項</a:t>
            </a:r>
            <a:endParaRPr lang="en-US" altLang="zh-TW" sz="1400" dirty="0"/>
          </a:p>
          <a:p>
            <a:pPr lvl="1"/>
            <a:r>
              <a:rPr lang="en-US" altLang="zh-TW" sz="1200" dirty="0"/>
              <a:t>FTP</a:t>
            </a:r>
          </a:p>
          <a:p>
            <a:pPr lvl="2"/>
            <a:r>
              <a:rPr lang="zh-TW" altLang="en-US" sz="1200" dirty="0"/>
              <a:t>提供電腦之間彼此溝通的檔案傳輸協定</a:t>
            </a:r>
            <a:r>
              <a:rPr lang="zh-TW" altLang="en-US" sz="1200" dirty="0" smtClean="0"/>
              <a:t>。</a:t>
            </a:r>
            <a:endParaRPr lang="en-US" altLang="zh-TW" sz="1200" dirty="0" smtClean="0"/>
          </a:p>
          <a:p>
            <a:pPr marL="640080" lvl="2" indent="0">
              <a:buNone/>
            </a:pPr>
            <a:r>
              <a:rPr lang="zh-TW" altLang="en-US" sz="1200" dirty="0" smtClean="0"/>
              <a:t>常用</a:t>
            </a:r>
            <a:r>
              <a:rPr lang="zh-TW" altLang="en-US" sz="1200" dirty="0"/>
              <a:t>來傳輸檔案。</a:t>
            </a:r>
            <a:endParaRPr lang="en-US" altLang="zh-TW" sz="1200" dirty="0"/>
          </a:p>
          <a:p>
            <a:pPr lvl="1"/>
            <a:r>
              <a:rPr lang="zh-TW" altLang="en-US" sz="1200" dirty="0"/>
              <a:t>本機</a:t>
            </a:r>
            <a:r>
              <a:rPr lang="en-US" altLang="zh-TW" sz="1200" dirty="0"/>
              <a:t>/</a:t>
            </a:r>
            <a:r>
              <a:rPr lang="zh-TW" altLang="en-US" sz="1200" dirty="0"/>
              <a:t>區域網路</a:t>
            </a:r>
            <a:endParaRPr lang="en-US" altLang="zh-TW" sz="1200" dirty="0"/>
          </a:p>
          <a:p>
            <a:pPr lvl="2"/>
            <a:r>
              <a:rPr lang="zh-TW" altLang="en-US" sz="1200" dirty="0"/>
              <a:t>當伺服器在自己的電腦區域網路上，</a:t>
            </a:r>
            <a:r>
              <a:rPr lang="zh-TW" altLang="en-US" sz="1200" dirty="0" smtClean="0"/>
              <a:t>或</a:t>
            </a:r>
            <a:endParaRPr lang="en-US" altLang="zh-TW" sz="1200" dirty="0" smtClean="0"/>
          </a:p>
          <a:p>
            <a:pPr marL="640080" lvl="2" indent="0">
              <a:buNone/>
            </a:pPr>
            <a:r>
              <a:rPr lang="zh-TW" altLang="en-US" sz="1200" dirty="0" smtClean="0"/>
              <a:t>本身</a:t>
            </a:r>
            <a:r>
              <a:rPr lang="zh-TW" altLang="en-US" sz="1200" dirty="0"/>
              <a:t>電腦就是伺服器時，就可以選擇此項目。</a:t>
            </a:r>
            <a:endParaRPr lang="en-US" altLang="zh-TW" sz="1200" dirty="0"/>
          </a:p>
          <a:p>
            <a:pPr lvl="1"/>
            <a:r>
              <a:rPr lang="zh-TW" altLang="en-US" sz="1200" dirty="0"/>
              <a:t>無</a:t>
            </a:r>
            <a:endParaRPr lang="en-US" altLang="zh-TW" sz="1200" dirty="0"/>
          </a:p>
          <a:p>
            <a:pPr lvl="2"/>
            <a:r>
              <a:rPr lang="zh-TW" altLang="en-US" sz="1200" dirty="0"/>
              <a:t>單純練習網頁設計時不需要此項目，要</a:t>
            </a:r>
            <a:r>
              <a:rPr lang="zh-TW" altLang="en-US" sz="1200" dirty="0" smtClean="0"/>
              <a:t>傳輸</a:t>
            </a:r>
            <a:endParaRPr lang="en-US" altLang="zh-TW" sz="1200" dirty="0" smtClean="0"/>
          </a:p>
          <a:p>
            <a:pPr marL="640080" lvl="2" indent="0">
              <a:buNone/>
            </a:pPr>
            <a:r>
              <a:rPr lang="zh-TW" altLang="en-US" sz="1200" dirty="0" smtClean="0"/>
              <a:t>檔案</a:t>
            </a:r>
            <a:r>
              <a:rPr lang="zh-TW" altLang="en-US" sz="1200" dirty="0"/>
              <a:t>時才需要遠端伺服器。</a:t>
            </a:r>
            <a:endParaRPr lang="en-US" altLang="zh-TW" sz="1200" dirty="0"/>
          </a:p>
          <a:p>
            <a:endParaRPr lang="zh-TW" altLang="en-US" sz="12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5" t="14175" r="24992" b="14472"/>
          <a:stretch/>
        </p:blipFill>
        <p:spPr bwMode="auto">
          <a:xfrm>
            <a:off x="537357" y="2106357"/>
            <a:ext cx="3917415" cy="347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827584" y="2996952"/>
            <a:ext cx="1800200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1993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1" r="25000" b="8570"/>
          <a:stretch/>
        </p:blipFill>
        <p:spPr bwMode="auto">
          <a:xfrm>
            <a:off x="467544" y="2132856"/>
            <a:ext cx="482054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42" r="26053" b="12316"/>
          <a:stretch/>
        </p:blipFill>
        <p:spPr bwMode="auto">
          <a:xfrm>
            <a:off x="3635896" y="5373216"/>
            <a:ext cx="6492552" cy="48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979713" y="3785937"/>
            <a:ext cx="2808312" cy="1726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004684" y="4653136"/>
            <a:ext cx="2808312" cy="1726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右中括弧 3"/>
          <p:cNvSpPr/>
          <p:nvPr/>
        </p:nvSpPr>
        <p:spPr>
          <a:xfrm>
            <a:off x="4788025" y="3872260"/>
            <a:ext cx="180019" cy="867199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肘形接點 7"/>
          <p:cNvCxnSpPr>
            <a:stCxn id="4" idx="2"/>
            <a:endCxn id="8194" idx="0"/>
          </p:cNvCxnSpPr>
          <p:nvPr/>
        </p:nvCxnSpPr>
        <p:spPr>
          <a:xfrm rot="10800000" flipH="1" flipV="1">
            <a:off x="4968044" y="4305860"/>
            <a:ext cx="1914128" cy="1067356"/>
          </a:xfrm>
          <a:prstGeom prst="bentConnector4">
            <a:avLst>
              <a:gd name="adj1" fmla="val 29123"/>
              <a:gd name="adj2" fmla="val -32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2015427" y="2636912"/>
            <a:ext cx="277259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肘形接點 15"/>
          <p:cNvCxnSpPr>
            <a:stCxn id="17" idx="1"/>
          </p:cNvCxnSpPr>
          <p:nvPr/>
        </p:nvCxnSpPr>
        <p:spPr>
          <a:xfrm rot="10800000" flipV="1">
            <a:off x="1043609" y="2816932"/>
            <a:ext cx="971819" cy="2022606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橢圓 19"/>
          <p:cNvSpPr/>
          <p:nvPr/>
        </p:nvSpPr>
        <p:spPr>
          <a:xfrm>
            <a:off x="5216082" y="2636912"/>
            <a:ext cx="175068" cy="1634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148064" y="2832559"/>
            <a:ext cx="3570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編輯表單項目的屬性，為</a:t>
            </a:r>
            <a:r>
              <a:rPr lang="zh-TW" altLang="en-US" sz="1200" dirty="0"/>
              <a:t>他們命名，這裡要</a:t>
            </a:r>
            <a:r>
              <a:rPr lang="zh-TW" altLang="en-US" sz="1200" dirty="0" smtClean="0"/>
              <a:t>注意，</a:t>
            </a:r>
            <a:endParaRPr lang="en-US" altLang="zh-TW" sz="1200" dirty="0" smtClean="0"/>
          </a:p>
          <a:p>
            <a:r>
              <a:rPr lang="zh-TW" altLang="en-US" sz="1200" dirty="0" smtClean="0"/>
              <a:t>選項按鈕將輸入到同一個資料庫欄位因此必須為</a:t>
            </a:r>
            <a:endParaRPr lang="en-US" altLang="zh-TW" sz="1200" dirty="0" smtClean="0"/>
          </a:p>
          <a:p>
            <a:r>
              <a:rPr lang="zh-TW" altLang="en-US" sz="1200" dirty="0" smtClean="0"/>
              <a:t>相同</a:t>
            </a:r>
            <a:r>
              <a:rPr lang="zh-TW" altLang="en-US" sz="1200" dirty="0"/>
              <a:t>命名。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5166399" y="2580131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</a:rPr>
              <a:t>5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135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" t="51105" r="38631" b="6800"/>
          <a:stretch/>
        </p:blipFill>
        <p:spPr bwMode="auto">
          <a:xfrm>
            <a:off x="315174" y="3700643"/>
            <a:ext cx="6711118" cy="290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4788024" y="2016676"/>
            <a:ext cx="3873305" cy="4612026"/>
            <a:chOff x="6771734" y="3397402"/>
            <a:chExt cx="3873305" cy="4612026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73" t="59984" b="4016"/>
            <a:stretch/>
          </p:blipFill>
          <p:spPr bwMode="auto">
            <a:xfrm>
              <a:off x="6771734" y="3429000"/>
              <a:ext cx="2222217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458" t="7534" b="31942"/>
            <a:stretch/>
          </p:blipFill>
          <p:spPr bwMode="auto">
            <a:xfrm>
              <a:off x="8993950" y="3397402"/>
              <a:ext cx="1651089" cy="4612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8" t="31565" r="29646" b="31292"/>
          <a:stretch/>
        </p:blipFill>
        <p:spPr bwMode="auto">
          <a:xfrm>
            <a:off x="829306" y="2070181"/>
            <a:ext cx="3977311" cy="227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26424" y="1628800"/>
            <a:ext cx="8407893" cy="4407408"/>
          </a:xfrm>
        </p:spPr>
        <p:txBody>
          <a:bodyPr>
            <a:normAutofit/>
          </a:bodyPr>
          <a:lstStyle/>
          <a:p>
            <a:r>
              <a:rPr lang="zh-TW" altLang="en-US" sz="1200" dirty="0" smtClean="0"/>
              <a:t>為了重要欄位是否輸入資料，在這裡我們建立一個送出按鈕，</a:t>
            </a:r>
            <a:r>
              <a:rPr lang="zh-TW" altLang="en-US" sz="1200" dirty="0" smtClean="0"/>
              <a:t>當</a:t>
            </a:r>
            <a:r>
              <a:rPr lang="zh-TW" altLang="en-US" sz="1200" dirty="0"/>
              <a:t>使用者完成資料輸入，送出表單時，執行驗種表單的工作。</a:t>
            </a:r>
            <a:endParaRPr lang="zh-TW" altLang="en-US" sz="1200" dirty="0"/>
          </a:p>
        </p:txBody>
      </p:sp>
      <p:sp>
        <p:nvSpPr>
          <p:cNvPr id="5" name="橢圓 4"/>
          <p:cNvSpPr/>
          <p:nvPr/>
        </p:nvSpPr>
        <p:spPr>
          <a:xfrm>
            <a:off x="4932040" y="2998117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1547664" y="623731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1730483" y="6196662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確定按鈕屬性為送出表單</a:t>
            </a:r>
            <a:endParaRPr lang="zh-TW" altLang="en-US" sz="12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788024" y="3138841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在標籤檢驗視窗中，點選行為</a:t>
            </a:r>
            <a:endParaRPr lang="en-US" altLang="zh-TW" sz="1200" dirty="0" smtClean="0"/>
          </a:p>
          <a:p>
            <a:r>
              <a:rPr lang="zh-TW" altLang="en-US" sz="1200" dirty="0"/>
              <a:t>的</a:t>
            </a:r>
            <a:r>
              <a:rPr lang="en-US" altLang="zh-TW" sz="1200" dirty="0"/>
              <a:t>+</a:t>
            </a:r>
            <a:r>
              <a:rPr lang="zh-TW" altLang="en-US" sz="1200" dirty="0"/>
              <a:t>選單，選擇檢驗表單選項</a:t>
            </a:r>
          </a:p>
        </p:txBody>
      </p:sp>
      <p:sp>
        <p:nvSpPr>
          <p:cNvPr id="10" name="矩形 9"/>
          <p:cNvSpPr/>
          <p:nvPr/>
        </p:nvSpPr>
        <p:spPr>
          <a:xfrm>
            <a:off x="5445621" y="2449463"/>
            <a:ext cx="21602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7026291" y="4106665"/>
            <a:ext cx="1635037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2692896" y="5021212"/>
            <a:ext cx="431304" cy="2365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3203848" y="5067497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3138639" y="5011312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6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115616" y="2449463"/>
            <a:ext cx="2664296" cy="6893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2515313" y="3068960"/>
            <a:ext cx="21595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dirty="0" smtClean="0"/>
              <a:t>在檢驗</a:t>
            </a:r>
            <a:r>
              <a:rPr lang="zh-TW" altLang="en-US" sz="1100" dirty="0"/>
              <a:t>表單選項</a:t>
            </a:r>
            <a:r>
              <a:rPr lang="zh-TW" altLang="en-US" sz="1100" dirty="0" smtClean="0"/>
              <a:t>中，選則要檢驗</a:t>
            </a:r>
            <a:endParaRPr lang="en-US" altLang="zh-TW" sz="1100" dirty="0" smtClean="0"/>
          </a:p>
          <a:p>
            <a:r>
              <a:rPr lang="zh-TW" altLang="en-US" sz="1100" dirty="0" smtClean="0"/>
              <a:t>的</a:t>
            </a:r>
            <a:r>
              <a:rPr lang="zh-TW" altLang="en-US" sz="1100" dirty="0"/>
              <a:t>欄位</a:t>
            </a:r>
            <a:r>
              <a:rPr lang="zh-TW" altLang="en-US" sz="1100" dirty="0" smtClean="0"/>
              <a:t>名稱，不可空白的欄位，</a:t>
            </a:r>
            <a:endParaRPr lang="en-US" altLang="zh-TW" sz="1100" dirty="0" smtClean="0"/>
          </a:p>
          <a:p>
            <a:r>
              <a:rPr lang="zh-TW" altLang="en-US" sz="1100" dirty="0"/>
              <a:t>值可勾</a:t>
            </a:r>
            <a:r>
              <a:rPr lang="zh-TW" altLang="en-US" sz="1100" dirty="0" smtClean="0"/>
              <a:t>選必要</a:t>
            </a:r>
            <a:endParaRPr lang="zh-TW" altLang="en-US" sz="1100" dirty="0"/>
          </a:p>
        </p:txBody>
      </p:sp>
      <p:sp>
        <p:nvSpPr>
          <p:cNvPr id="20" name="橢圓 19"/>
          <p:cNvSpPr/>
          <p:nvPr/>
        </p:nvSpPr>
        <p:spPr>
          <a:xfrm>
            <a:off x="2443305" y="314191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1482455" y="6170820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7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4866831" y="2930390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8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378096" y="3075424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</a:rPr>
              <a:t>9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1843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ASP</a:t>
            </a:r>
            <a:r>
              <a:rPr lang="zh-TW" altLang="en-US" dirty="0" smtClean="0"/>
              <a:t>網頁與資料庫連接</a:t>
            </a:r>
            <a:endParaRPr lang="en-US" altLang="zh-TW" dirty="0" smtClean="0"/>
          </a:p>
          <a:p>
            <a:pPr lvl="1"/>
            <a:r>
              <a:rPr lang="zh-TW" altLang="en-US" dirty="0"/>
              <a:t>必須先</a:t>
            </a:r>
            <a:r>
              <a:rPr lang="zh-TW" altLang="en-US" dirty="0" smtClean="0"/>
              <a:t>創建</a:t>
            </a:r>
            <a:r>
              <a:rPr lang="en-US" altLang="zh-TW" dirty="0" smtClean="0"/>
              <a:t>IIS</a:t>
            </a:r>
            <a:r>
              <a:rPr lang="zh-TW" altLang="en-US" dirty="0"/>
              <a:t>環境把自己的電腦設</a:t>
            </a:r>
            <a:r>
              <a:rPr lang="zh-TW" altLang="en-US" dirty="0" smtClean="0"/>
              <a:t>成伺服器</a:t>
            </a:r>
            <a:r>
              <a:rPr lang="en-US" altLang="zh-TW" dirty="0"/>
              <a:t>(</a:t>
            </a:r>
            <a:r>
              <a:rPr lang="zh-TW" altLang="en-US" dirty="0"/>
              <a:t>控制台手動設定</a:t>
            </a:r>
            <a:r>
              <a:rPr lang="en-US" altLang="zh-TW" dirty="0"/>
              <a:t>)</a:t>
            </a:r>
            <a:r>
              <a:rPr lang="zh-TW" altLang="en-US" dirty="0" smtClean="0"/>
              <a:t>。</a:t>
            </a:r>
            <a:endParaRPr lang="zh-TW" altLang="en-US" dirty="0"/>
          </a:p>
          <a:p>
            <a:pPr lvl="1"/>
            <a:r>
              <a:rPr lang="zh-TW" altLang="en-US" dirty="0" smtClean="0"/>
              <a:t>接著創建資料庫</a:t>
            </a:r>
            <a:r>
              <a:rPr lang="en-US" altLang="zh-TW" dirty="0" smtClean="0"/>
              <a:t>(</a:t>
            </a:r>
            <a:r>
              <a:rPr lang="en-US" altLang="zh-TW" dirty="0"/>
              <a:t>Microsoft Access </a:t>
            </a:r>
            <a:r>
              <a:rPr lang="zh-TW" altLang="en-US" dirty="0"/>
              <a:t>建立</a:t>
            </a:r>
            <a:r>
              <a:rPr lang="zh-TW" altLang="en-US" dirty="0" smtClean="0"/>
              <a:t>一個空</a:t>
            </a:r>
            <a:r>
              <a:rPr lang="zh-TW" altLang="en-US" dirty="0"/>
              <a:t>資料庫</a:t>
            </a:r>
            <a:r>
              <a:rPr lang="zh-TW" altLang="en-US" dirty="0" smtClean="0"/>
              <a:t>，並新建一個資料表</a:t>
            </a:r>
            <a:r>
              <a:rPr lang="zh-TW" altLang="en-US" dirty="0"/>
              <a:t>。</a:t>
            </a:r>
            <a:r>
              <a:rPr lang="en-US" altLang="zh-TW" dirty="0" smtClean="0"/>
              <a:t>)</a:t>
            </a:r>
          </a:p>
          <a:p>
            <a:pPr lvl="1"/>
            <a:r>
              <a:rPr lang="zh-TW" altLang="en-US" dirty="0"/>
              <a:t>利用資料庫視窗功能建立新的連結字串，連結</a:t>
            </a:r>
            <a:r>
              <a:rPr lang="zh-TW" altLang="en-US" dirty="0" smtClean="0"/>
              <a:t>資料庫，連接到</a:t>
            </a:r>
            <a:endParaRPr lang="en-US" altLang="zh-TW" dirty="0" smtClean="0"/>
          </a:p>
          <a:p>
            <a:pPr marL="45720" indent="0">
              <a:buNone/>
            </a:pPr>
            <a:r>
              <a:rPr lang="en-US" altLang="zh-TW" dirty="0" smtClean="0"/>
              <a:t>Access</a:t>
            </a:r>
            <a:r>
              <a:rPr lang="zh-TW" altLang="en-US" dirty="0" smtClean="0"/>
              <a:t>資料表。</a:t>
            </a:r>
            <a:endParaRPr lang="en-US" altLang="zh-TW" dirty="0"/>
          </a:p>
          <a:p>
            <a:pPr lvl="1">
              <a:buFont typeface="Arial" pitchFamily="34" charset="0"/>
              <a:buChar char="•"/>
            </a:pPr>
            <a:r>
              <a:rPr lang="zh-TW" altLang="en-US" dirty="0"/>
              <a:t>使用伺服器行為</a:t>
            </a:r>
            <a:r>
              <a:rPr lang="zh-TW" altLang="en-US" dirty="0" smtClean="0"/>
              <a:t>功能中的插入紀錄，使文字欄位與文字區域輸入的資料能傳到資料庫當中。</a:t>
            </a:r>
            <a:endParaRPr lang="en-US" altLang="zh-TW" dirty="0" smtClean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18286" r="40119" b="10000"/>
          <a:stretch/>
        </p:blipFill>
        <p:spPr bwMode="auto">
          <a:xfrm>
            <a:off x="1763688" y="4337677"/>
            <a:ext cx="2543564" cy="237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20238" r="42738" b="25858"/>
          <a:stretch/>
        </p:blipFill>
        <p:spPr bwMode="auto">
          <a:xfrm>
            <a:off x="4315983" y="4509730"/>
            <a:ext cx="2750292" cy="203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4290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影像</a:t>
            </a:r>
            <a:r>
              <a:rPr lang="zh-TW" altLang="zh-TW" dirty="0" smtClean="0"/>
              <a:t>媒體</a:t>
            </a:r>
            <a:r>
              <a:rPr lang="en-US" altLang="zh-TW" dirty="0" smtClean="0"/>
              <a:t>(</a:t>
            </a:r>
            <a:r>
              <a:rPr lang="zh-TW" altLang="en-US" dirty="0" smtClean="0"/>
              <a:t>圖片、影片</a:t>
            </a:r>
            <a:r>
              <a:rPr lang="en-US" altLang="zh-TW" dirty="0" smtClean="0"/>
              <a:t>)</a:t>
            </a:r>
          </a:p>
          <a:p>
            <a:r>
              <a:rPr lang="zh-TW" altLang="en-US" dirty="0"/>
              <a:t>插入影像檔案的方法有三</a:t>
            </a:r>
            <a:r>
              <a:rPr lang="zh-TW" altLang="en-US" dirty="0" smtClean="0"/>
              <a:t>種</a:t>
            </a:r>
            <a:r>
              <a:rPr lang="en-US" altLang="zh-TW" dirty="0" smtClean="0"/>
              <a:t>:</a:t>
            </a:r>
          </a:p>
          <a:p>
            <a:pPr lvl="1"/>
            <a:r>
              <a:rPr lang="zh-TW" altLang="en-US" dirty="0"/>
              <a:t>從</a:t>
            </a:r>
            <a:r>
              <a:rPr lang="zh-TW" altLang="en-US" dirty="0" smtClean="0"/>
              <a:t>檔案視窗</a:t>
            </a:r>
            <a:r>
              <a:rPr lang="zh-TW" altLang="en-US" dirty="0"/>
              <a:t>直接將影像拖曳</a:t>
            </a:r>
            <a:r>
              <a:rPr lang="zh-TW" altLang="en-US" dirty="0" smtClean="0"/>
              <a:t>出來</a:t>
            </a:r>
            <a:endParaRPr lang="zh-TW" altLang="zh-TW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1450323" y="2828099"/>
            <a:ext cx="6192688" cy="4005064"/>
            <a:chOff x="-1524000" y="-381000"/>
            <a:chExt cx="12192000" cy="729001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30"/>
            <a:stretch/>
          </p:blipFill>
          <p:spPr bwMode="auto">
            <a:xfrm>
              <a:off x="-1524000" y="-381000"/>
              <a:ext cx="12192000" cy="72900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05" t="35857" r="14166" b="15000"/>
            <a:stretch/>
          </p:blipFill>
          <p:spPr bwMode="auto">
            <a:xfrm>
              <a:off x="2368780" y="2346626"/>
              <a:ext cx="6574971" cy="3744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5508104" y="5589240"/>
            <a:ext cx="1111771" cy="1162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單箭頭接點 6"/>
          <p:cNvCxnSpPr/>
          <p:nvPr/>
        </p:nvCxnSpPr>
        <p:spPr>
          <a:xfrm flipH="1">
            <a:off x="4139952" y="5647357"/>
            <a:ext cx="151216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5184254" y="4543425"/>
            <a:ext cx="349771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156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29" b="50000"/>
          <a:stretch/>
        </p:blipFill>
        <p:spPr bwMode="auto">
          <a:xfrm>
            <a:off x="5109679" y="2708920"/>
            <a:ext cx="3178629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39552" y="1772816"/>
            <a:ext cx="8407893" cy="4407408"/>
          </a:xfrm>
        </p:spPr>
        <p:txBody>
          <a:bodyPr/>
          <a:lstStyle/>
          <a:p>
            <a:pPr lvl="1"/>
            <a:r>
              <a:rPr lang="zh-TW" altLang="en-US" dirty="0" smtClean="0"/>
              <a:t>從</a:t>
            </a:r>
            <a:r>
              <a:rPr lang="zh-TW" altLang="en-US" dirty="0"/>
              <a:t>插入面板</a:t>
            </a:r>
            <a:r>
              <a:rPr lang="en-US" altLang="zh-TW" dirty="0"/>
              <a:t>&gt;</a:t>
            </a:r>
            <a:r>
              <a:rPr lang="zh-TW" altLang="en-US" dirty="0"/>
              <a:t>常用</a:t>
            </a:r>
            <a:r>
              <a:rPr lang="en-US" altLang="zh-TW" dirty="0"/>
              <a:t>&gt;</a:t>
            </a:r>
            <a:r>
              <a:rPr lang="zh-TW" altLang="en-US" dirty="0"/>
              <a:t>選影像</a:t>
            </a:r>
            <a:r>
              <a:rPr lang="zh-TW" altLang="en-US" dirty="0" smtClean="0"/>
              <a:t>按鈕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選擇圖片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確定插入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1043607" y="2125211"/>
            <a:ext cx="6120680" cy="3560715"/>
            <a:chOff x="467544" y="2820100"/>
            <a:chExt cx="8076525" cy="488969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73" b="51836"/>
            <a:stretch/>
          </p:blipFill>
          <p:spPr bwMode="auto">
            <a:xfrm>
              <a:off x="467544" y="2833239"/>
              <a:ext cx="3624358" cy="3670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86" t="17952" r="24167" b="21857"/>
            <a:stretch/>
          </p:blipFill>
          <p:spPr bwMode="auto">
            <a:xfrm>
              <a:off x="4175539" y="2820100"/>
              <a:ext cx="4368530" cy="3188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62" t="35476" r="32024" b="35190"/>
            <a:stretch/>
          </p:blipFill>
          <p:spPr bwMode="auto">
            <a:xfrm>
              <a:off x="4175539" y="6008220"/>
              <a:ext cx="3314757" cy="170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2114549" y="2609478"/>
            <a:ext cx="209551" cy="171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012804" y="2703165"/>
            <a:ext cx="502171" cy="5734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5667375" y="3645025"/>
            <a:ext cx="352425" cy="1078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82645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14" b="31619"/>
          <a:stretch/>
        </p:blipFill>
        <p:spPr bwMode="auto">
          <a:xfrm>
            <a:off x="6554958" y="1535427"/>
            <a:ext cx="3563888" cy="444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lvl="1" indent="-228600">
              <a:buClr>
                <a:schemeClr val="accent1"/>
              </a:buClr>
              <a:buFont typeface="Wingdings 2" pitchFamily="18" charset="2"/>
              <a:buChar char=""/>
            </a:pPr>
            <a:r>
              <a:rPr lang="zh-TW" altLang="en-US" dirty="0" smtClean="0"/>
              <a:t>從功能表</a:t>
            </a:r>
            <a:r>
              <a:rPr lang="zh-TW" altLang="en-US" dirty="0"/>
              <a:t>列</a:t>
            </a:r>
            <a:r>
              <a:rPr lang="zh-TW" altLang="en-US" dirty="0" smtClean="0"/>
              <a:t>點選</a:t>
            </a:r>
            <a:r>
              <a:rPr lang="zh-TW" altLang="en-US" dirty="0"/>
              <a:t>插入</a:t>
            </a:r>
            <a:r>
              <a:rPr lang="en-US" altLang="zh-TW" dirty="0"/>
              <a:t>&gt;</a:t>
            </a:r>
            <a:r>
              <a:rPr lang="zh-TW" altLang="en-US" dirty="0" smtClean="0"/>
              <a:t>影像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選取影像檔案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確定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19" b="32762"/>
          <a:stretch/>
        </p:blipFill>
        <p:spPr bwMode="auto">
          <a:xfrm>
            <a:off x="292539" y="2132856"/>
            <a:ext cx="2643285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t="18524" r="24167" b="21667"/>
          <a:stretch/>
        </p:blipFill>
        <p:spPr bwMode="auto">
          <a:xfrm>
            <a:off x="2411760" y="2996952"/>
            <a:ext cx="4143198" cy="300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2" t="35476" r="32024" b="35190"/>
          <a:stretch/>
        </p:blipFill>
        <p:spPr bwMode="auto">
          <a:xfrm>
            <a:off x="5436096" y="4754002"/>
            <a:ext cx="3094606" cy="1526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1614181" y="2276872"/>
            <a:ext cx="437539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92539" y="2654968"/>
            <a:ext cx="2119221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4635759" y="4941168"/>
            <a:ext cx="512305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3779912" y="4200672"/>
            <a:ext cx="703447" cy="8166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5456348" y="4754001"/>
            <a:ext cx="3074354" cy="15264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12386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影像屬性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24" name="群組 23"/>
          <p:cNvGrpSpPr/>
          <p:nvPr/>
        </p:nvGrpSpPr>
        <p:grpSpPr>
          <a:xfrm>
            <a:off x="455761" y="1556792"/>
            <a:ext cx="7683073" cy="3646045"/>
            <a:chOff x="122491" y="1844823"/>
            <a:chExt cx="8553965" cy="4168381"/>
          </a:xfrm>
        </p:grpSpPr>
        <p:grpSp>
          <p:nvGrpSpPr>
            <p:cNvPr id="12" name="群組 11"/>
            <p:cNvGrpSpPr/>
            <p:nvPr/>
          </p:nvGrpSpPr>
          <p:grpSpPr>
            <a:xfrm>
              <a:off x="178788" y="1844823"/>
              <a:ext cx="8497668" cy="4168381"/>
              <a:chOff x="92178" y="1556792"/>
              <a:chExt cx="7919708" cy="3608347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724" b="48134"/>
              <a:stretch/>
            </p:blipFill>
            <p:spPr bwMode="auto">
              <a:xfrm>
                <a:off x="1907703" y="1556792"/>
                <a:ext cx="6104183" cy="243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" name="群組 5"/>
              <p:cNvGrpSpPr/>
              <p:nvPr/>
            </p:nvGrpSpPr>
            <p:grpSpPr>
              <a:xfrm>
                <a:off x="167595" y="4071384"/>
                <a:ext cx="7632849" cy="1093755"/>
                <a:chOff x="755575" y="3991429"/>
                <a:chExt cx="8717485" cy="1165763"/>
              </a:xfrm>
            </p:grpSpPr>
            <p:pic>
              <p:nvPicPr>
                <p:cNvPr id="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" t="77523" r="18552" b="5087"/>
                <a:stretch/>
              </p:blipFill>
              <p:spPr bwMode="auto">
                <a:xfrm>
                  <a:off x="755575" y="3991429"/>
                  <a:ext cx="8717485" cy="11657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" name="矩形 3"/>
                <p:cNvSpPr/>
                <p:nvPr/>
              </p:nvSpPr>
              <p:spPr>
                <a:xfrm>
                  <a:off x="1763688" y="4653136"/>
                  <a:ext cx="792088" cy="432048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7" name="矩形 6"/>
                <p:cNvSpPr/>
                <p:nvPr/>
              </p:nvSpPr>
              <p:spPr>
                <a:xfrm>
                  <a:off x="2708176" y="4223396"/>
                  <a:ext cx="1647800" cy="216024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8" name="矩形 7"/>
                <p:cNvSpPr/>
                <p:nvPr/>
              </p:nvSpPr>
              <p:spPr>
                <a:xfrm>
                  <a:off x="2699792" y="4437112"/>
                  <a:ext cx="1647800" cy="216024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" name="矩形 8"/>
                <p:cNvSpPr/>
                <p:nvPr/>
              </p:nvSpPr>
              <p:spPr>
                <a:xfrm>
                  <a:off x="4436368" y="4221088"/>
                  <a:ext cx="1647800" cy="216024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0" name="矩形 9"/>
                <p:cNvSpPr/>
                <p:nvPr/>
              </p:nvSpPr>
              <p:spPr>
                <a:xfrm>
                  <a:off x="4588768" y="4653136"/>
                  <a:ext cx="1647800" cy="432048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3" name="矩形 12"/>
              <p:cNvSpPr/>
              <p:nvPr/>
            </p:nvSpPr>
            <p:spPr>
              <a:xfrm>
                <a:off x="1176375" y="4281569"/>
                <a:ext cx="693536" cy="40536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417253" y="4522464"/>
                <a:ext cx="1442779" cy="16975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226634" y="4692218"/>
                <a:ext cx="823643" cy="40536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橢圓 10"/>
              <p:cNvSpPr/>
              <p:nvPr/>
            </p:nvSpPr>
            <p:spPr>
              <a:xfrm>
                <a:off x="1100958" y="4200255"/>
                <a:ext cx="150834" cy="15083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橢圓 16"/>
              <p:cNvSpPr/>
              <p:nvPr/>
            </p:nvSpPr>
            <p:spPr>
              <a:xfrm>
                <a:off x="92178" y="4627166"/>
                <a:ext cx="150834" cy="15083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橢圓 17"/>
              <p:cNvSpPr/>
              <p:nvPr/>
            </p:nvSpPr>
            <p:spPr>
              <a:xfrm>
                <a:off x="947390" y="4645264"/>
                <a:ext cx="150834" cy="15083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" name="橢圓 18"/>
              <p:cNvSpPr/>
              <p:nvPr/>
            </p:nvSpPr>
            <p:spPr>
              <a:xfrm>
                <a:off x="1801835" y="4200255"/>
                <a:ext cx="150834" cy="15083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橢圓 19"/>
              <p:cNvSpPr/>
              <p:nvPr/>
            </p:nvSpPr>
            <p:spPr>
              <a:xfrm>
                <a:off x="1794494" y="4522962"/>
                <a:ext cx="150834" cy="15083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橢圓 20"/>
              <p:cNvSpPr/>
              <p:nvPr/>
            </p:nvSpPr>
            <p:spPr>
              <a:xfrm>
                <a:off x="3320031" y="4209031"/>
                <a:ext cx="150834" cy="15083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橢圓 21"/>
              <p:cNvSpPr/>
              <p:nvPr/>
            </p:nvSpPr>
            <p:spPr>
              <a:xfrm>
                <a:off x="3320031" y="4476332"/>
                <a:ext cx="150834" cy="15083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橢圓 22"/>
              <p:cNvSpPr/>
              <p:nvPr/>
            </p:nvSpPr>
            <p:spPr>
              <a:xfrm>
                <a:off x="3417253" y="4685704"/>
                <a:ext cx="150834" cy="15083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6" name="文字方塊 15"/>
            <p:cNvSpPr txBox="1"/>
            <p:nvPr/>
          </p:nvSpPr>
          <p:spPr>
            <a:xfrm>
              <a:off x="122491" y="5349814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 smtClean="0">
                  <a:solidFill>
                    <a:schemeClr val="bg1"/>
                  </a:solidFill>
                </a:rPr>
                <a:t>6</a:t>
              </a:r>
              <a:endParaRPr lang="zh-TW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1206808" y="4857325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 smtClean="0">
                  <a:solidFill>
                    <a:schemeClr val="bg1"/>
                  </a:solidFill>
                </a:rPr>
                <a:t>1</a:t>
              </a:r>
              <a:endParaRPr lang="zh-TW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1950956" y="4847187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 smtClean="0">
                  <a:solidFill>
                    <a:schemeClr val="bg1"/>
                  </a:solidFill>
                </a:rPr>
                <a:t>2</a:t>
              </a:r>
              <a:endParaRPr lang="zh-TW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1950956" y="5229200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 smtClean="0">
                  <a:solidFill>
                    <a:schemeClr val="bg1"/>
                  </a:solidFill>
                </a:rPr>
                <a:t>3</a:t>
              </a:r>
              <a:endParaRPr lang="zh-TW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1042019" y="5361264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 smtClean="0">
                  <a:solidFill>
                    <a:schemeClr val="bg1"/>
                  </a:solidFill>
                </a:rPr>
                <a:t>7</a:t>
              </a:r>
              <a:endParaRPr lang="zh-TW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3586471" y="4862610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 smtClean="0">
                  <a:solidFill>
                    <a:schemeClr val="bg1"/>
                  </a:solidFill>
                </a:rPr>
                <a:t>4</a:t>
              </a:r>
              <a:endParaRPr lang="zh-TW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3586471" y="5183775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 smtClean="0">
                  <a:solidFill>
                    <a:schemeClr val="bg1"/>
                  </a:solidFill>
                </a:rPr>
                <a:t>5</a:t>
              </a:r>
              <a:endParaRPr lang="zh-TW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3690221" y="5407980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 smtClean="0">
                  <a:solidFill>
                    <a:schemeClr val="bg1"/>
                  </a:solidFill>
                </a:rPr>
                <a:t>8</a:t>
              </a:r>
              <a:endParaRPr lang="zh-TW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文字方塊 24"/>
          <p:cNvSpPr txBox="1"/>
          <p:nvPr/>
        </p:nvSpPr>
        <p:spPr>
          <a:xfrm>
            <a:off x="2283822" y="5211606"/>
            <a:ext cx="47612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Wingdings" pitchFamily="2" charset="2"/>
              <a:buAutoNum type="circleNumWdWhitePlain"/>
            </a:pPr>
            <a:r>
              <a:rPr lang="zh-TW" altLang="en-US" sz="1200" b="1" dirty="0" smtClean="0"/>
              <a:t>高、寬</a:t>
            </a:r>
            <a:r>
              <a:rPr lang="en-US" altLang="zh-TW" sz="1200" dirty="0" smtClean="0"/>
              <a:t>:</a:t>
            </a:r>
            <a:r>
              <a:rPr lang="zh-TW" altLang="en-US" sz="1200" dirty="0" smtClean="0"/>
              <a:t>點選圖片會出現圖片控制點，按住滑鼠拖曳可縮放圖片</a:t>
            </a:r>
            <a:endParaRPr lang="en-US" altLang="zh-TW" sz="1200" dirty="0"/>
          </a:p>
          <a:p>
            <a:pPr marL="228600" indent="-228600">
              <a:buFont typeface="Wingdings" pitchFamily="2" charset="2"/>
              <a:buAutoNum type="circleNumWdWhitePlain"/>
            </a:pPr>
            <a:r>
              <a:rPr lang="zh-TW" altLang="en-US" sz="1200" b="1" dirty="0" smtClean="0"/>
              <a:t>原始檔</a:t>
            </a:r>
            <a:r>
              <a:rPr lang="en-US" altLang="zh-TW" sz="1200" dirty="0" smtClean="0"/>
              <a:t>:</a:t>
            </a:r>
            <a:r>
              <a:rPr lang="zh-TW" altLang="en-US" sz="1200" dirty="0"/>
              <a:t>圖像來源路徑改變</a:t>
            </a:r>
            <a:r>
              <a:rPr lang="en-US" altLang="zh-TW" sz="1200" dirty="0"/>
              <a:t>/</a:t>
            </a:r>
            <a:r>
              <a:rPr lang="zh-TW" altLang="en-US" sz="1200" dirty="0"/>
              <a:t>替換</a:t>
            </a:r>
            <a:r>
              <a:rPr lang="zh-TW" altLang="en-US" sz="1200" dirty="0" smtClean="0"/>
              <a:t>圖像</a:t>
            </a:r>
            <a:endParaRPr lang="en-US" altLang="zh-TW" sz="1200" dirty="0" smtClean="0"/>
          </a:p>
          <a:p>
            <a:pPr marL="228600" indent="-228600">
              <a:buFont typeface="Wingdings" pitchFamily="2" charset="2"/>
              <a:buAutoNum type="circleNumWdWhitePlain"/>
            </a:pPr>
            <a:r>
              <a:rPr lang="zh-TW" altLang="en-US" sz="1200" b="1" dirty="0" smtClean="0"/>
              <a:t>連結</a:t>
            </a:r>
            <a:r>
              <a:rPr lang="en-US" altLang="zh-TW" sz="1200" dirty="0" smtClean="0"/>
              <a:t>:</a:t>
            </a:r>
            <a:r>
              <a:rPr lang="zh-TW" altLang="en-US" sz="1200" dirty="0" smtClean="0"/>
              <a:t>幫圖片設立超連結</a:t>
            </a:r>
            <a:endParaRPr lang="en-US" altLang="zh-TW" sz="1200" dirty="0" smtClean="0"/>
          </a:p>
          <a:p>
            <a:pPr marL="228600" indent="-228600">
              <a:buFont typeface="Wingdings" pitchFamily="2" charset="2"/>
              <a:buAutoNum type="circleNumWdWhitePlain"/>
            </a:pPr>
            <a:r>
              <a:rPr lang="zh-TW" altLang="en-US" sz="1200" b="1" dirty="0" smtClean="0"/>
              <a:t>替代文字</a:t>
            </a:r>
            <a:r>
              <a:rPr lang="en-US" altLang="zh-TW" sz="1200" dirty="0" smtClean="0"/>
              <a:t>:</a:t>
            </a:r>
            <a:r>
              <a:rPr lang="zh-TW" altLang="en-US" sz="1200" dirty="0" smtClean="0"/>
              <a:t>設定滑鼠在瀏覽時，移到圖片區域會出現的說明文字</a:t>
            </a:r>
            <a:endParaRPr lang="en-US" altLang="zh-TW" sz="1200" dirty="0" smtClean="0"/>
          </a:p>
          <a:p>
            <a:pPr marL="228600" indent="-228600">
              <a:buFont typeface="Wingdings" pitchFamily="2" charset="2"/>
              <a:buAutoNum type="circleNumWdWhitePlain"/>
            </a:pPr>
            <a:r>
              <a:rPr lang="zh-TW" altLang="en-US" sz="1200" b="1" dirty="0" smtClean="0"/>
              <a:t>編輯圖像</a:t>
            </a:r>
            <a:r>
              <a:rPr lang="en-US" altLang="zh-TW" sz="1200" dirty="0" smtClean="0"/>
              <a:t>:</a:t>
            </a:r>
            <a:r>
              <a:rPr lang="zh-TW" altLang="en-US" sz="1200" dirty="0" smtClean="0"/>
              <a:t>更改圖片的影像設定或做裁剪</a:t>
            </a:r>
            <a:r>
              <a:rPr lang="en-US" altLang="zh-TW" sz="1200" dirty="0" smtClean="0"/>
              <a:t>…</a:t>
            </a:r>
            <a:r>
              <a:rPr lang="zh-TW" altLang="en-US" sz="1200" dirty="0" smtClean="0"/>
              <a:t>等圖片編輯</a:t>
            </a:r>
            <a:endParaRPr lang="en-US" altLang="zh-TW" sz="1200" dirty="0" smtClean="0"/>
          </a:p>
          <a:p>
            <a:pPr marL="228600" indent="-228600">
              <a:buFont typeface="Wingdings" pitchFamily="2" charset="2"/>
              <a:buAutoNum type="circleNumWdWhitePlain"/>
            </a:pPr>
            <a:r>
              <a:rPr lang="zh-TW" altLang="en-US" sz="1200" b="1" dirty="0" smtClean="0"/>
              <a:t>影像地圖</a:t>
            </a:r>
            <a:r>
              <a:rPr lang="en-US" altLang="zh-TW" sz="1200" dirty="0" smtClean="0"/>
              <a:t>:</a:t>
            </a:r>
            <a:r>
              <a:rPr lang="zh-TW" altLang="en-US" sz="1200" dirty="0" smtClean="0"/>
              <a:t>在同一張圖片上，建立不同的區域連結到不同的網頁</a:t>
            </a:r>
            <a:endParaRPr lang="en-US" altLang="zh-TW" sz="1200" dirty="0" smtClean="0"/>
          </a:p>
          <a:p>
            <a:pPr marL="228600" indent="-228600">
              <a:buFont typeface="Wingdings" pitchFamily="2" charset="2"/>
              <a:buAutoNum type="circleNumWdWhitePlain"/>
            </a:pPr>
            <a:r>
              <a:rPr lang="zh-TW" altLang="en-US" sz="1200" b="1" dirty="0" smtClean="0"/>
              <a:t>垂直</a:t>
            </a:r>
            <a:r>
              <a:rPr lang="zh-TW" altLang="en-US" sz="1200" b="1" dirty="0"/>
              <a:t>、</a:t>
            </a:r>
            <a:r>
              <a:rPr lang="zh-TW" altLang="en-US" sz="1200" b="1" dirty="0" smtClean="0"/>
              <a:t>水平距離</a:t>
            </a:r>
            <a:r>
              <a:rPr lang="en-US" altLang="zh-TW" sz="1200" dirty="0" smtClean="0"/>
              <a:t>:</a:t>
            </a:r>
            <a:r>
              <a:rPr lang="zh-TW" altLang="en-US" sz="1200" dirty="0" smtClean="0"/>
              <a:t>設定圖片在版面中離邊邊的距離</a:t>
            </a:r>
            <a:endParaRPr lang="en-US" altLang="zh-TW" sz="1200" dirty="0" smtClean="0"/>
          </a:p>
          <a:p>
            <a:pPr marL="228600" indent="-228600">
              <a:buFont typeface="Wingdings" pitchFamily="2" charset="2"/>
              <a:buAutoNum type="circleNumWdWhitePlain"/>
            </a:pPr>
            <a:r>
              <a:rPr lang="zh-TW" altLang="en-US" sz="1200" b="1" dirty="0" smtClean="0"/>
              <a:t>對齊工具</a:t>
            </a:r>
            <a:r>
              <a:rPr lang="en-US" altLang="zh-TW" sz="1200" dirty="0" smtClean="0"/>
              <a:t>:</a:t>
            </a:r>
            <a:r>
              <a:rPr lang="zh-TW" altLang="en-US" sz="1200" dirty="0" smtClean="0"/>
              <a:t>將影像對齊的功能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3212925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0" lvl="1" indent="0">
              <a:buNone/>
            </a:pPr>
            <a:r>
              <a:rPr lang="zh-TW" altLang="en-US" dirty="0" smtClean="0"/>
              <a:t>原始檔</a:t>
            </a:r>
            <a:r>
              <a:rPr lang="en-US" altLang="zh-TW" dirty="0" smtClean="0"/>
              <a:t>:</a:t>
            </a:r>
            <a:r>
              <a:rPr lang="zh-TW" altLang="en-US" dirty="0" smtClean="0"/>
              <a:t>按住圖示拖曳到檔案視窗中圖片的位置放開就可以更換圖片，</a:t>
            </a:r>
            <a:endParaRPr lang="en-US" altLang="zh-TW" dirty="0" smtClean="0"/>
          </a:p>
          <a:p>
            <a:pPr marL="365760" lvl="1" indent="0">
              <a:buNone/>
            </a:pPr>
            <a:r>
              <a:rPr lang="zh-TW" altLang="en-US" dirty="0" smtClean="0"/>
              <a:t>或</a:t>
            </a:r>
            <a:r>
              <a:rPr lang="zh-TW" altLang="en-US" dirty="0"/>
              <a:t>選擇資料夾圖示瀏覽</a:t>
            </a:r>
            <a:r>
              <a:rPr lang="zh-TW" altLang="en-US" dirty="0" smtClean="0"/>
              <a:t>檔案，選取圖片所在位置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46" r="327" b="4115"/>
          <a:stretch/>
        </p:blipFill>
        <p:spPr bwMode="auto">
          <a:xfrm>
            <a:off x="539552" y="2492896"/>
            <a:ext cx="7632848" cy="120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2865468" y="3014992"/>
            <a:ext cx="130195" cy="125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7" t="18286" r="23928" b="22286"/>
          <a:stretch/>
        </p:blipFill>
        <p:spPr bwMode="auto">
          <a:xfrm>
            <a:off x="3563888" y="3687329"/>
            <a:ext cx="3729667" cy="26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2987824" y="3014992"/>
            <a:ext cx="130195" cy="125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肘形接點 8"/>
          <p:cNvCxnSpPr>
            <a:endCxn id="5122" idx="1"/>
          </p:cNvCxnSpPr>
          <p:nvPr/>
        </p:nvCxnSpPr>
        <p:spPr>
          <a:xfrm rot="16200000" flipH="1">
            <a:off x="2369655" y="3824233"/>
            <a:ext cx="1877499" cy="510967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388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替代文字</a:t>
            </a:r>
            <a:endParaRPr lang="en-US" altLang="zh-TW" dirty="0" smtClean="0"/>
          </a:p>
          <a:p>
            <a:r>
              <a:rPr lang="zh-TW" altLang="en-US" dirty="0" smtClean="0"/>
              <a:t>打開視窗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標籤檢測器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點擊影像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在</a:t>
            </a:r>
            <a:r>
              <a:rPr lang="en-US" altLang="zh-TW" dirty="0" err="1" smtClean="0"/>
              <a:t>css</a:t>
            </a:r>
            <a:r>
              <a:rPr lang="en-US" altLang="zh-TW" dirty="0" smtClean="0"/>
              <a:t>/</a:t>
            </a:r>
            <a:r>
              <a:rPr lang="zh-TW" altLang="en-US" dirty="0" smtClean="0"/>
              <a:t>輔助欄中的</a:t>
            </a:r>
            <a:r>
              <a:rPr lang="en-US" altLang="zh-TW" dirty="0" smtClean="0"/>
              <a:t>title</a:t>
            </a:r>
            <a:r>
              <a:rPr lang="zh-TW" altLang="en-US" dirty="0" smtClean="0"/>
              <a:t>欄中輸入</a:t>
            </a:r>
            <a:endParaRPr lang="en-US" altLang="zh-TW" dirty="0" smtClean="0"/>
          </a:p>
          <a:p>
            <a:pPr marL="45720" indent="0">
              <a:buNone/>
            </a:pPr>
            <a:r>
              <a:rPr lang="zh-TW" altLang="en-US" dirty="0"/>
              <a:t>在滑鼠移到圖片</a:t>
            </a:r>
            <a:r>
              <a:rPr lang="zh-TW" altLang="en-US" dirty="0" smtClean="0"/>
              <a:t>區域時要</a:t>
            </a:r>
            <a:r>
              <a:rPr lang="zh-TW" altLang="en-US" dirty="0"/>
              <a:t>顯示的說明</a:t>
            </a:r>
            <a:r>
              <a:rPr lang="zh-TW" altLang="en-US" dirty="0" smtClean="0"/>
              <a:t>文字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按</a:t>
            </a:r>
            <a:r>
              <a:rPr lang="en-US" altLang="zh-TW" dirty="0" smtClean="0"/>
              <a:t>F12</a:t>
            </a:r>
            <a:r>
              <a:rPr lang="zh-TW" altLang="en-US" dirty="0" smtClean="0"/>
              <a:t>測試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" t="12601" r="43574" b="22763"/>
          <a:stretch/>
        </p:blipFill>
        <p:spPr bwMode="auto">
          <a:xfrm>
            <a:off x="323529" y="2853462"/>
            <a:ext cx="5616623" cy="400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3131840" y="5054361"/>
            <a:ext cx="201622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4" t="9755" r="29623" b="21415"/>
          <a:stretch/>
        </p:blipFill>
        <p:spPr bwMode="auto">
          <a:xfrm>
            <a:off x="5379711" y="3527246"/>
            <a:ext cx="3734874" cy="304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向右箭號 4"/>
          <p:cNvSpPr/>
          <p:nvPr/>
        </p:nvSpPr>
        <p:spPr>
          <a:xfrm>
            <a:off x="5148065" y="5038885"/>
            <a:ext cx="504056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21443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r="19559" b="6824"/>
          <a:stretch/>
        </p:blipFill>
        <p:spPr bwMode="auto">
          <a:xfrm>
            <a:off x="359265" y="2132856"/>
            <a:ext cx="6856566" cy="43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影像地圖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59265" y="6292151"/>
            <a:ext cx="689279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1194698" y="6213946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2195736" y="1942461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4427984" y="5301208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9896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3" t="22641" r="46934" b="20981"/>
          <a:stretch/>
        </p:blipFill>
        <p:spPr bwMode="auto">
          <a:xfrm>
            <a:off x="6431260" y="2060848"/>
            <a:ext cx="2506144" cy="332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3491880" y="2347154"/>
            <a:ext cx="2952328" cy="3041854"/>
            <a:chOff x="2501720" y="2355104"/>
            <a:chExt cx="3870480" cy="3512493"/>
          </a:xfrm>
        </p:grpSpPr>
        <p:pic>
          <p:nvPicPr>
            <p:cNvPr id="4" name="圖片 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6" t="14420" r="25190" b="13162"/>
            <a:stretch/>
          </p:blipFill>
          <p:spPr bwMode="auto">
            <a:xfrm>
              <a:off x="2501720" y="2355104"/>
              <a:ext cx="3870480" cy="3512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4942918" y="5587578"/>
              <a:ext cx="426451" cy="11878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98266" y="2347154"/>
            <a:ext cx="3393614" cy="3041854"/>
            <a:chOff x="4625788" y="2132856"/>
            <a:chExt cx="3804454" cy="3450209"/>
          </a:xfrm>
        </p:grpSpPr>
        <p:pic>
          <p:nvPicPr>
            <p:cNvPr id="8" name="圖片 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6" t="13968" r="24642" b="13508"/>
            <a:stretch/>
          </p:blipFill>
          <p:spPr bwMode="auto">
            <a:xfrm>
              <a:off x="4625788" y="2132856"/>
              <a:ext cx="3804454" cy="3450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4727814" y="2996952"/>
              <a:ext cx="2724505" cy="5040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6968660" y="5316819"/>
              <a:ext cx="436852" cy="1357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984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媒體</a:t>
            </a:r>
            <a:r>
              <a:rPr lang="zh-TW" altLang="en-US" dirty="0"/>
              <a:t>物件</a:t>
            </a:r>
            <a:r>
              <a:rPr lang="zh-TW" altLang="en-US" dirty="0" smtClean="0"/>
              <a:t>種類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SWF:</a:t>
            </a:r>
            <a:r>
              <a:rPr lang="zh-TW" altLang="en-US" dirty="0" smtClean="0"/>
              <a:t> </a:t>
            </a:r>
            <a:r>
              <a:rPr lang="en-US" altLang="zh-TW" dirty="0" smtClean="0"/>
              <a:t>Flash</a:t>
            </a:r>
            <a:r>
              <a:rPr lang="zh-TW" altLang="en-US" dirty="0" smtClean="0"/>
              <a:t>所發布建立的播放檔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Flash</a:t>
            </a:r>
            <a:r>
              <a:rPr lang="zh-TW" altLang="en-US" dirty="0" smtClean="0"/>
              <a:t> </a:t>
            </a:r>
            <a:r>
              <a:rPr lang="en-US" altLang="zh-TW" dirty="0" smtClean="0"/>
              <a:t>Papers</a:t>
            </a:r>
            <a:r>
              <a:rPr lang="zh-TW" altLang="en-US" dirty="0" smtClean="0"/>
              <a:t> </a:t>
            </a:r>
            <a:r>
              <a:rPr lang="en-US" altLang="zh-TW" dirty="0" smtClean="0"/>
              <a:t>:</a:t>
            </a:r>
            <a:r>
              <a:rPr lang="zh-TW" altLang="en-US" dirty="0" smtClean="0"/>
              <a:t> 透過</a:t>
            </a:r>
            <a:r>
              <a:rPr lang="en-US" altLang="zh-TW" dirty="0" smtClean="0"/>
              <a:t>Flash</a:t>
            </a:r>
            <a:r>
              <a:rPr lang="zh-TW" altLang="en-US" dirty="0" smtClean="0"/>
              <a:t> </a:t>
            </a:r>
            <a:r>
              <a:rPr lang="en-US" altLang="zh-TW" dirty="0" smtClean="0"/>
              <a:t>paper</a:t>
            </a:r>
            <a:r>
              <a:rPr lang="zh-TW" altLang="en-US" dirty="0" smtClean="0"/>
              <a:t>所建立的文件檔案</a:t>
            </a:r>
            <a:endParaRPr lang="zh-TW" altLang="en-US" dirty="0"/>
          </a:p>
          <a:p>
            <a:pPr lvl="1"/>
            <a:r>
              <a:rPr lang="en-US" altLang="zh-TW" dirty="0" smtClean="0"/>
              <a:t>FLV:</a:t>
            </a:r>
            <a:r>
              <a:rPr lang="zh-TW" altLang="en-US" dirty="0" smtClean="0"/>
              <a:t>影片格式檔案</a:t>
            </a:r>
            <a:endParaRPr lang="en-US" altLang="zh-TW" dirty="0"/>
          </a:p>
          <a:p>
            <a:pPr lvl="1"/>
            <a:r>
              <a:rPr lang="en-US" altLang="zh-TW" dirty="0" smtClean="0"/>
              <a:t>Shock</a:t>
            </a:r>
            <a:r>
              <a:rPr lang="zh-TW" altLang="en-US" dirty="0" smtClean="0"/>
              <a:t> </a:t>
            </a:r>
            <a:r>
              <a:rPr lang="en-US" altLang="zh-TW" dirty="0" smtClean="0"/>
              <a:t>ware</a:t>
            </a:r>
            <a:r>
              <a:rPr lang="zh-TW" altLang="en-US" dirty="0" smtClean="0"/>
              <a:t> 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>Director</a:t>
            </a:r>
            <a:r>
              <a:rPr lang="zh-TW" altLang="en-US" dirty="0" smtClean="0"/>
              <a:t>所建立的互動影片格式的檔案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Applet:</a:t>
            </a:r>
            <a:r>
              <a:rPr lang="zh-TW" altLang="en-US" dirty="0" smtClean="0"/>
              <a:t>透過</a:t>
            </a:r>
            <a:r>
              <a:rPr lang="en-US" altLang="zh-TW" dirty="0" smtClean="0"/>
              <a:t>JAVA</a:t>
            </a:r>
            <a:r>
              <a:rPr lang="zh-TW" altLang="en-US" dirty="0" smtClean="0"/>
              <a:t>所建構的程式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參數</a:t>
            </a:r>
            <a:r>
              <a:rPr lang="en-US" altLang="zh-TW" dirty="0" smtClean="0"/>
              <a:t>:</a:t>
            </a:r>
            <a:r>
              <a:rPr lang="zh-TW" altLang="en-US" dirty="0" smtClean="0"/>
              <a:t>配合其他多媒體所需要的設定</a:t>
            </a:r>
            <a:endParaRPr lang="en-US" altLang="zh-TW" dirty="0" smtClean="0"/>
          </a:p>
          <a:p>
            <a:pPr lvl="1"/>
            <a:r>
              <a:rPr lang="en-US" altLang="zh-TW" dirty="0" err="1" smtClean="0"/>
              <a:t>Activex</a:t>
            </a:r>
            <a:r>
              <a:rPr lang="zh-TW" altLang="en-US" dirty="0" smtClean="0"/>
              <a:t> </a:t>
            </a:r>
            <a:r>
              <a:rPr lang="en-US" altLang="zh-TW" dirty="0" smtClean="0"/>
              <a:t>:</a:t>
            </a:r>
            <a:r>
              <a:rPr lang="zh-TW" altLang="en-US" dirty="0" smtClean="0"/>
              <a:t>透過</a:t>
            </a:r>
            <a:r>
              <a:rPr lang="en-US" altLang="zh-TW" dirty="0" smtClean="0"/>
              <a:t>Windows</a:t>
            </a:r>
            <a:r>
              <a:rPr lang="zh-TW" altLang="en-US" dirty="0" smtClean="0"/>
              <a:t>元件所建立的元件</a:t>
            </a:r>
            <a:endParaRPr lang="en-US" altLang="zh-TW" dirty="0" smtClean="0"/>
          </a:p>
          <a:p>
            <a:pPr lvl="1"/>
            <a:r>
              <a:rPr lang="zh-TW" altLang="en-US" dirty="0"/>
              <a:t>外掛</a:t>
            </a:r>
            <a:r>
              <a:rPr lang="zh-TW" altLang="en-US" dirty="0" smtClean="0"/>
              <a:t>程式</a:t>
            </a:r>
            <a:r>
              <a:rPr lang="en-US" altLang="zh-TW" dirty="0" smtClean="0"/>
              <a:t>:</a:t>
            </a:r>
            <a:r>
              <a:rPr lang="zh-TW" altLang="en-US" dirty="0" smtClean="0"/>
              <a:t>配合其他城市所需要的程式內容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1291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插入媒體物件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9" b="32859"/>
          <a:stretch/>
        </p:blipFill>
        <p:spPr bwMode="auto">
          <a:xfrm>
            <a:off x="0" y="2183621"/>
            <a:ext cx="3384376" cy="38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3" b="6818"/>
          <a:stretch/>
        </p:blipFill>
        <p:spPr bwMode="auto">
          <a:xfrm>
            <a:off x="2376264" y="2687677"/>
            <a:ext cx="7320136" cy="365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9856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0127025"/>
              </p:ext>
            </p:extLst>
          </p:nvPr>
        </p:nvGraphicFramePr>
        <p:xfrm>
          <a:off x="755576" y="2492896"/>
          <a:ext cx="7272808" cy="3960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79249"/>
                <a:gridCol w="2493559"/>
              </a:tblGrid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Ctrl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 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N 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新建文檔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881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Ctrl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 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O 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或者將文件從</a:t>
                      </a:r>
                      <a:r>
                        <a:rPr lang="en-US" sz="1800" kern="100">
                          <a:effectLst/>
                        </a:rPr>
                        <a:t>[</a:t>
                      </a:r>
                      <a:r>
                        <a:rPr lang="zh-TW" sz="1800" kern="100">
                          <a:effectLst/>
                        </a:rPr>
                        <a:t>文件管理器</a:t>
                      </a:r>
                      <a:r>
                        <a:rPr lang="en-US" sz="1800" kern="100">
                          <a:effectLst/>
                        </a:rPr>
                        <a:t>]</a:t>
                      </a:r>
                      <a:r>
                        <a:rPr lang="zh-TW" sz="1800" kern="100">
                          <a:effectLst/>
                        </a:rPr>
                        <a:t>或</a:t>
                      </a:r>
                      <a:r>
                        <a:rPr lang="en-US" sz="1800" kern="100">
                          <a:effectLst/>
                        </a:rPr>
                        <a:t>[</a:t>
                      </a:r>
                      <a:r>
                        <a:rPr lang="zh-TW" sz="1800" kern="100">
                          <a:effectLst/>
                        </a:rPr>
                        <a:t>網站</a:t>
                      </a:r>
                      <a:r>
                        <a:rPr lang="en-US" sz="1800" kern="100">
                          <a:effectLst/>
                        </a:rPr>
                        <a:t>]</a:t>
                      </a:r>
                      <a:r>
                        <a:rPr lang="zh-TW" sz="1800" kern="100">
                          <a:effectLst/>
                        </a:rPr>
                        <a:t>視窗拖動到</a:t>
                      </a:r>
                      <a:r>
                        <a:rPr lang="en-US" sz="1800" kern="100">
                          <a:effectLst/>
                        </a:rPr>
                        <a:t>[</a:t>
                      </a:r>
                      <a:r>
                        <a:rPr lang="zh-TW" sz="1800" kern="100">
                          <a:effectLst/>
                        </a:rPr>
                        <a:t>文檔</a:t>
                      </a:r>
                      <a:r>
                        <a:rPr lang="en-US" sz="1800" kern="100">
                          <a:effectLst/>
                        </a:rPr>
                        <a:t>]</a:t>
                      </a:r>
                      <a:r>
                        <a:rPr lang="zh-TW" sz="1800" kern="100">
                          <a:effectLst/>
                        </a:rPr>
                        <a:t>視窗中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打開一個</a:t>
                      </a:r>
                      <a:r>
                        <a:rPr lang="en-US" sz="1800" kern="100">
                          <a:effectLst/>
                        </a:rPr>
                        <a:t> HTML</a:t>
                      </a:r>
                      <a:r>
                        <a:rPr lang="zh-TW" sz="1800" kern="100">
                          <a:effectLst/>
                        </a:rPr>
                        <a:t>文件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Ctrl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Shift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O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在框架中打開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Ctrl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W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關閉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Ctrl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 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S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保存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Ctrl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Shift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 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S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另存為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Shift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 +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F8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檢查連結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Ctrl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Q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退出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快捷鍵一覽表</a:t>
            </a:r>
            <a:endParaRPr lang="zh-TW" alt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9512" y="1861239"/>
            <a:ext cx="117211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b="0" i="0" u="none" strike="noStrike" cap="none" normalizeH="0" baseline="0" dirty="0" smtClean="0">
                <a:ln>
                  <a:noFill/>
                </a:ln>
                <a:effectLst/>
                <a:latin typeface="Arial"/>
                <a:ea typeface="新細明體" pitchFamily="18" charset="-120"/>
                <a:cs typeface="Calibri" pitchFamily="34" charset="0"/>
              </a:rPr>
              <a:t> </a:t>
            </a:r>
            <a:r>
              <a:rPr kumimoji="1" lang="zh-TW" altLang="en-US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Calibri" pitchFamily="34" charset="0"/>
              </a:rPr>
              <a:t>文件選單</a:t>
            </a:r>
            <a:endParaRPr kumimoji="1" lang="zh-TW" altLang="en-US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925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324602"/>
              </p:ext>
            </p:extLst>
          </p:nvPr>
        </p:nvGraphicFramePr>
        <p:xfrm>
          <a:off x="611560" y="2204864"/>
          <a:ext cx="8001323" cy="3901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66166"/>
                <a:gridCol w="3535157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【</a:t>
                      </a:r>
                      <a:r>
                        <a:rPr lang="en-US" sz="1600" kern="100" dirty="0">
                          <a:effectLst/>
                        </a:rPr>
                        <a:t>Ctrl</a:t>
                      </a:r>
                      <a:r>
                        <a:rPr lang="zh-TW" sz="1600" kern="100" dirty="0">
                          <a:effectLst/>
                        </a:rPr>
                        <a:t>】</a:t>
                      </a:r>
                      <a:r>
                        <a:rPr lang="en-US" sz="1600" kern="100" dirty="0">
                          <a:effectLst/>
                        </a:rPr>
                        <a:t>+</a:t>
                      </a:r>
                      <a:r>
                        <a:rPr lang="zh-TW" sz="1600" kern="100" dirty="0">
                          <a:effectLst/>
                        </a:rPr>
                        <a:t>【</a:t>
                      </a:r>
                      <a:r>
                        <a:rPr lang="en-US" sz="1600" kern="100" dirty="0">
                          <a:effectLst/>
                        </a:rPr>
                        <a:t>Z</a:t>
                      </a:r>
                      <a:r>
                        <a:rPr lang="zh-TW" sz="1600" kern="100" dirty="0">
                          <a:effectLst/>
                        </a:rPr>
                        <a:t>】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撤消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 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Y</a:t>
                      </a:r>
                      <a:r>
                        <a:rPr lang="zh-TW" sz="1600" kern="100">
                          <a:effectLst/>
                        </a:rPr>
                        <a:t>】或【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Z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重複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【</a:t>
                      </a:r>
                      <a:r>
                        <a:rPr lang="en-US" sz="1600" kern="100" dirty="0">
                          <a:effectLst/>
                        </a:rPr>
                        <a:t>Ctrl</a:t>
                      </a:r>
                      <a:r>
                        <a:rPr lang="zh-TW" sz="1600" kern="100" dirty="0">
                          <a:effectLst/>
                        </a:rPr>
                        <a:t>】</a:t>
                      </a:r>
                      <a:r>
                        <a:rPr lang="en-US" sz="1600" kern="100" dirty="0">
                          <a:effectLst/>
                        </a:rPr>
                        <a:t>+</a:t>
                      </a:r>
                      <a:r>
                        <a:rPr lang="zh-TW" sz="1600" kern="100" dirty="0">
                          <a:effectLst/>
                        </a:rPr>
                        <a:t>【</a:t>
                      </a:r>
                      <a:r>
                        <a:rPr lang="en-US" sz="1600" kern="100" dirty="0">
                          <a:effectLst/>
                        </a:rPr>
                        <a:t>X</a:t>
                      </a:r>
                      <a:r>
                        <a:rPr lang="zh-TW" sz="1600" kern="100" dirty="0">
                          <a:effectLst/>
                        </a:rPr>
                        <a:t>】或【</a:t>
                      </a:r>
                      <a:r>
                        <a:rPr lang="en-US" sz="1600" kern="100" dirty="0">
                          <a:effectLst/>
                        </a:rPr>
                        <a:t>Shift</a:t>
                      </a:r>
                      <a:r>
                        <a:rPr lang="zh-TW" sz="1600" kern="100" dirty="0">
                          <a:effectLst/>
                        </a:rPr>
                        <a:t>】</a:t>
                      </a:r>
                      <a:r>
                        <a:rPr lang="en-US" sz="1600" kern="100" dirty="0">
                          <a:effectLst/>
                        </a:rPr>
                        <a:t>+</a:t>
                      </a:r>
                      <a:r>
                        <a:rPr lang="zh-TW" sz="1600" kern="100" dirty="0">
                          <a:effectLst/>
                        </a:rPr>
                        <a:t>【</a:t>
                      </a:r>
                      <a:r>
                        <a:rPr lang="en-US" sz="1600" kern="100" dirty="0">
                          <a:effectLst/>
                        </a:rPr>
                        <a:t>Del </a:t>
                      </a:r>
                      <a:r>
                        <a:rPr lang="zh-TW" sz="1600" kern="100" dirty="0">
                          <a:effectLst/>
                        </a:rPr>
                        <a:t>】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剪切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</a:t>
                      </a:r>
                      <a:r>
                        <a:rPr lang="zh-TW" sz="1600" kern="100">
                          <a:effectLst/>
                        </a:rPr>
                        <a:t>】 或【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Ins 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拷貝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V</a:t>
                      </a:r>
                      <a:r>
                        <a:rPr lang="zh-TW" sz="1600" kern="100">
                          <a:effectLst/>
                        </a:rPr>
                        <a:t>】 或【</a:t>
                      </a:r>
                      <a:r>
                        <a:rPr lang="en-US" sz="1600" kern="10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Ins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粘貼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Delete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清除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A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全選　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&lt;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選擇父標籤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 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&gt;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選擇子標籤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F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查找和替換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F3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查找下一個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]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縮進程式碼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+Shift</a:t>
                      </a:r>
                      <a:r>
                        <a:rPr lang="zh-TW" sz="1600" kern="100">
                          <a:effectLst/>
                        </a:rPr>
                        <a:t>【】</a:t>
                      </a:r>
                      <a:r>
                        <a:rPr lang="en-US" sz="1600" kern="100">
                          <a:effectLst/>
                        </a:rPr>
                        <a:t>+[</a:t>
                      </a:r>
                      <a:r>
                        <a:rPr lang="zh-TW" sz="1600" kern="100">
                          <a:effectLst/>
                        </a:rPr>
                        <a:t>【】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左縮進程式碼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【』】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平衡大括弧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 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E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啟動外部編輯器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 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U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參數選擇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9512" y="1744742"/>
            <a:ext cx="110799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i="0" u="none" strike="noStrike" cap="none" normalizeH="0" baseline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Calibri" pitchFamily="34" charset="0"/>
              </a:rPr>
              <a:t>編輯選單</a:t>
            </a:r>
            <a:endParaRPr kumimoji="1" lang="zh-TW" i="0" u="none" strike="noStrike" cap="none" normalizeH="0" baseline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38912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4604081"/>
              </p:ext>
            </p:extLst>
          </p:nvPr>
        </p:nvGraphicFramePr>
        <p:xfrm>
          <a:off x="683568" y="2204864"/>
          <a:ext cx="5309870" cy="731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4935"/>
                <a:gridCol w="265493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【</a:t>
                      </a:r>
                      <a:r>
                        <a:rPr lang="en-US" sz="1600" kern="100" dirty="0">
                          <a:effectLst/>
                        </a:rPr>
                        <a:t>Ctrl</a:t>
                      </a:r>
                      <a:r>
                        <a:rPr lang="zh-TW" sz="1600" kern="100" dirty="0">
                          <a:effectLst/>
                        </a:rPr>
                        <a:t>】</a:t>
                      </a:r>
                      <a:r>
                        <a:rPr lang="en-US" sz="1600" kern="100" dirty="0">
                          <a:effectLst/>
                        </a:rPr>
                        <a:t>+</a:t>
                      </a:r>
                      <a:r>
                        <a:rPr lang="zh-TW" sz="1600" kern="100" dirty="0">
                          <a:effectLst/>
                        </a:rPr>
                        <a:t>【</a:t>
                      </a:r>
                      <a:r>
                        <a:rPr lang="en-US" sz="1600" kern="100" dirty="0">
                          <a:effectLst/>
                        </a:rPr>
                        <a:t>Shift</a:t>
                      </a:r>
                      <a:r>
                        <a:rPr lang="zh-TW" sz="1600" kern="100" dirty="0">
                          <a:effectLst/>
                        </a:rPr>
                        <a:t>】</a:t>
                      </a:r>
                      <a:r>
                        <a:rPr lang="en-US" sz="1600" kern="100" dirty="0">
                          <a:effectLst/>
                        </a:rPr>
                        <a:t>+</a:t>
                      </a:r>
                      <a:r>
                        <a:rPr lang="zh-TW" sz="1600" kern="100" dirty="0">
                          <a:effectLst/>
                        </a:rPr>
                        <a:t>【</a:t>
                      </a:r>
                      <a:r>
                        <a:rPr lang="en-US" sz="1600" kern="100" dirty="0">
                          <a:effectLst/>
                        </a:rPr>
                        <a:t>F6 </a:t>
                      </a:r>
                      <a:r>
                        <a:rPr lang="zh-TW" sz="1600" kern="100" dirty="0">
                          <a:effectLst/>
                        </a:rPr>
                        <a:t>】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標準視圖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F6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佈局視圖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工具列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329818"/>
              </p:ext>
            </p:extLst>
          </p:nvPr>
        </p:nvGraphicFramePr>
        <p:xfrm>
          <a:off x="683568" y="3789040"/>
          <a:ext cx="6696744" cy="121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48372"/>
                <a:gridCol w="3348372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【</a:t>
                      </a:r>
                      <a:r>
                        <a:rPr lang="en-US" sz="1600" kern="100" dirty="0">
                          <a:effectLst/>
                        </a:rPr>
                        <a:t>Ctrl</a:t>
                      </a:r>
                      <a:r>
                        <a:rPr lang="zh-TW" sz="1600" kern="100" dirty="0">
                          <a:effectLst/>
                        </a:rPr>
                        <a:t>】</a:t>
                      </a:r>
                      <a:r>
                        <a:rPr lang="en-US" sz="1600" kern="100" dirty="0">
                          <a:effectLst/>
                        </a:rPr>
                        <a:t>+</a:t>
                      </a:r>
                      <a:r>
                        <a:rPr lang="zh-TW" sz="1600" kern="100" dirty="0">
                          <a:effectLst/>
                        </a:rPr>
                        <a:t>【</a:t>
                      </a:r>
                      <a:r>
                        <a:rPr lang="en-US" sz="1600" kern="100" dirty="0">
                          <a:effectLst/>
                        </a:rPr>
                        <a:t>Shift</a:t>
                      </a:r>
                      <a:r>
                        <a:rPr lang="zh-TW" sz="1600" kern="100" dirty="0">
                          <a:effectLst/>
                        </a:rPr>
                        <a:t>】</a:t>
                      </a:r>
                      <a:r>
                        <a:rPr lang="en-US" sz="1600" kern="100" dirty="0">
                          <a:effectLst/>
                        </a:rPr>
                        <a:t>+ </a:t>
                      </a:r>
                      <a:r>
                        <a:rPr lang="zh-TW" sz="1600" kern="100" dirty="0">
                          <a:effectLst/>
                        </a:rPr>
                        <a:t>【</a:t>
                      </a:r>
                      <a:r>
                        <a:rPr lang="en-US" sz="1600" kern="100" dirty="0">
                          <a:effectLst/>
                        </a:rPr>
                        <a:t>I</a:t>
                      </a:r>
                      <a:r>
                        <a:rPr lang="zh-TW" sz="1600" kern="100" dirty="0">
                          <a:effectLst/>
                        </a:rPr>
                        <a:t>】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可視化助理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R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標尺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 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G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顯示網格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G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靠齊到網格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J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網頁屬性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510" y="1556792"/>
            <a:ext cx="1633781" cy="20313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Calibri" pitchFamily="34" charset="0"/>
              </a:rPr>
              <a:t>網頁視圖</a:t>
            </a:r>
            <a:endParaRPr kumimoji="1" lang="en-US" altLang="zh-TW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新細明體" pitchFamily="18" charset="-12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dirty="0">
              <a:latin typeface="Calibri" pitchFamily="34" charset="0"/>
              <a:ea typeface="新細明體" pitchFamily="18" charset="-12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新細明體" pitchFamily="18" charset="-12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dirty="0">
              <a:latin typeface="Calibri" pitchFamily="34" charset="0"/>
              <a:ea typeface="新細明體" pitchFamily="18" charset="-12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新細明體" pitchFamily="18" charset="-12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Calibri" pitchFamily="34" charset="0"/>
              </a:rPr>
              <a:t>查看網頁元素</a:t>
            </a:r>
            <a:r>
              <a:rPr kumimoji="1" lang="zh-TW" altLang="en-US" i="0" u="none" strike="noStrike" cap="none" normalizeH="0" baseline="0" dirty="0" smtClean="0">
                <a:ln>
                  <a:noFill/>
                </a:ln>
                <a:effectLst/>
                <a:latin typeface="Arial"/>
                <a:ea typeface="新細明體" pitchFamily="18" charset="-120"/>
                <a:cs typeface="Calibri" pitchFamily="34" charset="0"/>
              </a:rPr>
              <a:t> </a:t>
            </a:r>
            <a:endParaRPr kumimoji="1" lang="zh-TW" altLang="en-US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69452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2214053"/>
              </p:ext>
            </p:extLst>
          </p:nvPr>
        </p:nvGraphicFramePr>
        <p:xfrm>
          <a:off x="808978" y="2276872"/>
          <a:ext cx="7632850" cy="4114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16425"/>
                <a:gridCol w="381642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【</a:t>
                      </a:r>
                      <a:r>
                        <a:rPr lang="en-US" sz="1800" kern="100" dirty="0">
                          <a:effectLst/>
                        </a:rPr>
                        <a:t>Ctrl</a:t>
                      </a:r>
                      <a:r>
                        <a:rPr lang="zh-TW" sz="1800" kern="100" dirty="0">
                          <a:effectLst/>
                        </a:rPr>
                        <a:t>】</a:t>
                      </a:r>
                      <a:r>
                        <a:rPr lang="en-US" sz="1800" kern="100" dirty="0">
                          <a:effectLst/>
                        </a:rPr>
                        <a:t>+</a:t>
                      </a:r>
                      <a:r>
                        <a:rPr lang="zh-TW" sz="1800" kern="100" dirty="0">
                          <a:effectLst/>
                        </a:rPr>
                        <a:t>【</a:t>
                      </a:r>
                      <a:r>
                        <a:rPr lang="en-US" sz="1800" kern="100" dirty="0">
                          <a:effectLst/>
                        </a:rPr>
                        <a:t>Tab</a:t>
                      </a:r>
                      <a:r>
                        <a:rPr lang="zh-TW" sz="1800" kern="100" dirty="0">
                          <a:effectLst/>
                        </a:rPr>
                        <a:t>】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切換到設計視圖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Ctrl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 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T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打開快速標籤編輯器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Ctrl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Shift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&lt;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選擇父標籤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Ctrl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</a:t>
                      </a:r>
                      <a:r>
                        <a:rPr lang="zh-TW" sz="1800" kern="100">
                          <a:effectLst/>
                        </a:rPr>
                        <a:t>【』】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平衡大括弧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Ctrl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 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A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全選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Ctrl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C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拷貝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Ctrl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F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查找和替換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F3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查找下一個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Ctrl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H 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替換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Ctrl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 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V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粘貼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Ctrl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X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剪切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Ctrl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Y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重複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Ctrl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Z 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撤消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Ctrl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Alt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B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切換斷點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Shift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r>
                        <a:rPr lang="en-US" sz="1800" kern="100">
                          <a:effectLst/>
                        </a:rPr>
                        <a:t>+</a:t>
                      </a:r>
                      <a:r>
                        <a:rPr lang="zh-TW" sz="1800" kern="100">
                          <a:effectLst/>
                        </a:rPr>
                        <a:t>【</a:t>
                      </a:r>
                      <a:r>
                        <a:rPr lang="en-US" sz="1800" kern="100">
                          <a:effectLst/>
                        </a:rPr>
                        <a:t>Up</a:t>
                      </a:r>
                      <a:r>
                        <a:rPr lang="zh-TW" sz="1800" kern="100">
                          <a:effectLst/>
                        </a:rPr>
                        <a:t>】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向上選擇一行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7504" y="1744742"/>
            <a:ext cx="1402948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i="0" u="none" strike="noStrike" cap="none" normalizeH="0" baseline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Calibri" pitchFamily="34" charset="0"/>
              </a:rPr>
              <a:t>程式碼編輯</a:t>
            </a:r>
            <a:r>
              <a:rPr kumimoji="1" lang="zh-TW" altLang="en-US" i="0" u="none" strike="noStrike" cap="none" normalizeH="0" baseline="0" smtClean="0">
                <a:ln>
                  <a:noFill/>
                </a:ln>
                <a:effectLst/>
                <a:latin typeface="Arial"/>
                <a:ea typeface="新細明體" pitchFamily="18" charset="-120"/>
                <a:cs typeface="Calibri" pitchFamily="34" charset="0"/>
              </a:rPr>
              <a:t> </a:t>
            </a:r>
            <a:endParaRPr kumimoji="1" lang="zh-TW" altLang="en-US" i="0" u="none" strike="noStrike" cap="none" normalizeH="0" baseline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85548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8177243"/>
              </p:ext>
            </p:extLst>
          </p:nvPr>
        </p:nvGraphicFramePr>
        <p:xfrm>
          <a:off x="1331640" y="2060848"/>
          <a:ext cx="6552728" cy="432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76364"/>
                <a:gridCol w="3276364"/>
              </a:tblGrid>
              <a:tr h="270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Down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向下選擇一行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Left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選擇左邊字元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Right 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選擇右邊字元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Page Up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向上翻頁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Page Down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向下翻頁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 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Page Up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向上選擇一頁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Page Down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向下選擇一頁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Left 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選擇左邊單詞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00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Right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選擇右邊單詞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Home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移到行首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End 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移到行尾　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Home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移動到程式碼頂部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End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移動到程式碼尾部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Home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向上選擇到程式碼頂部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End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向下選擇到程式碼頂部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23402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3887052"/>
              </p:ext>
            </p:extLst>
          </p:nvPr>
        </p:nvGraphicFramePr>
        <p:xfrm>
          <a:off x="1115616" y="2204864"/>
          <a:ext cx="7488832" cy="1920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44416"/>
                <a:gridCol w="3744416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【</a:t>
                      </a:r>
                      <a:r>
                        <a:rPr lang="en-US" sz="1400" kern="100" dirty="0">
                          <a:effectLst/>
                        </a:rPr>
                        <a:t>Enter</a:t>
                      </a:r>
                      <a:r>
                        <a:rPr lang="zh-TW" sz="1400" kern="100" dirty="0">
                          <a:effectLst/>
                        </a:rPr>
                        <a:t>】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增加新段落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100">
                          <a:effectLst/>
                        </a:rPr>
                        <a:t>Shift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10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100">
                          <a:effectLst/>
                        </a:rPr>
                        <a:t>Enter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插入換行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10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10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100">
                          <a:effectLst/>
                        </a:rPr>
                        <a:t>Shift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100">
                          <a:effectLst/>
                        </a:rPr>
                        <a:t>+ 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100">
                          <a:effectLst/>
                        </a:rPr>
                        <a:t>Spacebar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插入不換行空格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10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10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拖動選取項目到新位置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拷貝本文或對像到網頁其他位置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雙擊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選取一個單詞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10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10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100">
                          <a:effectLst/>
                        </a:rPr>
                        <a:t>Shift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10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100">
                          <a:effectLst/>
                        </a:rPr>
                        <a:t>B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將選定項目增加到庫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10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10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100">
                          <a:effectLst/>
                        </a:rPr>
                        <a:t>Tab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在設計視圖和程式碼編輯器之間切換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10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100">
                          <a:effectLst/>
                        </a:rPr>
                        <a:t>+Shift</a:t>
                      </a:r>
                      <a:r>
                        <a:rPr lang="zh-TW" sz="1400" kern="100">
                          <a:effectLst/>
                        </a:rPr>
                        <a:t>【】</a:t>
                      </a:r>
                      <a:r>
                        <a:rPr lang="en-US" sz="1400" kern="100">
                          <a:effectLst/>
                        </a:rPr>
                        <a:t>+J</a:t>
                      </a:r>
                      <a:r>
                        <a:rPr lang="zh-TW" sz="1400" kern="100">
                          <a:effectLst/>
                        </a:rPr>
                        <a:t>【】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打開和關閉</a:t>
                      </a:r>
                      <a:r>
                        <a:rPr lang="en-US" sz="1400" kern="100">
                          <a:effectLst/>
                        </a:rPr>
                        <a:t>[</a:t>
                      </a:r>
                      <a:r>
                        <a:rPr lang="zh-TW" sz="1400" kern="100">
                          <a:effectLst/>
                        </a:rPr>
                        <a:t>屬性</a:t>
                      </a:r>
                      <a:r>
                        <a:rPr lang="en-US" sz="1400" kern="100">
                          <a:effectLst/>
                        </a:rPr>
                        <a:t>]</a:t>
                      </a:r>
                      <a:r>
                        <a:rPr lang="zh-TW" sz="1400" kern="100">
                          <a:effectLst/>
                        </a:rPr>
                        <a:t>檢查器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100">
                          <a:effectLst/>
                        </a:rPr>
                        <a:t>Shift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100">
                          <a:effectLst/>
                        </a:rPr>
                        <a:t>+F7</a:t>
                      </a:r>
                      <a:r>
                        <a:rPr lang="zh-TW" sz="1400" kern="100">
                          <a:effectLst/>
                        </a:rPr>
                        <a:t>【】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檢查拼寫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507981"/>
              </p:ext>
            </p:extLst>
          </p:nvPr>
        </p:nvGraphicFramePr>
        <p:xfrm>
          <a:off x="1187624" y="4450049"/>
          <a:ext cx="7416824" cy="2095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08412"/>
                <a:gridCol w="370841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] 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縮進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[ 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左縮進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 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0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(</a:t>
                      </a:r>
                      <a:r>
                        <a:rPr lang="zh-TW" sz="1400" kern="0">
                          <a:effectLst/>
                        </a:rPr>
                        <a:t>零</a:t>
                      </a:r>
                      <a:r>
                        <a:rPr lang="en-US" sz="1400" kern="0">
                          <a:effectLst/>
                        </a:rPr>
                        <a:t>) 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格式</a:t>
                      </a:r>
                      <a:r>
                        <a:rPr lang="en-US" sz="1400" kern="0">
                          <a:effectLst/>
                        </a:rPr>
                        <a:t>&gt;</a:t>
                      </a:r>
                      <a:r>
                        <a:rPr lang="zh-TW" sz="1400" kern="0">
                          <a:effectLst/>
                        </a:rPr>
                        <a:t>無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Shift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P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段落格式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+1 </a:t>
                      </a:r>
                      <a:r>
                        <a:rPr lang="zh-TW" sz="1400" kern="0">
                          <a:effectLst/>
                        </a:rPr>
                        <a:t>到</a:t>
                      </a:r>
                      <a:r>
                        <a:rPr lang="en-US" sz="1400" kern="0">
                          <a:effectLst/>
                        </a:rPr>
                        <a:t> 6 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應用標題</a:t>
                      </a:r>
                      <a:r>
                        <a:rPr lang="en-US" sz="1400" kern="0">
                          <a:effectLst/>
                        </a:rPr>
                        <a:t>1</a:t>
                      </a:r>
                      <a:r>
                        <a:rPr lang="zh-TW" sz="1400" kern="0">
                          <a:effectLst/>
                        </a:rPr>
                        <a:t>到</a:t>
                      </a:r>
                      <a:r>
                        <a:rPr lang="en-US" sz="1400" kern="0">
                          <a:effectLst/>
                        </a:rPr>
                        <a:t>6</a:t>
                      </a:r>
                      <a:r>
                        <a:rPr lang="zh-TW" sz="1400" kern="0">
                          <a:effectLst/>
                        </a:rPr>
                        <a:t>到段落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Shift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Alt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對齊</a:t>
                      </a:r>
                      <a:r>
                        <a:rPr lang="en-US" sz="1400" kern="0">
                          <a:effectLst/>
                        </a:rPr>
                        <a:t>&gt;</a:t>
                      </a:r>
                      <a:r>
                        <a:rPr lang="zh-TW" sz="1400" kern="0">
                          <a:effectLst/>
                        </a:rPr>
                        <a:t>左對齊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Shift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Alt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 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C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對齊</a:t>
                      </a:r>
                      <a:r>
                        <a:rPr lang="en-US" sz="1400" kern="0">
                          <a:effectLst/>
                        </a:rPr>
                        <a:t>&gt;</a:t>
                      </a:r>
                      <a:r>
                        <a:rPr lang="zh-TW" sz="1400" kern="0">
                          <a:effectLst/>
                        </a:rPr>
                        <a:t>居中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Shift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Alt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R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對齊</a:t>
                      </a:r>
                      <a:r>
                        <a:rPr lang="en-US" sz="1400" kern="0">
                          <a:effectLst/>
                        </a:rPr>
                        <a:t>&gt;</a:t>
                      </a:r>
                      <a:r>
                        <a:rPr lang="zh-TW" sz="1400" kern="0">
                          <a:effectLst/>
                        </a:rPr>
                        <a:t>右對齊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B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加粗選定本文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I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傾斜選定本文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Shift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E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編輯樣式表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07360" y="1882567"/>
            <a:ext cx="1268296" cy="25545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600" b="1" i="0" u="none" strike="noStrike" cap="none" normalizeH="0" baseline="0" dirty="0" smtClean="0">
                <a:ln>
                  <a:noFill/>
                </a:ln>
                <a:effectLst/>
                <a:latin typeface="Arial"/>
                <a:ea typeface="新細明體" pitchFamily="18" charset="-120"/>
                <a:cs typeface="Calibri" pitchFamily="34" charset="0"/>
              </a:rPr>
              <a:t> </a:t>
            </a:r>
            <a:r>
              <a:rPr kumimoji="1" lang="zh-TW" altLang="en-US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Calibri" pitchFamily="34" charset="0"/>
              </a:rPr>
              <a:t>編輯本文</a:t>
            </a:r>
            <a:endParaRPr kumimoji="1" lang="en-US" altLang="zh-TW" sz="1600" b="1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新細明體" pitchFamily="18" charset="-12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600" b="1" dirty="0">
              <a:latin typeface="Calibri" pitchFamily="34" charset="0"/>
              <a:ea typeface="新細明體" pitchFamily="18" charset="-12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600" b="1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新細明體" pitchFamily="18" charset="-12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600" b="1" dirty="0">
              <a:latin typeface="Calibri" pitchFamily="34" charset="0"/>
              <a:ea typeface="新細明體" pitchFamily="18" charset="-12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600" b="1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新細明體" pitchFamily="18" charset="-12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600" b="1" dirty="0">
              <a:latin typeface="Calibri" pitchFamily="34" charset="0"/>
              <a:ea typeface="新細明體" pitchFamily="18" charset="-12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600" b="1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新細明體" pitchFamily="18" charset="-12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600" b="1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格式化本文</a:t>
            </a:r>
            <a:r>
              <a:rPr kumimoji="1" lang="zh-TW" altLang="en-US" sz="1600" b="1" i="0" u="none" strike="noStrike" cap="none" normalizeH="0" baseline="0" dirty="0" smtClean="0">
                <a:ln>
                  <a:noFill/>
                </a:ln>
                <a:effectLst/>
                <a:latin typeface="Arial"/>
                <a:ea typeface="新細明體" pitchFamily="18" charset="-120"/>
                <a:cs typeface="新細明體" pitchFamily="18" charset="-120"/>
              </a:rPr>
              <a:t> </a:t>
            </a:r>
            <a:endParaRPr kumimoji="1" lang="zh-TW" altLang="en-US" sz="1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08571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9594425"/>
              </p:ext>
            </p:extLst>
          </p:nvPr>
        </p:nvGraphicFramePr>
        <p:xfrm>
          <a:off x="1403648" y="2132856"/>
          <a:ext cx="5544616" cy="7920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2308"/>
                <a:gridCol w="2772308"/>
              </a:tblGrid>
              <a:tr h="26402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【</a:t>
                      </a:r>
                      <a:r>
                        <a:rPr lang="en-US" sz="1600" kern="0" dirty="0">
                          <a:effectLst/>
                        </a:rPr>
                        <a:t>Ctrl</a:t>
                      </a:r>
                      <a:r>
                        <a:rPr lang="zh-TW" sz="1600" kern="100" dirty="0">
                          <a:effectLst/>
                        </a:rPr>
                        <a:t>】</a:t>
                      </a:r>
                      <a:r>
                        <a:rPr lang="en-US" sz="1600" kern="0" dirty="0">
                          <a:effectLst/>
                        </a:rPr>
                        <a:t>+</a:t>
                      </a:r>
                      <a:r>
                        <a:rPr lang="zh-TW" sz="1600" kern="100" dirty="0">
                          <a:effectLst/>
                        </a:rPr>
                        <a:t>【</a:t>
                      </a:r>
                      <a:r>
                        <a:rPr lang="en-US" sz="1600" kern="0" dirty="0">
                          <a:effectLst/>
                        </a:rPr>
                        <a:t>F</a:t>
                      </a:r>
                      <a:r>
                        <a:rPr lang="zh-TW" sz="1600" kern="100" dirty="0">
                          <a:effectLst/>
                        </a:rPr>
                        <a:t>】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查找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402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F3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查找下一個</a:t>
                      </a:r>
                      <a:r>
                        <a:rPr lang="en-US" sz="1600" kern="0">
                          <a:effectLst/>
                        </a:rPr>
                        <a:t>/</a:t>
                      </a:r>
                      <a:r>
                        <a:rPr lang="zh-TW" sz="1600" kern="0">
                          <a:effectLst/>
                        </a:rPr>
                        <a:t>再查找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402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【</a:t>
                      </a:r>
                      <a:r>
                        <a:rPr lang="en-US" sz="1600" kern="0" dirty="0">
                          <a:effectLst/>
                        </a:rPr>
                        <a:t>Ctrl</a:t>
                      </a:r>
                      <a:r>
                        <a:rPr lang="zh-TW" sz="1600" kern="100" dirty="0">
                          <a:effectLst/>
                        </a:rPr>
                        <a:t>】</a:t>
                      </a:r>
                      <a:r>
                        <a:rPr lang="en-US" sz="1600" kern="0" dirty="0">
                          <a:effectLst/>
                        </a:rPr>
                        <a:t>+</a:t>
                      </a:r>
                      <a:r>
                        <a:rPr lang="zh-TW" sz="1600" kern="100" dirty="0">
                          <a:effectLst/>
                        </a:rPr>
                        <a:t>【</a:t>
                      </a:r>
                      <a:r>
                        <a:rPr lang="en-US" sz="1600" kern="0" dirty="0">
                          <a:effectLst/>
                        </a:rPr>
                        <a:t>H</a:t>
                      </a:r>
                      <a:r>
                        <a:rPr lang="zh-TW" sz="1600" kern="100" dirty="0">
                          <a:effectLst/>
                        </a:rPr>
                        <a:t>】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替換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165232"/>
              </p:ext>
            </p:extLst>
          </p:nvPr>
        </p:nvGraphicFramePr>
        <p:xfrm>
          <a:off x="1403648" y="3301246"/>
          <a:ext cx="5616624" cy="304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2904"/>
                <a:gridCol w="335372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 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選擇表格（光標在表格中）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Tab 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移 動到下一單元格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Tab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移 動到上一單元格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 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M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插入行（在目前行之前）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Tab 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在表格末插入一行 在最後一個單元格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 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M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刪除目前行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 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插入列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-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(</a:t>
                      </a:r>
                      <a:r>
                        <a:rPr lang="zh-TW" sz="1600" kern="0">
                          <a:effectLst/>
                        </a:rPr>
                        <a:t>連字元</a:t>
                      </a:r>
                      <a:r>
                        <a:rPr lang="en-US" sz="1600" kern="0">
                          <a:effectLst/>
                        </a:rPr>
                        <a:t>) 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刪除列　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M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合併單元格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 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拆分單元格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Spacebar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 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更新表格佈局（在「快速表格編輯」模式中強制重繪）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6965" y="1700808"/>
            <a:ext cx="144142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4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查找和替換本文</a:t>
            </a:r>
            <a:endParaRPr kumimoji="1" lang="zh-TW" sz="1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4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　　</a:t>
            </a:r>
            <a:endParaRPr kumimoji="1" lang="en-US" altLang="zh-TW" sz="1400" b="1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400" b="1" dirty="0"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400" b="1" dirty="0"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400" b="1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400" b="1" dirty="0"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4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處理表格</a:t>
            </a:r>
            <a:endParaRPr kumimoji="1" lang="zh-TW" sz="1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41355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6241868"/>
              </p:ext>
            </p:extLst>
          </p:nvPr>
        </p:nvGraphicFramePr>
        <p:xfrm>
          <a:off x="1115616" y="2132856"/>
          <a:ext cx="6602676" cy="21172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01338"/>
                <a:gridCol w="3301338"/>
              </a:tblGrid>
              <a:tr h="265413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框架中</a:t>
                      </a:r>
                      <a:r>
                        <a:rPr lang="zh-TW" sz="1600" kern="100" dirty="0">
                          <a:effectLst/>
                        </a:rPr>
                        <a:t>【</a:t>
                      </a:r>
                      <a:r>
                        <a:rPr lang="en-US" sz="1600" kern="0" dirty="0">
                          <a:effectLst/>
                        </a:rPr>
                        <a:t>Alt</a:t>
                      </a:r>
                      <a:r>
                        <a:rPr lang="zh-TW" sz="1600" kern="100" dirty="0">
                          <a:effectLst/>
                        </a:rPr>
                        <a:t>】</a:t>
                      </a:r>
                      <a:r>
                        <a:rPr lang="en-US" sz="1600" kern="0" dirty="0">
                          <a:effectLst/>
                        </a:rPr>
                        <a:t>+</a:t>
                      </a:r>
                      <a:r>
                        <a:rPr lang="zh-TW" sz="1600" kern="0" dirty="0">
                          <a:effectLst/>
                        </a:rPr>
                        <a:t>點擊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選擇框架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5413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0">
                          <a:effectLst/>
                        </a:rPr>
                        <a:t>右方向鍵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選擇下一框架或框架頁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5413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0">
                          <a:effectLst/>
                        </a:rPr>
                        <a:t>左方向鍵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選擇上一框架或框架頁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5413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0">
                          <a:effectLst/>
                        </a:rPr>
                        <a:t>上方向鍵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選擇父框架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5413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0">
                          <a:effectLst/>
                        </a:rPr>
                        <a:t>下方向鍵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選擇子框架或框架頁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5413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0">
                          <a:effectLst/>
                        </a:rPr>
                        <a:t>從框架邊界拖動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增加新框架到框架頁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4774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0">
                          <a:effectLst/>
                        </a:rPr>
                        <a:t>從框架邊界拖動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使用推模式增加新框架到框架頁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9512" y="1688123"/>
            <a:ext cx="10631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處理框架</a:t>
            </a: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effectLst/>
                <a:latin typeface="Arial"/>
                <a:ea typeface="新細明體" pitchFamily="18" charset="-120"/>
                <a:cs typeface="新細明體" pitchFamily="18" charset="-120"/>
              </a:rPr>
              <a:t> </a:t>
            </a:r>
            <a:endParaRPr kumimoji="1" lang="zh-TW" altLang="en-US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460993"/>
              </p:ext>
            </p:extLst>
          </p:nvPr>
        </p:nvGraphicFramePr>
        <p:xfrm>
          <a:off x="971600" y="4653136"/>
          <a:ext cx="7182078" cy="1415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91039"/>
                <a:gridCol w="3591039"/>
              </a:tblGrid>
              <a:tr h="28312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增加對象到時間軸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312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F9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增加關鍵影格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312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 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Delete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刪除關鍵影格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312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Double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0">
                          <a:effectLst/>
                        </a:rPr>
                        <a:t>點擊圖像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改變圖像來源文件屬性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312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0">
                          <a:effectLst/>
                        </a:rPr>
                        <a:t>雙擊圖像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在外部編輯器中編輯圖像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47801" y="4293096"/>
            <a:ext cx="17315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處理時間軸</a:t>
            </a:r>
            <a:r>
              <a:rPr kumimoji="1" lang="en-US" altLang="zh-TW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,</a:t>
            </a:r>
            <a:r>
              <a:rPr kumimoji="1" lang="zh-TW" altLang="en-US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圖像</a:t>
            </a: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effectLst/>
                <a:latin typeface="Arial"/>
                <a:ea typeface="新細明體" pitchFamily="18" charset="-120"/>
                <a:cs typeface="新細明體" pitchFamily="18" charset="-120"/>
              </a:rPr>
              <a:t> </a:t>
            </a:r>
            <a:endParaRPr kumimoji="1" lang="zh-TW" altLang="en-US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1787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網頁</a:t>
            </a:r>
            <a:r>
              <a:rPr lang="zh-TW" altLang="en-US" dirty="0" smtClean="0"/>
              <a:t>文件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18" b="25385"/>
          <a:stretch/>
        </p:blipFill>
        <p:spPr bwMode="auto">
          <a:xfrm>
            <a:off x="7985" y="2251357"/>
            <a:ext cx="2007363" cy="416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18815" r="19288" b="22595"/>
          <a:stretch/>
        </p:blipFill>
        <p:spPr bwMode="auto">
          <a:xfrm>
            <a:off x="2015348" y="2239788"/>
            <a:ext cx="7023338" cy="4186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195736" y="1713529"/>
            <a:ext cx="5145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開啟新檔方法一 </a:t>
            </a:r>
            <a:r>
              <a:rPr lang="en-US" altLang="zh-TW" dirty="0" smtClean="0"/>
              <a:t>:</a:t>
            </a:r>
            <a:r>
              <a:rPr lang="zh-TW" altLang="en-US" dirty="0" smtClean="0"/>
              <a:t> 檔案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開新檔案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網頁選項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確立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087356" y="2564904"/>
            <a:ext cx="1332516" cy="30243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419872" y="2492896"/>
            <a:ext cx="1348844" cy="35283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4768716" y="2492896"/>
            <a:ext cx="1891516" cy="35283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6833936" y="2743200"/>
            <a:ext cx="1902767" cy="16579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6660232" y="4941168"/>
            <a:ext cx="2287653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6660232" y="5157192"/>
            <a:ext cx="2287653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660232" y="5373216"/>
            <a:ext cx="2287653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2199616" y="468146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檔案選擇</a:t>
            </a:r>
            <a:endParaRPr lang="zh-TW" altLang="en-US" sz="12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6833936" y="2492896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頁面預覽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6111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0845074"/>
              </p:ext>
            </p:extLst>
          </p:nvPr>
        </p:nvGraphicFramePr>
        <p:xfrm>
          <a:off x="323528" y="2204864"/>
          <a:ext cx="8640960" cy="34808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7096"/>
                <a:gridCol w="5013864"/>
              </a:tblGrid>
              <a:tr h="26775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0">
                          <a:effectLst/>
                        </a:rPr>
                        <a:t>點擊</a:t>
                      </a:r>
                      <a:r>
                        <a:rPr lang="en-US" sz="1600" kern="0">
                          <a:effectLst/>
                        </a:rPr>
                        <a:t> 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選擇層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775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0">
                          <a:effectLst/>
                        </a:rPr>
                        <a:t>拖動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選擇並移動層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775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0">
                          <a:effectLst/>
                        </a:rPr>
                        <a:t>點擊層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從選擇中增加或刪除層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775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上方向鍵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以像素為單位移動所選層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775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0">
                          <a:effectLst/>
                        </a:rPr>
                        <a:t>方向鍵</a:t>
                      </a:r>
                      <a:r>
                        <a:rPr lang="en-US" sz="1600" kern="0">
                          <a:effectLst/>
                        </a:rPr>
                        <a:t> 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按靠齊增量移動所選層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775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0">
                          <a:effectLst/>
                        </a:rPr>
                        <a:t>方向鍵</a:t>
                      </a:r>
                      <a:r>
                        <a:rPr lang="en-US" sz="1600" kern="0">
                          <a:effectLst/>
                        </a:rPr>
                        <a:t> 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以像素為單位調整層大小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775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0">
                          <a:effectLst/>
                        </a:rPr>
                        <a:t>方向鍵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以靠齊增量為單位調整層大小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775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0">
                          <a:effectLst/>
                        </a:rPr>
                        <a:t>上</a:t>
                      </a:r>
                      <a:r>
                        <a:rPr lang="en-US" sz="1600" kern="0">
                          <a:effectLst/>
                        </a:rPr>
                        <a:t>/</a:t>
                      </a:r>
                      <a:r>
                        <a:rPr lang="zh-TW" sz="1600" kern="0">
                          <a:effectLst/>
                        </a:rPr>
                        <a:t>下</a:t>
                      </a:r>
                      <a:r>
                        <a:rPr lang="en-US" sz="1600" kern="0">
                          <a:effectLst/>
                        </a:rPr>
                        <a:t>/</a:t>
                      </a:r>
                      <a:r>
                        <a:rPr lang="zh-TW" sz="1600" kern="0">
                          <a:effectLst/>
                        </a:rPr>
                        <a:t>左</a:t>
                      </a:r>
                      <a:r>
                        <a:rPr lang="en-US" sz="1600" kern="0">
                          <a:effectLst/>
                        </a:rPr>
                        <a:t>/</a:t>
                      </a:r>
                      <a:r>
                        <a:rPr lang="zh-TW" sz="1600" kern="0">
                          <a:effectLst/>
                        </a:rPr>
                        <a:t>右方向鍵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將所選層與最後所選層的頂部</a:t>
                      </a:r>
                      <a:r>
                        <a:rPr lang="en-US" sz="1600" kern="0">
                          <a:effectLst/>
                        </a:rPr>
                        <a:t>/</a:t>
                      </a:r>
                      <a:r>
                        <a:rPr lang="zh-TW" sz="1600" kern="0">
                          <a:effectLst/>
                        </a:rPr>
                        <a:t>底部</a:t>
                      </a:r>
                      <a:r>
                        <a:rPr lang="en-US" sz="1600" kern="0">
                          <a:effectLst/>
                        </a:rPr>
                        <a:t>/</a:t>
                      </a:r>
                      <a:r>
                        <a:rPr lang="zh-TW" sz="1600" kern="0">
                          <a:effectLst/>
                        </a:rPr>
                        <a:t>左邊</a:t>
                      </a:r>
                      <a:r>
                        <a:rPr lang="en-US" sz="1600" kern="0">
                          <a:effectLst/>
                        </a:rPr>
                        <a:t>/</a:t>
                      </a:r>
                      <a:r>
                        <a:rPr lang="zh-TW" sz="1600" kern="0">
                          <a:effectLst/>
                        </a:rPr>
                        <a:t>右邊對齊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775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 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[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統一所選層寬度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775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 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]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統一所選層高度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775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0">
                          <a:effectLst/>
                        </a:rPr>
                        <a:t>拖動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增加層時切換嵌套設置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775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G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切換網格顯示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775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G 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靠齊到網格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2544" y="1688123"/>
            <a:ext cx="8579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處理層</a:t>
            </a: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effectLst/>
                <a:latin typeface="Arial"/>
                <a:ea typeface="新細明體" pitchFamily="18" charset="-120"/>
                <a:cs typeface="新細明體" pitchFamily="18" charset="-120"/>
              </a:rPr>
              <a:t> </a:t>
            </a:r>
            <a:endParaRPr kumimoji="1" lang="zh-TW" altLang="en-US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11222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4276022"/>
              </p:ext>
            </p:extLst>
          </p:nvPr>
        </p:nvGraphicFramePr>
        <p:xfrm>
          <a:off x="1560834" y="2132856"/>
          <a:ext cx="5632484" cy="144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6242"/>
                <a:gridCol w="2816242"/>
              </a:tblGrid>
              <a:tr h="288032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 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增加超連結（選定本文）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Shift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刪除超連結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0">
                          <a:effectLst/>
                        </a:rPr>
                        <a:t>雙擊連結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在</a:t>
                      </a:r>
                      <a:r>
                        <a:rPr lang="en-US" sz="1400" kern="0">
                          <a:effectLst/>
                        </a:rPr>
                        <a:t>Dreamweaver</a:t>
                      </a:r>
                      <a:r>
                        <a:rPr lang="zh-TW" sz="1400" kern="0">
                          <a:effectLst/>
                        </a:rPr>
                        <a:t>打開連結文檔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Shift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 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F8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檢查選定連結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F8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檢查整個網站中的連結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912301"/>
              </p:ext>
            </p:extLst>
          </p:nvPr>
        </p:nvGraphicFramePr>
        <p:xfrm>
          <a:off x="1531803" y="4005064"/>
          <a:ext cx="5560476" cy="1080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0238"/>
                <a:gridCol w="2780238"/>
              </a:tblGrid>
              <a:tr h="54006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F12 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在主瀏覽器中預覽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006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F12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在次要瀏覽器中預覽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879904"/>
              </p:ext>
            </p:extLst>
          </p:nvPr>
        </p:nvGraphicFramePr>
        <p:xfrm>
          <a:off x="1531804" y="5517232"/>
          <a:ext cx="5613762" cy="792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6881"/>
                <a:gridCol w="2806881"/>
              </a:tblGrid>
              <a:tr h="396044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【</a:t>
                      </a:r>
                      <a:r>
                        <a:rPr lang="en-US" sz="1400" kern="0" dirty="0">
                          <a:effectLst/>
                        </a:rPr>
                        <a:t>Alt</a:t>
                      </a:r>
                      <a:r>
                        <a:rPr lang="zh-TW" sz="1400" kern="100" dirty="0">
                          <a:effectLst/>
                        </a:rPr>
                        <a:t>】</a:t>
                      </a:r>
                      <a:r>
                        <a:rPr lang="en-US" sz="1400" kern="0" dirty="0">
                          <a:effectLst/>
                        </a:rPr>
                        <a:t>+ </a:t>
                      </a:r>
                      <a:r>
                        <a:rPr lang="zh-TW" sz="1400" kern="100" dirty="0">
                          <a:effectLst/>
                        </a:rPr>
                        <a:t>【</a:t>
                      </a:r>
                      <a:r>
                        <a:rPr lang="en-US" sz="1400" kern="0" dirty="0">
                          <a:effectLst/>
                        </a:rPr>
                        <a:t>F12</a:t>
                      </a:r>
                      <a:r>
                        <a:rPr lang="zh-TW" sz="1400" kern="100" dirty="0">
                          <a:effectLst/>
                        </a:rPr>
                        <a:t>】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在主瀏覽器中測試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【</a:t>
                      </a:r>
                      <a:r>
                        <a:rPr lang="en-US" sz="1400" kern="0" dirty="0">
                          <a:effectLst/>
                        </a:rPr>
                        <a:t>Ctrl</a:t>
                      </a:r>
                      <a:r>
                        <a:rPr lang="zh-TW" sz="1400" kern="100" dirty="0">
                          <a:effectLst/>
                        </a:rPr>
                        <a:t>】</a:t>
                      </a:r>
                      <a:r>
                        <a:rPr lang="en-US" sz="1400" kern="0" dirty="0">
                          <a:effectLst/>
                        </a:rPr>
                        <a:t>+</a:t>
                      </a:r>
                      <a:r>
                        <a:rPr lang="zh-TW" sz="1400" kern="100" dirty="0">
                          <a:effectLst/>
                        </a:rPr>
                        <a:t>【</a:t>
                      </a:r>
                      <a:r>
                        <a:rPr lang="en-US" sz="1400" kern="0" dirty="0">
                          <a:effectLst/>
                        </a:rPr>
                        <a:t>Alt</a:t>
                      </a:r>
                      <a:r>
                        <a:rPr lang="zh-TW" sz="1400" kern="100" dirty="0">
                          <a:effectLst/>
                        </a:rPr>
                        <a:t>】</a:t>
                      </a:r>
                      <a:r>
                        <a:rPr lang="en-US" sz="1400" kern="0" dirty="0">
                          <a:effectLst/>
                        </a:rPr>
                        <a:t>+</a:t>
                      </a:r>
                      <a:r>
                        <a:rPr lang="zh-TW" sz="1400" kern="100" dirty="0">
                          <a:effectLst/>
                        </a:rPr>
                        <a:t>【</a:t>
                      </a:r>
                      <a:r>
                        <a:rPr lang="en-US" sz="1400" kern="0" dirty="0">
                          <a:effectLst/>
                        </a:rPr>
                        <a:t>F12 </a:t>
                      </a:r>
                      <a:r>
                        <a:rPr lang="zh-TW" sz="1400" kern="100" dirty="0">
                          <a:effectLst/>
                        </a:rPr>
                        <a:t>】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在次要瀏覽器中測試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0753" y="1777752"/>
            <a:ext cx="12105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管理超連結</a:t>
            </a:r>
            <a:endParaRPr kumimoji="1" lang="zh-TW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50753" y="3676382"/>
            <a:ext cx="2351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zh-TW" sz="1600" b="1" dirty="0">
                <a:latin typeface="Calibri" pitchFamily="34" charset="0"/>
                <a:ea typeface="新細明體" pitchFamily="18" charset="-120"/>
                <a:cs typeface="新細明體" pitchFamily="18" charset="-120"/>
              </a:rPr>
              <a:t>在瀏覽器中定位和預覽</a:t>
            </a:r>
            <a:r>
              <a:rPr kumimoji="1" lang="zh-TW" altLang="en-US" sz="1600" b="1" dirty="0">
                <a:latin typeface="Arial"/>
                <a:ea typeface="新細明體" pitchFamily="18" charset="-120"/>
                <a:cs typeface="新細明體" pitchFamily="18" charset="-120"/>
              </a:rPr>
              <a:t>  </a:t>
            </a:r>
            <a:endParaRPr kumimoji="1" lang="zh-TW" altLang="en-US" sz="16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50753" y="509277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600" b="1" dirty="0">
                <a:latin typeface="Calibri" pitchFamily="34" charset="0"/>
                <a:ea typeface="新細明體" pitchFamily="18" charset="-120"/>
                <a:cs typeface="新細明體" pitchFamily="18" charset="-120"/>
              </a:rPr>
              <a:t>在瀏覽器中測試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6792689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5061365"/>
              </p:ext>
            </p:extLst>
          </p:nvPr>
        </p:nvGraphicFramePr>
        <p:xfrm>
          <a:off x="827581" y="2132857"/>
          <a:ext cx="6984778" cy="40206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92389"/>
                <a:gridCol w="3492389"/>
              </a:tblGrid>
              <a:tr h="239072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【</a:t>
                      </a:r>
                      <a:r>
                        <a:rPr lang="en-US" sz="1600" kern="0" dirty="0">
                          <a:effectLst/>
                        </a:rPr>
                        <a:t>Ctrl</a:t>
                      </a:r>
                      <a:r>
                        <a:rPr lang="zh-TW" sz="1600" kern="100" dirty="0">
                          <a:effectLst/>
                        </a:rPr>
                        <a:t>】</a:t>
                      </a:r>
                      <a:r>
                        <a:rPr lang="en-US" sz="1600" kern="0" dirty="0">
                          <a:effectLst/>
                        </a:rPr>
                        <a:t>+</a:t>
                      </a:r>
                      <a:r>
                        <a:rPr lang="zh-TW" sz="1600" kern="100" dirty="0">
                          <a:effectLst/>
                        </a:rPr>
                        <a:t>【</a:t>
                      </a:r>
                      <a:r>
                        <a:rPr lang="en-US" sz="1600" kern="0" dirty="0">
                          <a:effectLst/>
                        </a:rPr>
                        <a:t>Shift</a:t>
                      </a:r>
                      <a:r>
                        <a:rPr lang="zh-TW" sz="1600" kern="100" dirty="0">
                          <a:effectLst/>
                        </a:rPr>
                        <a:t>】</a:t>
                      </a:r>
                      <a:r>
                        <a:rPr lang="en-US" sz="1600" kern="0" dirty="0">
                          <a:effectLst/>
                        </a:rPr>
                        <a:t>+ </a:t>
                      </a:r>
                      <a:r>
                        <a:rPr lang="zh-TW" sz="1600" kern="100" dirty="0">
                          <a:effectLst/>
                        </a:rPr>
                        <a:t>【</a:t>
                      </a:r>
                      <a:r>
                        <a:rPr lang="en-US" sz="1600" kern="0" dirty="0">
                          <a:effectLst/>
                        </a:rPr>
                        <a:t>N</a:t>
                      </a:r>
                      <a:r>
                        <a:rPr lang="zh-TW" sz="1600" kern="100" dirty="0">
                          <a:effectLst/>
                        </a:rPr>
                        <a:t>】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增加新文件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2692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N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 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增加新資料夾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2692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O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打開選定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6314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D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zh-TW" sz="1600" kern="0">
                          <a:effectLst/>
                        </a:rPr>
                        <a:t>或將文件從</a:t>
                      </a:r>
                      <a:r>
                        <a:rPr lang="en-US" sz="1600" kern="0">
                          <a:effectLst/>
                        </a:rPr>
                        <a:t>[</a:t>
                      </a:r>
                      <a:r>
                        <a:rPr lang="zh-TW" sz="1600" kern="0">
                          <a:effectLst/>
                        </a:rPr>
                        <a:t>網站</a:t>
                      </a:r>
                      <a:r>
                        <a:rPr lang="en-US" sz="1600" kern="0">
                          <a:effectLst/>
                        </a:rPr>
                        <a:t>]</a:t>
                      </a:r>
                      <a:r>
                        <a:rPr lang="zh-TW" sz="1600" kern="0">
                          <a:effectLst/>
                        </a:rPr>
                        <a:t>視窗的</a:t>
                      </a:r>
                      <a:r>
                        <a:rPr lang="en-US" sz="1600" kern="0">
                          <a:effectLst/>
                        </a:rPr>
                        <a:t>[</a:t>
                      </a:r>
                      <a:r>
                        <a:rPr lang="zh-TW" sz="1600" kern="0">
                          <a:effectLst/>
                        </a:rPr>
                        <a:t>遠端</a:t>
                      </a:r>
                      <a:r>
                        <a:rPr lang="en-US" sz="1600" kern="0">
                          <a:effectLst/>
                        </a:rPr>
                        <a:t>]</a:t>
                      </a:r>
                      <a:r>
                        <a:rPr lang="zh-TW" sz="1600" kern="0">
                          <a:effectLst/>
                        </a:rPr>
                        <a:t>欄拖動到</a:t>
                      </a:r>
                      <a:r>
                        <a:rPr lang="en-US" sz="1600" kern="0">
                          <a:effectLst/>
                        </a:rPr>
                        <a:t>[</a:t>
                      </a:r>
                      <a:r>
                        <a:rPr lang="zh-TW" sz="1600" kern="0">
                          <a:effectLst/>
                        </a:rPr>
                        <a:t>本地</a:t>
                      </a:r>
                      <a:r>
                        <a:rPr lang="en-US" sz="1600" kern="0">
                          <a:effectLst/>
                        </a:rPr>
                        <a:t>]</a:t>
                      </a:r>
                      <a:r>
                        <a:rPr lang="zh-TW" sz="1600" kern="0">
                          <a:effectLst/>
                        </a:rPr>
                        <a:t>欄</a:t>
                      </a:r>
                      <a:r>
                        <a:rPr lang="en-US" sz="1600" kern="0">
                          <a:effectLst/>
                        </a:rPr>
                        <a:t> 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從遠端</a:t>
                      </a:r>
                      <a:r>
                        <a:rPr lang="en-US" sz="1600" kern="0">
                          <a:effectLst/>
                        </a:rPr>
                        <a:t>FTP</a:t>
                      </a:r>
                      <a:r>
                        <a:rPr lang="zh-TW" sz="1600" kern="0">
                          <a:effectLst/>
                        </a:rPr>
                        <a:t>網站下載選定文件或資料夾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6314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U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zh-TW" sz="1600" kern="0">
                          <a:effectLst/>
                        </a:rPr>
                        <a:t>或將文件從</a:t>
                      </a:r>
                      <a:r>
                        <a:rPr lang="en-US" sz="1600" kern="0">
                          <a:effectLst/>
                        </a:rPr>
                        <a:t>[</a:t>
                      </a:r>
                      <a:r>
                        <a:rPr lang="zh-TW" sz="1600" kern="0">
                          <a:effectLst/>
                        </a:rPr>
                        <a:t>網站</a:t>
                      </a:r>
                      <a:r>
                        <a:rPr lang="en-US" sz="1600" kern="0">
                          <a:effectLst/>
                        </a:rPr>
                        <a:t>]</a:t>
                      </a:r>
                      <a:r>
                        <a:rPr lang="zh-TW" sz="1600" kern="0">
                          <a:effectLst/>
                        </a:rPr>
                        <a:t>視窗的</a:t>
                      </a:r>
                      <a:r>
                        <a:rPr lang="en-US" sz="1600" kern="0">
                          <a:effectLst/>
                        </a:rPr>
                        <a:t>[</a:t>
                      </a:r>
                      <a:r>
                        <a:rPr lang="zh-TW" sz="1600" kern="0">
                          <a:effectLst/>
                        </a:rPr>
                        <a:t>本地</a:t>
                      </a:r>
                      <a:r>
                        <a:rPr lang="en-US" sz="1600" kern="0">
                          <a:effectLst/>
                        </a:rPr>
                        <a:t>]</a:t>
                      </a:r>
                      <a:r>
                        <a:rPr lang="zh-TW" sz="1600" kern="0">
                          <a:effectLst/>
                        </a:rPr>
                        <a:t>欄拖動到</a:t>
                      </a:r>
                      <a:r>
                        <a:rPr lang="en-US" sz="1600" kern="0">
                          <a:effectLst/>
                        </a:rPr>
                        <a:t>[</a:t>
                      </a:r>
                      <a:r>
                        <a:rPr lang="zh-TW" sz="1600" kern="0">
                          <a:effectLst/>
                        </a:rPr>
                        <a:t>遠端</a:t>
                      </a:r>
                      <a:r>
                        <a:rPr lang="en-US" sz="1600" kern="0">
                          <a:effectLst/>
                        </a:rPr>
                        <a:t>]</a:t>
                      </a:r>
                      <a:r>
                        <a:rPr lang="zh-TW" sz="1600" kern="0">
                          <a:effectLst/>
                        </a:rPr>
                        <a:t>欄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將選定文件或資料夾上載到遠端</a:t>
                      </a:r>
                      <a:r>
                        <a:rPr lang="en-US" sz="1600" kern="0">
                          <a:effectLst/>
                        </a:rPr>
                        <a:t>FTP</a:t>
                      </a:r>
                      <a:r>
                        <a:rPr lang="zh-TW" sz="1600" kern="0">
                          <a:effectLst/>
                        </a:rPr>
                        <a:t>網站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2692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【】</a:t>
                      </a:r>
                      <a:r>
                        <a:rPr lang="en-US" sz="1600" kern="0">
                          <a:effectLst/>
                        </a:rPr>
                        <a:t>+Shift</a:t>
                      </a:r>
                      <a:r>
                        <a:rPr lang="zh-TW" sz="1600" kern="100">
                          <a:effectLst/>
                        </a:rPr>
                        <a:t>【】</a:t>
                      </a:r>
                      <a:r>
                        <a:rPr lang="en-US" sz="1600" kern="0">
                          <a:effectLst/>
                        </a:rPr>
                        <a:t>+Alt</a:t>
                      </a:r>
                      <a:r>
                        <a:rPr lang="zh-TW" sz="1600" kern="100">
                          <a:effectLst/>
                        </a:rPr>
                        <a:t>【】</a:t>
                      </a:r>
                      <a:r>
                        <a:rPr lang="en-US" sz="1600" kern="0">
                          <a:effectLst/>
                        </a:rPr>
                        <a:t>+D</a:t>
                      </a:r>
                      <a:r>
                        <a:rPr lang="zh-TW" sz="1600" kern="100">
                          <a:effectLst/>
                        </a:rPr>
                        <a:t>【】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取出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2692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U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存回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9072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F8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查看網站地圖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9072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F5 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重整遠端網站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9512" y="1688123"/>
            <a:ext cx="15728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網站管理和</a:t>
            </a:r>
            <a:r>
              <a:rPr kumimoji="1" lang="en-US" altLang="zh-TW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FTP</a:t>
            </a:r>
            <a:r>
              <a:rPr kumimoji="1" lang="en-US" altLang="zh-TW" sz="1600" b="0" i="0" u="none" strike="noStrike" cap="none" normalizeH="0" baseline="0" dirty="0" smtClean="0">
                <a:ln>
                  <a:noFill/>
                </a:ln>
                <a:effectLst/>
                <a:latin typeface="Arial"/>
                <a:ea typeface="新細明體" pitchFamily="18" charset="-120"/>
                <a:cs typeface="新細明體" pitchFamily="18" charset="-120"/>
              </a:rPr>
              <a:t> </a:t>
            </a:r>
            <a:endParaRPr kumimoji="1" lang="en-US" altLang="zh-TW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82307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5981892"/>
              </p:ext>
            </p:extLst>
          </p:nvPr>
        </p:nvGraphicFramePr>
        <p:xfrm>
          <a:off x="611559" y="2204866"/>
          <a:ext cx="7488832" cy="38164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44416"/>
                <a:gridCol w="3744416"/>
              </a:tblGrid>
              <a:tr h="34694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F8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查看網站文件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94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F5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 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重整本地欄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94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R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設為根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94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 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K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連結到現存文件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94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改變連結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94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 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Delete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刪除連結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94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Y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顯示</a:t>
                      </a:r>
                      <a:r>
                        <a:rPr lang="en-US" sz="1600" kern="0">
                          <a:effectLst/>
                        </a:rPr>
                        <a:t>/</a:t>
                      </a:r>
                      <a:r>
                        <a:rPr lang="zh-TW" sz="1600" kern="0">
                          <a:effectLst/>
                        </a:rPr>
                        <a:t>隱藏連結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94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顯示網頁標題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94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F2 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重命名文件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94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 (plus) 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放大網站地圖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94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-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 (hyphen)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縮小網站地圖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9512" y="1688123"/>
            <a:ext cx="10631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網站地圖</a:t>
            </a: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effectLst/>
                <a:latin typeface="Arial"/>
                <a:ea typeface="新細明體" pitchFamily="18" charset="-120"/>
                <a:cs typeface="新細明體" pitchFamily="18" charset="-120"/>
              </a:rPr>
              <a:t> </a:t>
            </a:r>
            <a:endParaRPr kumimoji="1" lang="zh-TW" altLang="en-US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72810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0694738"/>
              </p:ext>
            </p:extLst>
          </p:nvPr>
        </p:nvGraphicFramePr>
        <p:xfrm>
          <a:off x="1652992" y="2040107"/>
          <a:ext cx="5309870" cy="1463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4935"/>
                <a:gridCol w="265493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 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 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P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播放外掛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X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停止外掛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P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播放所有外掛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Shift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X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停止所有外掛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583471"/>
              </p:ext>
            </p:extLst>
          </p:nvPr>
        </p:nvGraphicFramePr>
        <p:xfrm>
          <a:off x="1652992" y="4365104"/>
          <a:ext cx="5309870" cy="243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4935"/>
                <a:gridCol w="265493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 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V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增加新的可編輯區域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905011"/>
              </p:ext>
            </p:extLst>
          </p:nvPr>
        </p:nvGraphicFramePr>
        <p:xfrm>
          <a:off x="1652992" y="5229200"/>
          <a:ext cx="5309870" cy="121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4935"/>
                <a:gridCol w="265493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 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I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圖像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 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表格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 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F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Flash</a:t>
                      </a:r>
                      <a:r>
                        <a:rPr lang="zh-TW" sz="1600" kern="0">
                          <a:effectLst/>
                        </a:rPr>
                        <a:t>影片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D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Shockwave</a:t>
                      </a:r>
                      <a:r>
                        <a:rPr lang="zh-TW" sz="1600" kern="0">
                          <a:effectLst/>
                        </a:rPr>
                        <a:t>和</a:t>
                      </a:r>
                      <a:r>
                        <a:rPr lang="en-US" sz="1600" kern="0">
                          <a:effectLst/>
                        </a:rPr>
                        <a:t>Director</a:t>
                      </a:r>
                      <a:r>
                        <a:rPr lang="zh-TW" sz="1600" kern="0">
                          <a:effectLst/>
                        </a:rPr>
                        <a:t>影片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0">
                          <a:effectLst/>
                        </a:rPr>
                        <a:t>+ 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0">
                          <a:effectLst/>
                        </a:rPr>
                        <a:t>A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0" dirty="0">
                          <a:effectLst/>
                        </a:rPr>
                        <a:t>命名錨記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65741" y="1700808"/>
            <a:ext cx="1063112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播放外掛</a:t>
            </a:r>
            <a:r>
              <a:rPr kumimoji="1" lang="zh-TW" altLang="en-US" sz="1600" b="1" i="0" u="none" strike="noStrike" cap="none" normalizeH="0" baseline="0" dirty="0" smtClean="0">
                <a:ln>
                  <a:noFill/>
                </a:ln>
                <a:effectLst/>
                <a:latin typeface="Arial"/>
                <a:ea typeface="新細明體" pitchFamily="18" charset="-120"/>
                <a:cs typeface="新細明體" pitchFamily="18" charset="-120"/>
              </a:rPr>
              <a:t> </a:t>
            </a:r>
            <a:endParaRPr kumimoji="1" lang="zh-TW" altLang="en-US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600" b="1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600" b="1" dirty="0"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600" b="1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600" b="1" dirty="0"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600" b="1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600" b="1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600" b="1" dirty="0"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600" b="1" dirty="0"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600" b="1" dirty="0"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處理模板</a:t>
            </a: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effectLst/>
                <a:latin typeface="Arial"/>
                <a:ea typeface="新細明體" pitchFamily="18" charset="-120"/>
                <a:cs typeface="新細明體" pitchFamily="18" charset="-120"/>
              </a:rPr>
              <a:t> </a:t>
            </a:r>
            <a:endParaRPr kumimoji="1" lang="zh-TW" altLang="en-US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600" dirty="0"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600" b="1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插入對象</a:t>
            </a:r>
            <a:endParaRPr kumimoji="1" lang="zh-TW" altLang="en-US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27657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9105792"/>
              </p:ext>
            </p:extLst>
          </p:nvPr>
        </p:nvGraphicFramePr>
        <p:xfrm>
          <a:off x="1907704" y="2058910"/>
          <a:ext cx="5309870" cy="640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4935"/>
                <a:gridCol w="265493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【</a:t>
                      </a:r>
                      <a:r>
                        <a:rPr lang="en-US" sz="1400" kern="0" dirty="0">
                          <a:effectLst/>
                        </a:rPr>
                        <a:t>Shift</a:t>
                      </a:r>
                      <a:r>
                        <a:rPr lang="zh-TW" sz="1400" kern="100" dirty="0">
                          <a:effectLst/>
                        </a:rPr>
                        <a:t>】</a:t>
                      </a:r>
                      <a:r>
                        <a:rPr lang="en-US" sz="1400" kern="0" dirty="0">
                          <a:effectLst/>
                        </a:rPr>
                        <a:t>+</a:t>
                      </a:r>
                      <a:r>
                        <a:rPr lang="zh-TW" sz="1400" kern="100" dirty="0">
                          <a:effectLst/>
                        </a:rPr>
                        <a:t>【</a:t>
                      </a:r>
                      <a:r>
                        <a:rPr lang="en-US" sz="1400" kern="0" dirty="0">
                          <a:effectLst/>
                        </a:rPr>
                        <a:t>F10 </a:t>
                      </a:r>
                      <a:r>
                        <a:rPr lang="zh-TW" sz="1400" kern="100" dirty="0">
                          <a:effectLst/>
                        </a:rPr>
                        <a:t>】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打開</a:t>
                      </a:r>
                      <a:r>
                        <a:rPr lang="en-US" sz="1400" kern="0">
                          <a:effectLst/>
                        </a:rPr>
                        <a:t>[</a:t>
                      </a:r>
                      <a:r>
                        <a:rPr lang="zh-TW" sz="1400" kern="0">
                          <a:effectLst/>
                        </a:rPr>
                        <a:t>歷史紀錄</a:t>
                      </a:r>
                      <a:r>
                        <a:rPr lang="en-US" sz="1400" kern="0">
                          <a:effectLst/>
                        </a:rPr>
                        <a:t>]</a:t>
                      </a:r>
                      <a:r>
                        <a:rPr lang="zh-TW" sz="1400" kern="0">
                          <a:effectLst/>
                        </a:rPr>
                        <a:t>面板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Shift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 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X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開始</a:t>
                      </a:r>
                      <a:r>
                        <a:rPr lang="en-US" sz="1400" kern="0">
                          <a:effectLst/>
                        </a:rPr>
                        <a:t>/</a:t>
                      </a:r>
                      <a:r>
                        <a:rPr lang="zh-TW" sz="1400" kern="0">
                          <a:effectLst/>
                        </a:rPr>
                        <a:t>停止錄製命令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 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P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播放錄製好的命令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632506"/>
              </p:ext>
            </p:extLst>
          </p:nvPr>
        </p:nvGraphicFramePr>
        <p:xfrm>
          <a:off x="1907704" y="2996952"/>
          <a:ext cx="5309870" cy="3627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4935"/>
                <a:gridCol w="265493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【</a:t>
                      </a:r>
                      <a:r>
                        <a:rPr lang="en-US" sz="1400" kern="0" dirty="0">
                          <a:effectLst/>
                        </a:rPr>
                        <a:t>Ctrl</a:t>
                      </a:r>
                      <a:r>
                        <a:rPr lang="zh-TW" sz="1400" kern="100" dirty="0">
                          <a:effectLst/>
                        </a:rPr>
                        <a:t>】</a:t>
                      </a:r>
                      <a:r>
                        <a:rPr lang="en-US" sz="1400" kern="0" dirty="0">
                          <a:effectLst/>
                        </a:rPr>
                        <a:t>+ </a:t>
                      </a:r>
                      <a:r>
                        <a:rPr lang="zh-TW" sz="1400" kern="100" dirty="0">
                          <a:effectLst/>
                        </a:rPr>
                        <a:t>【</a:t>
                      </a:r>
                      <a:r>
                        <a:rPr lang="en-US" sz="1400" kern="0" dirty="0">
                          <a:effectLst/>
                        </a:rPr>
                        <a:t>F2</a:t>
                      </a:r>
                      <a:r>
                        <a:rPr lang="zh-TW" sz="1400" kern="100" dirty="0">
                          <a:effectLst/>
                        </a:rPr>
                        <a:t>】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對象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 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F3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屬性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 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F5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網站文件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F5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網站地圖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F11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資源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Shift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F11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 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CSS</a:t>
                      </a:r>
                      <a:r>
                        <a:rPr lang="zh-TW" sz="1400" kern="0">
                          <a:effectLst/>
                        </a:rPr>
                        <a:t>樣式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F11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HTML</a:t>
                      </a:r>
                      <a:r>
                        <a:rPr lang="zh-TW" sz="1400" kern="0">
                          <a:effectLst/>
                        </a:rPr>
                        <a:t>樣式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Shift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F3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 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行為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Shift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 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F10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歷史紀錄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Shift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F9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時間軸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 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F10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程式碼檢查器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Shift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F2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 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框架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 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F2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層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Ctrl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Shift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F1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參考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F4 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顯示</a:t>
                      </a:r>
                      <a:r>
                        <a:rPr lang="en-US" sz="1400" kern="0">
                          <a:effectLst/>
                        </a:rPr>
                        <a:t>/</a:t>
                      </a:r>
                      <a:r>
                        <a:rPr lang="zh-TW" sz="1400" kern="0">
                          <a:effectLst/>
                        </a:rPr>
                        <a:t>隱藏浮動面板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Shift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r>
                        <a:rPr lang="en-US" sz="1400" kern="0">
                          <a:effectLst/>
                        </a:rPr>
                        <a:t>+ </a:t>
                      </a:r>
                      <a:r>
                        <a:rPr lang="zh-TW" sz="1400" kern="100">
                          <a:effectLst/>
                        </a:rPr>
                        <a:t>【</a:t>
                      </a:r>
                      <a:r>
                        <a:rPr lang="en-US" sz="1400" kern="0">
                          <a:effectLst/>
                        </a:rPr>
                        <a:t>F4</a:t>
                      </a:r>
                      <a:r>
                        <a:rPr lang="zh-TW" sz="1400" kern="100">
                          <a:effectLst/>
                        </a:rPr>
                        <a:t>】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最小化所有視窗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【</a:t>
                      </a:r>
                      <a:r>
                        <a:rPr lang="en-US" sz="1400" kern="0" dirty="0">
                          <a:effectLst/>
                        </a:rPr>
                        <a:t>Alt</a:t>
                      </a:r>
                      <a:r>
                        <a:rPr lang="zh-TW" sz="1400" kern="100" dirty="0">
                          <a:effectLst/>
                        </a:rPr>
                        <a:t>】</a:t>
                      </a:r>
                      <a:r>
                        <a:rPr lang="en-US" sz="1400" kern="0" dirty="0">
                          <a:effectLst/>
                        </a:rPr>
                        <a:t>+</a:t>
                      </a:r>
                      <a:r>
                        <a:rPr lang="zh-TW" sz="1400" kern="100" dirty="0">
                          <a:effectLst/>
                        </a:rPr>
                        <a:t>【</a:t>
                      </a:r>
                      <a:r>
                        <a:rPr lang="en-US" sz="1400" kern="0" dirty="0">
                          <a:effectLst/>
                        </a:rPr>
                        <a:t>Shift</a:t>
                      </a:r>
                      <a:r>
                        <a:rPr lang="zh-TW" sz="1400" kern="100" dirty="0">
                          <a:effectLst/>
                        </a:rPr>
                        <a:t>】</a:t>
                      </a:r>
                      <a:r>
                        <a:rPr lang="en-US" sz="1400" kern="0" dirty="0">
                          <a:effectLst/>
                        </a:rPr>
                        <a:t>+</a:t>
                      </a:r>
                      <a:r>
                        <a:rPr lang="zh-TW" sz="1400" kern="100" dirty="0">
                          <a:effectLst/>
                        </a:rPr>
                        <a:t>【</a:t>
                      </a:r>
                      <a:r>
                        <a:rPr lang="en-US" sz="1400" kern="0" dirty="0">
                          <a:effectLst/>
                        </a:rPr>
                        <a:t>F4</a:t>
                      </a:r>
                      <a:r>
                        <a:rPr lang="zh-TW" sz="1400" kern="100" dirty="0">
                          <a:effectLst/>
                        </a:rPr>
                        <a:t>】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最大化所有視窗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512" y="1654929"/>
            <a:ext cx="162095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歷史紀錄面板</a:t>
            </a:r>
            <a:r>
              <a:rPr kumimoji="1" lang="zh-TW" altLang="en-US" sz="1600" b="1" i="0" u="none" strike="noStrike" cap="none" normalizeH="0" baseline="0" dirty="0" smtClean="0">
                <a:ln>
                  <a:noFill/>
                </a:ln>
                <a:effectLst/>
                <a:latin typeface="Arial"/>
                <a:ea typeface="新細明體" pitchFamily="18" charset="-120"/>
                <a:cs typeface="新細明體" pitchFamily="18" charset="-120"/>
              </a:rPr>
              <a:t> </a:t>
            </a:r>
            <a:endParaRPr kumimoji="1" lang="zh-TW" altLang="en-US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600" dirty="0"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600" b="1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600" b="1" dirty="0"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600" b="1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打開和關閉面板</a:t>
            </a:r>
            <a:endParaRPr kumimoji="1" lang="zh-TW" altLang="en-US" sz="1600" b="1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新細明體" pitchFamily="18" charset="-12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Calibri" pitchFamily="34" charset="0"/>
              </a:rPr>
              <a:t/>
            </a:r>
            <a:br>
              <a:rPr kumimoji="1" lang="zh-TW" altLang="en-US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新細明體" pitchFamily="18" charset="-120"/>
                <a:cs typeface="Calibri" pitchFamily="34" charset="0"/>
              </a:rPr>
            </a:br>
            <a:endParaRPr kumimoji="1" lang="zh-TW" altLang="en-US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8565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80999" y="1719070"/>
            <a:ext cx="8511481" cy="4878281"/>
          </a:xfrm>
        </p:spPr>
        <p:txBody>
          <a:bodyPr>
            <a:normAutofit fontScale="77500" lnSpcReduction="20000"/>
          </a:bodyPr>
          <a:lstStyle/>
          <a:p>
            <a:r>
              <a:rPr lang="zh-TW" altLang="en-US" dirty="0" smtClean="0"/>
              <a:t>頁</a:t>
            </a:r>
            <a:r>
              <a:rPr lang="zh-TW" altLang="en-US" dirty="0"/>
              <a:t>面</a:t>
            </a:r>
            <a:r>
              <a:rPr lang="zh-TW" altLang="en-US" dirty="0" smtClean="0"/>
              <a:t>類型說明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HTML</a:t>
            </a:r>
          </a:p>
          <a:p>
            <a:pPr lvl="2"/>
            <a:r>
              <a:rPr lang="zh-TW" altLang="en-US" dirty="0" smtClean="0"/>
              <a:t>一般的網頁文件，最常使用的類型。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XSLT</a:t>
            </a:r>
          </a:p>
          <a:p>
            <a:pPr lvl="2"/>
            <a:r>
              <a:rPr lang="zh-TW" altLang="en-US" dirty="0" smtClean="0"/>
              <a:t>擴展樣式表轉換語言，從</a:t>
            </a:r>
            <a:r>
              <a:rPr lang="en-US" altLang="zh-TW" dirty="0" smtClean="0"/>
              <a:t>XML</a:t>
            </a:r>
            <a:r>
              <a:rPr lang="zh-TW" altLang="en-US" dirty="0" smtClean="0"/>
              <a:t>資料轉換過來的文件，從</a:t>
            </a:r>
            <a:r>
              <a:rPr lang="en-US" altLang="zh-TW" dirty="0" smtClean="0"/>
              <a:t>XML</a:t>
            </a:r>
            <a:r>
              <a:rPr lang="zh-TW" altLang="en-US" dirty="0" smtClean="0"/>
              <a:t>中擷取資料後再產生的頁面。</a:t>
            </a:r>
            <a:endParaRPr lang="en-US" altLang="zh-TW" dirty="0" smtClean="0"/>
          </a:p>
          <a:p>
            <a:pPr lvl="1"/>
            <a:r>
              <a:rPr lang="zh-TW" altLang="en-US" dirty="0"/>
              <a:t>圖庫</a:t>
            </a:r>
            <a:r>
              <a:rPr lang="zh-TW" altLang="en-US" dirty="0" smtClean="0"/>
              <a:t>項目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在一個網站中會有部分重複使用的資料，此時可以使用圖庫項目，也可以放置文字或其他元素。</a:t>
            </a:r>
            <a:endParaRPr lang="en-US" altLang="zh-TW" dirty="0" smtClean="0"/>
          </a:p>
          <a:p>
            <a:pPr lvl="1"/>
            <a:r>
              <a:rPr lang="en-US" altLang="zh-TW" dirty="0" err="1" smtClean="0"/>
              <a:t>ActionScript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設計</a:t>
            </a:r>
            <a:r>
              <a:rPr lang="en-US" altLang="zh-TW" dirty="0" smtClean="0"/>
              <a:t>FLASH</a:t>
            </a:r>
            <a:r>
              <a:rPr lang="zh-TW" altLang="en-US" dirty="0" smtClean="0"/>
              <a:t>與人互動的程式，類似</a:t>
            </a:r>
            <a:r>
              <a:rPr lang="en-US" altLang="zh-TW" dirty="0" smtClean="0"/>
              <a:t>JavaScript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CSS</a:t>
            </a:r>
          </a:p>
          <a:p>
            <a:pPr lvl="2"/>
            <a:r>
              <a:rPr lang="zh-TW" altLang="en-US" dirty="0" smtClean="0"/>
              <a:t>管理網頁中的樣式的部分，用來修改與設定網頁版面。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JavaScript</a:t>
            </a:r>
          </a:p>
          <a:p>
            <a:pPr lvl="2"/>
            <a:r>
              <a:rPr lang="zh-TW" altLang="en-US" dirty="0" smtClean="0"/>
              <a:t>能使網頁產生動態效果的程式語言。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XML</a:t>
            </a:r>
          </a:p>
          <a:p>
            <a:pPr lvl="2"/>
            <a:r>
              <a:rPr lang="zh-TW" altLang="en-US" dirty="0" smtClean="0"/>
              <a:t>可擴展置標語言，又稱可擴展標記語言。</a:t>
            </a:r>
            <a:r>
              <a:rPr lang="en-US" altLang="zh-TW" dirty="0" smtClean="0"/>
              <a:t>XML</a:t>
            </a:r>
            <a:r>
              <a:rPr lang="zh-TW" altLang="en-US" dirty="0" smtClean="0"/>
              <a:t>中透過節點方式紀錄資料，再配合</a:t>
            </a:r>
            <a:r>
              <a:rPr lang="en-US" altLang="zh-TW" dirty="0" smtClean="0"/>
              <a:t>XML</a:t>
            </a:r>
            <a:r>
              <a:rPr lang="zh-TW" altLang="en-US" dirty="0" smtClean="0"/>
              <a:t>閱讀器或是透過</a:t>
            </a:r>
            <a:r>
              <a:rPr lang="en-US" altLang="zh-TW" dirty="0" smtClean="0"/>
              <a:t>XSLT</a:t>
            </a:r>
            <a:r>
              <a:rPr lang="zh-TW" altLang="en-US" dirty="0" smtClean="0"/>
              <a:t>建立頁面。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ASP</a:t>
            </a:r>
          </a:p>
          <a:p>
            <a:pPr lvl="2"/>
            <a:r>
              <a:rPr lang="zh-TW" altLang="en-US" dirty="0" smtClean="0"/>
              <a:t>主要的功能是和資料庫做連結，讀取資料庫內容作使用。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ColdFusion</a:t>
            </a:r>
          </a:p>
          <a:p>
            <a:pPr lvl="2"/>
            <a:r>
              <a:rPr lang="zh-TW" altLang="en-US" dirty="0" smtClean="0"/>
              <a:t>為</a:t>
            </a:r>
            <a:r>
              <a:rPr lang="en-US" altLang="zh-TW" dirty="0" smtClean="0"/>
              <a:t>Adobe</a:t>
            </a:r>
            <a:r>
              <a:rPr lang="zh-TW" altLang="en-US" dirty="0" smtClean="0"/>
              <a:t>公司自己的伺服器文件，用來連接伺服器，讀取資料庫文件。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PHP</a:t>
            </a:r>
          </a:p>
          <a:p>
            <a:pPr lvl="2"/>
            <a:r>
              <a:rPr lang="zh-TW" altLang="en-US" dirty="0" smtClean="0"/>
              <a:t>廣泛用在網頁程式的語言，是用網頁文件開發加入</a:t>
            </a:r>
            <a:r>
              <a:rPr lang="en-US" altLang="zh-TW" dirty="0" smtClean="0"/>
              <a:t>HTML</a:t>
            </a:r>
            <a:r>
              <a:rPr lang="zh-TW" altLang="en-US" dirty="0" smtClean="0"/>
              <a:t>文件之中。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JSP</a:t>
            </a:r>
          </a:p>
          <a:p>
            <a:pPr lvl="2"/>
            <a:r>
              <a:rPr lang="zh-TW" altLang="en-US" dirty="0" smtClean="0"/>
              <a:t>可以與</a:t>
            </a:r>
            <a:r>
              <a:rPr lang="zh-TW" altLang="en-US" dirty="0"/>
              <a:t>伺服器</a:t>
            </a:r>
            <a:r>
              <a:rPr lang="zh-TW" altLang="en-US" dirty="0" smtClean="0"/>
              <a:t>連接，以讀取資料庫內容，使用率較</a:t>
            </a:r>
            <a:r>
              <a:rPr lang="en-US" altLang="zh-TW" dirty="0" smtClean="0"/>
              <a:t>PHP</a:t>
            </a:r>
            <a:r>
              <a:rPr lang="zh-TW" altLang="en-US" dirty="0" smtClean="0"/>
              <a:t>、</a:t>
            </a:r>
            <a:r>
              <a:rPr lang="en-US" altLang="zh-TW" dirty="0" smtClean="0"/>
              <a:t>ASP</a:t>
            </a:r>
            <a:r>
              <a:rPr lang="zh-TW" altLang="en-US" dirty="0" smtClean="0"/>
              <a:t>較少。</a:t>
            </a:r>
            <a:endParaRPr lang="en-US" altLang="zh-TW" dirty="0" smtClean="0"/>
          </a:p>
          <a:p>
            <a:pPr lvl="1"/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66271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格線">
  <a:themeElements>
    <a:clrScheme name="格線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格線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格線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2061</TotalTime>
  <Words>4450</Words>
  <Application>Microsoft Office PowerPoint</Application>
  <PresentationFormat>如螢幕大小 (4:3)</PresentationFormat>
  <Paragraphs>771</Paragraphs>
  <Slides>85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85</vt:i4>
      </vt:variant>
    </vt:vector>
  </HeadingPairs>
  <TitlesOfParts>
    <vt:vector size="86" baseType="lpstr">
      <vt:lpstr>格線</vt:lpstr>
      <vt:lpstr>Dreamweaver</vt:lpstr>
      <vt:lpstr>PowerPoint 簡報</vt:lpstr>
      <vt:lpstr>PowerPoint 簡報</vt:lpstr>
      <vt:lpstr>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快捷鍵一覽表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136</cp:revision>
  <dcterms:created xsi:type="dcterms:W3CDTF">2012-08-15T14:23:47Z</dcterms:created>
  <dcterms:modified xsi:type="dcterms:W3CDTF">2012-08-21T02:12:23Z</dcterms:modified>
</cp:coreProperties>
</file>