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2" r:id="rId10"/>
    <p:sldId id="264" r:id="rId11"/>
    <p:sldId id="269" r:id="rId12"/>
    <p:sldId id="270" r:id="rId13"/>
    <p:sldId id="271" r:id="rId14"/>
    <p:sldId id="279" r:id="rId15"/>
    <p:sldId id="280" r:id="rId16"/>
    <p:sldId id="28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8" autoAdjust="0"/>
    <p:restoredTop sz="94685" autoAdjust="0"/>
  </p:normalViewPr>
  <p:slideViewPr>
    <p:cSldViewPr>
      <p:cViewPr varScale="1">
        <p:scale>
          <a:sx n="59" d="100"/>
          <a:sy n="59" d="100"/>
        </p:scale>
        <p:origin x="-4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6" y="53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5E911-411C-48D1-B7D6-B6E329B98C6E}" type="datetimeFigureOut">
              <a:rPr lang="zh-TW" altLang="en-US" smtClean="0"/>
              <a:pPr/>
              <a:t>2013/1/3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6D772-FA02-4FB0-AB1E-F02EB827D3B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6D772-FA02-4FB0-AB1E-F02EB827D3B0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6D772-FA02-4FB0-AB1E-F02EB827D3B0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6D772-FA02-4FB0-AB1E-F02EB827D3B0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6D772-FA02-4FB0-AB1E-F02EB827D3B0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6D772-FA02-4FB0-AB1E-F02EB827D3B0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6D772-FA02-4FB0-AB1E-F02EB827D3B0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6D772-FA02-4FB0-AB1E-F02EB827D3B0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6D772-FA02-4FB0-AB1E-F02EB827D3B0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6D772-FA02-4FB0-AB1E-F02EB827D3B0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6D772-FA02-4FB0-AB1E-F02EB827D3B0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6D772-FA02-4FB0-AB1E-F02EB827D3B0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6D772-FA02-4FB0-AB1E-F02EB827D3B0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6D772-FA02-4FB0-AB1E-F02EB827D3B0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6D772-FA02-4FB0-AB1E-F02EB827D3B0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844B-7162-4264-B963-A948F9745245}" type="datetimeFigureOut">
              <a:rPr lang="zh-TW" altLang="en-US" smtClean="0"/>
              <a:pPr/>
              <a:t>2013/1/3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B4F40-01D5-444D-B07A-1E4A329414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844B-7162-4264-B963-A948F9745245}" type="datetimeFigureOut">
              <a:rPr lang="zh-TW" altLang="en-US" smtClean="0"/>
              <a:pPr/>
              <a:t>2013/1/3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B4F40-01D5-444D-B07A-1E4A329414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844B-7162-4264-B963-A948F9745245}" type="datetimeFigureOut">
              <a:rPr lang="zh-TW" altLang="en-US" smtClean="0"/>
              <a:pPr/>
              <a:t>2013/1/3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B4F40-01D5-444D-B07A-1E4A329414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844B-7162-4264-B963-A948F9745245}" type="datetimeFigureOut">
              <a:rPr lang="zh-TW" altLang="en-US" smtClean="0"/>
              <a:pPr/>
              <a:t>2013/1/3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B4F40-01D5-444D-B07A-1E4A329414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844B-7162-4264-B963-A948F9745245}" type="datetimeFigureOut">
              <a:rPr lang="zh-TW" altLang="en-US" smtClean="0"/>
              <a:pPr/>
              <a:t>2013/1/3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B4F40-01D5-444D-B07A-1E4A329414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844B-7162-4264-B963-A948F9745245}" type="datetimeFigureOut">
              <a:rPr lang="zh-TW" altLang="en-US" smtClean="0"/>
              <a:pPr/>
              <a:t>2013/1/3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B4F40-01D5-444D-B07A-1E4A329414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844B-7162-4264-B963-A948F9745245}" type="datetimeFigureOut">
              <a:rPr lang="zh-TW" altLang="en-US" smtClean="0"/>
              <a:pPr/>
              <a:t>2013/1/3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B4F40-01D5-444D-B07A-1E4A329414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844B-7162-4264-B963-A948F9745245}" type="datetimeFigureOut">
              <a:rPr lang="zh-TW" altLang="en-US" smtClean="0"/>
              <a:pPr/>
              <a:t>2013/1/3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B4F40-01D5-444D-B07A-1E4A329414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844B-7162-4264-B963-A948F9745245}" type="datetimeFigureOut">
              <a:rPr lang="zh-TW" altLang="en-US" smtClean="0"/>
              <a:pPr/>
              <a:t>2013/1/3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B4F40-01D5-444D-B07A-1E4A329414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844B-7162-4264-B963-A948F9745245}" type="datetimeFigureOut">
              <a:rPr lang="zh-TW" altLang="en-US" smtClean="0"/>
              <a:pPr/>
              <a:t>2013/1/3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B4F40-01D5-444D-B07A-1E4A329414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844B-7162-4264-B963-A948F9745245}" type="datetimeFigureOut">
              <a:rPr lang="zh-TW" altLang="en-US" smtClean="0"/>
              <a:pPr/>
              <a:t>2013/1/3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B4F40-01D5-444D-B07A-1E4A329414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9844B-7162-4264-B963-A948F9745245}" type="datetimeFigureOut">
              <a:rPr lang="zh-TW" altLang="en-US" smtClean="0"/>
              <a:pPr/>
              <a:t>2013/1/3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B4F40-01D5-444D-B07A-1E4A329414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DSC009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99592" y="4797152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4800" b="1" dirty="0">
                <a:latin typeface="華康正顏楷體W9(P)" pitchFamily="66" charset="-120"/>
                <a:ea typeface="華康正顏楷體W9(P)" pitchFamily="66" charset="-120"/>
              </a:rPr>
              <a:t>南台科技大學退休教職員工聯誼會</a:t>
            </a:r>
            <a:r>
              <a:rPr lang="en-US" altLang="zh-TW" sz="4800" b="1" dirty="0" smtClean="0">
                <a:latin typeface="華康正顏楷體W9(P)" pitchFamily="66" charset="-120"/>
                <a:ea typeface="華康正顏楷體W9(P)" pitchFamily="66" charset="-120"/>
              </a:rPr>
              <a:t>102</a:t>
            </a:r>
            <a:r>
              <a:rPr lang="zh-TW" altLang="zh-TW" sz="4800" b="1" dirty="0" smtClean="0">
                <a:latin typeface="華康正顏楷體W9(P)" pitchFamily="66" charset="-120"/>
                <a:ea typeface="華康正顏楷體W9(P)" pitchFamily="66" charset="-120"/>
              </a:rPr>
              <a:t>年會員大會</a:t>
            </a:r>
            <a:endParaRPr lang="zh-TW" altLang="zh-TW" sz="4800" dirty="0">
              <a:latin typeface="華康正顏楷體W9(P)" pitchFamily="66" charset="-120"/>
              <a:ea typeface="華康正顏楷體W9(P)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正顏楷體W9(P)" pitchFamily="66" charset="-120"/>
                <a:ea typeface="華康正顏楷體W9(P)" pitchFamily="66" charset="-120"/>
              </a:rPr>
              <a:t>會計組長  江月珠</a:t>
            </a:r>
            <a:endParaRPr lang="zh-TW" altLang="en-US" dirty="0">
              <a:latin typeface="華康正顏楷體W9(P)" pitchFamily="66" charset="-120"/>
              <a:ea typeface="華康正顏楷體W9(P)" pitchFamily="66" charset="-120"/>
            </a:endParaRPr>
          </a:p>
        </p:txBody>
      </p:sp>
      <p:pic>
        <p:nvPicPr>
          <p:cNvPr id="4" name="內容版面配置區 3" descr="DSC009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44824"/>
            <a:ext cx="4726538" cy="3672407"/>
          </a:xfrm>
        </p:spPr>
      </p:pic>
      <p:sp>
        <p:nvSpPr>
          <p:cNvPr id="8" name="文字方塊 7"/>
          <p:cNvSpPr txBox="1"/>
          <p:nvPr/>
        </p:nvSpPr>
        <p:spPr>
          <a:xfrm>
            <a:off x="5220072" y="2276872"/>
            <a:ext cx="3923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華康行楷體W5(P)" pitchFamily="66" charset="-120"/>
                <a:ea typeface="華康行楷體W5(P)" pitchFamily="66" charset="-120"/>
              </a:rPr>
              <a:t>每半年結報一次。</a:t>
            </a:r>
            <a:endParaRPr lang="en-US" altLang="zh-TW" sz="4000" dirty="0" smtClean="0">
              <a:latin typeface="華康行楷體W5(P)" pitchFamily="66" charset="-120"/>
              <a:ea typeface="華康行楷體W5(P)" pitchFamily="66" charset="-120"/>
            </a:endParaRPr>
          </a:p>
          <a:p>
            <a:r>
              <a:rPr lang="zh-TW" altLang="en-US" sz="4000" dirty="0" smtClean="0">
                <a:latin typeface="華康行楷體W5(P)" pitchFamily="66" charset="-120"/>
                <a:ea typeface="華康行楷體W5(P)" pitchFamily="66" charset="-120"/>
              </a:rPr>
              <a:t>年終結算 。</a:t>
            </a:r>
            <a:endParaRPr lang="zh-TW" altLang="en-US" sz="4000" dirty="0">
              <a:latin typeface="華康行楷體W5(P)" pitchFamily="66" charset="-120"/>
              <a:ea typeface="華康行楷體W5(P)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 smtClean="0">
                <a:latin typeface="華康正顏楷體W9(P)" pitchFamily="66" charset="-120"/>
                <a:ea typeface="華康正顏楷體W9(P)" pitchFamily="66" charset="-120"/>
              </a:rPr>
              <a:t>討論提案：</a:t>
            </a:r>
            <a:endParaRPr lang="zh-TW" altLang="en-US" dirty="0">
              <a:latin typeface="華康正顏楷體W9(P)" pitchFamily="66" charset="-120"/>
              <a:ea typeface="華康正顏楷體W9(P)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b="1" dirty="0">
                <a:latin typeface="華康正顏楷體W9(P)" pitchFamily="66" charset="-120"/>
                <a:ea typeface="華康正顏楷體W9(P)" pitchFamily="66" charset="-120"/>
              </a:rPr>
              <a:t> </a:t>
            </a:r>
            <a:endParaRPr lang="zh-TW" altLang="zh-TW" dirty="0">
              <a:latin typeface="華康正顏楷體W9(P)" pitchFamily="66" charset="-120"/>
              <a:ea typeface="華康正顏楷體W9(P)" pitchFamily="66" charset="-120"/>
            </a:endParaRPr>
          </a:p>
          <a:p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一、</a:t>
            </a:r>
            <a:r>
              <a:rPr lang="zh-TW" altLang="zh-TW" b="1" dirty="0" smtClean="0">
                <a:latin typeface="華康正顏楷體W9(P)" pitchFamily="66" charset="-120"/>
                <a:ea typeface="華康正顏楷體W9(P)" pitchFamily="66" charset="-120"/>
              </a:rPr>
              <a:t>審核</a:t>
            </a:r>
            <a:r>
              <a:rPr lang="en-US" altLang="zh-TW" b="1" dirty="0" smtClean="0">
                <a:latin typeface="華康正顏楷體W9(P)" pitchFamily="66" charset="-120"/>
                <a:ea typeface="華康正顏楷體W9(P)" pitchFamily="66" charset="-120"/>
              </a:rPr>
              <a:t>101</a:t>
            </a:r>
            <a:r>
              <a:rPr lang="zh-TW" altLang="zh-TW" b="1" dirty="0" smtClean="0">
                <a:latin typeface="華康正顏楷體W9(P)" pitchFamily="66" charset="-120"/>
                <a:ea typeface="華康正顏楷體W9(P)" pitchFamily="66" charset="-120"/>
              </a:rPr>
              <a:t>年</a:t>
            </a:r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收支決算表，敬請討論</a:t>
            </a:r>
            <a:r>
              <a:rPr lang="zh-TW" altLang="zh-TW" b="1" dirty="0" smtClean="0">
                <a:latin typeface="華康正顏楷體W9(P)" pitchFamily="66" charset="-120"/>
                <a:ea typeface="華康正顏楷體W9(P)" pitchFamily="66" charset="-120"/>
              </a:rPr>
              <a:t>！</a:t>
            </a:r>
            <a:r>
              <a:rPr lang="en-US" altLang="zh-TW" b="1" dirty="0" smtClean="0">
                <a:latin typeface="華康正顏楷體W9(P)" pitchFamily="66" charset="-120"/>
                <a:ea typeface="華康正顏楷體W9(P)" pitchFamily="66" charset="-120"/>
              </a:rPr>
              <a:t>    </a:t>
            </a:r>
            <a:endParaRPr lang="zh-TW" altLang="zh-TW" dirty="0">
              <a:latin typeface="華康正顏楷體W9(P)" pitchFamily="66" charset="-120"/>
              <a:ea typeface="華康正顏楷體W9(P)" pitchFamily="66" charset="-120"/>
            </a:endParaRPr>
          </a:p>
          <a:p>
            <a:r>
              <a:rPr lang="en-US" altLang="zh-TW" b="1" dirty="0">
                <a:latin typeface="華康正顏楷體W9(P)" pitchFamily="66" charset="-120"/>
                <a:ea typeface="華康正顏楷體W9(P)" pitchFamily="66" charset="-120"/>
              </a:rPr>
              <a:t> </a:t>
            </a:r>
            <a:endParaRPr lang="zh-TW" altLang="zh-TW" dirty="0">
              <a:latin typeface="華康正顏楷體W9(P)" pitchFamily="66" charset="-120"/>
              <a:ea typeface="華康正顏楷體W9(P)" pitchFamily="66" charset="-120"/>
            </a:endParaRPr>
          </a:p>
          <a:p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二、</a:t>
            </a:r>
            <a:r>
              <a:rPr lang="zh-TW" altLang="zh-TW" b="1" dirty="0" smtClean="0">
                <a:latin typeface="華康正顏楷體W9(P)" pitchFamily="66" charset="-120"/>
                <a:ea typeface="華康正顏楷體W9(P)" pitchFamily="66" charset="-120"/>
              </a:rPr>
              <a:t>審查</a:t>
            </a:r>
            <a:r>
              <a:rPr lang="en-US" altLang="zh-TW" b="1" dirty="0" smtClean="0">
                <a:latin typeface="華康正顏楷體W9(P)" pitchFamily="66" charset="-120"/>
                <a:ea typeface="華康正顏楷體W9(P)" pitchFamily="66" charset="-120"/>
              </a:rPr>
              <a:t>102</a:t>
            </a:r>
            <a:r>
              <a:rPr lang="zh-TW" altLang="zh-TW" b="1" dirty="0" smtClean="0">
                <a:latin typeface="華康正顏楷體W9(P)" pitchFamily="66" charset="-120"/>
                <a:ea typeface="華康正顏楷體W9(P)" pitchFamily="66" charset="-120"/>
              </a:rPr>
              <a:t>年</a:t>
            </a:r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工作計畫書，敬請討論！</a:t>
            </a:r>
            <a:endParaRPr lang="zh-TW" altLang="zh-TW" dirty="0">
              <a:latin typeface="華康正顏楷體W9(P)" pitchFamily="66" charset="-120"/>
              <a:ea typeface="華康正顏楷體W9(P)" pitchFamily="66" charset="-120"/>
            </a:endParaRPr>
          </a:p>
          <a:p>
            <a:r>
              <a:rPr lang="en-US" altLang="zh-TW" b="1" dirty="0">
                <a:latin typeface="華康正顏楷體W9(P)" pitchFamily="66" charset="-120"/>
                <a:ea typeface="華康正顏楷體W9(P)" pitchFamily="66" charset="-120"/>
              </a:rPr>
              <a:t>     </a:t>
            </a:r>
            <a:endParaRPr lang="zh-TW" altLang="zh-TW" dirty="0">
              <a:latin typeface="華康正顏楷體W9(P)" pitchFamily="66" charset="-120"/>
              <a:ea typeface="華康正顏楷體W9(P)" pitchFamily="66" charset="-120"/>
            </a:endParaRPr>
          </a:p>
          <a:p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三、</a:t>
            </a:r>
            <a:r>
              <a:rPr lang="zh-TW" altLang="zh-TW" b="1" dirty="0" smtClean="0">
                <a:latin typeface="華康正顏楷體W9(P)" pitchFamily="66" charset="-120"/>
                <a:ea typeface="華康正顏楷體W9(P)" pitchFamily="66" charset="-120"/>
              </a:rPr>
              <a:t>審查</a:t>
            </a:r>
            <a:r>
              <a:rPr lang="en-US" altLang="zh-TW" b="1" dirty="0" smtClean="0">
                <a:latin typeface="華康正顏楷體W9(P)" pitchFamily="66" charset="-120"/>
                <a:ea typeface="華康正顏楷體W9(P)" pitchFamily="66" charset="-120"/>
              </a:rPr>
              <a:t>102</a:t>
            </a:r>
            <a:r>
              <a:rPr lang="zh-TW" altLang="zh-TW" b="1" dirty="0" smtClean="0">
                <a:latin typeface="華康正顏楷體W9(P)" pitchFamily="66" charset="-120"/>
                <a:ea typeface="華康正顏楷體W9(P)" pitchFamily="66" charset="-120"/>
              </a:rPr>
              <a:t>年</a:t>
            </a:r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收支預算表，敬請討論！</a:t>
            </a:r>
            <a:endParaRPr lang="zh-TW" altLang="zh-TW" dirty="0">
              <a:latin typeface="華康正顏楷體W9(P)" pitchFamily="66" charset="-120"/>
              <a:ea typeface="華康正顏楷體W9(P)" pitchFamily="66" charset="-120"/>
            </a:endParaRPr>
          </a:p>
          <a:p>
            <a:r>
              <a:rPr lang="en-US" altLang="zh-TW" b="1" dirty="0">
                <a:latin typeface="華康正顏楷體W9(P)" pitchFamily="66" charset="-120"/>
                <a:ea typeface="華康正顏楷體W9(P)" pitchFamily="66" charset="-120"/>
              </a:rPr>
              <a:t>    </a:t>
            </a:r>
            <a:endParaRPr lang="zh-TW" altLang="zh-TW" dirty="0">
              <a:latin typeface="華康正顏楷體W9(P)" pitchFamily="66" charset="-120"/>
              <a:ea typeface="華康正顏楷體W9(P)" pitchFamily="66" charset="-120"/>
            </a:endParaRPr>
          </a:p>
          <a:p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臨時動議：</a:t>
            </a:r>
            <a:endParaRPr lang="zh-TW" altLang="zh-TW" dirty="0">
              <a:latin typeface="華康正顏楷體W9(P)" pitchFamily="66" charset="-120"/>
              <a:ea typeface="華康正顏楷體W9(P)" pitchFamily="66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278904"/>
          </a:xfrm>
        </p:spPr>
        <p:txBody>
          <a:bodyPr>
            <a:normAutofit fontScale="90000"/>
          </a:bodyPr>
          <a:lstStyle/>
          <a:p>
            <a:r>
              <a:rPr lang="zh-TW" altLang="zh-TW" sz="4000" b="1" dirty="0" smtClean="0">
                <a:latin typeface="華康正顏楷體W9(P)" pitchFamily="66" charset="-120"/>
                <a:ea typeface="華康正顏楷體W9(P)" pitchFamily="66" charset="-120"/>
              </a:rPr>
              <a:t>一、審核</a:t>
            </a:r>
            <a:r>
              <a:rPr lang="en-US" altLang="zh-TW" sz="4000" b="1" dirty="0" smtClean="0">
                <a:latin typeface="華康正顏楷體W9(P)" pitchFamily="66" charset="-120"/>
                <a:ea typeface="華康正顏楷體W9(P)" pitchFamily="66" charset="-120"/>
              </a:rPr>
              <a:t>101</a:t>
            </a:r>
            <a:r>
              <a:rPr lang="zh-TW" altLang="zh-TW" sz="4000" b="1" dirty="0" smtClean="0">
                <a:latin typeface="華康正顏楷體W9(P)" pitchFamily="66" charset="-120"/>
                <a:ea typeface="華康正顏楷體W9(P)" pitchFamily="66" charset="-120"/>
              </a:rPr>
              <a:t>年收支決算表，敬請討論！</a:t>
            </a:r>
            <a:r>
              <a:rPr lang="en-US" altLang="zh-TW" sz="4000" b="1" dirty="0" smtClean="0">
                <a:latin typeface="華康正顏楷體W9(P)" pitchFamily="66" charset="-120"/>
                <a:ea typeface="華康正顏楷體W9(P)" pitchFamily="66" charset="-120"/>
              </a:rPr>
              <a:t>    </a:t>
            </a:r>
            <a:r>
              <a:rPr lang="zh-TW" altLang="zh-TW" dirty="0" smtClean="0">
                <a:latin typeface="華康正顏楷體W9(P)" pitchFamily="66" charset="-120"/>
                <a:ea typeface="華康正顏楷體W9(P)" pitchFamily="66" charset="-120"/>
              </a:rPr>
              <a:t/>
            </a:r>
            <a:br>
              <a:rPr lang="zh-TW" altLang="zh-TW" dirty="0" smtClean="0">
                <a:latin typeface="華康正顏楷體W9(P)" pitchFamily="66" charset="-120"/>
                <a:ea typeface="華康正顏楷體W9(P)" pitchFamily="66" charset="-120"/>
              </a:rPr>
            </a:br>
            <a:r>
              <a:rPr lang="en-US" altLang="zh-TW" b="1" dirty="0" smtClean="0">
                <a:latin typeface="華康正顏楷體W9(P)" pitchFamily="66" charset="-120"/>
                <a:ea typeface="華康正顏楷體W9(P)" pitchFamily="66" charset="-120"/>
              </a:rPr>
              <a:t> </a:t>
            </a:r>
            <a:r>
              <a:rPr lang="zh-TW" altLang="zh-TW" dirty="0" smtClean="0">
                <a:latin typeface="華康正顏楷體W9(P)" pitchFamily="66" charset="-120"/>
                <a:ea typeface="華康正顏楷體W9(P)" pitchFamily="66" charset="-120"/>
              </a:rPr>
              <a:t/>
            </a:r>
            <a:br>
              <a:rPr lang="zh-TW" altLang="zh-TW" dirty="0" smtClean="0">
                <a:latin typeface="華康正顏楷體W9(P)" pitchFamily="66" charset="-120"/>
                <a:ea typeface="華康正顏楷體W9(P)" pitchFamily="66" charset="-120"/>
              </a:rPr>
            </a:br>
            <a:endParaRPr lang="zh-TW" altLang="en-US" dirty="0"/>
          </a:p>
        </p:txBody>
      </p:sp>
      <p:pic>
        <p:nvPicPr>
          <p:cNvPr id="4" name="內容版面配置區 3" descr="決算表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39548" y="1600200"/>
            <a:ext cx="346490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sz="4000" b="1" dirty="0" smtClean="0">
                <a:latin typeface="華康正顏楷體W9(P)" pitchFamily="66" charset="-120"/>
                <a:ea typeface="華康正顏楷體W9(P)" pitchFamily="66" charset="-120"/>
              </a:rPr>
              <a:t>二、審查</a:t>
            </a:r>
            <a:r>
              <a:rPr lang="en-US" altLang="zh-TW" sz="4000" b="1" dirty="0" smtClean="0">
                <a:latin typeface="華康正顏楷體W9(P)" pitchFamily="66" charset="-120"/>
                <a:ea typeface="華康正顏楷體W9(P)" pitchFamily="66" charset="-120"/>
              </a:rPr>
              <a:t>102</a:t>
            </a:r>
            <a:r>
              <a:rPr lang="zh-TW" altLang="zh-TW" sz="4000" b="1" dirty="0" smtClean="0">
                <a:latin typeface="華康正顏楷體W9(P)" pitchFamily="66" charset="-120"/>
                <a:ea typeface="華康正顏楷體W9(P)" pitchFamily="66" charset="-120"/>
              </a:rPr>
              <a:t>年工作計畫書，敬請討論！</a:t>
            </a:r>
            <a:r>
              <a:rPr lang="zh-TW" altLang="zh-TW" dirty="0" smtClean="0">
                <a:latin typeface="華康正顏楷體W9(P)" pitchFamily="66" charset="-120"/>
                <a:ea typeface="華康正顏楷體W9(P)" pitchFamily="66" charset="-120"/>
              </a:rPr>
              <a:t/>
            </a:r>
            <a:br>
              <a:rPr lang="zh-TW" altLang="zh-TW" dirty="0" smtClean="0">
                <a:latin typeface="華康正顏楷體W9(P)" pitchFamily="66" charset="-120"/>
                <a:ea typeface="華康正顏楷體W9(P)" pitchFamily="66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b="1" u="sng" dirty="0">
                <a:latin typeface="華康正顏楷體W9(P)" pitchFamily="66" charset="-120"/>
                <a:ea typeface="華康正顏楷體W9(P)" pitchFamily="66" charset="-120"/>
              </a:rPr>
              <a:t>南台科技大學退休教職員工聯誼會</a:t>
            </a:r>
            <a:r>
              <a:rPr lang="zh-TW" altLang="zh-TW" dirty="0">
                <a:latin typeface="華康正顏楷體W9(P)" pitchFamily="66" charset="-120"/>
                <a:ea typeface="華康正顏楷體W9(P)" pitchFamily="66" charset="-120"/>
              </a:rPr>
              <a:t/>
            </a:r>
            <a:br>
              <a:rPr lang="zh-TW" altLang="zh-TW" dirty="0">
                <a:latin typeface="華康正顏楷體W9(P)" pitchFamily="66" charset="-120"/>
                <a:ea typeface="華康正顏楷體W9(P)" pitchFamily="66" charset="-120"/>
              </a:rPr>
            </a:br>
            <a:r>
              <a:rPr lang="en-US" altLang="zh-TW" b="1" dirty="0" smtClean="0">
                <a:latin typeface="華康正顏楷體W9(P)" pitchFamily="66" charset="-120"/>
                <a:ea typeface="華康正顏楷體W9(P)" pitchFamily="66" charset="-120"/>
              </a:rPr>
              <a:t>102</a:t>
            </a:r>
            <a:r>
              <a:rPr lang="zh-TW" altLang="zh-TW" b="1" dirty="0" smtClean="0">
                <a:latin typeface="華康正顏楷體W9(P)" pitchFamily="66" charset="-120"/>
                <a:ea typeface="華康正顏楷體W9(P)" pitchFamily="66" charset="-120"/>
              </a:rPr>
              <a:t>年</a:t>
            </a:r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工作計畫</a:t>
            </a:r>
            <a:r>
              <a:rPr lang="en-US" altLang="zh-TW" b="1" dirty="0">
                <a:latin typeface="華康正顏楷體W9(P)" pitchFamily="66" charset="-120"/>
                <a:ea typeface="華康正顏楷體W9(P)" pitchFamily="66" charset="-120"/>
              </a:rPr>
              <a:t> </a:t>
            </a:r>
            <a:endParaRPr lang="zh-TW" altLang="en-US" dirty="0">
              <a:latin typeface="華康正顏楷體W9(P)" pitchFamily="66" charset="-120"/>
              <a:ea typeface="華康正顏楷體W9(P)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>
                <a:latin typeface="華康正顏楷體W9(P)" pitchFamily="66" charset="-120"/>
                <a:ea typeface="華康正顏楷體W9(P)" pitchFamily="66" charset="-120"/>
              </a:rPr>
              <a:t>會務工作：</a:t>
            </a:r>
            <a:endParaRPr lang="en-US" altLang="zh-TW" dirty="0" smtClean="0">
              <a:latin typeface="華康正顏楷體W9(P)" pitchFamily="66" charset="-120"/>
              <a:ea typeface="華康正顏楷體W9(P)" pitchFamily="66" charset="-120"/>
            </a:endParaRPr>
          </a:p>
          <a:p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一、召開會員大會</a:t>
            </a:r>
            <a:endParaRPr lang="zh-TW" altLang="zh-TW" dirty="0">
              <a:latin typeface="華康正顏楷體W9(P)" pitchFamily="66" charset="-120"/>
              <a:ea typeface="華康正顏楷體W9(P)" pitchFamily="66" charset="-120"/>
            </a:endParaRPr>
          </a:p>
          <a:p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二、召開</a:t>
            </a:r>
            <a:r>
              <a:rPr lang="zh-TW" altLang="zh-TW" b="1" dirty="0" smtClean="0">
                <a:latin typeface="華康正顏楷體W9(P)" pitchFamily="66" charset="-120"/>
                <a:ea typeface="華康正顏楷體W9(P)" pitchFamily="66" charset="-120"/>
              </a:rPr>
              <a:t>幹部</a:t>
            </a:r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工作會報</a:t>
            </a:r>
            <a:endParaRPr lang="zh-TW" altLang="zh-TW" dirty="0">
              <a:latin typeface="華康正顏楷體W9(P)" pitchFamily="66" charset="-120"/>
              <a:ea typeface="華康正顏楷體W9(P)" pitchFamily="66" charset="-120"/>
            </a:endParaRPr>
          </a:p>
          <a:p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三、整理會務，吸收新會員徵收會費</a:t>
            </a:r>
            <a:endParaRPr lang="zh-TW" altLang="zh-TW" dirty="0">
              <a:latin typeface="華康正顏楷體W9(P)" pitchFamily="66" charset="-120"/>
              <a:ea typeface="華康正顏楷體W9(P)" pitchFamily="66" charset="-120"/>
            </a:endParaRPr>
          </a:p>
          <a:p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四、加強會員聯誼</a:t>
            </a:r>
            <a:endParaRPr lang="zh-TW" altLang="zh-TW" dirty="0">
              <a:latin typeface="華康正顏楷體W9(P)" pitchFamily="66" charset="-120"/>
              <a:ea typeface="華康正顏楷體W9(P)" pitchFamily="66" charset="-120"/>
            </a:endParaRPr>
          </a:p>
          <a:p>
            <a:pPr>
              <a:buNone/>
            </a:pPr>
            <a:endParaRPr lang="zh-TW" altLang="zh-TW" dirty="0" smtClean="0"/>
          </a:p>
          <a:p>
            <a:r>
              <a:rPr lang="en-US" altLang="zh-TW" b="1" dirty="0"/>
              <a:t> </a:t>
            </a:r>
            <a:endParaRPr lang="zh-TW" altLang="zh-TW" dirty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華康正顏楷體W9(P)" pitchFamily="66" charset="-120"/>
                <a:ea typeface="華康正顏楷體W9(P)" pitchFamily="66" charset="-120"/>
              </a:rPr>
              <a:t>會計工作：</a:t>
            </a:r>
            <a:endParaRPr lang="en-US" altLang="zh-TW" dirty="0" smtClean="0">
              <a:latin typeface="華康正顏楷體W9(P)" pitchFamily="66" charset="-120"/>
              <a:ea typeface="華康正顏楷體W9(P)" pitchFamily="66" charset="-120"/>
            </a:endParaRPr>
          </a:p>
          <a:p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一、按期編制收支明細表</a:t>
            </a:r>
            <a:endParaRPr lang="zh-TW" altLang="zh-TW" dirty="0">
              <a:latin typeface="華康正顏楷體W9(P)" pitchFamily="66" charset="-120"/>
              <a:ea typeface="華康正顏楷體W9(P)" pitchFamily="66" charset="-120"/>
            </a:endParaRPr>
          </a:p>
          <a:p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二、編制年度經費收支預算及結算</a:t>
            </a:r>
            <a:endParaRPr lang="zh-TW" altLang="zh-TW" dirty="0">
              <a:latin typeface="華康正顏楷體W9(P)" pitchFamily="66" charset="-120"/>
              <a:ea typeface="華康正顏楷體W9(P)" pitchFamily="66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華康正顏楷體W9(P)" pitchFamily="66" charset="-120"/>
                <a:ea typeface="華康正顏楷體W9(P)" pitchFamily="66" charset="-120"/>
              </a:rPr>
              <a:t> </a:t>
            </a:r>
            <a:r>
              <a:rPr lang="zh-TW" altLang="en-US" dirty="0" smtClean="0">
                <a:latin typeface="華康正顏楷體W9(P)" pitchFamily="66" charset="-120"/>
                <a:ea typeface="華康正顏楷體W9(P)" pitchFamily="66" charset="-120"/>
              </a:rPr>
              <a:t>其他：</a:t>
            </a:r>
            <a:endParaRPr lang="en-US" altLang="zh-TW" dirty="0" smtClean="0">
              <a:latin typeface="華康正顏楷體W9(P)" pitchFamily="66" charset="-120"/>
              <a:ea typeface="華康正顏楷體W9(P)" pitchFamily="66" charset="-120"/>
            </a:endParaRPr>
          </a:p>
          <a:p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一、參加學校重要校慶活動</a:t>
            </a:r>
            <a:endParaRPr lang="zh-TW" altLang="en-US" dirty="0">
              <a:latin typeface="華康正顏楷體W9(P)" pitchFamily="66" charset="-120"/>
              <a:ea typeface="華康正顏楷體W9(P)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2894"/>
          </a:xfrm>
        </p:spPr>
        <p:txBody>
          <a:bodyPr>
            <a:normAutofit fontScale="90000"/>
          </a:bodyPr>
          <a:lstStyle/>
          <a:p>
            <a:r>
              <a:rPr lang="zh-TW" altLang="zh-TW" sz="4000" b="1" dirty="0" smtClean="0">
                <a:latin typeface="華康正顏楷體W9(P)" pitchFamily="66" charset="-120"/>
                <a:ea typeface="華康正顏楷體W9(P)" pitchFamily="66" charset="-120"/>
              </a:rPr>
              <a:t>三、審查</a:t>
            </a:r>
            <a:r>
              <a:rPr lang="en-US" altLang="zh-TW" sz="4000" b="1" dirty="0" smtClean="0">
                <a:latin typeface="華康正顏楷體W9(P)" pitchFamily="66" charset="-120"/>
                <a:ea typeface="華康正顏楷體W9(P)" pitchFamily="66" charset="-120"/>
              </a:rPr>
              <a:t>102</a:t>
            </a:r>
            <a:r>
              <a:rPr lang="zh-TW" altLang="zh-TW" sz="4000" b="1" dirty="0" smtClean="0">
                <a:latin typeface="華康正顏楷體W9(P)" pitchFamily="66" charset="-120"/>
                <a:ea typeface="華康正顏楷體W9(P)" pitchFamily="66" charset="-120"/>
              </a:rPr>
              <a:t>年收支預算表，敬請討論！</a:t>
            </a:r>
            <a:r>
              <a:rPr lang="zh-TW" altLang="zh-TW" dirty="0" smtClean="0">
                <a:latin typeface="華康正顏楷體W9(P)" pitchFamily="66" charset="-120"/>
                <a:ea typeface="華康正顏楷體W9(P)" pitchFamily="66" charset="-120"/>
              </a:rPr>
              <a:t/>
            </a:r>
            <a:br>
              <a:rPr lang="zh-TW" altLang="zh-TW" dirty="0" smtClean="0">
                <a:latin typeface="華康正顏楷體W9(P)" pitchFamily="66" charset="-120"/>
                <a:ea typeface="華康正顏楷體W9(P)" pitchFamily="66" charset="-120"/>
              </a:rPr>
            </a:br>
            <a:r>
              <a:rPr lang="en-US" altLang="zh-TW" b="1" dirty="0" smtClean="0">
                <a:latin typeface="華康正顏楷體W9(P)" pitchFamily="66" charset="-120"/>
                <a:ea typeface="華康正顏楷體W9(P)" pitchFamily="66" charset="-120"/>
              </a:rPr>
              <a:t>    </a:t>
            </a:r>
            <a:r>
              <a:rPr lang="zh-TW" altLang="zh-TW" dirty="0" smtClean="0">
                <a:latin typeface="華康正顏楷體W9(P)" pitchFamily="66" charset="-120"/>
                <a:ea typeface="華康正顏楷體W9(P)" pitchFamily="66" charset="-120"/>
              </a:rPr>
              <a:t/>
            </a:r>
            <a:br>
              <a:rPr lang="zh-TW" altLang="zh-TW" dirty="0" smtClean="0">
                <a:latin typeface="華康正顏楷體W9(P)" pitchFamily="66" charset="-120"/>
                <a:ea typeface="華康正顏楷體W9(P)" pitchFamily="66" charset="-120"/>
              </a:rPr>
            </a:br>
            <a:endParaRPr lang="zh-TW" altLang="en-US" dirty="0"/>
          </a:p>
        </p:txBody>
      </p:sp>
      <p:pic>
        <p:nvPicPr>
          <p:cNvPr id="4" name="內容版面配置區 3" descr="預算表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39548" y="1600200"/>
            <a:ext cx="346490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sz="4900" b="1" dirty="0" smtClean="0">
                <a:latin typeface="華康行楷體W5(P)" pitchFamily="66" charset="-120"/>
                <a:ea typeface="華康行楷體W5(P)" pitchFamily="66" charset="-120"/>
              </a:rPr>
              <a:t>臨時動議：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450"/>
          </a:xfrm>
        </p:spPr>
        <p:txBody>
          <a:bodyPr>
            <a:noAutofit/>
          </a:bodyPr>
          <a:lstStyle/>
          <a:p>
            <a:r>
              <a:rPr lang="zh-TW" altLang="zh-TW" sz="5400" b="1" dirty="0" smtClean="0">
                <a:latin typeface="華康行楷體W5(P)" pitchFamily="66" charset="-120"/>
                <a:ea typeface="華康行楷體W5(P)" pitchFamily="66" charset="-120"/>
              </a:rPr>
              <a:t>摸彩活動：</a:t>
            </a:r>
            <a:r>
              <a:rPr lang="zh-TW" altLang="zh-TW" sz="5400" dirty="0" smtClean="0">
                <a:latin typeface="華康行楷體W5(P)" pitchFamily="66" charset="-120"/>
                <a:ea typeface="華康行楷體W5(P)" pitchFamily="66" charset="-120"/>
              </a:rPr>
              <a:t/>
            </a:r>
            <a:br>
              <a:rPr lang="zh-TW" altLang="zh-TW" sz="5400" dirty="0" smtClean="0">
                <a:latin typeface="華康行楷體W5(P)" pitchFamily="66" charset="-120"/>
                <a:ea typeface="華康行楷體W5(P)" pitchFamily="66" charset="-120"/>
              </a:rPr>
            </a:br>
            <a:endParaRPr lang="zh-TW" altLang="en-US" sz="5400" dirty="0">
              <a:latin typeface="華康行楷體W5(P)" pitchFamily="66" charset="-120"/>
              <a:ea typeface="華康行楷體W5(P)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/>
          <a:lstStyle/>
          <a:p>
            <a:r>
              <a:rPr lang="zh-TW" altLang="en-US" dirty="0" smtClean="0">
                <a:latin typeface="華康正顏楷體W9(P)" pitchFamily="66" charset="-120"/>
                <a:ea typeface="華康正顏楷體W9(P)" pitchFamily="66" charset="-120"/>
              </a:rPr>
              <a:t>大會議</a:t>
            </a:r>
            <a:r>
              <a:rPr lang="zh-TW" altLang="en-US" dirty="0">
                <a:latin typeface="華康正顏楷體W9(P)" pitchFamily="66" charset="-120"/>
                <a:ea typeface="華康正顏楷體W9(P)" pitchFamily="66" charset="-120"/>
              </a:rPr>
              <a:t>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55000" lnSpcReduction="20000"/>
          </a:bodyPr>
          <a:lstStyle/>
          <a:p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　一、</a:t>
            </a:r>
            <a:r>
              <a:rPr lang="en-US" altLang="zh-TW" b="1" dirty="0">
                <a:latin typeface="華康正顏楷體W9(P)" pitchFamily="66" charset="-120"/>
                <a:ea typeface="華康正顏楷體W9(P)" pitchFamily="66" charset="-120"/>
              </a:rPr>
              <a:t>  </a:t>
            </a:r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大會開始</a:t>
            </a:r>
            <a:endParaRPr lang="zh-TW" altLang="zh-TW" dirty="0">
              <a:latin typeface="華康正顏楷體W9(P)" pitchFamily="66" charset="-120"/>
              <a:ea typeface="華康正顏楷體W9(P)" pitchFamily="66" charset="-120"/>
            </a:endParaRPr>
          </a:p>
          <a:p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　二、</a:t>
            </a:r>
            <a:r>
              <a:rPr lang="en-US" altLang="zh-TW" b="1" dirty="0">
                <a:latin typeface="華康正顏楷體W9(P)" pitchFamily="66" charset="-120"/>
                <a:ea typeface="華康正顏楷體W9(P)" pitchFamily="66" charset="-120"/>
              </a:rPr>
              <a:t>  </a:t>
            </a:r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介紹來賓</a:t>
            </a:r>
            <a:endParaRPr lang="zh-TW" altLang="zh-TW" dirty="0">
              <a:latin typeface="華康正顏楷體W9(P)" pitchFamily="66" charset="-120"/>
              <a:ea typeface="華康正顏楷體W9(P)" pitchFamily="66" charset="-120"/>
            </a:endParaRPr>
          </a:p>
          <a:p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　三、</a:t>
            </a:r>
            <a:r>
              <a:rPr lang="en-US" altLang="zh-TW" b="1" dirty="0">
                <a:latin typeface="華康正顏楷體W9(P)" pitchFamily="66" charset="-120"/>
                <a:ea typeface="華康正顏楷體W9(P)" pitchFamily="66" charset="-120"/>
              </a:rPr>
              <a:t>  </a:t>
            </a:r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主席致詞</a:t>
            </a:r>
            <a:endParaRPr lang="zh-TW" altLang="zh-TW" dirty="0">
              <a:latin typeface="華康正顏楷體W9(P)" pitchFamily="66" charset="-120"/>
              <a:ea typeface="華康正顏楷體W9(P)" pitchFamily="66" charset="-120"/>
            </a:endParaRPr>
          </a:p>
          <a:p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　四、</a:t>
            </a:r>
            <a:r>
              <a:rPr lang="en-US" altLang="zh-TW" b="1" dirty="0">
                <a:latin typeface="華康正顏楷體W9(P)" pitchFamily="66" charset="-120"/>
                <a:ea typeface="華康正顏楷體W9(P)" pitchFamily="66" charset="-120"/>
              </a:rPr>
              <a:t>  </a:t>
            </a:r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校長致詞</a:t>
            </a:r>
            <a:endParaRPr lang="zh-TW" altLang="zh-TW" dirty="0">
              <a:latin typeface="華康正顏楷體W9(P)" pitchFamily="66" charset="-120"/>
              <a:ea typeface="華康正顏楷體W9(P)" pitchFamily="66" charset="-120"/>
            </a:endParaRPr>
          </a:p>
          <a:p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　五、</a:t>
            </a:r>
            <a:r>
              <a:rPr lang="en-US" altLang="zh-TW" b="1" dirty="0">
                <a:latin typeface="華康正顏楷體W9(P)" pitchFamily="66" charset="-120"/>
                <a:ea typeface="華康正顏楷體W9(P)" pitchFamily="66" charset="-120"/>
              </a:rPr>
              <a:t>  </a:t>
            </a:r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來賓致詞</a:t>
            </a:r>
            <a:endParaRPr lang="zh-TW" altLang="zh-TW" dirty="0">
              <a:latin typeface="華康正顏楷體W9(P)" pitchFamily="66" charset="-120"/>
              <a:ea typeface="華康正顏楷體W9(P)" pitchFamily="66" charset="-120"/>
            </a:endParaRPr>
          </a:p>
          <a:p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　六、</a:t>
            </a:r>
            <a:r>
              <a:rPr lang="en-US" altLang="zh-TW" b="1" dirty="0">
                <a:latin typeface="華康正顏楷體W9(P)" pitchFamily="66" charset="-120"/>
                <a:ea typeface="華康正顏楷體W9(P)" pitchFamily="66" charset="-120"/>
              </a:rPr>
              <a:t>  </a:t>
            </a:r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上次會議建議執行情形</a:t>
            </a:r>
            <a:endParaRPr lang="zh-TW" altLang="zh-TW" dirty="0">
              <a:latin typeface="華康正顏楷體W9(P)" pitchFamily="66" charset="-120"/>
              <a:ea typeface="華康正顏楷體W9(P)" pitchFamily="66" charset="-120"/>
            </a:endParaRPr>
          </a:p>
          <a:p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　七、</a:t>
            </a:r>
            <a:r>
              <a:rPr lang="en-US" altLang="zh-TW" b="1" dirty="0">
                <a:latin typeface="華康正顏楷體W9(P)" pitchFamily="66" charset="-120"/>
                <a:ea typeface="華康正顏楷體W9(P)" pitchFamily="66" charset="-120"/>
              </a:rPr>
              <a:t>  </a:t>
            </a:r>
            <a:r>
              <a:rPr lang="en-US" altLang="zh-TW" b="1" dirty="0" smtClean="0">
                <a:latin typeface="華康正顏楷體W9(P)" pitchFamily="66" charset="-120"/>
                <a:ea typeface="華康正顏楷體W9(P)" pitchFamily="66" charset="-120"/>
              </a:rPr>
              <a:t>101</a:t>
            </a:r>
            <a:r>
              <a:rPr lang="zh-TW" altLang="zh-TW" b="1" dirty="0" smtClean="0">
                <a:latin typeface="華康正顏楷體W9(P)" pitchFamily="66" charset="-120"/>
                <a:ea typeface="華康正顏楷體W9(P)" pitchFamily="66" charset="-120"/>
              </a:rPr>
              <a:t>年</a:t>
            </a:r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會務工作報告</a:t>
            </a:r>
            <a:endParaRPr lang="zh-TW" altLang="zh-TW" dirty="0">
              <a:latin typeface="華康正顏楷體W9(P)" pitchFamily="66" charset="-120"/>
              <a:ea typeface="華康正顏楷體W9(P)" pitchFamily="66" charset="-120"/>
            </a:endParaRPr>
          </a:p>
          <a:p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　八、</a:t>
            </a:r>
            <a:r>
              <a:rPr lang="en-US" altLang="zh-TW" b="1" dirty="0">
                <a:latin typeface="華康正顏楷體W9(P)" pitchFamily="66" charset="-120"/>
                <a:ea typeface="華康正顏楷體W9(P)" pitchFamily="66" charset="-120"/>
              </a:rPr>
              <a:t>  </a:t>
            </a:r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討論提案</a:t>
            </a:r>
            <a:endParaRPr lang="zh-TW" altLang="zh-TW" dirty="0">
              <a:latin typeface="華康正顏楷體W9(P)" pitchFamily="66" charset="-120"/>
              <a:ea typeface="華康正顏楷體W9(P)" pitchFamily="66" charset="-120"/>
            </a:endParaRPr>
          </a:p>
          <a:p>
            <a:r>
              <a:rPr lang="en-US" altLang="zh-TW" b="1" dirty="0">
                <a:latin typeface="華康正顏楷體W9(P)" pitchFamily="66" charset="-120"/>
                <a:ea typeface="華康正顏楷體W9(P)" pitchFamily="66" charset="-120"/>
              </a:rPr>
              <a:t>  </a:t>
            </a:r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　 </a:t>
            </a:r>
            <a:r>
              <a:rPr lang="en-US" altLang="zh-TW" b="1" dirty="0">
                <a:latin typeface="華康正顏楷體W9(P)" pitchFamily="66" charset="-120"/>
                <a:ea typeface="華康正顏楷體W9(P)" pitchFamily="66" charset="-120"/>
              </a:rPr>
              <a:t>(</a:t>
            </a:r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一</a:t>
            </a:r>
            <a:r>
              <a:rPr lang="en-US" altLang="zh-TW" b="1" dirty="0">
                <a:latin typeface="華康正顏楷體W9(P)" pitchFamily="66" charset="-120"/>
                <a:ea typeface="華康正顏楷體W9(P)" pitchFamily="66" charset="-120"/>
              </a:rPr>
              <a:t>)</a:t>
            </a:r>
            <a:r>
              <a:rPr lang="zh-TW" altLang="zh-TW" b="1" dirty="0" smtClean="0">
                <a:latin typeface="華康正顏楷體W9(P)" pitchFamily="66" charset="-120"/>
                <a:ea typeface="華康正顏楷體W9(P)" pitchFamily="66" charset="-120"/>
              </a:rPr>
              <a:t>審核</a:t>
            </a:r>
            <a:r>
              <a:rPr lang="en-US" altLang="zh-TW" b="1" dirty="0" smtClean="0">
                <a:latin typeface="華康正顏楷體W9(P)" pitchFamily="66" charset="-120"/>
                <a:ea typeface="華康正顏楷體W9(P)" pitchFamily="66" charset="-120"/>
              </a:rPr>
              <a:t>101</a:t>
            </a:r>
            <a:r>
              <a:rPr lang="zh-TW" altLang="zh-TW" b="1" dirty="0" smtClean="0">
                <a:latin typeface="華康正顏楷體W9(P)" pitchFamily="66" charset="-120"/>
                <a:ea typeface="華康正顏楷體W9(P)" pitchFamily="66" charset="-120"/>
              </a:rPr>
              <a:t>年</a:t>
            </a:r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收支決算表</a:t>
            </a:r>
            <a:endParaRPr lang="zh-TW" altLang="zh-TW" dirty="0">
              <a:latin typeface="華康正顏楷體W9(P)" pitchFamily="66" charset="-120"/>
              <a:ea typeface="華康正顏楷體W9(P)" pitchFamily="66" charset="-120"/>
            </a:endParaRPr>
          </a:p>
          <a:p>
            <a:r>
              <a:rPr lang="en-US" altLang="zh-TW" b="1" dirty="0">
                <a:latin typeface="華康正顏楷體W9(P)" pitchFamily="66" charset="-120"/>
                <a:ea typeface="華康正顏楷體W9(P)" pitchFamily="66" charset="-120"/>
              </a:rPr>
              <a:t>  </a:t>
            </a:r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　 </a:t>
            </a:r>
            <a:r>
              <a:rPr lang="en-US" altLang="zh-TW" b="1" dirty="0">
                <a:latin typeface="華康正顏楷體W9(P)" pitchFamily="66" charset="-120"/>
                <a:ea typeface="華康正顏楷體W9(P)" pitchFamily="66" charset="-120"/>
              </a:rPr>
              <a:t>(</a:t>
            </a:r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二</a:t>
            </a:r>
            <a:r>
              <a:rPr lang="en-US" altLang="zh-TW" b="1" dirty="0">
                <a:latin typeface="華康正顏楷體W9(P)" pitchFamily="66" charset="-120"/>
                <a:ea typeface="華康正顏楷體W9(P)" pitchFamily="66" charset="-120"/>
              </a:rPr>
              <a:t>)</a:t>
            </a:r>
            <a:r>
              <a:rPr lang="zh-TW" altLang="zh-TW" b="1" dirty="0" smtClean="0">
                <a:latin typeface="華康正顏楷體W9(P)" pitchFamily="66" charset="-120"/>
                <a:ea typeface="華康正顏楷體W9(P)" pitchFamily="66" charset="-120"/>
              </a:rPr>
              <a:t>審查</a:t>
            </a:r>
            <a:r>
              <a:rPr lang="en-US" altLang="zh-TW" b="1" dirty="0" smtClean="0">
                <a:latin typeface="華康正顏楷體W9(P)" pitchFamily="66" charset="-120"/>
                <a:ea typeface="華康正顏楷體W9(P)" pitchFamily="66" charset="-120"/>
              </a:rPr>
              <a:t>102</a:t>
            </a:r>
            <a:r>
              <a:rPr lang="zh-TW" altLang="zh-TW" b="1" dirty="0" smtClean="0">
                <a:latin typeface="華康正顏楷體W9(P)" pitchFamily="66" charset="-120"/>
                <a:ea typeface="華康正顏楷體W9(P)" pitchFamily="66" charset="-120"/>
              </a:rPr>
              <a:t>年</a:t>
            </a:r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工作計畫書</a:t>
            </a:r>
            <a:endParaRPr lang="zh-TW" altLang="zh-TW" dirty="0">
              <a:latin typeface="華康正顏楷體W9(P)" pitchFamily="66" charset="-120"/>
              <a:ea typeface="華康正顏楷體W9(P)" pitchFamily="66" charset="-120"/>
            </a:endParaRPr>
          </a:p>
          <a:p>
            <a:r>
              <a:rPr lang="en-US" altLang="zh-TW" b="1" dirty="0">
                <a:latin typeface="華康正顏楷體W9(P)" pitchFamily="66" charset="-120"/>
                <a:ea typeface="華康正顏楷體W9(P)" pitchFamily="66" charset="-120"/>
              </a:rPr>
              <a:t>     (</a:t>
            </a:r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三</a:t>
            </a:r>
            <a:r>
              <a:rPr lang="en-US" altLang="zh-TW" b="1" dirty="0">
                <a:latin typeface="華康正顏楷體W9(P)" pitchFamily="66" charset="-120"/>
                <a:ea typeface="華康正顏楷體W9(P)" pitchFamily="66" charset="-120"/>
              </a:rPr>
              <a:t>)</a:t>
            </a:r>
            <a:r>
              <a:rPr lang="zh-TW" altLang="zh-TW" b="1" dirty="0" smtClean="0">
                <a:latin typeface="華康正顏楷體W9(P)" pitchFamily="66" charset="-120"/>
                <a:ea typeface="華康正顏楷體W9(P)" pitchFamily="66" charset="-120"/>
              </a:rPr>
              <a:t>審查</a:t>
            </a:r>
            <a:r>
              <a:rPr lang="en-US" altLang="zh-TW" b="1" dirty="0" smtClean="0">
                <a:latin typeface="華康正顏楷體W9(P)" pitchFamily="66" charset="-120"/>
                <a:ea typeface="華康正顏楷體W9(P)" pitchFamily="66" charset="-120"/>
              </a:rPr>
              <a:t>102</a:t>
            </a:r>
            <a:r>
              <a:rPr lang="zh-TW" altLang="zh-TW" b="1" dirty="0" smtClean="0">
                <a:latin typeface="華康正顏楷體W9(P)" pitchFamily="66" charset="-120"/>
                <a:ea typeface="華康正顏楷體W9(P)" pitchFamily="66" charset="-120"/>
              </a:rPr>
              <a:t>年</a:t>
            </a:r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收支預算表</a:t>
            </a:r>
            <a:endParaRPr lang="zh-TW" altLang="zh-TW" dirty="0">
              <a:latin typeface="華康正顏楷體W9(P)" pitchFamily="66" charset="-120"/>
              <a:ea typeface="華康正顏楷體W9(P)" pitchFamily="66" charset="-120"/>
            </a:endParaRPr>
          </a:p>
          <a:p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　九、</a:t>
            </a:r>
            <a:r>
              <a:rPr lang="en-US" altLang="zh-TW" b="1" dirty="0">
                <a:latin typeface="華康正顏楷體W9(P)" pitchFamily="66" charset="-120"/>
                <a:ea typeface="華康正顏楷體W9(P)" pitchFamily="66" charset="-120"/>
              </a:rPr>
              <a:t>  </a:t>
            </a:r>
            <a:r>
              <a:rPr lang="zh-TW" altLang="zh-TW" b="1" dirty="0" smtClean="0">
                <a:latin typeface="華康正顏楷體W9(P)" pitchFamily="66" charset="-120"/>
                <a:ea typeface="華康正顏楷體W9(P)" pitchFamily="66" charset="-120"/>
              </a:rPr>
              <a:t>臨時動議</a:t>
            </a:r>
            <a:endParaRPr lang="en-US" altLang="zh-TW" b="1" dirty="0" smtClean="0">
              <a:latin typeface="華康正顏楷體W9(P)" pitchFamily="66" charset="-120"/>
              <a:ea typeface="華康正顏楷體W9(P)" pitchFamily="66" charset="-120"/>
            </a:endParaRPr>
          </a:p>
          <a:p>
            <a:r>
              <a:rPr lang="zh-TW" altLang="en-US" b="1" dirty="0" smtClean="0">
                <a:latin typeface="華康正顏楷體W9(P)" pitchFamily="66" charset="-120"/>
                <a:ea typeface="華康正顏楷體W9(P)" pitchFamily="66" charset="-120"/>
              </a:rPr>
              <a:t>十一、摸彩</a:t>
            </a:r>
            <a:endParaRPr lang="zh-TW" altLang="zh-TW" dirty="0">
              <a:latin typeface="華康正顏楷體W9(P)" pitchFamily="66" charset="-120"/>
              <a:ea typeface="華康正顏楷體W9(P)" pitchFamily="66" charset="-120"/>
            </a:endParaRPr>
          </a:p>
          <a:p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　</a:t>
            </a:r>
            <a:r>
              <a:rPr lang="zh-TW" altLang="zh-TW" b="1" dirty="0" smtClean="0">
                <a:latin typeface="華康正顏楷體W9(P)" pitchFamily="66" charset="-120"/>
                <a:ea typeface="華康正顏楷體W9(P)" pitchFamily="66" charset="-120"/>
              </a:rPr>
              <a:t>十</a:t>
            </a:r>
            <a:r>
              <a:rPr lang="zh-TW" altLang="en-US" b="1" dirty="0" smtClean="0">
                <a:latin typeface="華康正顏楷體W9(P)" pitchFamily="66" charset="-120"/>
                <a:ea typeface="華康正顏楷體W9(P)" pitchFamily="66" charset="-120"/>
              </a:rPr>
              <a:t>、</a:t>
            </a:r>
            <a:r>
              <a:rPr lang="zh-TW" altLang="zh-TW" b="1" dirty="0" smtClean="0">
                <a:latin typeface="華康正顏楷體W9(P)" pitchFamily="66" charset="-120"/>
                <a:ea typeface="華康正顏楷體W9(P)" pitchFamily="66" charset="-120"/>
              </a:rPr>
              <a:t>散會</a:t>
            </a:r>
            <a:r>
              <a:rPr lang="zh-TW" altLang="zh-TW" b="1" dirty="0">
                <a:latin typeface="華康正顏楷體W9(P)" pitchFamily="66" charset="-120"/>
                <a:ea typeface="華康正顏楷體W9(P)" pitchFamily="66" charset="-120"/>
              </a:rPr>
              <a:t>（餐</a:t>
            </a:r>
            <a:r>
              <a:rPr lang="zh-TW" altLang="zh-TW" b="1" dirty="0" smtClean="0">
                <a:latin typeface="華康正顏楷體W9(P)" pitchFamily="66" charset="-120"/>
                <a:ea typeface="華康正顏楷體W9(P)" pitchFamily="66" charset="-120"/>
              </a:rPr>
              <a:t>敘）</a:t>
            </a:r>
            <a:r>
              <a:rPr lang="zh-TW" altLang="en-US" b="1" dirty="0" smtClean="0">
                <a:latin typeface="華康正顏楷體W9(P)" pitchFamily="66" charset="-120"/>
                <a:ea typeface="華康正顏楷體W9(P)" pitchFamily="66" charset="-120"/>
              </a:rPr>
              <a:t>中華路 異人錧</a:t>
            </a:r>
            <a:r>
              <a:rPr lang="en-US" altLang="zh-TW" b="1" dirty="0" smtClean="0">
                <a:latin typeface="華康正顏楷體W9(P)" pitchFamily="66" charset="-120"/>
                <a:ea typeface="華康正顏楷體W9(P)" pitchFamily="66" charset="-120"/>
              </a:rPr>
              <a:t>  </a:t>
            </a:r>
            <a:endParaRPr lang="zh-TW" altLang="zh-TW" dirty="0">
              <a:latin typeface="華康正顏楷體W9(P)" pitchFamily="66" charset="-120"/>
              <a:ea typeface="華康正顏楷體W9(P)" pitchFamily="66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4400" b="1" dirty="0" smtClean="0">
                <a:latin typeface="華康行楷體W5(P)" pitchFamily="66" charset="-120"/>
                <a:ea typeface="華康行楷體W5(P)" pitchFamily="66" charset="-120"/>
              </a:rPr>
              <a:t>散會</a:t>
            </a:r>
            <a:r>
              <a:rPr lang="zh-TW" altLang="zh-TW" sz="4400" b="1" dirty="0" smtClean="0">
                <a:latin typeface="華康行楷體W5(P)" pitchFamily="66" charset="-120"/>
                <a:ea typeface="華康行楷體W5(P)" pitchFamily="66" charset="-120"/>
              </a:rPr>
              <a:t>：</a:t>
            </a:r>
            <a:endParaRPr lang="en-US" altLang="zh-TW" sz="4400" b="1" dirty="0" smtClean="0">
              <a:latin typeface="華康行楷體W5(P)" pitchFamily="66" charset="-120"/>
              <a:ea typeface="華康行楷體W5(P)" pitchFamily="66" charset="-120"/>
            </a:endParaRPr>
          </a:p>
          <a:p>
            <a:r>
              <a:rPr lang="zh-TW" altLang="zh-TW" sz="4400" b="1" dirty="0" smtClean="0">
                <a:latin typeface="華康行楷體W5(P)" pitchFamily="66" charset="-120"/>
                <a:ea typeface="華康行楷體W5(P)" pitchFamily="66" charset="-120"/>
              </a:rPr>
              <a:t>移</a:t>
            </a:r>
            <a:r>
              <a:rPr lang="zh-TW" altLang="zh-TW" sz="4400" b="1" dirty="0" smtClean="0">
                <a:latin typeface="華康行楷體W5(P)" pitchFamily="66" charset="-120"/>
                <a:ea typeface="華康行楷體W5(P)" pitchFamily="66" charset="-120"/>
              </a:rPr>
              <a:t>駕至本市</a:t>
            </a:r>
            <a:r>
              <a:rPr lang="zh-TW" altLang="zh-TW" sz="4400" b="1" dirty="0" smtClean="0">
                <a:latin typeface="華康行楷體W5(P)" pitchFamily="66" charset="-120"/>
                <a:ea typeface="華康行楷體W5(P)" pitchFamily="66" charset="-120"/>
              </a:rPr>
              <a:t>中華路</a:t>
            </a:r>
            <a:endParaRPr lang="en-US" altLang="zh-TW" sz="4400" b="1" dirty="0" smtClean="0">
              <a:latin typeface="華康行楷體W5(P)" pitchFamily="66" charset="-120"/>
              <a:ea typeface="華康行楷體W5(P)" pitchFamily="66" charset="-120"/>
            </a:endParaRPr>
          </a:p>
          <a:p>
            <a:r>
              <a:rPr lang="zh-TW" altLang="zh-TW" sz="4400" b="1" dirty="0" smtClean="0">
                <a:latin typeface="華康行楷體W5(P)" pitchFamily="66" charset="-120"/>
                <a:ea typeface="華康行楷體W5(P)" pitchFamily="66" charset="-120"/>
              </a:rPr>
              <a:t>異人</a:t>
            </a:r>
            <a:r>
              <a:rPr lang="zh-TW" altLang="zh-TW" sz="4400" b="1" dirty="0" smtClean="0">
                <a:latin typeface="華康行楷體W5(P)" pitchFamily="66" charset="-120"/>
                <a:ea typeface="華康行楷體W5(P)" pitchFamily="66" charset="-120"/>
              </a:rPr>
              <a:t>館咖啡部屋餐敘</a:t>
            </a:r>
            <a:endParaRPr lang="zh-TW" altLang="zh-TW" sz="4400" dirty="0" smtClean="0">
              <a:latin typeface="華康行楷體W5(P)" pitchFamily="66" charset="-120"/>
              <a:ea typeface="華康行楷體W5(P)" pitchFamily="66" charset="-120"/>
            </a:endParaRPr>
          </a:p>
          <a:p>
            <a:r>
              <a:rPr lang="en-US" altLang="zh-TW" sz="4400" b="1" dirty="0" smtClean="0">
                <a:latin typeface="華康行楷體W5(P)" pitchFamily="66" charset="-120"/>
                <a:ea typeface="華康行楷體W5(P)" pitchFamily="66" charset="-120"/>
              </a:rPr>
              <a:t> </a:t>
            </a:r>
            <a:endParaRPr lang="zh-TW" altLang="zh-TW" sz="4400" dirty="0">
              <a:latin typeface="華康行楷體W5(P)" pitchFamily="66" charset="-120"/>
              <a:ea typeface="華康行楷體W5(P)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華康正顏楷體W9(P)" pitchFamily="66" charset="-120"/>
                <a:ea typeface="華康正顏楷體W9(P)" pitchFamily="66" charset="-120"/>
              </a:rPr>
              <a:t>上次會議建議執行情形</a:t>
            </a:r>
            <a:endParaRPr lang="zh-TW" altLang="en-US" dirty="0">
              <a:latin typeface="華康正顏楷體W9(P)" pitchFamily="66" charset="-120"/>
              <a:ea typeface="華康正顏楷體W9(P)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4400" dirty="0" smtClean="0">
                <a:latin typeface="華康行楷體W5(P)" pitchFamily="66" charset="-120"/>
                <a:ea typeface="華康行楷體W5(P)" pitchFamily="66" charset="-120"/>
              </a:rPr>
              <a:t>於本次會員大會時</a:t>
            </a:r>
            <a:r>
              <a:rPr lang="zh-TW" altLang="zh-TW" sz="4400" dirty="0" smtClean="0">
                <a:latin typeface="華康行楷體W5(P)" pitchFamily="66" charset="-120"/>
                <a:ea typeface="華康行楷體W5(P)" pitchFamily="66" charset="-120"/>
              </a:rPr>
              <a:t>舉辦</a:t>
            </a:r>
            <a:endParaRPr lang="en-US" altLang="zh-TW" sz="4400" dirty="0" smtClean="0">
              <a:latin typeface="華康行楷體W5(P)" pitchFamily="66" charset="-120"/>
              <a:ea typeface="華康行楷體W5(P)" pitchFamily="66" charset="-120"/>
            </a:endParaRPr>
          </a:p>
          <a:p>
            <a:r>
              <a:rPr lang="zh-TW" altLang="zh-TW" sz="4400" dirty="0" smtClean="0">
                <a:latin typeface="華康行楷體W5(P)" pitchFamily="66" charset="-120"/>
                <a:ea typeface="華康行楷體W5(P)" pitchFamily="66" charset="-120"/>
              </a:rPr>
              <a:t>出席</a:t>
            </a:r>
            <a:r>
              <a:rPr lang="zh-TW" altLang="zh-TW" sz="4400" dirty="0" smtClean="0">
                <a:latin typeface="華康行楷體W5(P)" pitchFamily="66" charset="-120"/>
                <a:ea typeface="華康行楷體W5(P)" pitchFamily="66" charset="-120"/>
              </a:rPr>
              <a:t>會員摸彩活動。</a:t>
            </a:r>
            <a:endParaRPr lang="zh-TW" altLang="en-US" sz="4400" dirty="0">
              <a:latin typeface="華康行楷體W5(P)" pitchFamily="66" charset="-120"/>
              <a:ea typeface="華康行楷體W5(P)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>
                <a:latin typeface="華康正顏楷體W9(P)" pitchFamily="66" charset="-120"/>
                <a:ea typeface="華康正顏楷體W9(P)" pitchFamily="66" charset="-120"/>
              </a:rPr>
              <a:t>一百</a:t>
            </a:r>
            <a:r>
              <a:rPr lang="zh-TW" altLang="en-US" dirty="0" smtClean="0">
                <a:latin typeface="華康正顏楷體W9(P)" pitchFamily="66" charset="-120"/>
                <a:ea typeface="華康正顏楷體W9(P)" pitchFamily="66" charset="-120"/>
              </a:rPr>
              <a:t>零一</a:t>
            </a:r>
            <a:r>
              <a:rPr lang="zh-TW" altLang="zh-TW" dirty="0" smtClean="0">
                <a:latin typeface="華康正顏楷體W9(P)" pitchFamily="66" charset="-120"/>
                <a:ea typeface="華康正顏楷體W9(P)" pitchFamily="66" charset="-120"/>
              </a:rPr>
              <a:t>年</a:t>
            </a:r>
            <a:r>
              <a:rPr lang="zh-TW" altLang="zh-TW" dirty="0">
                <a:latin typeface="華康正顏楷體W9(P)" pitchFamily="66" charset="-120"/>
                <a:ea typeface="華康正顏楷體W9(P)" pitchFamily="66" charset="-120"/>
              </a:rPr>
              <a:t>會務工作報告</a:t>
            </a:r>
            <a:endParaRPr lang="zh-TW" altLang="en-US" dirty="0">
              <a:latin typeface="華康正顏楷體W9(P)" pitchFamily="66" charset="-120"/>
              <a:ea typeface="華康正顏楷體W9(P)" pitchFamily="66" charset="-120"/>
            </a:endParaRPr>
          </a:p>
        </p:txBody>
      </p:sp>
      <p:pic>
        <p:nvPicPr>
          <p:cNvPr id="4" name="內容版面配置區 3" descr="DSC004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1" y="1432912"/>
            <a:ext cx="6480720" cy="48605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正顏楷體W9(P)" pitchFamily="66" charset="-120"/>
                <a:ea typeface="華康正顏楷體W9(P)" pitchFamily="66" charset="-120"/>
              </a:rPr>
              <a:t>公關組長  卓吉興</a:t>
            </a:r>
            <a:endParaRPr lang="zh-TW" altLang="en-US" dirty="0">
              <a:latin typeface="華康正顏楷體W9(P)" pitchFamily="66" charset="-120"/>
              <a:ea typeface="華康正顏楷體W9(P)" pitchFamily="66" charset="-120"/>
            </a:endParaRPr>
          </a:p>
        </p:txBody>
      </p:sp>
      <p:pic>
        <p:nvPicPr>
          <p:cNvPr id="4" name="內容版面配置區 3" descr="DSC0863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293342"/>
            <a:ext cx="4186238" cy="3139679"/>
          </a:xfrm>
        </p:spPr>
      </p:pic>
      <p:sp>
        <p:nvSpPr>
          <p:cNvPr id="5" name="文字方塊 4"/>
          <p:cNvSpPr txBox="1"/>
          <p:nvPr/>
        </p:nvSpPr>
        <p:spPr>
          <a:xfrm>
            <a:off x="4716016" y="2132856"/>
            <a:ext cx="41764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華康行楷體W5(P)" pitchFamily="66" charset="-120"/>
                <a:ea typeface="華康行楷體W5(P)" pitchFamily="66" charset="-120"/>
              </a:rPr>
              <a:t>101</a:t>
            </a:r>
            <a:r>
              <a:rPr lang="zh-TW" altLang="en-US" sz="2800" dirty="0" smtClean="0">
                <a:latin typeface="華康行楷體W5(P)" pitchFamily="66" charset="-120"/>
                <a:ea typeface="華康行楷體W5(P)" pitchFamily="66" charset="-120"/>
              </a:rPr>
              <a:t>年</a:t>
            </a:r>
            <a:r>
              <a:rPr lang="zh-TW" altLang="en-US" sz="2800" dirty="0" smtClean="0">
                <a:latin typeface="華康行楷體W5(P)" pitchFamily="66" charset="-120"/>
                <a:ea typeface="華康行楷體W5(P)" pitchFamily="66" charset="-120"/>
              </a:rPr>
              <a:t>：</a:t>
            </a:r>
            <a:endParaRPr lang="en-US" altLang="zh-TW" sz="2800" dirty="0" smtClean="0">
              <a:latin typeface="華康行楷體W5(P)" pitchFamily="66" charset="-120"/>
              <a:ea typeface="華康行楷體W5(P)" pitchFamily="66" charset="-120"/>
            </a:endParaRPr>
          </a:p>
          <a:p>
            <a:r>
              <a:rPr lang="zh-TW" altLang="zh-TW" sz="2800" dirty="0" smtClean="0">
                <a:latin typeface="華康行楷體W5(P)" pitchFamily="66" charset="-120"/>
                <a:ea typeface="華康行楷體W5(P)" pitchFamily="66" charset="-120"/>
              </a:rPr>
              <a:t>寄</a:t>
            </a:r>
            <a:r>
              <a:rPr lang="zh-TW" altLang="zh-TW" sz="2800" dirty="0">
                <a:latin typeface="華康行楷體W5(P)" pitchFamily="66" charset="-120"/>
                <a:ea typeface="華康行楷體W5(P)" pitchFamily="66" charset="-120"/>
              </a:rPr>
              <a:t>發會員</a:t>
            </a:r>
            <a:r>
              <a:rPr lang="zh-TW" altLang="zh-TW" sz="2800" dirty="0" smtClean="0">
                <a:latin typeface="華康行楷體W5(P)" pitchFamily="66" charset="-120"/>
                <a:ea typeface="華康行楷體W5(P)" pitchFamily="66" charset="-120"/>
              </a:rPr>
              <a:t>生日卡</a:t>
            </a:r>
            <a:r>
              <a:rPr lang="en-US" altLang="zh-TW" sz="2800" dirty="0" smtClean="0">
                <a:latin typeface="華康行楷體W5(P)" pitchFamily="66" charset="-120"/>
                <a:ea typeface="華康行楷體W5(P)" pitchFamily="66" charset="-120"/>
              </a:rPr>
              <a:t>  </a:t>
            </a:r>
            <a:endParaRPr lang="en-US" altLang="zh-TW" sz="2800" dirty="0" smtClean="0">
              <a:latin typeface="華康行楷體W5(P)" pitchFamily="66" charset="-120"/>
              <a:ea typeface="華康行楷體W5(P)" pitchFamily="66" charset="-120"/>
            </a:endParaRPr>
          </a:p>
          <a:p>
            <a:r>
              <a:rPr lang="en-US" altLang="zh-TW" sz="2800" dirty="0" smtClean="0">
                <a:latin typeface="華康行楷體W5(P)" pitchFamily="66" charset="-120"/>
                <a:ea typeface="華康行楷體W5(P)" pitchFamily="66" charset="-120"/>
              </a:rPr>
              <a:t>                        60 </a:t>
            </a:r>
            <a:r>
              <a:rPr lang="zh-TW" altLang="en-US" sz="2800" dirty="0" smtClean="0">
                <a:latin typeface="華康行楷體W5(P)" pitchFamily="66" charset="-120"/>
                <a:ea typeface="華康行楷體W5(P)" pitchFamily="66" charset="-120"/>
              </a:rPr>
              <a:t>份</a:t>
            </a:r>
            <a:endParaRPr lang="en-US" altLang="zh-TW" sz="2800" dirty="0" smtClean="0">
              <a:latin typeface="華康行楷體W5(P)" pitchFamily="66" charset="-120"/>
              <a:ea typeface="華康行楷體W5(P)" pitchFamily="66" charset="-120"/>
            </a:endParaRPr>
          </a:p>
          <a:p>
            <a:r>
              <a:rPr lang="zh-TW" altLang="en-US" sz="2800" dirty="0" smtClean="0">
                <a:latin typeface="華康行楷體W5(P)" pitchFamily="66" charset="-120"/>
                <a:ea typeface="華康行楷體W5(P)" pitchFamily="66" charset="-120"/>
              </a:rPr>
              <a:t>寄</a:t>
            </a:r>
            <a:r>
              <a:rPr lang="zh-TW" altLang="en-US" sz="2800" dirty="0" smtClean="0">
                <a:latin typeface="華康行楷體W5(P)" pitchFamily="66" charset="-120"/>
                <a:ea typeface="華康行楷體W5(P)" pitchFamily="66" charset="-120"/>
              </a:rPr>
              <a:t>發邀請信函           </a:t>
            </a:r>
            <a:r>
              <a:rPr lang="zh-TW" altLang="en-US" sz="2800" dirty="0" smtClean="0">
                <a:latin typeface="華康行楷體W5(P)" pitchFamily="66" charset="-120"/>
                <a:ea typeface="華康行楷體W5(P)" pitchFamily="66" charset="-120"/>
              </a:rPr>
              <a:t>  </a:t>
            </a:r>
            <a:endParaRPr lang="en-US" altLang="zh-TW" sz="2800" dirty="0" smtClean="0">
              <a:latin typeface="華康行楷體W5(P)" pitchFamily="66" charset="-120"/>
              <a:ea typeface="華康行楷體W5(P)" pitchFamily="66" charset="-120"/>
            </a:endParaRPr>
          </a:p>
          <a:p>
            <a:r>
              <a:rPr lang="en-US" altLang="zh-TW" sz="2800" dirty="0" smtClean="0">
                <a:latin typeface="華康行楷體W5(P)" pitchFamily="66" charset="-120"/>
                <a:ea typeface="華康行楷體W5(P)" pitchFamily="66" charset="-120"/>
              </a:rPr>
              <a:t> </a:t>
            </a:r>
            <a:r>
              <a:rPr lang="en-US" altLang="zh-TW" sz="2800" dirty="0" smtClean="0">
                <a:latin typeface="華康行楷體W5(P)" pitchFamily="66" charset="-120"/>
                <a:ea typeface="華康行楷體W5(P)" pitchFamily="66" charset="-120"/>
              </a:rPr>
              <a:t>                       </a:t>
            </a:r>
            <a:r>
              <a:rPr lang="en-US" altLang="zh-TW" sz="2800" dirty="0" smtClean="0">
                <a:latin typeface="華康行楷體W5(P)" pitchFamily="66" charset="-120"/>
                <a:ea typeface="華康行楷體W5(P)" pitchFamily="66" charset="-120"/>
              </a:rPr>
              <a:t>32</a:t>
            </a:r>
            <a:r>
              <a:rPr lang="zh-TW" altLang="en-US" sz="2800" dirty="0" smtClean="0">
                <a:latin typeface="華康行楷體W5(P)" pitchFamily="66" charset="-120"/>
                <a:ea typeface="華康行楷體W5(P)" pitchFamily="66" charset="-120"/>
              </a:rPr>
              <a:t>份</a:t>
            </a:r>
            <a:endParaRPr lang="en-US" altLang="zh-TW" sz="2800" dirty="0" smtClean="0">
              <a:latin typeface="華康行楷體W5(P)" pitchFamily="66" charset="-120"/>
              <a:ea typeface="華康行楷體W5(P)" pitchFamily="66" charset="-120"/>
            </a:endParaRPr>
          </a:p>
          <a:p>
            <a:r>
              <a:rPr lang="zh-TW" altLang="en-US" sz="2800" dirty="0" smtClean="0">
                <a:latin typeface="華康行楷體W5(P)" pitchFamily="66" charset="-120"/>
                <a:ea typeface="華康行楷體W5(P)" pitchFamily="66" charset="-120"/>
              </a:rPr>
              <a:t>寄</a:t>
            </a:r>
            <a:r>
              <a:rPr lang="zh-TW" altLang="en-US" sz="2800" dirty="0" smtClean="0">
                <a:latin typeface="華康行楷體W5(P)" pitchFamily="66" charset="-120"/>
                <a:ea typeface="華康行楷體W5(P)" pitchFamily="66" charset="-120"/>
              </a:rPr>
              <a:t>發通知信函       </a:t>
            </a:r>
            <a:endParaRPr lang="en-US" altLang="zh-TW" sz="2800" dirty="0" smtClean="0">
              <a:latin typeface="華康行楷體W5(P)" pitchFamily="66" charset="-120"/>
              <a:ea typeface="華康行楷體W5(P)" pitchFamily="66" charset="-120"/>
            </a:endParaRPr>
          </a:p>
          <a:p>
            <a:r>
              <a:rPr lang="en-US" altLang="zh-TW" sz="2800" dirty="0" smtClean="0">
                <a:latin typeface="華康行楷體W5(P)" pitchFamily="66" charset="-120"/>
                <a:ea typeface="華康行楷體W5(P)" pitchFamily="66" charset="-120"/>
              </a:rPr>
              <a:t>                      180</a:t>
            </a:r>
            <a:r>
              <a:rPr lang="zh-TW" altLang="en-US" sz="2800" dirty="0" smtClean="0">
                <a:latin typeface="華康行楷體W5(P)" pitchFamily="66" charset="-120"/>
                <a:ea typeface="華康行楷體W5(P)" pitchFamily="66" charset="-120"/>
              </a:rPr>
              <a:t> 份      </a:t>
            </a:r>
            <a:endParaRPr lang="en-US" altLang="zh-TW" sz="2800" dirty="0" smtClean="0">
              <a:latin typeface="華康行楷體W5(P)" pitchFamily="66" charset="-120"/>
              <a:ea typeface="華康行楷體W5(P)" pitchFamily="66" charset="-120"/>
            </a:endParaRPr>
          </a:p>
          <a:p>
            <a:endParaRPr lang="en-US" altLang="zh-TW" sz="2800" dirty="0" smtClean="0">
              <a:latin typeface="華康行楷體W5(P)" pitchFamily="66" charset="-120"/>
              <a:ea typeface="華康行楷體W5(P)" pitchFamily="66" charset="-120"/>
            </a:endParaRPr>
          </a:p>
          <a:p>
            <a:r>
              <a:rPr lang="en-US" altLang="zh-TW" sz="2800" dirty="0" smtClean="0">
                <a:latin typeface="華康行楷體W5(P)" pitchFamily="66" charset="-120"/>
                <a:ea typeface="華康行楷體W5(P)" pitchFamily="66" charset="-120"/>
              </a:rPr>
              <a:t>  </a:t>
            </a:r>
            <a:r>
              <a:rPr lang="zh-TW" altLang="en-US" sz="2800" dirty="0" smtClean="0">
                <a:latin typeface="華康行楷體W5(P)" pitchFamily="66" charset="-120"/>
                <a:ea typeface="華康行楷體W5(P)" pitchFamily="66" charset="-120"/>
              </a:rPr>
              <a:t>探視</a:t>
            </a:r>
            <a:r>
              <a:rPr lang="zh-TW" altLang="en-US" sz="2800" dirty="0" smtClean="0">
                <a:latin typeface="華康行楷體W5(P)" pitchFamily="66" charset="-120"/>
                <a:ea typeface="華康行楷體W5(P)" pitchFamily="66" charset="-120"/>
              </a:rPr>
              <a:t>會員二次</a:t>
            </a:r>
            <a:endParaRPr lang="zh-TW" altLang="en-US" sz="2800" dirty="0">
              <a:latin typeface="華康行楷體W5(P)" pitchFamily="66" charset="-120"/>
              <a:ea typeface="華康行楷體W5(P)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正顏楷體W9(P)" pitchFamily="66" charset="-120"/>
                <a:ea typeface="華康正顏楷體W9(P)" pitchFamily="66" charset="-120"/>
              </a:rPr>
              <a:t>活動組長  彭聲富</a:t>
            </a:r>
            <a:endParaRPr lang="zh-TW" altLang="en-US" dirty="0">
              <a:latin typeface="華康正顏楷體W9(P)" pitchFamily="66" charset="-120"/>
              <a:ea typeface="華康正顏楷體W9(P)" pitchFamily="66" charset="-120"/>
            </a:endParaRPr>
          </a:p>
        </p:txBody>
      </p:sp>
      <p:pic>
        <p:nvPicPr>
          <p:cNvPr id="4" name="內容版面配置區 3" descr="DSC085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20131"/>
            <a:ext cx="4114800" cy="3086100"/>
          </a:xfrm>
        </p:spPr>
      </p:pic>
      <p:sp>
        <p:nvSpPr>
          <p:cNvPr id="5" name="文字方塊 4"/>
          <p:cNvSpPr txBox="1"/>
          <p:nvPr/>
        </p:nvSpPr>
        <p:spPr>
          <a:xfrm>
            <a:off x="4788024" y="1196752"/>
            <a:ext cx="41764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正顏楷體W9(P)" pitchFamily="66" charset="-120"/>
                <a:ea typeface="華康正顏楷體W9(P)" pitchFamily="66" charset="-120"/>
              </a:rPr>
              <a:t>101</a:t>
            </a:r>
            <a:r>
              <a:rPr lang="zh-TW" altLang="en-US" dirty="0" smtClean="0">
                <a:latin typeface="華康正顏楷體W9(P)" pitchFamily="66" charset="-120"/>
                <a:ea typeface="華康正顏楷體W9(P)" pitchFamily="66" charset="-120"/>
              </a:rPr>
              <a:t>年 自強活動</a:t>
            </a:r>
            <a:endParaRPr lang="en-US" altLang="zh-TW" dirty="0" smtClean="0">
              <a:latin typeface="華康正顏楷體W9(P)" pitchFamily="66" charset="-120"/>
              <a:ea typeface="華康正顏楷體W9(P)" pitchFamily="66" charset="-120"/>
            </a:endParaRPr>
          </a:p>
          <a:p>
            <a:r>
              <a:rPr lang="en-US" altLang="zh-TW" dirty="0">
                <a:latin typeface="華康正顏楷體W9(P)" pitchFamily="66" charset="-120"/>
                <a:ea typeface="華康正顏楷體W9(P)" pitchFamily="66" charset="-120"/>
              </a:rPr>
              <a:t> </a:t>
            </a:r>
            <a:r>
              <a:rPr lang="en-US" altLang="zh-TW" dirty="0" smtClean="0">
                <a:latin typeface="華康正顏楷體W9(P)" pitchFamily="66" charset="-120"/>
                <a:ea typeface="華康正顏楷體W9(P)" pitchFamily="66" charset="-120"/>
              </a:rPr>
              <a:t>       </a:t>
            </a:r>
          </a:p>
          <a:p>
            <a:r>
              <a:rPr lang="zh-TW" altLang="en-US" dirty="0" smtClean="0">
                <a:latin typeface="華康正顏楷體W9(P)" pitchFamily="66" charset="-120"/>
                <a:ea typeface="華康正顏楷體W9(P)" pitchFamily="66" charset="-120"/>
              </a:rPr>
              <a:t>第一季  西港採桑樂七股吃海產</a:t>
            </a:r>
            <a:r>
              <a:rPr lang="en-US" altLang="zh-TW" dirty="0" smtClean="0">
                <a:latin typeface="華康正顏楷體W9(P)" pitchFamily="66" charset="-120"/>
                <a:ea typeface="華康正顏楷體W9(P)" pitchFamily="66" charset="-120"/>
              </a:rPr>
              <a:t>40</a:t>
            </a:r>
          </a:p>
          <a:p>
            <a:endParaRPr lang="en-US" altLang="zh-TW" dirty="0">
              <a:latin typeface="華康正顏楷體W9(P)" pitchFamily="66" charset="-120"/>
              <a:ea typeface="華康正顏楷體W9(P)" pitchFamily="66" charset="-120"/>
            </a:endParaRPr>
          </a:p>
          <a:p>
            <a:r>
              <a:rPr lang="zh-TW" altLang="en-US" dirty="0" smtClean="0">
                <a:latin typeface="華康正顏楷體W9(P)" pitchFamily="66" charset="-120"/>
                <a:ea typeface="華康正顏楷體W9(P)" pitchFamily="66" charset="-120"/>
              </a:rPr>
              <a:t>第二季  瑞里太平健行活動</a:t>
            </a:r>
            <a:r>
              <a:rPr lang="en-US" altLang="zh-TW" dirty="0" smtClean="0">
                <a:latin typeface="華康正顏楷體W9(P)" pitchFamily="66" charset="-120"/>
                <a:ea typeface="華康正顏楷體W9(P)" pitchFamily="66" charset="-120"/>
              </a:rPr>
              <a:t>20</a:t>
            </a:r>
          </a:p>
          <a:p>
            <a:endParaRPr lang="en-US" altLang="zh-TW" dirty="0">
              <a:latin typeface="華康正顏楷體W9(P)" pitchFamily="66" charset="-120"/>
              <a:ea typeface="華康正顏楷體W9(P)" pitchFamily="66" charset="-120"/>
            </a:endParaRPr>
          </a:p>
          <a:p>
            <a:r>
              <a:rPr lang="zh-TW" altLang="en-US" dirty="0" smtClean="0">
                <a:latin typeface="華康正顏楷體W9(P)" pitchFamily="66" charset="-120"/>
                <a:ea typeface="華康正顏楷體W9(P)" pitchFamily="66" charset="-120"/>
              </a:rPr>
              <a:t>第三季   西港包餃子及台博館文化之旅</a:t>
            </a:r>
            <a:endParaRPr lang="en-US" altLang="zh-TW" dirty="0" smtClean="0">
              <a:latin typeface="華康正顏楷體W9(P)" pitchFamily="66" charset="-120"/>
              <a:ea typeface="華康正顏楷體W9(P)" pitchFamily="66" charset="-120"/>
            </a:endParaRPr>
          </a:p>
          <a:p>
            <a:r>
              <a:rPr lang="en-US" altLang="zh-TW" dirty="0" smtClean="0">
                <a:latin typeface="華康正顏楷體W9(P)" pitchFamily="66" charset="-120"/>
                <a:ea typeface="華康正顏楷體W9(P)" pitchFamily="66" charset="-120"/>
              </a:rPr>
              <a:t>           30</a:t>
            </a:r>
          </a:p>
          <a:p>
            <a:endParaRPr lang="en-US" altLang="zh-TW" dirty="0">
              <a:latin typeface="華康正顏楷體W9(P)" pitchFamily="66" charset="-120"/>
              <a:ea typeface="華康正顏楷體W9(P)" pitchFamily="66" charset="-120"/>
            </a:endParaRPr>
          </a:p>
          <a:p>
            <a:r>
              <a:rPr lang="zh-TW" altLang="en-US" dirty="0" smtClean="0">
                <a:latin typeface="華康正顏楷體W9(P)" pitchFamily="66" charset="-120"/>
                <a:ea typeface="華康正顏楷體W9(P)" pitchFamily="66" charset="-120"/>
              </a:rPr>
              <a:t>第四季   不老溫泉之旅</a:t>
            </a:r>
            <a:r>
              <a:rPr lang="en-US" altLang="zh-TW" dirty="0" smtClean="0">
                <a:latin typeface="華康正顏楷體W9(P)" pitchFamily="66" charset="-120"/>
                <a:ea typeface="華康正顏楷體W9(P)" pitchFamily="66" charset="-120"/>
              </a:rPr>
              <a:t>16</a:t>
            </a:r>
          </a:p>
          <a:p>
            <a:endParaRPr lang="en-US" altLang="zh-TW" dirty="0" smtClean="0">
              <a:latin typeface="華康正顏楷體W9(P)" pitchFamily="66" charset="-120"/>
              <a:ea typeface="華康正顏楷體W9(P)" pitchFamily="66" charset="-120"/>
            </a:endParaRPr>
          </a:p>
          <a:p>
            <a:r>
              <a:rPr lang="zh-TW" altLang="en-US" dirty="0" smtClean="0">
                <a:latin typeface="華康正顏楷體W9(P)" pitchFamily="66" charset="-120"/>
                <a:ea typeface="華康正顏楷體W9(P)" pitchFamily="66" charset="-120"/>
              </a:rPr>
              <a:t>學校尾牙</a:t>
            </a:r>
            <a:r>
              <a:rPr lang="en-US" altLang="zh-TW" dirty="0" smtClean="0">
                <a:latin typeface="華康正顏楷體W9(P)" pitchFamily="66" charset="-120"/>
                <a:ea typeface="華康正顏楷體W9(P)" pitchFamily="66" charset="-120"/>
              </a:rPr>
              <a:t>20 </a:t>
            </a:r>
          </a:p>
          <a:p>
            <a:r>
              <a:rPr lang="zh-TW" altLang="en-US" dirty="0" smtClean="0">
                <a:latin typeface="華康正顏楷體W9(P)" pitchFamily="66" charset="-120"/>
                <a:ea typeface="華康正顏楷體W9(P)" pitchFamily="66" charset="-120"/>
              </a:rPr>
              <a:t>張校長宴請</a:t>
            </a:r>
            <a:r>
              <a:rPr lang="en-US" altLang="zh-TW" dirty="0" smtClean="0">
                <a:latin typeface="華康正顏楷體W9(P)" pitchFamily="66" charset="-120"/>
                <a:ea typeface="華康正顏楷體W9(P)" pitchFamily="66" charset="-120"/>
              </a:rPr>
              <a:t>33</a:t>
            </a:r>
          </a:p>
          <a:p>
            <a:r>
              <a:rPr lang="zh-TW" altLang="en-US" dirty="0" smtClean="0">
                <a:latin typeface="華康正顏楷體W9(P)" pitchFamily="66" charset="-120"/>
                <a:ea typeface="華康正顏楷體W9(P)" pitchFamily="66" charset="-120"/>
              </a:rPr>
              <a:t>校慶</a:t>
            </a:r>
            <a:r>
              <a:rPr lang="en-US" altLang="zh-TW" dirty="0" smtClean="0">
                <a:latin typeface="華康正顏楷體W9(P)" pitchFamily="66" charset="-120"/>
                <a:ea typeface="華康正顏楷體W9(P)" pitchFamily="66" charset="-120"/>
              </a:rPr>
              <a:t>20</a:t>
            </a:r>
          </a:p>
          <a:p>
            <a:endParaRPr lang="en-US" altLang="zh-TW" dirty="0" smtClean="0">
              <a:latin typeface="華康正顏楷體W9(P)" pitchFamily="66" charset="-120"/>
              <a:ea typeface="華康正顏楷體W9(P)" pitchFamily="66" charset="-120"/>
            </a:endParaRPr>
          </a:p>
          <a:p>
            <a:r>
              <a:rPr lang="en-US" altLang="zh-TW" dirty="0" smtClean="0">
                <a:latin typeface="華康正顏楷體W9(P)" pitchFamily="66" charset="-120"/>
                <a:ea typeface="華康正顏楷體W9(P)" pitchFamily="66" charset="-120"/>
              </a:rPr>
              <a:t>             </a:t>
            </a:r>
            <a:r>
              <a:rPr lang="zh-TW" altLang="en-US" dirty="0" smtClean="0">
                <a:latin typeface="華康正顏楷體W9(P)" pitchFamily="66" charset="-120"/>
                <a:ea typeface="華康正顏楷體W9(P)" pitchFamily="66" charset="-120"/>
              </a:rPr>
              <a:t>參與活動人員合計</a:t>
            </a:r>
            <a:r>
              <a:rPr lang="en-US" altLang="zh-TW" dirty="0" smtClean="0">
                <a:latin typeface="華康正顏楷體W9(P)" pitchFamily="66" charset="-120"/>
                <a:ea typeface="華康正顏楷體W9(P)" pitchFamily="66" charset="-120"/>
              </a:rPr>
              <a:t>179</a:t>
            </a:r>
            <a:r>
              <a:rPr lang="zh-TW" altLang="en-US" dirty="0" smtClean="0">
                <a:latin typeface="華康正顏楷體W9(P)" pitchFamily="66" charset="-120"/>
                <a:ea typeface="華康正顏楷體W9(P)" pitchFamily="66" charset="-120"/>
              </a:rPr>
              <a:t>人次</a:t>
            </a:r>
            <a:endParaRPr lang="en-US" altLang="zh-TW" dirty="0" smtClean="0">
              <a:latin typeface="華康正顏楷體W9(P)" pitchFamily="66" charset="-120"/>
              <a:ea typeface="華康正顏楷體W9(P)" pitchFamily="66" charset="-120"/>
            </a:endParaRPr>
          </a:p>
          <a:p>
            <a:endParaRPr lang="en-US" altLang="zh-TW" dirty="0" smtClean="0">
              <a:latin typeface="華康正顏楷體W9(P)" pitchFamily="66" charset="-120"/>
              <a:ea typeface="華康正顏楷體W9(P)" pitchFamily="66" charset="-120"/>
            </a:endParaRPr>
          </a:p>
          <a:p>
            <a:r>
              <a:rPr lang="en-US" altLang="zh-TW" dirty="0"/>
              <a:t> </a:t>
            </a:r>
            <a:r>
              <a:rPr lang="en-US" altLang="zh-TW" dirty="0" smtClean="0"/>
              <a:t>   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正顏楷體W9(P)" pitchFamily="66" charset="-120"/>
                <a:ea typeface="華康正顏楷體W9(P)" pitchFamily="66" charset="-120"/>
              </a:rPr>
              <a:t>文書組長  張少泉</a:t>
            </a:r>
            <a:endParaRPr lang="zh-TW" altLang="en-US" dirty="0">
              <a:latin typeface="華康正顏楷體W9(P)" pitchFamily="66" charset="-120"/>
              <a:ea typeface="華康正顏楷體W9(P)" pitchFamily="66" charset="-120"/>
            </a:endParaRPr>
          </a:p>
        </p:txBody>
      </p:sp>
      <p:pic>
        <p:nvPicPr>
          <p:cNvPr id="4" name="內容版面配置區 3" descr="DSC0094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20131"/>
            <a:ext cx="4114800" cy="3086100"/>
          </a:xfrm>
        </p:spPr>
      </p:pic>
      <p:sp>
        <p:nvSpPr>
          <p:cNvPr id="5" name="文字方塊 4"/>
          <p:cNvSpPr txBox="1"/>
          <p:nvPr/>
        </p:nvSpPr>
        <p:spPr>
          <a:xfrm>
            <a:off x="4860032" y="177281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dirty="0">
                <a:latin typeface="華康行楷體W5(P)" pitchFamily="66" charset="-120"/>
                <a:ea typeface="華康行楷體W5(P)" pitchFamily="66" charset="-120"/>
              </a:rPr>
              <a:t>聯誼會成立幹事部，共計有會長等</a:t>
            </a:r>
            <a:r>
              <a:rPr lang="en-US" altLang="zh-TW" sz="3600" dirty="0">
                <a:latin typeface="華康行楷體W5(P)" pitchFamily="66" charset="-120"/>
                <a:ea typeface="華康行楷體W5(P)" pitchFamily="66" charset="-120"/>
              </a:rPr>
              <a:t>9</a:t>
            </a:r>
            <a:r>
              <a:rPr lang="zh-TW" altLang="zh-TW" sz="3600" dirty="0">
                <a:latin typeface="華康行楷體W5(P)" pitchFamily="66" charset="-120"/>
                <a:ea typeface="華康行楷體W5(P)" pitchFamily="66" charset="-120"/>
              </a:rPr>
              <a:t>人，每月第二個週二</a:t>
            </a:r>
            <a:r>
              <a:rPr lang="zh-TW" altLang="zh-TW" sz="3600" dirty="0" smtClean="0">
                <a:latin typeface="華康行楷體W5(P)" pitchFamily="66" charset="-120"/>
                <a:ea typeface="華康行楷體W5(P)" pitchFamily="66" charset="-120"/>
              </a:rPr>
              <a:t>早上</a:t>
            </a:r>
            <a:r>
              <a:rPr lang="en-US" altLang="zh-TW" sz="3600" dirty="0" smtClean="0">
                <a:latin typeface="華康行楷體W5(P)" pitchFamily="66" charset="-120"/>
                <a:ea typeface="華康行楷體W5(P)" pitchFamily="66" charset="-120"/>
              </a:rPr>
              <a:t>10</a:t>
            </a:r>
            <a:r>
              <a:rPr lang="zh-TW" altLang="zh-TW" sz="3600" dirty="0" smtClean="0">
                <a:latin typeface="華康行楷體W5(P)" pitchFamily="66" charset="-120"/>
                <a:ea typeface="華康行楷體W5(P)" pitchFamily="66" charset="-120"/>
              </a:rPr>
              <a:t>：</a:t>
            </a:r>
            <a:r>
              <a:rPr lang="en-US" altLang="zh-TW" sz="3600" dirty="0" smtClean="0">
                <a:latin typeface="華康行楷體W5(P)" pitchFamily="66" charset="-120"/>
                <a:ea typeface="華康行楷體W5(P)" pitchFamily="66" charset="-120"/>
              </a:rPr>
              <a:t>00</a:t>
            </a:r>
            <a:r>
              <a:rPr lang="zh-TW" altLang="zh-TW" sz="3600" dirty="0" smtClean="0">
                <a:latin typeface="華康行楷體W5(P)" pitchFamily="66" charset="-120"/>
                <a:ea typeface="華康行楷體W5(P)" pitchFamily="66" charset="-120"/>
              </a:rPr>
              <a:t>於</a:t>
            </a:r>
            <a:r>
              <a:rPr lang="zh-TW" altLang="zh-TW" sz="3600" dirty="0">
                <a:latin typeface="華康行楷體W5(P)" pitchFamily="66" charset="-120"/>
                <a:ea typeface="華康行楷體W5(P)" pitchFamily="66" charset="-120"/>
              </a:rPr>
              <a:t>聯誼會辦公室（</a:t>
            </a:r>
            <a:r>
              <a:rPr lang="en-US" altLang="zh-TW" sz="3600" dirty="0">
                <a:latin typeface="華康行楷體W5(P)" pitchFamily="66" charset="-120"/>
                <a:ea typeface="華康行楷體W5(P)" pitchFamily="66" charset="-120"/>
              </a:rPr>
              <a:t>T0931</a:t>
            </a:r>
            <a:r>
              <a:rPr lang="zh-TW" altLang="zh-TW" sz="3600" dirty="0">
                <a:latin typeface="華康行楷體W5(P)" pitchFamily="66" charset="-120"/>
                <a:ea typeface="華康行楷體W5(P)" pitchFamily="66" charset="-120"/>
              </a:rPr>
              <a:t>）開會</a:t>
            </a:r>
            <a:r>
              <a:rPr lang="zh-TW" altLang="zh-TW" sz="3600" dirty="0" smtClean="0">
                <a:latin typeface="華康行楷體W5(P)" pitchFamily="66" charset="-120"/>
                <a:ea typeface="華康行楷體W5(P)" pitchFamily="66" charset="-120"/>
              </a:rPr>
              <a:t>。</a:t>
            </a:r>
            <a:r>
              <a:rPr lang="zh-TW" altLang="en-US" sz="3600" dirty="0" smtClean="0">
                <a:latin typeface="華康行楷體W5(P)" pitchFamily="66" charset="-120"/>
                <a:ea typeface="華康行楷體W5(P)" pitchFamily="66" charset="-120"/>
              </a:rPr>
              <a:t>暨會議記錄並</a:t>
            </a:r>
            <a:r>
              <a:rPr lang="en-US" altLang="zh-TW" sz="3600" dirty="0" smtClean="0">
                <a:latin typeface="華康行楷體W5(P)" pitchFamily="66" charset="-120"/>
                <a:ea typeface="華康行楷體W5(P)" pitchFamily="66" charset="-120"/>
              </a:rPr>
              <a:t>PO</a:t>
            </a:r>
            <a:r>
              <a:rPr lang="zh-TW" altLang="en-US" sz="3600" dirty="0" smtClean="0">
                <a:latin typeface="華康行楷體W5(P)" pitchFamily="66" charset="-120"/>
                <a:ea typeface="華康行楷體W5(P)" pitchFamily="66" charset="-120"/>
              </a:rPr>
              <a:t>上網路</a:t>
            </a:r>
            <a:endParaRPr lang="zh-TW" altLang="en-US" sz="3600" dirty="0">
              <a:latin typeface="華康行楷體W5(P)" pitchFamily="66" charset="-120"/>
              <a:ea typeface="華康行楷體W5(P)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正顏楷體W9(P)" pitchFamily="66" charset="-120"/>
                <a:ea typeface="華康正顏楷體W9(P)" pitchFamily="66" charset="-120"/>
              </a:rPr>
              <a:t>出納組長  吳道明</a:t>
            </a:r>
            <a:endParaRPr lang="zh-TW" altLang="en-US" dirty="0">
              <a:latin typeface="華康正顏楷體W9(P)" pitchFamily="66" charset="-120"/>
              <a:ea typeface="華康正顏楷體W9(P)" pitchFamily="66" charset="-120"/>
            </a:endParaRPr>
          </a:p>
        </p:txBody>
      </p:sp>
      <p:pic>
        <p:nvPicPr>
          <p:cNvPr id="4" name="內容版面配置區 3" descr="DSC077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132856"/>
            <a:ext cx="4114800" cy="3086100"/>
          </a:xfrm>
        </p:spPr>
      </p:pic>
      <p:sp>
        <p:nvSpPr>
          <p:cNvPr id="8" name="矩形 7"/>
          <p:cNvSpPr/>
          <p:nvPr/>
        </p:nvSpPr>
        <p:spPr>
          <a:xfrm>
            <a:off x="4572000" y="1988840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dirty="0">
                <a:latin typeface="華康正顏楷體W9(P)" pitchFamily="66" charset="-120"/>
                <a:ea typeface="華康正顏楷體W9(P)" pitchFamily="66" charset="-120"/>
              </a:rPr>
              <a:t>本會目前會員現人數已</a:t>
            </a:r>
            <a:r>
              <a:rPr lang="zh-TW" altLang="zh-TW" sz="3600" dirty="0" smtClean="0">
                <a:latin typeface="華康正顏楷體W9(P)" pitchFamily="66" charset="-120"/>
                <a:ea typeface="華康正顏楷體W9(P)" pitchFamily="66" charset="-120"/>
              </a:rPr>
              <a:t>達</a:t>
            </a:r>
            <a:r>
              <a:rPr lang="en-US" altLang="zh-TW" sz="3600" dirty="0">
                <a:latin typeface="華康正顏楷體W9(P)" pitchFamily="66" charset="-120"/>
                <a:ea typeface="華康正顏楷體W9(P)" pitchFamily="66" charset="-120"/>
              </a:rPr>
              <a:t> </a:t>
            </a:r>
            <a:r>
              <a:rPr lang="en-US" altLang="zh-TW" sz="3600" dirty="0" smtClean="0">
                <a:latin typeface="華康正顏楷體W9(P)" pitchFamily="66" charset="-120"/>
                <a:ea typeface="華康正顏楷體W9(P)" pitchFamily="66" charset="-120"/>
              </a:rPr>
              <a:t>52  </a:t>
            </a:r>
            <a:r>
              <a:rPr lang="zh-TW" altLang="zh-TW" sz="3600" dirty="0" smtClean="0">
                <a:latin typeface="華康正顏楷體W9(P)" pitchFamily="66" charset="-120"/>
                <a:ea typeface="華康正顏楷體W9(P)" pitchFamily="66" charset="-120"/>
              </a:rPr>
              <a:t>人，</a:t>
            </a:r>
            <a:endParaRPr lang="en-US" altLang="zh-TW" sz="3600" dirty="0" smtClean="0">
              <a:latin typeface="華康正顏楷體W9(P)" pitchFamily="66" charset="-120"/>
              <a:ea typeface="華康正顏楷體W9(P)" pitchFamily="66" charset="-120"/>
            </a:endParaRPr>
          </a:p>
          <a:p>
            <a:r>
              <a:rPr lang="zh-TW" altLang="zh-TW" sz="3600" dirty="0" smtClean="0">
                <a:latin typeface="華康正顏楷體W9(P)" pitchFamily="66" charset="-120"/>
                <a:ea typeface="華康正顏楷體W9(P)" pitchFamily="66" charset="-120"/>
              </a:rPr>
              <a:t>正</a:t>
            </a:r>
            <a:r>
              <a:rPr lang="zh-TW" altLang="zh-TW" sz="3600" dirty="0">
                <a:latin typeface="華康正顏楷體W9(P)" pitchFamily="66" charset="-120"/>
                <a:ea typeface="華康正顏楷體W9(P)" pitchFamily="66" charset="-120"/>
              </a:rPr>
              <a:t>熱烈召集新會員</a:t>
            </a:r>
            <a:r>
              <a:rPr lang="zh-TW" altLang="zh-TW" sz="3600" dirty="0" smtClean="0">
                <a:latin typeface="華康正顏楷體W9(P)" pitchFamily="66" charset="-120"/>
                <a:ea typeface="華康正顏楷體W9(P)" pitchFamily="66" charset="-120"/>
              </a:rPr>
              <a:t>中</a:t>
            </a:r>
            <a:r>
              <a:rPr lang="en-US" altLang="zh-TW" sz="3600" dirty="0" smtClean="0">
                <a:latin typeface="華康正顏楷體W9(P)" pitchFamily="66" charset="-120"/>
                <a:ea typeface="華康正顏楷體W9(P)" pitchFamily="66" charset="-120"/>
              </a:rPr>
              <a:t> </a:t>
            </a:r>
            <a:r>
              <a:rPr lang="zh-TW" altLang="en-US" sz="3600" dirty="0" smtClean="0">
                <a:latin typeface="華康正顏楷體W9(P)" pitchFamily="66" charset="-120"/>
                <a:ea typeface="華康正顏楷體W9(P)" pitchFamily="66" charset="-120"/>
              </a:rPr>
              <a:t>。</a:t>
            </a:r>
            <a:endParaRPr lang="zh-TW" altLang="en-US" sz="3600" dirty="0">
              <a:latin typeface="華康正顏楷體W9(P)" pitchFamily="66" charset="-120"/>
              <a:ea typeface="華康正顏楷體W9(P)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>
                <a:latin typeface="華康正顏楷體W9(P)" pitchFamily="66" charset="-120"/>
                <a:ea typeface="華康正顏楷體W9(P)" pitchFamily="66" charset="-120"/>
              </a:rPr>
              <a:t>本會會員名冊：</a:t>
            </a:r>
            <a:endParaRPr lang="zh-TW" altLang="en-US" dirty="0">
              <a:latin typeface="華康正顏楷體W9(P)" pitchFamily="66" charset="-120"/>
              <a:ea typeface="華康正顏楷體W9(P)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zh-TW" dirty="0" smtClean="0">
                <a:latin typeface="華康正顏楷體W9(P)" pitchFamily="66" charset="-120"/>
                <a:ea typeface="華康正顏楷體W9(P)" pitchFamily="66" charset="-120"/>
              </a:rPr>
              <a:t>張信雄</a:t>
            </a:r>
            <a:r>
              <a:rPr lang="zh-TW" altLang="zh-TW" dirty="0">
                <a:latin typeface="華康正顏楷體W9(P)" pitchFamily="66" charset="-120"/>
                <a:ea typeface="華康正顏楷體W9(P)" pitchFamily="66" charset="-120"/>
              </a:rPr>
              <a:t>、莊振昌、蔡明彥、黃源典、吳道明、楊開南、孫克讓、林壽宏、李傳彬、林惠明、</a:t>
            </a:r>
          </a:p>
          <a:p>
            <a:r>
              <a:rPr lang="zh-TW" altLang="zh-TW" dirty="0">
                <a:latin typeface="華康正顏楷體W9(P)" pitchFamily="66" charset="-120"/>
                <a:ea typeface="華康正顏楷體W9(P)" pitchFamily="66" charset="-120"/>
              </a:rPr>
              <a:t>黃宗新、李傳瑋、韓育親、卓吉興、陳世棋、洪天正、陳正心、黃德明、辛秀花、吳耿良、</a:t>
            </a:r>
          </a:p>
          <a:p>
            <a:r>
              <a:rPr lang="zh-TW" altLang="zh-TW" dirty="0">
                <a:latin typeface="華康正顏楷體W9(P)" pitchFamily="66" charset="-120"/>
                <a:ea typeface="華康正顏楷體W9(P)" pitchFamily="66" charset="-120"/>
              </a:rPr>
              <a:t>雷兆恩、王憲雄、謝金美、黃惠岳、江月珠、汪瑞宣、李鴻洲、倪嘯風、王國人、蘇風吉、</a:t>
            </a:r>
          </a:p>
          <a:p>
            <a:r>
              <a:rPr lang="zh-TW" altLang="zh-TW" dirty="0">
                <a:latin typeface="華康正顏楷體W9(P)" pitchFamily="66" charset="-120"/>
                <a:ea typeface="華康正顏楷體W9(P)" pitchFamily="66" charset="-120"/>
              </a:rPr>
              <a:t>洪博昭、黃昭溟、張瑞康、林明源、王森川、欒丕維、林念澎、葉鴻彬、黃信助、林秀英、</a:t>
            </a:r>
          </a:p>
          <a:p>
            <a:r>
              <a:rPr lang="zh-TW" altLang="zh-TW" dirty="0">
                <a:latin typeface="華康正顏楷體W9(P)" pitchFamily="66" charset="-120"/>
                <a:ea typeface="華康正顏楷體W9(P)" pitchFamily="66" charset="-120"/>
              </a:rPr>
              <a:t>李仲俍、黃玉枝、侯振樣、白 毅</a:t>
            </a:r>
            <a:r>
              <a:rPr lang="zh-TW" altLang="zh-TW">
                <a:latin typeface="華康正顏楷體W9(P)" pitchFamily="66" charset="-120"/>
                <a:ea typeface="華康正顏楷體W9(P)" pitchFamily="66" charset="-120"/>
              </a:rPr>
              <a:t>、</a:t>
            </a:r>
            <a:r>
              <a:rPr lang="zh-TW" altLang="zh-TW" smtClean="0">
                <a:latin typeface="華康正顏楷體W9(P)" pitchFamily="66" charset="-120"/>
                <a:ea typeface="華康正顏楷體W9(P)" pitchFamily="66" charset="-120"/>
              </a:rPr>
              <a:t>林東堯、</a:t>
            </a:r>
            <a:r>
              <a:rPr lang="zh-TW" altLang="zh-TW" dirty="0">
                <a:latin typeface="華康正顏楷體W9(P)" pitchFamily="66" charset="-120"/>
                <a:ea typeface="華康正顏楷體W9(P)" pitchFamily="66" charset="-120"/>
              </a:rPr>
              <a:t>白海勤、彭聲富、陳許桂雲、</a:t>
            </a:r>
          </a:p>
          <a:p>
            <a:r>
              <a:rPr lang="zh-TW" altLang="zh-TW" dirty="0">
                <a:latin typeface="華康正顏楷體W9(P)" pitchFamily="66" charset="-120"/>
                <a:ea typeface="華康正顏楷體W9(P)" pitchFamily="66" charset="-120"/>
              </a:rPr>
              <a:t>張少泉、陳楊素香、林麗淑</a:t>
            </a:r>
            <a:endParaRPr lang="zh-TW" altLang="en-US" dirty="0">
              <a:latin typeface="華康正顏楷體W9(P)" pitchFamily="66" charset="-120"/>
              <a:ea typeface="華康正顏楷體W9(P)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469</Words>
  <Application>Microsoft Office PowerPoint</Application>
  <PresentationFormat>如螢幕大小 (4:3)</PresentationFormat>
  <Paragraphs>109</Paragraphs>
  <Slides>23</Slides>
  <Notes>14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Office 佈景主題</vt:lpstr>
      <vt:lpstr>投影片 1</vt:lpstr>
      <vt:lpstr>大會議程</vt:lpstr>
      <vt:lpstr>上次會議建議執行情形</vt:lpstr>
      <vt:lpstr>一百零一年會務工作報告</vt:lpstr>
      <vt:lpstr>公關組長  卓吉興</vt:lpstr>
      <vt:lpstr>活動組長  彭聲富</vt:lpstr>
      <vt:lpstr>文書組長  張少泉</vt:lpstr>
      <vt:lpstr>出納組長  吳道明</vt:lpstr>
      <vt:lpstr>本會會員名冊：</vt:lpstr>
      <vt:lpstr>會計組長  江月珠</vt:lpstr>
      <vt:lpstr>討論提案：</vt:lpstr>
      <vt:lpstr>一、審核101年收支決算表，敬請討論！       </vt:lpstr>
      <vt:lpstr>二、審查102年工作計畫書，敬請討論！ </vt:lpstr>
      <vt:lpstr>南台科技大學退休教職員工聯誼會 102年工作計畫 </vt:lpstr>
      <vt:lpstr>投影片 15</vt:lpstr>
      <vt:lpstr>投影片 16</vt:lpstr>
      <vt:lpstr>三、審查102年收支預算表，敬請討論！      </vt:lpstr>
      <vt:lpstr>臨時動議： </vt:lpstr>
      <vt:lpstr>摸彩活動： </vt:lpstr>
      <vt:lpstr>投影片 20</vt:lpstr>
      <vt:lpstr>投影片 21</vt:lpstr>
      <vt:lpstr>投影片 22</vt:lpstr>
      <vt:lpstr>投影片 23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 </dc:creator>
  <cp:lastModifiedBy> </cp:lastModifiedBy>
  <cp:revision>22</cp:revision>
  <dcterms:created xsi:type="dcterms:W3CDTF">2012-12-17T11:40:15Z</dcterms:created>
  <dcterms:modified xsi:type="dcterms:W3CDTF">2013-01-03T13:58:09Z</dcterms:modified>
</cp:coreProperties>
</file>