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247E-83CA-40E1-97DA-360DAB9BFDAB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64CA-C313-4897-BE90-FC14483A04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247E-83CA-40E1-97DA-360DAB9BFDAB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64CA-C313-4897-BE90-FC14483A04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247E-83CA-40E1-97DA-360DAB9BFDAB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64CA-C313-4897-BE90-FC14483A04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247E-83CA-40E1-97DA-360DAB9BFDAB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64CA-C313-4897-BE90-FC14483A04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247E-83CA-40E1-97DA-360DAB9BFDAB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64CA-C313-4897-BE90-FC14483A04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247E-83CA-40E1-97DA-360DAB9BFDAB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64CA-C313-4897-BE90-FC14483A04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247E-83CA-40E1-97DA-360DAB9BFDAB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64CA-C313-4897-BE90-FC14483A04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247E-83CA-40E1-97DA-360DAB9BFDAB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64CA-C313-4897-BE90-FC14483A04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247E-83CA-40E1-97DA-360DAB9BFDAB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64CA-C313-4897-BE90-FC14483A04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247E-83CA-40E1-97DA-360DAB9BFDAB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64CA-C313-4897-BE90-FC14483A04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247E-83CA-40E1-97DA-360DAB9BFDAB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64CA-C313-4897-BE90-FC14483A04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6247E-83CA-40E1-97DA-360DAB9BFDAB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664CA-C313-4897-BE90-FC14483A046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3-2.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賽夏族</a:t>
            </a:r>
            <a:r>
              <a:rPr lang="en-US" altLang="zh-TW" sz="32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2400" dirty="0"/>
          </a:p>
        </p:txBody>
      </p:sp>
      <p:pic>
        <p:nvPicPr>
          <p:cNvPr id="4" name="Picture 2" descr="C:\Documents and Settings\Administrator\My Documents\My Pictures\img3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1F3EF"/>
              </a:clrFrom>
              <a:clrTo>
                <a:srgbClr val="F1F3EF">
                  <a:alpha val="0"/>
                </a:srgbClr>
              </a:clrTo>
            </a:clrChange>
          </a:blip>
          <a:srcRect l="56651" t="56884" r="12854" b="28947"/>
          <a:stretch>
            <a:fillRect/>
          </a:stretch>
        </p:blipFill>
        <p:spPr bwMode="auto">
          <a:xfrm>
            <a:off x="1285852" y="1285860"/>
            <a:ext cx="3696077" cy="2428892"/>
          </a:xfrm>
          <a:prstGeom prst="rect">
            <a:avLst/>
          </a:prstGeom>
          <a:noFill/>
        </p:spPr>
      </p:pic>
      <p:pic>
        <p:nvPicPr>
          <p:cNvPr id="5" name="Picture 3" descr="C:\Documents and Settings\Administrator\My Documents\My Pictures\img34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3"/>
              </a:clrFrom>
              <a:clrTo>
                <a:srgbClr val="F9F9F3">
                  <a:alpha val="0"/>
                </a:srgbClr>
              </a:clrTo>
            </a:clrChange>
          </a:blip>
          <a:srcRect l="13248" t="51643" r="49439" b="25441"/>
          <a:stretch>
            <a:fillRect/>
          </a:stretch>
        </p:blipFill>
        <p:spPr bwMode="auto">
          <a:xfrm>
            <a:off x="1285851" y="3857628"/>
            <a:ext cx="6580731" cy="2857520"/>
          </a:xfrm>
          <a:prstGeom prst="rect">
            <a:avLst/>
          </a:prstGeom>
          <a:noFill/>
        </p:spPr>
      </p:pic>
      <p:pic>
        <p:nvPicPr>
          <p:cNvPr id="6" name="Picture 2" descr="C:\Documents and Settings\Administrator\My Documents\My Pictures\img219.jpg"/>
          <p:cNvPicPr>
            <a:picLocks noChangeAspect="1" noChangeArrowheads="1"/>
          </p:cNvPicPr>
          <p:nvPr/>
        </p:nvPicPr>
        <p:blipFill>
          <a:blip r:embed="rId4" cstate="print"/>
          <a:srcRect l="52366" t="21134" b="51835"/>
          <a:stretch>
            <a:fillRect/>
          </a:stretch>
        </p:blipFill>
        <p:spPr bwMode="auto">
          <a:xfrm>
            <a:off x="5072066" y="1357298"/>
            <a:ext cx="2857488" cy="2293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6" name="Picture 2" descr="C:\Documents and Settings\Administrator\My Documents\My Pictures\img3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</a:blip>
          <a:srcRect l="54824" t="18433" r="7863" b="61240"/>
          <a:stretch>
            <a:fillRect/>
          </a:stretch>
        </p:blipFill>
        <p:spPr bwMode="auto">
          <a:xfrm>
            <a:off x="1357290" y="214291"/>
            <a:ext cx="6500858" cy="2503971"/>
          </a:xfrm>
          <a:prstGeom prst="rect">
            <a:avLst/>
          </a:prstGeom>
          <a:noFill/>
        </p:spPr>
      </p:pic>
      <p:pic>
        <p:nvPicPr>
          <p:cNvPr id="7" name="Picture 3" descr="C:\Documents and Settings\Administrator\My Documents\My Pictures\img217.jpg"/>
          <p:cNvPicPr>
            <a:picLocks noChangeAspect="1" noChangeArrowheads="1"/>
          </p:cNvPicPr>
          <p:nvPr/>
        </p:nvPicPr>
        <p:blipFill>
          <a:blip r:embed="rId3"/>
          <a:srcRect l="75693" t="10098" r="476" b="64962"/>
          <a:stretch>
            <a:fillRect/>
          </a:stretch>
        </p:blipFill>
        <p:spPr bwMode="auto">
          <a:xfrm>
            <a:off x="3571868" y="3110825"/>
            <a:ext cx="2286016" cy="339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Documents and Settings\Administrator\My Documents\My Pictures\img223.jpg"/>
          <p:cNvPicPr>
            <a:picLocks noChangeAspect="1" noChangeArrowheads="1"/>
          </p:cNvPicPr>
          <p:nvPr/>
        </p:nvPicPr>
        <p:blipFill>
          <a:blip r:embed="rId4" cstate="print"/>
          <a:srcRect l="12035" t="69042" r="62764" b="5493"/>
          <a:stretch>
            <a:fillRect/>
          </a:stretch>
        </p:blipFill>
        <p:spPr bwMode="auto">
          <a:xfrm>
            <a:off x="1142976" y="3143248"/>
            <a:ext cx="2299229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Documents and Settings\Administrator\My Documents\My Pictures\img215.jpg"/>
          <p:cNvPicPr>
            <a:picLocks noChangeAspect="1" noChangeArrowheads="1"/>
          </p:cNvPicPr>
          <p:nvPr/>
        </p:nvPicPr>
        <p:blipFill>
          <a:blip r:embed="rId5" cstate="print"/>
          <a:srcRect l="75259" t="42960" r="2971" b="13863"/>
          <a:stretch>
            <a:fillRect/>
          </a:stretch>
        </p:blipFill>
        <p:spPr bwMode="auto">
          <a:xfrm>
            <a:off x="6000760" y="3143248"/>
            <a:ext cx="2357454" cy="330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氏族圖騰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    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分佈在苗栗縣和新竹縣交界一帶山區的賽夏族，雖然受多重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文化的影響，但是父系社會的賽夏族，在其傳統社會中，非常重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視血緣關係，因而產了「姓氏祭團」的組織。每個姓氏不僅都有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其獨特的意義、根據的圖騰，更是運作傳統祭儀、經濟活動的具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體單位，部落組織的基本單位，並維繫著賽夏族的內在精神質素。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    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賽夏族清代就以原姓與漢姓並用，雖然漢姓的表記時有修改，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但始終能與其氏族單位一致，而不紊亂。在台灣土著群各族改漢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姓過程中，是很難得的。有十幾個漢姓，有的是從原來的氏族圖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騰音譯過來，有的是意譯，或是意譯再諧音：朱、趙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﹙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豆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﹚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、絲、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獅、夏、潘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﹙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錢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﹚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、芎、蟹、風、根、高、日、胡、詹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矮靈祭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40642" name="Picture 2" descr="C:\Documents and Settings\Administrator\My Documents\My Pictures\img2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</a:blip>
          <a:srcRect l="40941" t="37698" r="3808" b="43757"/>
          <a:stretch>
            <a:fillRect/>
          </a:stretch>
        </p:blipFill>
        <p:spPr bwMode="auto">
          <a:xfrm>
            <a:off x="428596" y="1571612"/>
            <a:ext cx="8277489" cy="3929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矮黑人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    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矮黑人，屬於東南亞的奈格利多種，菲律賓群島現今仍為奈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格利多種的住居中心。矮黑人，過去在台灣山地曾有廣泛的分佈，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除了賽夏族之外，泰雅、布農、鄒、 排灣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等族也有關於矮黑人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的傳說。在清代文獻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台海使槎錄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鳳山采訪冊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鳳山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縣志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台灣縣志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也有其痕跡。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  </a:t>
            </a:r>
          </a:p>
          <a:p>
            <a:pPr>
              <a:buNone/>
            </a:pP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各傳說中的矮黑人特徵，除了矮小、膚黑之外，行動敏捷、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腰配大刀、獵首、卷毛、用弓矢、善游泳、善巫術、有疤痕紋身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之術、好色、喜歌舞、有敵意，架獨木橋、住岩洞或樹上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375</Words>
  <Application>Microsoft Office PowerPoint</Application>
  <PresentationFormat>如螢幕大小 (4:3)</PresentationFormat>
  <Paragraphs>27</Paragraphs>
  <Slides>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6" baseType="lpstr">
      <vt:lpstr>Office 佈景主題</vt:lpstr>
      <vt:lpstr>3-2.賽夏族 </vt:lpstr>
      <vt:lpstr> </vt:lpstr>
      <vt:lpstr> 氏族圖騰</vt:lpstr>
      <vt:lpstr>矮靈祭</vt:lpstr>
      <vt:lpstr>矮黑人</vt:lpstr>
    </vt:vector>
  </TitlesOfParts>
  <Company>JC-TEAM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3-2.賽夏族 </dc:title>
  <dc:creator>JCT-MEM</dc:creator>
  <cp:lastModifiedBy>JCT-MEM</cp:lastModifiedBy>
  <cp:revision>1</cp:revision>
  <dcterms:created xsi:type="dcterms:W3CDTF">2012-04-24T12:55:29Z</dcterms:created>
  <dcterms:modified xsi:type="dcterms:W3CDTF">2012-05-29T11:15:53Z</dcterms:modified>
</cp:coreProperties>
</file>