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2" r:id="rId6"/>
    <p:sldId id="264" r:id="rId7"/>
    <p:sldId id="263" r:id="rId8"/>
    <p:sldId id="265" r:id="rId9"/>
    <p:sldId id="266" r:id="rId10"/>
    <p:sldId id="267" r:id="rId11"/>
    <p:sldId id="273" r:id="rId12"/>
    <p:sldId id="275" r:id="rId13"/>
    <p:sldId id="274" r:id="rId14"/>
    <p:sldId id="276" r:id="rId15"/>
    <p:sldId id="271"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62"/>
      </p:cViewPr>
      <p:guideLst>
        <p:guide orient="horz" pos="2159"/>
        <p:guide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hasCustomPrompt="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hasCustomPrompt="1"/>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hasCustomPrompt="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hasCustomPrompt="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E03D7D-36FD-4AB2-A073-4F7199EAA293}" type="datetimeFigureOut">
              <a:rPr lang="zh-TW" altLang="en-US" smtClean="0"/>
              <a:t>2015/11/18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E5521C-0FD6-491E-91DA-244C4E8865CA}"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3D7D-36FD-4AB2-A073-4F7199EAA293}" type="datetimeFigureOut">
              <a:rPr lang="zh-TW" altLang="en-US" smtClean="0"/>
              <a:t>2015/11/18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5521C-0FD6-491E-91DA-244C4E8865CA}"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63437403-4077924763_n"/>
          <p:cNvPicPr>
            <a:picLocks noChangeAspect="1"/>
          </p:cNvPicPr>
          <p:nvPr/>
        </p:nvPicPr>
        <p:blipFill>
          <a:blip r:embed="rId2">
            <a:lum contrast="6000"/>
          </a:blip>
          <a:srcRect/>
          <a:stretch>
            <a:fillRect/>
          </a:stretch>
        </p:blipFill>
        <p:spPr>
          <a:xfrm>
            <a:off x="4283737" y="0"/>
            <a:ext cx="4626043" cy="6854186"/>
          </a:xfrm>
          <a:prstGeom prst="rect">
            <a:avLst/>
          </a:prstGeom>
        </p:spPr>
      </p:pic>
      <p:sp>
        <p:nvSpPr>
          <p:cNvPr id="2" name="標題 1"/>
          <p:cNvSpPr>
            <a:spLocks noGrp="1"/>
          </p:cNvSpPr>
          <p:nvPr>
            <p:ph type="ctrTitle"/>
          </p:nvPr>
        </p:nvSpPr>
        <p:spPr>
          <a:xfrm>
            <a:off x="755650" y="692785"/>
            <a:ext cx="2964815" cy="2041525"/>
          </a:xfrm>
        </p:spPr>
        <p:txBody>
          <a:bodyPr>
            <a:normAutofit/>
          </a:bodyPr>
          <a:lstStyle/>
          <a:p>
            <a:pPr algn="l"/>
            <a:r>
              <a:rPr lang="zh-TW" altLang="en-US" sz="5400" b="1" dirty="0" smtClean="0">
                <a:solidFill>
                  <a:srgbClr val="FF0000"/>
                </a:solidFill>
                <a:latin typeface="標楷體" charset="0"/>
                <a:ea typeface="標楷體" charset="0"/>
              </a:rPr>
              <a:t>心靈勇氣</a:t>
            </a:r>
            <a:br>
              <a:rPr lang="zh-TW" altLang="en-US" sz="5400" b="1" dirty="0" smtClean="0">
                <a:solidFill>
                  <a:srgbClr val="FF0000"/>
                </a:solidFill>
                <a:latin typeface="標楷體" charset="0"/>
                <a:ea typeface="標楷體" charset="0"/>
              </a:rPr>
            </a:br>
            <a:r>
              <a:rPr lang="zh-TW" altLang="en-US" sz="5400" b="1" dirty="0" smtClean="0">
                <a:solidFill>
                  <a:srgbClr val="FF0000"/>
                </a:solidFill>
                <a:latin typeface="標楷體" charset="0"/>
                <a:ea typeface="標楷體" charset="0"/>
              </a:rPr>
              <a:t>共同報告</a:t>
            </a:r>
          </a:p>
        </p:txBody>
      </p:sp>
      <p:sp>
        <p:nvSpPr>
          <p:cNvPr id="3" name="副標題 2"/>
          <p:cNvSpPr>
            <a:spLocks noGrp="1"/>
          </p:cNvSpPr>
          <p:nvPr>
            <p:ph type="subTitle" idx="1"/>
          </p:nvPr>
        </p:nvSpPr>
        <p:spPr>
          <a:xfrm>
            <a:off x="251460" y="4077335"/>
            <a:ext cx="3966210" cy="2327275"/>
          </a:xfrm>
        </p:spPr>
        <p:txBody>
          <a:bodyPr>
            <a:normAutofit/>
          </a:bodyPr>
          <a:lstStyle/>
          <a:p>
            <a:pPr algn="ctr"/>
            <a:r>
              <a:rPr lang="zh-TW" altLang="en-US" sz="2400" b="1" dirty="0" smtClean="0">
                <a:solidFill>
                  <a:schemeClr val="tx1"/>
                </a:solidFill>
                <a:latin typeface="+mn-ea"/>
                <a:ea typeface="Adobe 繁黑體 Std B"/>
              </a:rPr>
              <a:t>工程</a:t>
            </a:r>
            <a:r>
              <a:rPr lang="en-US" altLang="zh-TW" sz="2400" b="1" dirty="0">
                <a:solidFill>
                  <a:schemeClr val="tx1"/>
                </a:solidFill>
                <a:latin typeface="+mn-ea"/>
                <a:ea typeface="Adobe 繁黑體 Std B"/>
              </a:rPr>
              <a:t>‧</a:t>
            </a:r>
            <a:r>
              <a:rPr lang="zh-TW" altLang="en-US" sz="2400" b="1" dirty="0">
                <a:solidFill>
                  <a:schemeClr val="tx1"/>
                </a:solidFill>
                <a:latin typeface="+mn-ea"/>
                <a:ea typeface="Adobe 繁黑體 Std B"/>
              </a:rPr>
              <a:t>倫理與社會：</a:t>
            </a:r>
          </a:p>
          <a:p>
            <a:pPr algn="ctr"/>
            <a:r>
              <a:rPr lang="zh-TW" altLang="en-US" sz="2400" dirty="0">
                <a:solidFill>
                  <a:schemeClr val="tx1"/>
                </a:solidFill>
                <a:latin typeface="+mn-ea"/>
                <a:ea typeface="Adobe 繁黑體 Std B"/>
              </a:rPr>
              <a:t>陳宇倫 </a:t>
            </a:r>
            <a:r>
              <a:rPr lang="en-US" altLang="zh-TW" sz="2400" dirty="0">
                <a:solidFill>
                  <a:schemeClr val="tx1"/>
                </a:solidFill>
                <a:latin typeface="+mn-ea"/>
                <a:ea typeface="Adobe 繁黑體 Std B"/>
              </a:rPr>
              <a:t>/ </a:t>
            </a:r>
            <a:r>
              <a:rPr lang="zh-TW" altLang="en-US" sz="2400" dirty="0">
                <a:solidFill>
                  <a:schemeClr val="tx1"/>
                </a:solidFill>
                <a:latin typeface="+mn-ea"/>
                <a:ea typeface="Adobe 繁黑體 Std B"/>
              </a:rPr>
              <a:t>蘇佳瑩</a:t>
            </a:r>
          </a:p>
          <a:p>
            <a:pPr algn="ctr"/>
            <a:r>
              <a:rPr lang="zh-TW" altLang="en-US" sz="2400" dirty="0">
                <a:solidFill>
                  <a:schemeClr val="tx1"/>
                </a:solidFill>
                <a:latin typeface="+mn-ea"/>
                <a:ea typeface="Adobe 繁黑體 Std B"/>
              </a:rPr>
              <a:t>吳佩珊 </a:t>
            </a:r>
            <a:r>
              <a:rPr lang="en-US" altLang="zh-TW" sz="2400" dirty="0">
                <a:solidFill>
                  <a:schemeClr val="tx1"/>
                </a:solidFill>
                <a:latin typeface="+mn-ea"/>
                <a:ea typeface="Adobe 繁黑體 Std B"/>
              </a:rPr>
              <a:t>/ </a:t>
            </a:r>
            <a:r>
              <a:rPr lang="zh-TW" altLang="en-US" sz="2400" dirty="0" smtClean="0">
                <a:solidFill>
                  <a:schemeClr val="tx1"/>
                </a:solidFill>
                <a:latin typeface="+mn-ea"/>
                <a:ea typeface="Adobe 繁黑體 Std B"/>
              </a:rPr>
              <a:t>洪雅晴</a:t>
            </a:r>
          </a:p>
          <a:p>
            <a:pPr algn="ctr"/>
            <a:r>
              <a:rPr lang="zh-TW" altLang="en-US" sz="2400" b="1" dirty="0" smtClean="0">
                <a:solidFill>
                  <a:schemeClr val="tx1"/>
                </a:solidFill>
                <a:latin typeface="+mn-ea"/>
                <a:ea typeface="Adobe 繁黑體 Std B"/>
              </a:rPr>
              <a:t>電影與文學：</a:t>
            </a:r>
          </a:p>
          <a:p>
            <a:pPr algn="ctr"/>
            <a:r>
              <a:rPr lang="zh-TW" altLang="en-US" sz="2400" dirty="0" smtClean="0">
                <a:solidFill>
                  <a:schemeClr val="tx1"/>
                </a:solidFill>
                <a:latin typeface="+mn-ea"/>
                <a:ea typeface="Adobe 繁黑體 Std B"/>
              </a:rPr>
              <a:t>蔡凱茵 </a:t>
            </a:r>
            <a:r>
              <a:rPr lang="en-US" altLang="zh-TW" sz="2400" dirty="0" smtClean="0">
                <a:solidFill>
                  <a:schemeClr val="tx1"/>
                </a:solidFill>
                <a:latin typeface="+mn-ea"/>
                <a:ea typeface="Adobe 繁黑體 Std B"/>
              </a:rPr>
              <a:t>/ </a:t>
            </a:r>
            <a:r>
              <a:rPr lang="zh-TW" altLang="en-US" sz="2400" dirty="0" smtClean="0">
                <a:solidFill>
                  <a:schemeClr val="tx1"/>
                </a:solidFill>
                <a:latin typeface="+mn-ea"/>
                <a:ea typeface="Adobe 繁黑體 Std B"/>
              </a:rPr>
              <a:t>林芷儀 </a:t>
            </a:r>
            <a:r>
              <a:rPr lang="en-US" altLang="zh-TW" sz="2400" dirty="0" smtClean="0">
                <a:solidFill>
                  <a:schemeClr val="tx1"/>
                </a:solidFill>
                <a:latin typeface="+mn-ea"/>
                <a:ea typeface="Adobe 繁黑體 Std B"/>
              </a:rPr>
              <a:t>/ </a:t>
            </a:r>
            <a:r>
              <a:rPr lang="zh-TW" altLang="en-US" sz="2400" dirty="0" smtClean="0">
                <a:solidFill>
                  <a:schemeClr val="tx1"/>
                </a:solidFill>
                <a:latin typeface="+mn-ea"/>
                <a:ea typeface="Adobe 繁黑體 Std B"/>
              </a:rPr>
              <a:t>潘如璧</a:t>
            </a:r>
            <a:r>
              <a:rPr lang="zh-TW" altLang="en-US" sz="2600" dirty="0" smtClean="0">
                <a:solidFill>
                  <a:schemeClr val="tx1"/>
                </a:solidFill>
                <a:latin typeface="+mn-ea"/>
                <a:ea typeface="Adobe 繁黑體 Std B"/>
              </a:rPr>
              <a:t> </a:t>
            </a:r>
            <a:endParaRPr lang="zh-TW" altLang="en-US" dirty="0"/>
          </a:p>
        </p:txBody>
      </p:sp>
      <p:sp>
        <p:nvSpPr>
          <p:cNvPr id="5" name="文本框 4"/>
          <p:cNvSpPr txBox="1"/>
          <p:nvPr/>
        </p:nvSpPr>
        <p:spPr>
          <a:xfrm>
            <a:off x="395605" y="3140710"/>
            <a:ext cx="3711575" cy="822960"/>
          </a:xfrm>
          <a:prstGeom prst="rect">
            <a:avLst/>
          </a:prstGeom>
          <a:noFill/>
        </p:spPr>
        <p:txBody>
          <a:bodyPr wrap="square" rtlCol="0">
            <a:spAutoFit/>
          </a:bodyPr>
          <a:lstStyle/>
          <a:p>
            <a:pPr algn="ctr"/>
            <a:r>
              <a:rPr lang="zh-TW" altLang="en-US" sz="2400" b="1" dirty="0" smtClean="0">
                <a:latin typeface="+mn-ea"/>
                <a:ea typeface="Adobe 繁黑體 Std B"/>
                <a:sym typeface="+mn-ea"/>
              </a:rPr>
              <a:t>共同指導老師</a:t>
            </a:r>
            <a:r>
              <a:rPr lang="en-US" altLang="zh-TW" sz="2400" b="1" dirty="0" smtClean="0">
                <a:latin typeface="+mn-ea"/>
                <a:ea typeface="Adobe 繁黑體 Std B"/>
                <a:sym typeface="+mn-ea"/>
              </a:rPr>
              <a:t>:</a:t>
            </a:r>
          </a:p>
          <a:p>
            <a:pPr algn="ctr"/>
            <a:r>
              <a:rPr lang="zh-TW" altLang="en-US" sz="2400" dirty="0" smtClean="0">
                <a:latin typeface="+mn-ea"/>
                <a:ea typeface="Adobe 繁黑體 Std B"/>
                <a:sym typeface="+mn-ea"/>
              </a:rPr>
              <a:t>駱育萱、林聰益老師</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1730" y="260985"/>
            <a:ext cx="6875145" cy="668655"/>
          </a:xfrm>
        </p:spPr>
        <p:txBody>
          <a:bodyPr>
            <a:normAutofit fontScale="90000"/>
          </a:bodyPr>
          <a:lstStyle/>
          <a:p>
            <a:pPr algn="l"/>
            <a:r>
              <a:rPr lang="en-US" altLang="zh-TW" b="1" dirty="0" smtClean="0">
                <a:latin typeface="微軟正黑體" charset="0"/>
                <a:ea typeface="微軟正黑體" charset="0"/>
              </a:rPr>
              <a:t>(4)</a:t>
            </a:r>
            <a:r>
              <a:rPr lang="en-US" altLang="zh-TW" b="1" dirty="0">
                <a:latin typeface="微軟正黑體" charset="0"/>
                <a:ea typeface="微軟正黑體" charset="0"/>
              </a:rPr>
              <a:t> ｢</a:t>
            </a:r>
            <a:r>
              <a:rPr lang="zh-TW" altLang="en-US" b="1" dirty="0">
                <a:latin typeface="微軟正黑體" charset="0"/>
                <a:ea typeface="微軟正黑體" charset="0"/>
              </a:rPr>
              <a:t>適當科技</a:t>
            </a:r>
            <a:r>
              <a:rPr lang="en-US" altLang="zh-TW" b="1" dirty="0">
                <a:latin typeface="微軟正黑體" charset="0"/>
                <a:ea typeface="微軟正黑體" charset="0"/>
              </a:rPr>
              <a:t>｣</a:t>
            </a:r>
            <a:r>
              <a:rPr lang="zh-TW" altLang="en-US" b="1" dirty="0">
                <a:latin typeface="微軟正黑體" charset="0"/>
                <a:ea typeface="微軟正黑體" charset="0"/>
              </a:rPr>
              <a:t>與</a:t>
            </a:r>
            <a:r>
              <a:rPr lang="en-US" altLang="zh-TW" b="1" dirty="0">
                <a:latin typeface="微軟正黑體" charset="0"/>
                <a:ea typeface="微軟正黑體" charset="0"/>
              </a:rPr>
              <a:t>｢</a:t>
            </a:r>
            <a:r>
              <a:rPr lang="zh-TW" altLang="en-US" b="1" dirty="0">
                <a:latin typeface="微軟正黑體" charset="0"/>
                <a:ea typeface="微軟正黑體" charset="0"/>
              </a:rPr>
              <a:t>風險評估</a:t>
            </a:r>
            <a:r>
              <a:rPr lang="en-US" altLang="zh-TW" b="1" dirty="0">
                <a:latin typeface="微軟正黑體" charset="0"/>
                <a:ea typeface="微軟正黑體" charset="0"/>
              </a:rPr>
              <a:t>｣</a:t>
            </a:r>
            <a:endParaRPr lang="zh-TW" altLang="en-US" b="1" dirty="0">
              <a:latin typeface="微軟正黑體" charset="0"/>
              <a:ea typeface="微軟正黑體" charset="0"/>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77" y="1059595"/>
            <a:ext cx="7493046" cy="4680000"/>
          </a:xfrm>
          <a:prstGeom prst="rect">
            <a:avLst/>
          </a:prstGeom>
        </p:spPr>
      </p:pic>
      <p:sp>
        <p:nvSpPr>
          <p:cNvPr id="8" name="文字方塊 7"/>
          <p:cNvSpPr txBox="1"/>
          <p:nvPr/>
        </p:nvSpPr>
        <p:spPr>
          <a:xfrm>
            <a:off x="1645558" y="5733256"/>
            <a:ext cx="5852884" cy="492443"/>
          </a:xfrm>
          <a:prstGeom prst="rect">
            <a:avLst/>
          </a:prstGeom>
          <a:noFill/>
        </p:spPr>
        <p:txBody>
          <a:bodyPr wrap="none" rtlCol="0">
            <a:spAutoFit/>
          </a:bodyPr>
          <a:lstStyle/>
          <a:p>
            <a:r>
              <a:rPr lang="zh-TW" altLang="en-US" sz="2600" dirty="0" smtClean="0">
                <a:latin typeface="標楷體" pitchFamily="65" charset="-120"/>
                <a:ea typeface="標楷體" pitchFamily="65" charset="-120"/>
              </a:rPr>
              <a:t>左為新開採方式，右者為傳統開採方式</a:t>
            </a:r>
            <a:endParaRPr lang="zh-TW" altLang="en-US" sz="2600" dirty="0">
              <a:latin typeface="標楷體" pitchFamily="65" charset="-120"/>
              <a:ea typeface="標楷體" pitchFamily="65" charset="-120"/>
            </a:endParaRPr>
          </a:p>
        </p:txBody>
      </p:sp>
      <p:sp>
        <p:nvSpPr>
          <p:cNvPr id="9" name="文字方塊 8"/>
          <p:cNvSpPr txBox="1"/>
          <p:nvPr/>
        </p:nvSpPr>
        <p:spPr>
          <a:xfrm>
            <a:off x="0" y="6642556"/>
            <a:ext cx="3403496" cy="215444"/>
          </a:xfrm>
          <a:prstGeom prst="rect">
            <a:avLst/>
          </a:prstGeom>
          <a:noFill/>
        </p:spPr>
        <p:txBody>
          <a:bodyPr wrap="none" rtlCol="0">
            <a:spAutoFit/>
          </a:bodyPr>
          <a:lstStyle/>
          <a:p>
            <a:r>
              <a:rPr lang="zh-TW" altLang="en-US" sz="800" dirty="0" smtClean="0"/>
              <a:t>圖片網址</a:t>
            </a:r>
            <a:r>
              <a:rPr lang="en-US" altLang="zh-TW" sz="800" dirty="0" smtClean="0"/>
              <a:t>:http</a:t>
            </a:r>
            <a:r>
              <a:rPr lang="en-US" altLang="zh-TW" sz="800" dirty="0"/>
              <a:t>://new.cpc.com.tw/division/</a:t>
            </a:r>
            <a:r>
              <a:rPr lang="en-US" altLang="zh-TW" sz="800" dirty="0" err="1"/>
              <a:t>lngb</a:t>
            </a:r>
            <a:r>
              <a:rPr lang="en-US" altLang="zh-TW" sz="800" dirty="0"/>
              <a:t>/</a:t>
            </a:r>
            <a:r>
              <a:rPr lang="en-US" altLang="zh-TW" sz="800" dirty="0" err="1"/>
              <a:t>information-text.aspx?id</a:t>
            </a:r>
            <a:r>
              <a:rPr lang="en-US" altLang="zh-TW" sz="800" dirty="0"/>
              <a:t>=24</a:t>
            </a:r>
            <a:endParaRPr lang="zh-TW" alt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1730" y="260985"/>
            <a:ext cx="6875145" cy="668655"/>
          </a:xfrm>
        </p:spPr>
        <p:txBody>
          <a:bodyPr>
            <a:normAutofit fontScale="90000"/>
          </a:bodyPr>
          <a:lstStyle/>
          <a:p>
            <a:pPr algn="l"/>
            <a:r>
              <a:rPr lang="en-US" altLang="zh-TW" b="1" dirty="0" smtClean="0">
                <a:latin typeface="微軟正黑體" charset="0"/>
                <a:ea typeface="微軟正黑體" charset="0"/>
              </a:rPr>
              <a:t>(4)</a:t>
            </a:r>
            <a:r>
              <a:rPr lang="en-US" altLang="zh-TW" b="1" dirty="0">
                <a:latin typeface="微軟正黑體" charset="0"/>
                <a:ea typeface="微軟正黑體" charset="0"/>
              </a:rPr>
              <a:t> ｢</a:t>
            </a:r>
            <a:r>
              <a:rPr lang="zh-TW" altLang="en-US" b="1" dirty="0">
                <a:latin typeface="微軟正黑體" charset="0"/>
                <a:ea typeface="微軟正黑體" charset="0"/>
              </a:rPr>
              <a:t>適當科技</a:t>
            </a:r>
            <a:r>
              <a:rPr lang="en-US" altLang="zh-TW" b="1" dirty="0">
                <a:latin typeface="微軟正黑體" charset="0"/>
                <a:ea typeface="微軟正黑體" charset="0"/>
              </a:rPr>
              <a:t>｣</a:t>
            </a:r>
            <a:r>
              <a:rPr lang="zh-TW" altLang="en-US" b="1" dirty="0">
                <a:latin typeface="微軟正黑體" charset="0"/>
                <a:ea typeface="微軟正黑體" charset="0"/>
              </a:rPr>
              <a:t>與</a:t>
            </a:r>
            <a:r>
              <a:rPr lang="en-US" altLang="zh-TW" b="1" dirty="0">
                <a:latin typeface="微軟正黑體" charset="0"/>
                <a:ea typeface="微軟正黑體" charset="0"/>
              </a:rPr>
              <a:t>｢</a:t>
            </a:r>
            <a:r>
              <a:rPr lang="zh-TW" altLang="en-US" b="1" dirty="0">
                <a:latin typeface="微軟正黑體" charset="0"/>
                <a:ea typeface="微軟正黑體" charset="0"/>
              </a:rPr>
              <a:t>風險評估</a:t>
            </a:r>
            <a:r>
              <a:rPr lang="en-US" altLang="zh-TW" b="1" dirty="0">
                <a:latin typeface="微軟正黑體" charset="0"/>
                <a:ea typeface="微軟正黑體" charset="0"/>
              </a:rPr>
              <a:t>｣</a:t>
            </a:r>
            <a:endParaRPr lang="zh-TW" altLang="en-US" b="1" dirty="0">
              <a:latin typeface="微軟正黑體" charset="0"/>
              <a:ea typeface="微軟正黑體" charset="0"/>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09" y="1124744"/>
            <a:ext cx="7658182" cy="4680000"/>
          </a:xfrm>
          <a:prstGeom prst="rect">
            <a:avLst/>
          </a:prstGeom>
        </p:spPr>
      </p:pic>
      <p:sp>
        <p:nvSpPr>
          <p:cNvPr id="5" name="文字方塊 4"/>
          <p:cNvSpPr txBox="1"/>
          <p:nvPr/>
        </p:nvSpPr>
        <p:spPr>
          <a:xfrm>
            <a:off x="2979257" y="5804744"/>
            <a:ext cx="3185487" cy="492443"/>
          </a:xfrm>
          <a:prstGeom prst="rect">
            <a:avLst/>
          </a:prstGeom>
          <a:noFill/>
        </p:spPr>
        <p:txBody>
          <a:bodyPr wrap="none" rtlCol="0">
            <a:spAutoFit/>
          </a:bodyPr>
          <a:lstStyle/>
          <a:p>
            <a:r>
              <a:rPr lang="zh-TW" altLang="en-US" sz="2600" dirty="0" smtClean="0">
                <a:latin typeface="標楷體" pitchFamily="65" charset="-120"/>
                <a:ea typeface="標楷體" pitchFamily="65" charset="-120"/>
              </a:rPr>
              <a:t>水力壓裂法開採方式</a:t>
            </a:r>
            <a:endParaRPr lang="zh-TW" altLang="en-US" sz="2600" dirty="0">
              <a:latin typeface="標楷體" pitchFamily="65" charset="-120"/>
              <a:ea typeface="標楷體" pitchFamily="65" charset="-120"/>
            </a:endParaRPr>
          </a:p>
        </p:txBody>
      </p:sp>
      <p:sp>
        <p:nvSpPr>
          <p:cNvPr id="7" name="文字方塊 6"/>
          <p:cNvSpPr txBox="1"/>
          <p:nvPr/>
        </p:nvSpPr>
        <p:spPr>
          <a:xfrm>
            <a:off x="-13296" y="6669360"/>
            <a:ext cx="3403496" cy="215444"/>
          </a:xfrm>
          <a:prstGeom prst="rect">
            <a:avLst/>
          </a:prstGeom>
          <a:noFill/>
        </p:spPr>
        <p:txBody>
          <a:bodyPr wrap="none" rtlCol="0">
            <a:spAutoFit/>
          </a:bodyPr>
          <a:lstStyle/>
          <a:p>
            <a:r>
              <a:rPr lang="zh-TW" altLang="en-US" sz="800" dirty="0" smtClean="0"/>
              <a:t>圖片網址</a:t>
            </a:r>
            <a:r>
              <a:rPr lang="en-US" altLang="zh-TW" sz="800" dirty="0" smtClean="0"/>
              <a:t>:http</a:t>
            </a:r>
            <a:r>
              <a:rPr lang="en-US" altLang="zh-TW" sz="800" dirty="0"/>
              <a:t>://new.cpc.com.tw/division/lngb/information-text.aspx?id=24</a:t>
            </a:r>
            <a:endParaRPr lang="zh-TW" altLang="en-US" sz="800" dirty="0"/>
          </a:p>
        </p:txBody>
      </p:sp>
    </p:spTree>
    <p:extLst>
      <p:ext uri="{BB962C8B-B14F-4D97-AF65-F5344CB8AC3E}">
        <p14:creationId xmlns:p14="http://schemas.microsoft.com/office/powerpoint/2010/main" val="219468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36712"/>
            <a:ext cx="8424936" cy="5400600"/>
          </a:xfrm>
        </p:spPr>
        <p:txBody>
          <a:bodyPr>
            <a:normAutofit fontScale="92500" lnSpcReduction="20000"/>
          </a:bodyPr>
          <a:lstStyle/>
          <a:p>
            <a:pPr marL="0" indent="0">
              <a:buNone/>
            </a:pPr>
            <a:r>
              <a:rPr lang="en-US" altLang="zh-TW" sz="3600" dirty="0">
                <a:solidFill>
                  <a:srgbClr val="FF0000"/>
                </a:solidFill>
                <a:latin typeface="Adobe 繁黑體 Std B" pitchFamily="34" charset="-120"/>
                <a:ea typeface="Adobe 繁黑體 Std B"/>
              </a:rPr>
              <a:t>	</a:t>
            </a:r>
            <a:r>
              <a:rPr lang="zh-TW" altLang="en-US" sz="3600" dirty="0">
                <a:solidFill>
                  <a:srgbClr val="FF0000"/>
                </a:solidFill>
                <a:latin typeface="Adobe 繁黑體 Std B" pitchFamily="34" charset="-120"/>
                <a:ea typeface="Adobe 繁黑體 Std B"/>
              </a:rPr>
              <a:t>適當</a:t>
            </a:r>
            <a:r>
              <a:rPr lang="zh-TW" altLang="en-US" sz="3600" dirty="0" smtClean="0">
                <a:solidFill>
                  <a:srgbClr val="FF0000"/>
                </a:solidFill>
                <a:latin typeface="Adobe 繁黑體 Std B" pitchFamily="34" charset="-120"/>
                <a:ea typeface="Adobe 繁黑體 Std B"/>
              </a:rPr>
              <a:t>科技</a:t>
            </a:r>
            <a:r>
              <a:rPr lang="en-US" altLang="zh-TW" sz="3600" dirty="0" smtClean="0">
                <a:solidFill>
                  <a:srgbClr val="FF0000"/>
                </a:solidFill>
                <a:latin typeface="Adobe 繁黑體 Std B" pitchFamily="34" charset="-120"/>
                <a:ea typeface="Adobe 繁黑體 Std B"/>
              </a:rPr>
              <a:t>:</a:t>
            </a:r>
            <a:endParaRPr lang="en-US" altLang="zh-TW" sz="2800" dirty="0">
              <a:latin typeface="標楷體" charset="0"/>
              <a:ea typeface="標楷體" charset="0"/>
            </a:endParaRPr>
          </a:p>
          <a:p>
            <a:pPr marL="0" indent="0">
              <a:buNone/>
            </a:pPr>
            <a:r>
              <a:rPr lang="zh-TW" altLang="en-US" sz="2800" dirty="0">
                <a:solidFill>
                  <a:srgbClr val="FF0000"/>
                </a:solidFill>
                <a:latin typeface="標楷體" charset="0"/>
                <a:ea typeface="標楷體" charset="0"/>
              </a:rPr>
              <a:t> </a:t>
            </a:r>
            <a:r>
              <a:rPr lang="zh-TW" altLang="en-US" sz="2800" dirty="0" smtClean="0">
                <a:latin typeface="標楷體" charset="0"/>
                <a:ea typeface="標楷體" charset="0"/>
              </a:rPr>
              <a:t>其實現實中水力壓裂法的使用，在不同地區，就有不同的問題。</a:t>
            </a:r>
            <a:endParaRPr lang="en-US" altLang="zh-TW" sz="2800" dirty="0" smtClean="0">
              <a:latin typeface="標楷體" charset="0"/>
              <a:ea typeface="標楷體" charset="0"/>
            </a:endParaRPr>
          </a:p>
          <a:p>
            <a:pPr marL="0" indent="0">
              <a:buNone/>
            </a:pPr>
            <a:r>
              <a:rPr lang="zh-TW" altLang="en-US" sz="2800" dirty="0" smtClean="0">
                <a:latin typeface="標楷體" charset="0"/>
                <a:ea typeface="標楷體" charset="0"/>
              </a:rPr>
              <a:t>  如</a:t>
            </a:r>
            <a:r>
              <a:rPr lang="zh-TW" altLang="en-US" sz="2800" dirty="0">
                <a:latin typeface="標楷體" charset="0"/>
                <a:ea typeface="標楷體" charset="0"/>
              </a:rPr>
              <a:t>墨西哥等地本身就乾旱，而水力壓裂法需要使用大量的水資源，如在當地以水力壓裂法來開採頁岩氣，那便是過度使用當地原有資源來強行取得另一個資源。</a:t>
            </a:r>
          </a:p>
          <a:p>
            <a:pPr marL="0" indent="0">
              <a:buNone/>
            </a:pPr>
            <a:r>
              <a:rPr lang="zh-TW" altLang="en-US" sz="2800" dirty="0">
                <a:latin typeface="標楷體" charset="0"/>
                <a:ea typeface="標楷體" charset="0"/>
              </a:rPr>
              <a:t>所以水力壓裂法這樣的科技，對當地並不適用，對他們當地居民也就不是適當的科技。</a:t>
            </a:r>
          </a:p>
          <a:p>
            <a:pPr marL="0" indent="0">
              <a:buNone/>
            </a:pPr>
            <a:r>
              <a:rPr lang="zh-TW" altLang="en-US" sz="2800" dirty="0" smtClean="0">
                <a:latin typeface="標楷體" charset="0"/>
                <a:ea typeface="標楷體" charset="0"/>
              </a:rPr>
              <a:t>  而</a:t>
            </a:r>
            <a:r>
              <a:rPr lang="zh-TW" altLang="en-US" sz="2800" dirty="0">
                <a:latin typeface="標楷體" charset="0"/>
                <a:ea typeface="標楷體" charset="0"/>
              </a:rPr>
              <a:t>台灣是個水資源豐沛的島嶼，水資源並不缺乏，但因處於環太平地震帶上，如要使用水力壓裂法，應更注重其注入井液體容許量的問題</a:t>
            </a:r>
            <a:r>
              <a:rPr lang="zh-TW" altLang="en-US" sz="2800" dirty="0" smtClean="0">
                <a:latin typeface="標楷體" charset="0"/>
                <a:ea typeface="標楷體" charset="0"/>
              </a:rPr>
              <a:t>。</a:t>
            </a:r>
            <a:endParaRPr lang="en-US" altLang="zh-TW" sz="2800" dirty="0" smtClean="0">
              <a:latin typeface="標楷體" charset="0"/>
              <a:ea typeface="標楷體" charset="0"/>
            </a:endParaRPr>
          </a:p>
          <a:p>
            <a:pPr marL="0" indent="0">
              <a:buNone/>
            </a:pPr>
            <a:r>
              <a:rPr lang="zh-TW" altLang="en-US" sz="2800" dirty="0">
                <a:latin typeface="標楷體" charset="0"/>
                <a:ea typeface="標楷體" charset="0"/>
              </a:rPr>
              <a:t> </a:t>
            </a:r>
            <a:r>
              <a:rPr lang="zh-TW" altLang="en-US" sz="2800" dirty="0" smtClean="0">
                <a:latin typeface="標楷體" charset="0"/>
                <a:ea typeface="標楷體" charset="0"/>
              </a:rPr>
              <a:t> 電影中，大多數居民以農場維持生計，對水力壓裂法有疑慮，認為會影響動植物，以及水資源、土地及環境，選擇反對開採當然是最沒有風險的，但那不代表水力壓裂法一定是不好的。</a:t>
            </a:r>
            <a:endParaRPr lang="zh-TW" altLang="en-US" sz="2800" dirty="0">
              <a:latin typeface="標楷體" charset="0"/>
              <a:ea typeface="標楷體" charset="0"/>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7" name="流程图: 摘录 6"/>
          <p:cNvSpPr/>
          <p:nvPr/>
        </p:nvSpPr>
        <p:spPr>
          <a:xfrm>
            <a:off x="864345" y="764704"/>
            <a:ext cx="422275" cy="422275"/>
          </a:xfrm>
          <a:prstGeom prst="flowChartExtra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5690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4968552"/>
          </a:xfrm>
        </p:spPr>
        <p:txBody>
          <a:bodyPr>
            <a:normAutofit lnSpcReduction="10000"/>
          </a:bodyPr>
          <a:lstStyle/>
          <a:p>
            <a:pPr marL="0" indent="0">
              <a:buNone/>
            </a:pPr>
            <a:r>
              <a:rPr lang="en-US" altLang="zh-TW" sz="4000" dirty="0">
                <a:solidFill>
                  <a:srgbClr val="FF0000"/>
                </a:solidFill>
                <a:latin typeface="Adobe 繁黑體 Std B" pitchFamily="34" charset="-120"/>
                <a:ea typeface="Adobe 繁黑體 Std B"/>
              </a:rPr>
              <a:t>	</a:t>
            </a:r>
            <a:r>
              <a:rPr lang="zh-TW" altLang="en-US" sz="4000" dirty="0">
                <a:solidFill>
                  <a:srgbClr val="FF0000"/>
                </a:solidFill>
                <a:latin typeface="Adobe 繁黑體 Std B" pitchFamily="34" charset="-120"/>
                <a:ea typeface="Adobe 繁黑體 Std B"/>
              </a:rPr>
              <a:t>風險</a:t>
            </a:r>
            <a:r>
              <a:rPr lang="zh-TW" altLang="en-US" sz="4000" dirty="0" smtClean="0">
                <a:solidFill>
                  <a:srgbClr val="FF0000"/>
                </a:solidFill>
                <a:latin typeface="Adobe 繁黑體 Std B" pitchFamily="34" charset="-120"/>
                <a:ea typeface="Adobe 繁黑體 Std B"/>
              </a:rPr>
              <a:t>評估</a:t>
            </a:r>
            <a:r>
              <a:rPr lang="en-US" altLang="zh-TW" sz="4000" dirty="0" smtClean="0">
                <a:solidFill>
                  <a:srgbClr val="FF0000"/>
                </a:solidFill>
                <a:latin typeface="Adobe 繁黑體 Std B" pitchFamily="34" charset="-120"/>
                <a:ea typeface="Adobe 繁黑體 Std B"/>
              </a:rPr>
              <a:t>:</a:t>
            </a:r>
            <a:endParaRPr lang="en-US" altLang="zh-TW" sz="4000" dirty="0" smtClean="0">
              <a:solidFill>
                <a:srgbClr val="FF0000"/>
              </a:solidFill>
              <a:latin typeface="Adobe 繁黑體 Std B" pitchFamily="34" charset="-120"/>
              <a:ea typeface="Adobe 繁黑體 Std B"/>
            </a:endParaRPr>
          </a:p>
          <a:p>
            <a:pPr marL="0" indent="0">
              <a:buNone/>
            </a:pPr>
            <a:r>
              <a:rPr lang="en-US" altLang="zh-TW" sz="3000" dirty="0">
                <a:ea typeface="Adobe 繁黑體 Std B"/>
              </a:rPr>
              <a:t>	</a:t>
            </a:r>
            <a:r>
              <a:rPr lang="zh-TW" altLang="en-US" sz="3000" dirty="0" smtClean="0">
                <a:latin typeface="標楷體" pitchFamily="65" charset="-120"/>
                <a:ea typeface="標楷體" pitchFamily="65" charset="-120"/>
              </a:rPr>
              <a:t>電影中產生爭議的</a:t>
            </a:r>
            <a:r>
              <a:rPr lang="zh-TW" altLang="en-US" sz="3000" dirty="0" smtClean="0">
                <a:latin typeface="標楷體" pitchFamily="65" charset="-120"/>
                <a:ea typeface="標楷體" pitchFamily="65" charset="-120"/>
              </a:rPr>
              <a:t>水力</a:t>
            </a:r>
            <a:r>
              <a:rPr lang="zh-TW" altLang="en-US" sz="3000" dirty="0">
                <a:latin typeface="標楷體" pitchFamily="65" charset="-120"/>
                <a:ea typeface="標楷體" pitchFamily="65" charset="-120"/>
              </a:rPr>
              <a:t>壓裂</a:t>
            </a:r>
            <a:r>
              <a:rPr lang="zh-TW" altLang="en-US" sz="3000" dirty="0" smtClean="0">
                <a:latin typeface="標楷體" pitchFamily="65" charset="-120"/>
                <a:ea typeface="標楷體" pitchFamily="65" charset="-120"/>
              </a:rPr>
              <a:t>法不是不可行，也不是絕對有危害的，但是應</a:t>
            </a:r>
            <a:r>
              <a:rPr lang="zh-TW" altLang="en-US" sz="3000" dirty="0">
                <a:latin typeface="標楷體" pitchFamily="65" charset="-120"/>
                <a:ea typeface="標楷體" pitchFamily="65" charset="-120"/>
              </a:rPr>
              <a:t>先請專業團隊探勘當地的地質情況，以及當地是否有水源短缺的問題</a:t>
            </a:r>
            <a:r>
              <a:rPr lang="zh-TW" altLang="en-US" sz="3000" dirty="0" smtClean="0">
                <a:latin typeface="標楷體" pitchFamily="65" charset="-120"/>
                <a:ea typeface="標楷體" pitchFamily="65" charset="-120"/>
              </a:rPr>
              <a:t>，</a:t>
            </a:r>
            <a:r>
              <a:rPr lang="zh-TW" altLang="en-US" sz="3000" dirty="0">
                <a:latin typeface="標楷體" pitchFamily="65" charset="-120"/>
                <a:ea typeface="標楷體" pitchFamily="65" charset="-120"/>
              </a:rPr>
              <a:t>還有</a:t>
            </a:r>
            <a:r>
              <a:rPr lang="zh-TW" altLang="en-US" sz="3000" dirty="0" smtClean="0">
                <a:latin typeface="標楷體" pitchFamily="65" charset="-120"/>
                <a:ea typeface="標楷體" pitchFamily="65" charset="-120"/>
              </a:rPr>
              <a:t>研究後續產生的廢水排放問題，並向民眾說明。</a:t>
            </a:r>
            <a:endParaRPr lang="en-US" altLang="zh-TW" sz="3000" dirty="0" smtClean="0">
              <a:latin typeface="標楷體" pitchFamily="65" charset="-120"/>
              <a:ea typeface="標楷體" pitchFamily="65" charset="-120"/>
            </a:endParaRPr>
          </a:p>
          <a:p>
            <a:pPr marL="0" indent="0">
              <a:buNone/>
            </a:pPr>
            <a:r>
              <a:rPr lang="zh-TW" altLang="en-US" sz="3000" dirty="0" smtClean="0">
                <a:latin typeface="標楷體" pitchFamily="65" charset="-120"/>
                <a:ea typeface="標楷體" pitchFamily="65" charset="-120"/>
              </a:rPr>
              <a:t>  水力壓裂法最主要造成爭議的是需注入大量水源及壓裂液，而之後所產生的廢水會造成自來水自然、地表植物含有有害物質；以及開採過程之中如地質不適合，會使地層活動變得頻繁，這些都是潛在的風險。</a:t>
            </a:r>
            <a:endParaRPr lang="zh-TW" altLang="en-US" dirty="0">
              <a:latin typeface="標楷體" pitchFamily="65" charset="-120"/>
              <a:ea typeface="標楷體" pitchFamily="65" charset="-120"/>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7" name="流程图: 摘录 6"/>
          <p:cNvSpPr/>
          <p:nvPr/>
        </p:nvSpPr>
        <p:spPr>
          <a:xfrm>
            <a:off x="899795" y="1124585"/>
            <a:ext cx="422275" cy="422275"/>
          </a:xfrm>
          <a:prstGeom prst="flowChartExtra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822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7018" y="1268760"/>
            <a:ext cx="2677470" cy="4063438"/>
          </a:xfrm>
        </p:spPr>
        <p:txBody>
          <a:bodyPr>
            <a:normAutofit/>
          </a:bodyPr>
          <a:lstStyle/>
          <a:p>
            <a:pPr marL="0" indent="0">
              <a:buNone/>
            </a:pPr>
            <a:r>
              <a:rPr lang="zh-TW" altLang="en-US" sz="2800" dirty="0" smtClean="0">
                <a:latin typeface="標楷體" charset="0"/>
                <a:ea typeface="標楷體" charset="0"/>
              </a:rPr>
              <a:t>目前</a:t>
            </a:r>
            <a:r>
              <a:rPr lang="zh-TW" altLang="en-US" sz="2800" dirty="0">
                <a:latin typeface="標楷體" charset="0"/>
                <a:ea typeface="標楷體" charset="0"/>
              </a:rPr>
              <a:t>廢水的排放主要採用地下灌注</a:t>
            </a:r>
            <a:r>
              <a:rPr lang="zh-TW" altLang="en-US" sz="2800" dirty="0" smtClean="0">
                <a:latin typeface="標楷體" charset="0"/>
                <a:ea typeface="標楷體" charset="0"/>
              </a:rPr>
              <a:t>法</a:t>
            </a:r>
            <a:r>
              <a:rPr lang="en-US" altLang="zh-TW" sz="2800" dirty="0" smtClean="0">
                <a:latin typeface="標楷體" charset="0"/>
                <a:ea typeface="標楷體" charset="0"/>
              </a:rPr>
              <a:t>:</a:t>
            </a:r>
          </a:p>
          <a:p>
            <a:pPr marL="0" indent="0">
              <a:buNone/>
            </a:pPr>
            <a:r>
              <a:rPr lang="en-US" altLang="zh-TW" sz="2800" dirty="0" smtClean="0">
                <a:latin typeface="標楷體" charset="0"/>
                <a:ea typeface="標楷體" charset="0"/>
              </a:rPr>
              <a:t>1.</a:t>
            </a:r>
            <a:r>
              <a:rPr lang="zh-TW" altLang="en-US" sz="2800" dirty="0" smtClean="0">
                <a:latin typeface="標楷體" charset="0"/>
                <a:ea typeface="標楷體" charset="0"/>
              </a:rPr>
              <a:t>地質結構簡單</a:t>
            </a:r>
            <a:endParaRPr lang="en-US" altLang="zh-TW" sz="2800" dirty="0" smtClean="0">
              <a:latin typeface="標楷體" charset="0"/>
              <a:ea typeface="標楷體" charset="0"/>
            </a:endParaRPr>
          </a:p>
          <a:p>
            <a:pPr marL="0" indent="0">
              <a:buNone/>
            </a:pPr>
            <a:r>
              <a:rPr lang="en-US" altLang="zh-TW" sz="2800" dirty="0" smtClean="0">
                <a:latin typeface="標楷體" charset="0"/>
                <a:ea typeface="標楷體" charset="0"/>
              </a:rPr>
              <a:t>2.</a:t>
            </a:r>
            <a:r>
              <a:rPr lang="zh-TW" altLang="en-US" sz="2800" dirty="0" smtClean="0">
                <a:latin typeface="標楷體" charset="0"/>
                <a:ea typeface="標楷體" charset="0"/>
              </a:rPr>
              <a:t>灌注井之深度</a:t>
            </a:r>
            <a:endParaRPr lang="en-US" altLang="zh-TW" sz="2800" dirty="0" smtClean="0">
              <a:latin typeface="標楷體" charset="0"/>
              <a:ea typeface="標楷體" charset="0"/>
            </a:endParaRPr>
          </a:p>
          <a:p>
            <a:pPr marL="0" indent="0">
              <a:buNone/>
            </a:pPr>
            <a:r>
              <a:rPr lang="en-US" altLang="zh-TW" sz="2800" dirty="0" smtClean="0">
                <a:latin typeface="標楷體" charset="0"/>
                <a:ea typeface="標楷體" charset="0"/>
              </a:rPr>
              <a:t>3.</a:t>
            </a:r>
            <a:r>
              <a:rPr lang="zh-TW" altLang="en-US" sz="2800" dirty="0" smtClean="0">
                <a:latin typeface="標楷體" charset="0"/>
                <a:ea typeface="標楷體" charset="0"/>
              </a:rPr>
              <a:t>控制技術問題</a:t>
            </a:r>
            <a:endParaRPr lang="en-US" altLang="zh-TW" sz="2800" dirty="0" smtClean="0">
              <a:latin typeface="標楷體" charset="0"/>
              <a:ea typeface="標楷體" charset="0"/>
            </a:endParaRPr>
          </a:p>
          <a:p>
            <a:pPr marL="0" indent="0">
              <a:buNone/>
            </a:pPr>
            <a:r>
              <a:rPr lang="en-US" altLang="zh-TW" sz="2800" dirty="0" smtClean="0">
                <a:latin typeface="標楷體" charset="0"/>
                <a:ea typeface="標楷體" charset="0"/>
              </a:rPr>
              <a:t>4.</a:t>
            </a:r>
            <a:r>
              <a:rPr lang="zh-TW" altLang="en-US" sz="2800" dirty="0" smtClean="0">
                <a:latin typeface="標楷體" charset="0"/>
                <a:ea typeface="標楷體" charset="0"/>
              </a:rPr>
              <a:t>井的維護問題</a:t>
            </a:r>
            <a:endParaRPr lang="en-US" altLang="zh-TW" sz="2800" dirty="0">
              <a:latin typeface="標楷體" charset="0"/>
              <a:ea typeface="標楷體" charset="0"/>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4654" r="5588" b="3172"/>
          <a:stretch/>
        </p:blipFill>
        <p:spPr>
          <a:xfrm>
            <a:off x="17481" y="652367"/>
            <a:ext cx="6269537" cy="5791987"/>
          </a:xfrm>
          <a:prstGeom prst="rect">
            <a:avLst/>
          </a:prstGeom>
        </p:spPr>
      </p:pic>
      <p:sp>
        <p:nvSpPr>
          <p:cNvPr id="5" name="文字方塊 4"/>
          <p:cNvSpPr txBox="1"/>
          <p:nvPr/>
        </p:nvSpPr>
        <p:spPr>
          <a:xfrm>
            <a:off x="626017" y="6495215"/>
            <a:ext cx="3536546" cy="215444"/>
          </a:xfrm>
          <a:prstGeom prst="rect">
            <a:avLst/>
          </a:prstGeom>
          <a:noFill/>
        </p:spPr>
        <p:txBody>
          <a:bodyPr wrap="none" rtlCol="0">
            <a:spAutoFit/>
          </a:bodyPr>
          <a:lstStyle/>
          <a:p>
            <a:r>
              <a:rPr lang="zh-TW" altLang="en-US" sz="800" dirty="0" smtClean="0"/>
              <a:t>圖片網址</a:t>
            </a:r>
            <a:r>
              <a:rPr lang="en-US" altLang="zh-TW" sz="800" dirty="0" smtClean="0"/>
              <a:t>:http</a:t>
            </a:r>
            <a:r>
              <a:rPr lang="en-US" altLang="zh-TW" sz="800" dirty="0"/>
              <a:t>://green.sina.com.cn/news/roll/2013-04-01/110626701802.shtml</a:t>
            </a:r>
            <a:endParaRPr lang="zh-TW" altLang="en-US" sz="800" dirty="0"/>
          </a:p>
        </p:txBody>
      </p:sp>
    </p:spTree>
    <p:extLst>
      <p:ext uri="{BB962C8B-B14F-4D97-AF65-F5344CB8AC3E}">
        <p14:creationId xmlns:p14="http://schemas.microsoft.com/office/powerpoint/2010/main" val="2820455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05" y="2996883"/>
            <a:ext cx="8229600" cy="1143000"/>
          </a:xfrm>
        </p:spPr>
        <p:txBody>
          <a:bodyPr/>
          <a:lstStyle/>
          <a:p>
            <a:r>
              <a:rPr lang="zh-TW" altLang="zh-CN" sz="5400">
                <a:latin typeface="微軟正黑體" charset="0"/>
                <a:ea typeface="微軟正黑體" charset="0"/>
              </a:rPr>
              <a:t>謝謝觀賞</a:t>
            </a: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7" name="流程图: 摘录 6"/>
          <p:cNvSpPr/>
          <p:nvPr/>
        </p:nvSpPr>
        <p:spPr>
          <a:xfrm>
            <a:off x="2555875" y="3213100"/>
            <a:ext cx="648335" cy="648335"/>
          </a:xfrm>
          <a:prstGeom prst="flowChartExtra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1775" y="116840"/>
            <a:ext cx="3446145" cy="999490"/>
          </a:xfrm>
        </p:spPr>
        <p:txBody>
          <a:bodyPr>
            <a:normAutofit/>
          </a:bodyPr>
          <a:lstStyle/>
          <a:p>
            <a:pPr algn="l"/>
            <a:r>
              <a:rPr lang="en-US" altLang="zh-TW" dirty="0" smtClean="0">
                <a:latin typeface="Adobe 繁黑體 Std B" pitchFamily="34" charset="-120"/>
                <a:ea typeface="Adobe 繁黑體 Std B"/>
              </a:rPr>
              <a:t>(1)</a:t>
            </a:r>
            <a:r>
              <a:rPr lang="zh-TW" altLang="en-US" dirty="0" smtClean="0">
                <a:latin typeface="Adobe 繁黑體 Std B" pitchFamily="34" charset="-120"/>
                <a:ea typeface="Adobe 繁黑體 Std B"/>
              </a:rPr>
              <a:t>劇情簡介</a:t>
            </a:r>
            <a:endParaRPr lang="zh-TW" altLang="en-US" dirty="0">
              <a:ea typeface="Adobe 繁黑體 Std B"/>
            </a:endParaRPr>
          </a:p>
        </p:txBody>
      </p:sp>
      <p:sp>
        <p:nvSpPr>
          <p:cNvPr id="3" name="內容版面配置區 2"/>
          <p:cNvSpPr>
            <a:spLocks noGrp="1"/>
          </p:cNvSpPr>
          <p:nvPr>
            <p:ph idx="1"/>
          </p:nvPr>
        </p:nvSpPr>
        <p:spPr>
          <a:xfrm>
            <a:off x="611505" y="1412875"/>
            <a:ext cx="7633970" cy="4814570"/>
          </a:xfrm>
        </p:spPr>
        <p:txBody>
          <a:bodyPr>
            <a:normAutofit/>
          </a:bodyPr>
          <a:lstStyle/>
          <a:p>
            <a:pPr marL="0" indent="0">
              <a:buNone/>
            </a:pPr>
            <a:r>
              <a:rPr lang="en-US" altLang="zh-TW" dirty="0" smtClean="0">
                <a:latin typeface="+mn-ea"/>
                <a:ea typeface="Adobe 繁黑體 Std B"/>
              </a:rPr>
              <a:t>	</a:t>
            </a:r>
            <a:r>
              <a:rPr lang="zh-TW" altLang="zh-TW" sz="2200" dirty="0" smtClean="0">
                <a:latin typeface="標楷體" charset="0"/>
                <a:ea typeface="標楷體" charset="0"/>
              </a:rPr>
              <a:t>出身</a:t>
            </a:r>
            <a:r>
              <a:rPr lang="zh-TW" altLang="zh-TW" sz="2200" dirty="0">
                <a:latin typeface="標楷體" charset="0"/>
                <a:ea typeface="標楷體" charset="0"/>
              </a:rPr>
              <a:t>農家，任職於一家大規模的能源開採企業公司的業務員，</a:t>
            </a:r>
            <a:r>
              <a:rPr lang="zh-TW" altLang="zh-TW" sz="2200" b="1" u="sng" dirty="0">
                <a:latin typeface="標楷體" charset="0"/>
                <a:ea typeface="標楷體" charset="0"/>
              </a:rPr>
              <a:t>史提夫</a:t>
            </a:r>
            <a:r>
              <a:rPr lang="en-US" altLang="zh-TW" sz="2200" b="1" u="sng" dirty="0">
                <a:latin typeface="標楷體" charset="0"/>
                <a:ea typeface="標楷體" charset="0"/>
              </a:rPr>
              <a:t>·</a:t>
            </a:r>
            <a:r>
              <a:rPr lang="zh-TW" altLang="zh-TW" sz="2200" b="1" u="sng" dirty="0">
                <a:latin typeface="標楷體" charset="0"/>
                <a:ea typeface="標楷體" charset="0"/>
              </a:rPr>
              <a:t>巴特勒</a:t>
            </a:r>
            <a:r>
              <a:rPr lang="zh-TW" altLang="zh-TW" sz="2200" dirty="0">
                <a:latin typeface="標楷體" charset="0"/>
                <a:ea typeface="標楷體" charset="0"/>
              </a:rPr>
              <a:t>，與他的夥伴，</a:t>
            </a:r>
            <a:r>
              <a:rPr lang="zh-TW" altLang="zh-TW" sz="2200" b="1" u="sng" dirty="0">
                <a:latin typeface="標楷體" charset="0"/>
                <a:ea typeface="標楷體" charset="0"/>
              </a:rPr>
              <a:t>蘇</a:t>
            </a:r>
            <a:r>
              <a:rPr lang="en-US" altLang="zh-TW" sz="2200" b="1" u="sng" dirty="0">
                <a:latin typeface="標楷體" charset="0"/>
                <a:ea typeface="標楷體" charset="0"/>
              </a:rPr>
              <a:t>·</a:t>
            </a:r>
            <a:r>
              <a:rPr lang="zh-TW" altLang="zh-TW" sz="2200" b="1" u="sng" dirty="0">
                <a:latin typeface="標楷體" charset="0"/>
                <a:ea typeface="標楷體" charset="0"/>
              </a:rPr>
              <a:t>湯瑪遜</a:t>
            </a:r>
            <a:r>
              <a:rPr lang="zh-TW" altLang="zh-TW" sz="2200" dirty="0">
                <a:latin typeface="標楷體" charset="0"/>
                <a:ea typeface="標楷體" charset="0"/>
              </a:rPr>
              <a:t>，被公司指派至公司欲開發的小鎮，說服鎮民讓他們公司進行天然氣的開發。</a:t>
            </a:r>
            <a:endParaRPr lang="en-US" altLang="zh-TW" sz="2200" dirty="0">
              <a:latin typeface="標楷體" charset="0"/>
              <a:ea typeface="標楷體" charset="0"/>
            </a:endParaRPr>
          </a:p>
          <a:p>
            <a:pPr marL="0" indent="0">
              <a:buNone/>
            </a:pPr>
            <a:r>
              <a:rPr lang="en-US" altLang="zh-TW" sz="2200" dirty="0">
                <a:latin typeface="標楷體" charset="0"/>
                <a:ea typeface="標楷體" charset="0"/>
              </a:rPr>
              <a:t>	</a:t>
            </a:r>
            <a:r>
              <a:rPr lang="zh-TW" altLang="zh-TW" sz="2200" b="1" u="sng" dirty="0">
                <a:latin typeface="標楷體" charset="0"/>
                <a:ea typeface="標楷體" charset="0"/>
              </a:rPr>
              <a:t>史提夫</a:t>
            </a:r>
            <a:r>
              <a:rPr lang="zh-TW" altLang="zh-TW" sz="2200" dirty="0">
                <a:latin typeface="標楷體" charset="0"/>
                <a:ea typeface="標楷體" charset="0"/>
              </a:rPr>
              <a:t>利用金錢的誘惑，</a:t>
            </a:r>
            <a:r>
              <a:rPr lang="zh-TW" altLang="zh-TW" sz="2200" b="1" u="sng" dirty="0">
                <a:latin typeface="標楷體" charset="0"/>
                <a:ea typeface="標楷體" charset="0"/>
              </a:rPr>
              <a:t>蘇</a:t>
            </a:r>
            <a:r>
              <a:rPr lang="zh-TW" altLang="zh-TW" sz="2200" dirty="0">
                <a:latin typeface="標楷體" charset="0"/>
                <a:ea typeface="標楷體" charset="0"/>
              </a:rPr>
              <a:t>以為了小孩之後長大的發展為由，遊說鎮民，正當以為一切順利之時。卻在</a:t>
            </a:r>
            <a:r>
              <a:rPr lang="zh-TW" altLang="en-US" sz="2200" b="1" dirty="0">
                <a:latin typeface="標楷體" charset="0"/>
                <a:ea typeface="標楷體" charset="0"/>
                <a:sym typeface="+mn-ea"/>
              </a:rPr>
              <a:t>集結會</a:t>
            </a:r>
            <a:r>
              <a:rPr lang="zh-TW" altLang="en-US" sz="2200" dirty="0">
                <a:latin typeface="標楷體" charset="0"/>
                <a:ea typeface="標楷體" charset="0"/>
                <a:sym typeface="+mn-ea"/>
              </a:rPr>
              <a:t>被當地教師</a:t>
            </a:r>
            <a:r>
              <a:rPr lang="zh-TW" altLang="en-US" sz="2200" b="1" u="sng" dirty="0">
                <a:latin typeface="標楷體" charset="0"/>
                <a:ea typeface="標楷體" charset="0"/>
                <a:sym typeface="+mn-ea"/>
              </a:rPr>
              <a:t>法蘭˙克葉慈</a:t>
            </a:r>
            <a:r>
              <a:rPr lang="zh-TW" altLang="en-US" sz="2200" dirty="0">
                <a:latin typeface="標楷體" charset="0"/>
                <a:ea typeface="標楷體" charset="0"/>
                <a:sym typeface="+mn-ea"/>
              </a:rPr>
              <a:t>呼籲鎮民關切這個開採案的</a:t>
            </a:r>
            <a:r>
              <a:rPr lang="zh-TW" altLang="en-US" sz="2200" b="1" dirty="0">
                <a:latin typeface="標楷體" charset="0"/>
                <a:ea typeface="標楷體" charset="0"/>
                <a:sym typeface="+mn-ea"/>
              </a:rPr>
              <a:t>利弊</a:t>
            </a:r>
            <a:r>
              <a:rPr lang="zh-TW" altLang="en-US" sz="2200" dirty="0">
                <a:latin typeface="標楷體" charset="0"/>
                <a:ea typeface="標楷體" charset="0"/>
                <a:sym typeface="+mn-ea"/>
              </a:rPr>
              <a:t>，在集結會上與史提夫唇槍舌戰，令許原本口頭答應的村民開始猶豫了起來！</a:t>
            </a:r>
          </a:p>
          <a:p>
            <a:pPr marL="0" indent="0">
              <a:buNone/>
            </a:pPr>
            <a:r>
              <a:rPr lang="en-US" altLang="zh-TW" sz="2200" dirty="0">
                <a:latin typeface="標楷體" charset="0"/>
                <a:ea typeface="標楷體" charset="0"/>
                <a:sym typeface="+mn-ea"/>
              </a:rPr>
              <a:t>	</a:t>
            </a:r>
            <a:r>
              <a:rPr lang="zh-TW" altLang="en-US" sz="2200" dirty="0">
                <a:latin typeface="標楷體" charset="0"/>
                <a:ea typeface="標楷體" charset="0"/>
                <a:sym typeface="+mn-ea"/>
              </a:rPr>
              <a:t>隔天跑來了一位環保人士</a:t>
            </a:r>
            <a:r>
              <a:rPr lang="zh-TW" altLang="en-US" sz="2200" b="1" u="sng" dirty="0">
                <a:latin typeface="標楷體" charset="0"/>
                <a:ea typeface="標楷體" charset="0"/>
                <a:sym typeface="+mn-ea"/>
              </a:rPr>
              <a:t>達斯汀</a:t>
            </a:r>
            <a:r>
              <a:rPr lang="zh-TW" altLang="en-US" sz="2200" dirty="0">
                <a:latin typeface="標楷體" charset="0"/>
                <a:ea typeface="標楷體" charset="0"/>
                <a:sym typeface="+mn-ea"/>
              </a:rPr>
              <a:t>，並在酒吧跟村名介紹自己，遊說村名不要將土地賣給大財團開發。還到了許多鎮民家中插上全球滾回去的告示牌，並且到學校宣導開採天然氣會造成的</a:t>
            </a:r>
            <a:r>
              <a:rPr lang="zh-TW" altLang="en-US" sz="2200" b="1" dirty="0">
                <a:latin typeface="標楷體" charset="0"/>
                <a:ea typeface="標楷體" charset="0"/>
                <a:sym typeface="+mn-ea"/>
              </a:rPr>
              <a:t>影響與破壞</a:t>
            </a:r>
            <a:r>
              <a:rPr lang="zh-TW" altLang="en-US" sz="2200" dirty="0">
                <a:latin typeface="標楷體" charset="0"/>
                <a:ea typeface="標楷體" charset="0"/>
                <a:sym typeface="+mn-ea"/>
              </a:rPr>
              <a:t>！</a:t>
            </a: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460" y="1124585"/>
            <a:ext cx="8229600" cy="4704080"/>
          </a:xfrm>
        </p:spPr>
        <p:txBody>
          <a:bodyPr>
            <a:normAutofit fontScale="92500"/>
          </a:bodyPr>
          <a:lstStyle/>
          <a:p>
            <a:pPr marL="0" indent="0">
              <a:buNone/>
            </a:pPr>
            <a:r>
              <a:rPr lang="en-US" altLang="zh-TW" sz="2200" dirty="0" smtClean="0">
                <a:latin typeface="Adobe 繁黑體 Std B" pitchFamily="34" charset="-120"/>
                <a:ea typeface="Adobe 繁黑體 Std B"/>
              </a:rPr>
              <a:t>	</a:t>
            </a:r>
            <a:r>
              <a:rPr lang="zh-TW" altLang="en-US" sz="2200" dirty="0" smtClean="0">
                <a:latin typeface="標楷體" charset="0"/>
                <a:ea typeface="標楷體" charset="0"/>
              </a:rPr>
              <a:t>在</a:t>
            </a:r>
            <a:r>
              <a:rPr lang="zh-TW" altLang="en-US" sz="2200" dirty="0">
                <a:latin typeface="標楷體" charset="0"/>
                <a:ea typeface="標楷體" charset="0"/>
              </a:rPr>
              <a:t>法蘭克家作客的過程中，史提夫因法蘭克的詢問提起自己來自一個農村小鎮。過去，那裏有祖父經營的挖土機工廠，跟這裡的農村</a:t>
            </a:r>
            <a:r>
              <a:rPr lang="zh-TW" altLang="en-US" sz="2200" b="1" dirty="0">
                <a:latin typeface="標楷體" charset="0"/>
                <a:ea typeface="標楷體" charset="0"/>
              </a:rPr>
              <a:t>一樣面臨</a:t>
            </a:r>
            <a:r>
              <a:rPr lang="zh-TW" altLang="en-US" sz="2200" dirty="0">
                <a:latin typeface="標楷體" charset="0"/>
                <a:ea typeface="標楷體" charset="0"/>
              </a:rPr>
              <a:t>情況不好的處境，所以他便拿賣土地的錢，一走了之。</a:t>
            </a:r>
            <a:endParaRPr lang="en-US" altLang="zh-TW" sz="2200" dirty="0">
              <a:latin typeface="標楷體" charset="0"/>
              <a:ea typeface="標楷體" charset="0"/>
            </a:endParaRPr>
          </a:p>
          <a:p>
            <a:pPr marL="0" indent="0">
              <a:buNone/>
            </a:pPr>
            <a:r>
              <a:rPr lang="en-US" altLang="zh-TW" sz="2200" dirty="0" smtClean="0">
                <a:latin typeface="標楷體" charset="0"/>
                <a:ea typeface="標楷體" charset="0"/>
              </a:rPr>
              <a:t>	</a:t>
            </a:r>
            <a:r>
              <a:rPr lang="zh-TW" altLang="en-US" sz="2200" dirty="0" smtClean="0">
                <a:latin typeface="標楷體" charset="0"/>
                <a:ea typeface="標楷體" charset="0"/>
              </a:rPr>
              <a:t>在</a:t>
            </a:r>
            <a:r>
              <a:rPr lang="zh-TW" altLang="en-US" sz="2200" dirty="0">
                <a:latin typeface="標楷體" charset="0"/>
                <a:ea typeface="標楷體" charset="0"/>
              </a:rPr>
              <a:t>之後史提夫與法蘭克的交談中，法蘭克提到</a:t>
            </a:r>
            <a:r>
              <a:rPr lang="zh-TW" altLang="en-US" sz="2200" dirty="0">
                <a:solidFill>
                  <a:srgbClr val="FF0000"/>
                </a:solidFill>
                <a:latin typeface="標楷體" charset="0"/>
                <a:ea typeface="標楷體" charset="0"/>
              </a:rPr>
              <a:t>「 你來這裡給我們錢，以為是幫助我們，但我們交換的代價是什麼呢</a:t>
            </a:r>
            <a:r>
              <a:rPr lang="en-US" altLang="zh-TW" sz="2200" dirty="0">
                <a:solidFill>
                  <a:srgbClr val="FF0000"/>
                </a:solidFill>
                <a:latin typeface="標楷體" charset="0"/>
                <a:ea typeface="標楷體" charset="0"/>
              </a:rPr>
              <a:t>?</a:t>
            </a:r>
            <a:r>
              <a:rPr lang="zh-TW" altLang="en-US" sz="2200" dirty="0">
                <a:solidFill>
                  <a:srgbClr val="FF0000"/>
                </a:solidFill>
                <a:latin typeface="標楷體" charset="0"/>
                <a:ea typeface="標楷體" charset="0"/>
              </a:rPr>
              <a:t>甘願讓我們腳下的土地枯萎」</a:t>
            </a:r>
            <a:r>
              <a:rPr lang="zh-TW" altLang="en-US" sz="2200" dirty="0">
                <a:latin typeface="標楷體" charset="0"/>
                <a:ea typeface="標楷體" charset="0"/>
              </a:rPr>
              <a:t>並開始思索了，我們人該何去何從。</a:t>
            </a:r>
            <a:endParaRPr lang="en-US" altLang="zh-TW" sz="2200" dirty="0">
              <a:latin typeface="標楷體" charset="0"/>
              <a:ea typeface="標楷體" charset="0"/>
            </a:endParaRPr>
          </a:p>
          <a:p>
            <a:pPr marL="0" indent="0">
              <a:buNone/>
            </a:pPr>
            <a:r>
              <a:rPr lang="en-US" altLang="zh-TW" sz="2200" dirty="0" smtClean="0">
                <a:latin typeface="標楷體" charset="0"/>
                <a:ea typeface="標楷體" charset="0"/>
              </a:rPr>
              <a:t>	</a:t>
            </a:r>
            <a:r>
              <a:rPr lang="zh-TW" altLang="en-US" sz="2200" dirty="0" smtClean="0">
                <a:latin typeface="標楷體" charset="0"/>
                <a:ea typeface="標楷體" charset="0"/>
              </a:rPr>
              <a:t>史</a:t>
            </a:r>
            <a:r>
              <a:rPr lang="zh-TW" altLang="en-US" sz="2200" dirty="0">
                <a:latin typeface="標楷體" charset="0"/>
                <a:ea typeface="標楷體" charset="0"/>
              </a:rPr>
              <a:t>提夫回到旅館發現了一份匿名提供的資料，將達斯汀指控環球能源的證據推翻，而之後看到準備離開的達斯汀才知道原來一切都是公司設計好的一齣戲碼，好讓所有的居民都賣出自己的土地。 </a:t>
            </a:r>
            <a:endParaRPr lang="en-US" altLang="zh-TW" sz="2200" dirty="0">
              <a:latin typeface="標楷體" charset="0"/>
              <a:ea typeface="標楷體" charset="0"/>
            </a:endParaRPr>
          </a:p>
          <a:p>
            <a:pPr marL="0" indent="0">
              <a:buNone/>
            </a:pPr>
            <a:r>
              <a:rPr lang="en-US" altLang="zh-TW" sz="2200" dirty="0" smtClean="0">
                <a:latin typeface="標楷體" charset="0"/>
                <a:ea typeface="標楷體" charset="0"/>
              </a:rPr>
              <a:t>	</a:t>
            </a:r>
            <a:r>
              <a:rPr lang="zh-TW" altLang="en-US" sz="2200" dirty="0" smtClean="0">
                <a:latin typeface="標楷體" charset="0"/>
                <a:ea typeface="標楷體" charset="0"/>
              </a:rPr>
              <a:t>在</a:t>
            </a:r>
            <a:r>
              <a:rPr lang="zh-TW" altLang="en-US" sz="2200" dirty="0">
                <a:latin typeface="標楷體" charset="0"/>
                <a:ea typeface="標楷體" charset="0"/>
              </a:rPr>
              <a:t>投票當天，他上台說的拿出那張不實的圖片，跟居民們坦承達斯汀也是全球能源公司派來的，</a:t>
            </a:r>
            <a:r>
              <a:rPr lang="zh-TW" altLang="en-US" sz="2200" b="1" dirty="0">
                <a:latin typeface="標楷體" charset="0"/>
                <a:ea typeface="標楷體" charset="0"/>
              </a:rPr>
              <a:t>意圖要控制選舉結果</a:t>
            </a:r>
            <a:r>
              <a:rPr lang="zh-TW" altLang="en-US" sz="2200" dirty="0">
                <a:latin typeface="標楷體" charset="0"/>
                <a:ea typeface="標楷體" charset="0"/>
              </a:rPr>
              <a:t>。</a:t>
            </a:r>
            <a:endParaRPr lang="en-US" altLang="zh-TW" sz="2200" dirty="0">
              <a:latin typeface="標楷體" charset="0"/>
              <a:ea typeface="標楷體" charset="0"/>
            </a:endParaRPr>
          </a:p>
          <a:p>
            <a:pPr marL="0" indent="0">
              <a:buNone/>
            </a:pPr>
            <a:r>
              <a:rPr lang="en-US" altLang="zh-TW" sz="2200" dirty="0">
                <a:latin typeface="標楷體" charset="0"/>
                <a:ea typeface="標楷體" charset="0"/>
              </a:rPr>
              <a:t>	</a:t>
            </a:r>
            <a:r>
              <a:rPr lang="zh-TW" altLang="en-US" sz="2200" dirty="0">
                <a:latin typeface="標楷體" charset="0"/>
                <a:ea typeface="標楷體" charset="0"/>
              </a:rPr>
              <a:t>在坦承之後，史提夫理所當然的被公司炒魷魚，但他也因此心安理得的繼續留在這個小鎮、這片土地。</a:t>
            </a:r>
          </a:p>
          <a:p>
            <a:endParaRPr lang="zh-TW" altLang="en-US" sz="2200" dirty="0"/>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309" y="332740"/>
            <a:ext cx="3528392" cy="23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395605" y="548640"/>
            <a:ext cx="4317365" cy="1143000"/>
          </a:xfrm>
        </p:spPr>
        <p:txBody>
          <a:bodyPr>
            <a:normAutofit/>
          </a:bodyPr>
          <a:lstStyle/>
          <a:p>
            <a:pPr algn="l"/>
            <a:r>
              <a:rPr lang="en-US" altLang="zh-TW" sz="4000" b="1" dirty="0" smtClean="0">
                <a:latin typeface="微軟正黑體" charset="0"/>
                <a:ea typeface="微軟正黑體" charset="0"/>
              </a:rPr>
              <a:t>(2)</a:t>
            </a:r>
            <a:r>
              <a:rPr lang="zh-TW" altLang="en-US" sz="4000" b="1" dirty="0" smtClean="0">
                <a:latin typeface="微軟正黑體" charset="0"/>
                <a:ea typeface="微軟正黑體" charset="0"/>
              </a:rPr>
              <a:t>角色人物剖析</a:t>
            </a:r>
            <a:endParaRPr lang="zh-TW" altLang="en-US" sz="4000" b="1" dirty="0">
              <a:latin typeface="微軟正黑體" charset="0"/>
              <a:ea typeface="微軟正黑體" charset="0"/>
            </a:endParaRPr>
          </a:p>
        </p:txBody>
      </p:sp>
      <p:sp>
        <p:nvSpPr>
          <p:cNvPr id="8" name="文字方塊 7"/>
          <p:cNvSpPr txBox="1"/>
          <p:nvPr/>
        </p:nvSpPr>
        <p:spPr>
          <a:xfrm>
            <a:off x="251700" y="2636922"/>
            <a:ext cx="8864896" cy="3413760"/>
          </a:xfrm>
          <a:prstGeom prst="rect">
            <a:avLst/>
          </a:prstGeom>
          <a:noFill/>
        </p:spPr>
        <p:txBody>
          <a:bodyPr wrap="square" rtlCol="0">
            <a:spAutoFit/>
          </a:bodyPr>
          <a:lstStyle/>
          <a:p>
            <a:pPr lvl="1"/>
            <a:r>
              <a:rPr lang="en-US" altLang="zh-TW" sz="2600" dirty="0">
                <a:latin typeface="Adobe 繁黑體 Std B" pitchFamily="34" charset="-120"/>
                <a:ea typeface="Adobe 繁黑體 Std B"/>
              </a:rPr>
              <a:t>	</a:t>
            </a:r>
            <a:r>
              <a:rPr lang="zh-TW" altLang="en-US" sz="2400" dirty="0">
                <a:latin typeface="標楷體" charset="0"/>
                <a:ea typeface="標楷體" charset="0"/>
              </a:rPr>
              <a:t>代表</a:t>
            </a:r>
            <a:r>
              <a:rPr lang="en-US" altLang="zh-TW" sz="2400" dirty="0">
                <a:latin typeface="標楷體" charset="0"/>
                <a:ea typeface="標楷體" charset="0"/>
              </a:rPr>
              <a:t>Global</a:t>
            </a:r>
            <a:r>
              <a:rPr lang="zh-TW" altLang="en-US" sz="2400" dirty="0">
                <a:latin typeface="標楷體" charset="0"/>
                <a:ea typeface="標楷體" charset="0"/>
              </a:rPr>
              <a:t>企業</a:t>
            </a:r>
            <a:r>
              <a:rPr lang="en-US" altLang="zh-TW" sz="2400" dirty="0">
                <a:latin typeface="標楷體" charset="0"/>
                <a:ea typeface="標楷體" charset="0"/>
              </a:rPr>
              <a:t>(</a:t>
            </a:r>
            <a:r>
              <a:rPr lang="zh-TW" altLang="en-US" sz="2400" dirty="0">
                <a:latin typeface="標楷體" charset="0"/>
                <a:ea typeface="標楷體" charset="0"/>
              </a:rPr>
              <a:t>天然氣公司</a:t>
            </a:r>
            <a:r>
              <a:rPr lang="en-US" altLang="zh-TW" sz="2400" dirty="0">
                <a:latin typeface="標楷體" charset="0"/>
                <a:ea typeface="標楷體" charset="0"/>
              </a:rPr>
              <a:t>)</a:t>
            </a:r>
            <a:r>
              <a:rPr lang="zh-TW" altLang="en-US" sz="2400" dirty="0">
                <a:latin typeface="標楷體" charset="0"/>
                <a:ea typeface="標楷體" charset="0"/>
              </a:rPr>
              <a:t>極具戰功的說服高手，負責以低價說服美國鄉間居民出租土地進行天然氣開採，居民收取買斷費用可獲得經濟上的補貼，但付出的代價可能是更巨大的環境汙染並永久失去農場。採集天然氣使用的</a:t>
            </a:r>
            <a:r>
              <a:rPr lang="en-US" altLang="zh-TW" sz="2400" dirty="0">
                <a:latin typeface="標楷體" charset="0"/>
                <a:ea typeface="標楷體" charset="0"/>
              </a:rPr>
              <a:t>『</a:t>
            </a:r>
            <a:r>
              <a:rPr lang="zh-TW" altLang="en-US" sz="2400" dirty="0">
                <a:latin typeface="標楷體" charset="0"/>
                <a:ea typeface="標楷體" charset="0"/>
              </a:rPr>
              <a:t>液壓破碎法</a:t>
            </a:r>
            <a:r>
              <a:rPr lang="en-US" altLang="zh-TW" sz="2400" dirty="0">
                <a:latin typeface="標楷體" charset="0"/>
                <a:ea typeface="標楷體" charset="0"/>
              </a:rPr>
              <a:t>』</a:t>
            </a:r>
            <a:r>
              <a:rPr lang="zh-TW" altLang="en-US" sz="2400" dirty="0">
                <a:latin typeface="標楷體" charset="0"/>
                <a:ea typeface="標楷體" charset="0"/>
              </a:rPr>
              <a:t>實際上是將水</a:t>
            </a:r>
            <a:r>
              <a:rPr lang="en-US" altLang="zh-TW" sz="2400" dirty="0">
                <a:latin typeface="標楷體" charset="0"/>
                <a:ea typeface="標楷體" charset="0"/>
              </a:rPr>
              <a:t>/</a:t>
            </a:r>
            <a:r>
              <a:rPr lang="zh-TW" altLang="en-US" sz="2400" dirty="0">
                <a:latin typeface="標楷體" charset="0"/>
                <a:ea typeface="標楷體" charset="0"/>
              </a:rPr>
              <a:t>化合物打入頁岩以擷取資源，副作用是造成地下水與雨水汙染。主角在本片中說服小鎮的過程屢屢遭遇知識份子與環保人士的阻礙，甚至一再踢到鐵板，於是金錢誘惑</a:t>
            </a:r>
            <a:r>
              <a:rPr lang="en-US" altLang="zh-TW" sz="2400" dirty="0">
                <a:latin typeface="標楷體" charset="0"/>
                <a:ea typeface="標楷體" charset="0"/>
              </a:rPr>
              <a:t>/</a:t>
            </a:r>
            <a:r>
              <a:rPr lang="zh-TW" altLang="en-US" sz="2400" dirty="0">
                <a:latin typeface="標楷體" charset="0"/>
                <a:ea typeface="標楷體" charset="0"/>
              </a:rPr>
              <a:t>利害辯證</a:t>
            </a:r>
            <a:r>
              <a:rPr lang="en-US" altLang="zh-TW" sz="2400" dirty="0">
                <a:latin typeface="標楷體" charset="0"/>
                <a:ea typeface="標楷體" charset="0"/>
              </a:rPr>
              <a:t>/</a:t>
            </a:r>
            <a:r>
              <a:rPr lang="zh-TW" altLang="en-US" sz="2400" dirty="0">
                <a:latin typeface="標楷體" charset="0"/>
                <a:ea typeface="標楷體" charset="0"/>
              </a:rPr>
              <a:t>逐一探訪與經營社區關係都成為不得不然的手段，為獲取足夠的投票支持。</a:t>
            </a:r>
          </a:p>
        </p:txBody>
      </p:sp>
      <p:sp>
        <p:nvSpPr>
          <p:cNvPr id="9" name="文字方塊 8"/>
          <p:cNvSpPr txBox="1"/>
          <p:nvPr/>
        </p:nvSpPr>
        <p:spPr>
          <a:xfrm>
            <a:off x="171600" y="6309320"/>
            <a:ext cx="8784976" cy="461665"/>
          </a:xfrm>
          <a:prstGeom prst="rect">
            <a:avLst/>
          </a:prstGeom>
          <a:noFill/>
        </p:spPr>
        <p:txBody>
          <a:bodyPr wrap="square" rtlCol="0">
            <a:spAutoFit/>
          </a:bodyPr>
          <a:lstStyle/>
          <a:p>
            <a:r>
              <a:rPr lang="zh-TW" altLang="en-US" sz="800" dirty="0" smtClean="0">
                <a:ea typeface="Adobe 繁黑體 Std B"/>
              </a:rPr>
              <a:t>圖片網址</a:t>
            </a:r>
            <a:endParaRPr lang="en-US" altLang="zh-TW" sz="800" dirty="0" smtClean="0">
              <a:ea typeface="Adobe 繁黑體 Std B"/>
            </a:endParaRPr>
          </a:p>
          <a:p>
            <a:r>
              <a:rPr lang="en-US" altLang="zh-TW" sz="800" dirty="0" smtClean="0">
                <a:ea typeface="Adobe 繁黑體 Std B"/>
              </a:rPr>
              <a:t>:</a:t>
            </a:r>
            <a:r>
              <a:rPr lang="en-US" altLang="zh-TW" sz="800" dirty="0">
                <a:ea typeface="Adobe 繁黑體 Std B"/>
              </a:rPr>
              <a:t>https://www.google.com.tw/</a:t>
            </a:r>
            <a:r>
              <a:rPr lang="en-US" altLang="zh-TW" sz="800" dirty="0" err="1">
                <a:ea typeface="Adobe 繁黑體 Std B"/>
              </a:rPr>
              <a:t>search?newwindow</a:t>
            </a:r>
            <a:r>
              <a:rPr lang="en-US" altLang="zh-TW" sz="800" dirty="0">
                <a:ea typeface="Adobe 繁黑體 Std B"/>
              </a:rPr>
              <a:t>=1&amp;espv=2&amp;biw=1745&amp;bih=861&amp;tbm=</a:t>
            </a:r>
            <a:r>
              <a:rPr lang="en-US" altLang="zh-TW" sz="800" dirty="0" err="1">
                <a:ea typeface="Adobe 繁黑體 Std B"/>
              </a:rPr>
              <a:t>isch&amp;sa</a:t>
            </a:r>
            <a:r>
              <a:rPr lang="en-US" altLang="zh-TW" sz="800" dirty="0">
                <a:ea typeface="Adobe 繁黑體 Std B"/>
              </a:rPr>
              <a:t>=1&amp;q=%E8%98%87+%E5%BF%83%E9%9D%88%E5%8B%87%E6%B0%A3&amp;oq=%E8%98%87+%E5%BF%83%E9%9D%88%E5%8B%87%E6%B0%A3&amp;gs_l=img.3...14258.14445.0.15026.3.3.0.0.0.0.75.197.3.3.0....0...1c.1j4.64.img..3.0.0.SF_d2j6nV6M#imgrc=J-vxHVAXlNgTOM%3A</a:t>
            </a:r>
            <a:endParaRPr lang="zh-TW" altLang="en-US" sz="800" dirty="0">
              <a:ea typeface="Adobe 繁黑體 Std B"/>
            </a:endParaRP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5" name="文本框 4"/>
          <p:cNvSpPr txBox="1"/>
          <p:nvPr/>
        </p:nvSpPr>
        <p:spPr>
          <a:xfrm>
            <a:off x="107950" y="1628775"/>
            <a:ext cx="4920615" cy="792480"/>
          </a:xfrm>
          <a:prstGeom prst="rect">
            <a:avLst/>
          </a:prstGeom>
          <a:noFill/>
        </p:spPr>
        <p:txBody>
          <a:bodyPr wrap="square" rtlCol="0" anchor="t">
            <a:spAutoFit/>
          </a:bodyPr>
          <a:lstStyle/>
          <a:p>
            <a:pPr algn="l"/>
            <a:r>
              <a:rPr lang="zh-CN" altLang="en-US" sz="2800" b="1" dirty="0">
                <a:solidFill>
                  <a:srgbClr val="002060"/>
                </a:solidFill>
                <a:latin typeface="標楷體" pitchFamily="65" charset="-120"/>
                <a:ea typeface="標楷體" pitchFamily="65" charset="-120"/>
                <a:sym typeface="+mn-ea"/>
              </a:rPr>
              <a:t>史提夫·巴特勒</a:t>
            </a:r>
            <a:r>
              <a:rPr lang="en-US" altLang="zh-CN" sz="2800" b="1" dirty="0">
                <a:solidFill>
                  <a:srgbClr val="002060"/>
                </a:solidFill>
                <a:latin typeface="標楷體" pitchFamily="65" charset="-120"/>
                <a:ea typeface="標楷體" pitchFamily="65" charset="-120"/>
                <a:sym typeface="+mn-ea"/>
              </a:rPr>
              <a:t>(Steve Butler)</a:t>
            </a:r>
            <a:r>
              <a:rPr lang="en-US" altLang="zh-CN" b="1" dirty="0">
                <a:solidFill>
                  <a:srgbClr val="002060"/>
                </a:solidFill>
                <a:latin typeface="標楷體" pitchFamily="65" charset="-120"/>
                <a:ea typeface="標楷體" pitchFamily="65" charset="-120"/>
                <a:sym typeface="+mn-ea"/>
              </a:rPr>
              <a:t> </a:t>
            </a:r>
            <a:endParaRPr lang="en-US" altLang="zh-CN" b="1" dirty="0">
              <a:solidFill>
                <a:srgbClr val="002060"/>
              </a:solidFill>
              <a:latin typeface="標楷體" pitchFamily="65" charset="-120"/>
              <a:ea typeface="標楷體" pitchFamily="65" charset="-120"/>
            </a:endParaRPr>
          </a:p>
          <a:p>
            <a:pPr algn="ctr"/>
            <a:r>
              <a:rPr lang="zh-CN" altLang="en-US" dirty="0">
                <a:solidFill>
                  <a:srgbClr val="002060"/>
                </a:solidFill>
                <a:latin typeface="標楷體" pitchFamily="65" charset="-120"/>
                <a:ea typeface="標楷體" pitchFamily="65" charset="-120"/>
                <a:sym typeface="+mn-ea"/>
              </a:rPr>
              <a:t>麥特·戴蒙</a:t>
            </a:r>
            <a:r>
              <a:rPr lang="en-US" altLang="zh-CN" dirty="0">
                <a:solidFill>
                  <a:srgbClr val="002060"/>
                </a:solidFill>
                <a:latin typeface="標楷體" pitchFamily="65" charset="-120"/>
                <a:ea typeface="標楷體" pitchFamily="65" charset="-120"/>
                <a:sym typeface="+mn-ea"/>
              </a:rPr>
              <a:t>(Matt Damon)</a:t>
            </a:r>
            <a:r>
              <a:rPr lang="zh-TW" altLang="zh-CN" dirty="0">
                <a:solidFill>
                  <a:srgbClr val="002060"/>
                </a:solidFill>
                <a:latin typeface="標楷體" pitchFamily="65" charset="-120"/>
                <a:ea typeface="標楷體" pitchFamily="65" charset="-120"/>
                <a:sym typeface="+mn-ea"/>
              </a:rPr>
              <a:t>飾 </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0" y="117475"/>
            <a:ext cx="435483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67360" y="4004945"/>
            <a:ext cx="8229600" cy="1582420"/>
          </a:xfrm>
        </p:spPr>
        <p:txBody>
          <a:bodyPr>
            <a:normAutofit fontScale="90000" lnSpcReduction="20000"/>
          </a:bodyPr>
          <a:lstStyle/>
          <a:p>
            <a:pPr marL="0" indent="0">
              <a:buNone/>
            </a:pPr>
            <a:r>
              <a:rPr lang="en-US" altLang="zh-TW" sz="2400" dirty="0">
                <a:ea typeface="Adobe 繁黑體 Std B"/>
              </a:rPr>
              <a:t>	</a:t>
            </a:r>
            <a:r>
              <a:rPr lang="zh-TW" altLang="en-US" sz="2400" dirty="0">
                <a:latin typeface="標楷體" charset="0"/>
                <a:ea typeface="標楷體" charset="0"/>
              </a:rPr>
              <a:t>史提夫的夥伴，</a:t>
            </a:r>
            <a:r>
              <a:rPr lang="zh-TW" altLang="en-US" sz="2400" dirty="0" smtClean="0">
                <a:latin typeface="標楷體" charset="0"/>
                <a:ea typeface="標楷體" charset="0"/>
              </a:rPr>
              <a:t>蘇</a:t>
            </a:r>
            <a:r>
              <a:rPr lang="zh-TW" altLang="en-US" sz="2400" dirty="0">
                <a:latin typeface="標楷體" charset="0"/>
                <a:ea typeface="標楷體" charset="0"/>
              </a:rPr>
              <a:t>這個角色，是心靈勇氣裡面最</a:t>
            </a:r>
            <a:r>
              <a:rPr lang="zh-TW" altLang="en-US" sz="2400" b="1" dirty="0">
                <a:latin typeface="標楷體" charset="0"/>
                <a:ea typeface="標楷體" charset="0"/>
              </a:rPr>
              <a:t>現實</a:t>
            </a:r>
            <a:r>
              <a:rPr lang="zh-TW" altLang="en-US" sz="2400" dirty="0">
                <a:latin typeface="標楷體" charset="0"/>
                <a:ea typeface="標楷體" charset="0"/>
              </a:rPr>
              <a:t>但也</a:t>
            </a:r>
            <a:r>
              <a:rPr lang="zh-TW" altLang="en-US" sz="2400" dirty="0" smtClean="0">
                <a:latin typeface="標楷體" charset="0"/>
                <a:ea typeface="標楷體" charset="0"/>
              </a:rPr>
              <a:t>最精采</a:t>
            </a:r>
            <a:r>
              <a:rPr lang="zh-TW" altLang="en-US" sz="2400" dirty="0">
                <a:latin typeface="標楷體" charset="0"/>
                <a:ea typeface="標楷體" charset="0"/>
              </a:rPr>
              <a:t>的人物刻劃</a:t>
            </a:r>
            <a:r>
              <a:rPr lang="zh-TW" altLang="en-US" sz="2400" dirty="0" smtClean="0">
                <a:latin typeface="標楷體" charset="0"/>
                <a:ea typeface="標楷體" charset="0"/>
              </a:rPr>
              <a:t>。</a:t>
            </a:r>
            <a:endParaRPr lang="en-US" altLang="zh-TW" sz="2400" dirty="0" smtClean="0">
              <a:latin typeface="標楷體" charset="0"/>
              <a:ea typeface="標楷體" charset="0"/>
            </a:endParaRPr>
          </a:p>
          <a:p>
            <a:pPr marL="0" indent="0">
              <a:buNone/>
            </a:pPr>
            <a:r>
              <a:rPr lang="en-US" altLang="zh-TW" sz="2400" dirty="0">
                <a:latin typeface="標楷體" charset="0"/>
                <a:ea typeface="標楷體" charset="0"/>
              </a:rPr>
              <a:t>	</a:t>
            </a:r>
            <a:r>
              <a:rPr lang="zh-TW" altLang="en-US" sz="2400" dirty="0" smtClean="0">
                <a:latin typeface="標楷體" charset="0"/>
                <a:ea typeface="標楷體" charset="0"/>
              </a:rPr>
              <a:t>雖然</a:t>
            </a:r>
            <a:r>
              <a:rPr lang="zh-TW" altLang="en-US" sz="2400" dirty="0">
                <a:latin typeface="標楷體" charset="0"/>
                <a:ea typeface="標楷體" charset="0"/>
              </a:rPr>
              <a:t>很讓人遺憾，但就是這樣的人，他們能夠心無旁鶩地提早碰觸</a:t>
            </a:r>
            <a:r>
              <a:rPr lang="zh-TW" altLang="en-US" sz="2400" dirty="0" smtClean="0">
                <a:latin typeface="標楷體" charset="0"/>
                <a:ea typeface="標楷體" charset="0"/>
              </a:rPr>
              <a:t>到資本</a:t>
            </a:r>
            <a:r>
              <a:rPr lang="zh-TW" altLang="en-US" sz="2400" dirty="0">
                <a:latin typeface="標楷體" charset="0"/>
                <a:ea typeface="標楷體" charset="0"/>
              </a:rPr>
              <a:t>世界頂端，過到自己的好日子、卻不用對別人負責。</a:t>
            </a:r>
          </a:p>
        </p:txBody>
      </p:sp>
      <p:sp>
        <p:nvSpPr>
          <p:cNvPr id="4" name="文字方塊 3"/>
          <p:cNvSpPr txBox="1"/>
          <p:nvPr/>
        </p:nvSpPr>
        <p:spPr>
          <a:xfrm>
            <a:off x="323528" y="6381328"/>
            <a:ext cx="8568952" cy="461665"/>
          </a:xfrm>
          <a:prstGeom prst="rect">
            <a:avLst/>
          </a:prstGeom>
          <a:noFill/>
        </p:spPr>
        <p:txBody>
          <a:bodyPr wrap="square" rtlCol="0">
            <a:spAutoFit/>
          </a:bodyPr>
          <a:lstStyle/>
          <a:p>
            <a:r>
              <a:rPr lang="zh-TW" altLang="en-US" sz="800" dirty="0" smtClean="0">
                <a:ea typeface="Adobe 繁黑體 Std B"/>
              </a:rPr>
              <a:t>圖片網址</a:t>
            </a:r>
            <a:r>
              <a:rPr lang="en-US" altLang="zh-TW" sz="800" dirty="0" smtClean="0">
                <a:ea typeface="Adobe 繁黑體 Std B"/>
              </a:rPr>
              <a:t>:</a:t>
            </a:r>
          </a:p>
          <a:p>
            <a:r>
              <a:rPr lang="en-US" altLang="zh-TW" sz="800" dirty="0">
                <a:ea typeface="Adobe 繁黑體 Std B"/>
              </a:rPr>
              <a:t>https://www.google.com.tw/</a:t>
            </a:r>
            <a:r>
              <a:rPr lang="en-US" altLang="zh-TW" sz="800" dirty="0" err="1">
                <a:ea typeface="Adobe 繁黑體 Std B"/>
              </a:rPr>
              <a:t>search?newwindow</a:t>
            </a:r>
            <a:r>
              <a:rPr lang="en-US" altLang="zh-TW" sz="800" dirty="0">
                <a:ea typeface="Adobe 繁黑體 Std B"/>
              </a:rPr>
              <a:t>=1&amp;espv=2&amp;biw=1745&amp;bih=861&amp;tbm=</a:t>
            </a:r>
            <a:r>
              <a:rPr lang="en-US" altLang="zh-TW" sz="800" dirty="0" err="1">
                <a:ea typeface="Adobe 繁黑體 Std B"/>
              </a:rPr>
              <a:t>isch&amp;sa</a:t>
            </a:r>
            <a:r>
              <a:rPr lang="en-US" altLang="zh-TW" sz="800" dirty="0">
                <a:ea typeface="Adobe 繁黑體 Std B"/>
              </a:rPr>
              <a:t>=1&amp;q=%E8%98%87+%E5%BF%83%E9%9D%88%E5%8B%87%E6%B0%A3&amp;oq=%E8%98%87+%E5%BF%83%E9%9D%88%E5%8B%87%E6%B0%A3&amp;gs_l=img.3...14258.14445.0.15026.3.3.0.0.0.0.75.197.3.3.0....0...1c.1j4.64.img..3.0.0.SF_d2j6nV6M#imgrc=OmX2syJyPGTTwM%3A</a:t>
            </a:r>
            <a:endParaRPr lang="zh-TW" altLang="en-US" sz="800" dirty="0">
              <a:ea typeface="Adobe 繁黑體 Std B"/>
            </a:endParaRPr>
          </a:p>
        </p:txBody>
      </p:sp>
      <p:sp>
        <p:nvSpPr>
          <p:cNvPr id="2" name="文本框 1"/>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6" name="文本框 5"/>
          <p:cNvSpPr txBox="1"/>
          <p:nvPr/>
        </p:nvSpPr>
        <p:spPr>
          <a:xfrm>
            <a:off x="179705" y="1268730"/>
            <a:ext cx="4229735" cy="1463040"/>
          </a:xfrm>
          <a:prstGeom prst="rect">
            <a:avLst/>
          </a:prstGeom>
          <a:noFill/>
        </p:spPr>
        <p:txBody>
          <a:bodyPr wrap="square" rtlCol="0" anchor="t">
            <a:spAutoFit/>
          </a:bodyPr>
          <a:lstStyle/>
          <a:p>
            <a:pPr algn="ctr"/>
            <a:r>
              <a:rPr lang="zh-CN" altLang="en-US" sz="3600" b="1" dirty="0">
                <a:solidFill>
                  <a:srgbClr val="002060"/>
                </a:solidFill>
                <a:latin typeface="標楷體" pitchFamily="65" charset="-120"/>
                <a:ea typeface="標楷體" pitchFamily="65" charset="-120"/>
                <a:sym typeface="+mn-ea"/>
              </a:rPr>
              <a:t>蘇·湯普遜</a:t>
            </a:r>
          </a:p>
          <a:p>
            <a:pPr algn="ctr"/>
            <a:r>
              <a:rPr lang="en-US" altLang="zh-CN" sz="3600" b="1" dirty="0">
                <a:solidFill>
                  <a:srgbClr val="002060"/>
                </a:solidFill>
                <a:latin typeface="標楷體" pitchFamily="65" charset="-120"/>
                <a:ea typeface="標楷體" pitchFamily="65" charset="-120"/>
                <a:sym typeface="+mn-ea"/>
              </a:rPr>
              <a:t>(Sue Thomason</a:t>
            </a:r>
            <a:r>
              <a:rPr lang="en-US" altLang="zh-CN" sz="3600" b="1" dirty="0" smtClean="0">
                <a:solidFill>
                  <a:srgbClr val="002060"/>
                </a:solidFill>
                <a:latin typeface="標楷體" pitchFamily="65" charset="-120"/>
                <a:ea typeface="標楷體" pitchFamily="65" charset="-120"/>
                <a:sym typeface="+mn-ea"/>
              </a:rPr>
              <a:t>)</a:t>
            </a:r>
          </a:p>
          <a:p>
            <a:pPr algn="ctr"/>
            <a:r>
              <a:rPr lang="en-US" altLang="zh-CN" dirty="0" err="1" smtClean="0">
                <a:solidFill>
                  <a:srgbClr val="002060"/>
                </a:solidFill>
                <a:latin typeface="標楷體" pitchFamily="65" charset="-120"/>
                <a:ea typeface="標楷體" pitchFamily="65" charset="-120"/>
                <a:sym typeface="+mn-ea"/>
              </a:rPr>
              <a:t>法蘭絲</a:t>
            </a:r>
            <a:r>
              <a:rPr lang="en-US" altLang="zh-CN" dirty="0" err="1">
                <a:solidFill>
                  <a:srgbClr val="002060"/>
                </a:solidFill>
                <a:latin typeface="標楷體" pitchFamily="65" charset="-120"/>
                <a:ea typeface="標楷體" pitchFamily="65" charset="-120"/>
                <a:sym typeface="+mn-ea"/>
              </a:rPr>
              <a:t>·</a:t>
            </a:r>
            <a:r>
              <a:rPr lang="en-US" altLang="zh-CN" dirty="0" err="1" smtClean="0">
                <a:solidFill>
                  <a:srgbClr val="002060"/>
                </a:solidFill>
                <a:latin typeface="標楷體" pitchFamily="65" charset="-120"/>
                <a:ea typeface="標楷體" pitchFamily="65" charset="-120"/>
                <a:sym typeface="+mn-ea"/>
              </a:rPr>
              <a:t>麥杜雯</a:t>
            </a:r>
            <a:r>
              <a:rPr lang="en-US" altLang="zh-CN" dirty="0" smtClean="0">
                <a:solidFill>
                  <a:srgbClr val="002060"/>
                </a:solidFill>
                <a:latin typeface="標楷體" pitchFamily="65" charset="-120"/>
                <a:ea typeface="標楷體" pitchFamily="65" charset="-120"/>
                <a:sym typeface="+mn-ea"/>
              </a:rPr>
              <a:t>(</a:t>
            </a:r>
            <a:r>
              <a:rPr lang="en-US" altLang="zh-CN" dirty="0">
                <a:solidFill>
                  <a:srgbClr val="002060"/>
                </a:solidFill>
                <a:latin typeface="標楷體" pitchFamily="65" charset="-120"/>
                <a:ea typeface="標楷體" pitchFamily="65" charset="-120"/>
                <a:sym typeface="+mn-ea"/>
              </a:rPr>
              <a:t>Frances </a:t>
            </a:r>
            <a:r>
              <a:rPr lang="en-US" altLang="zh-CN" dirty="0" err="1">
                <a:solidFill>
                  <a:srgbClr val="002060"/>
                </a:solidFill>
                <a:latin typeface="標楷體" pitchFamily="65" charset="-120"/>
                <a:ea typeface="標楷體" pitchFamily="65" charset="-120"/>
                <a:sym typeface="+mn-ea"/>
              </a:rPr>
              <a:t>McDormand</a:t>
            </a:r>
            <a:r>
              <a:rPr lang="en-US" altLang="zh-CN" dirty="0">
                <a:solidFill>
                  <a:srgbClr val="002060"/>
                </a:solidFill>
                <a:latin typeface="標楷體" pitchFamily="65" charset="-120"/>
                <a:ea typeface="標楷體" pitchFamily="65" charset="-120"/>
                <a:sym typeface="+mn-ea"/>
              </a:rPr>
              <a:t>)</a:t>
            </a:r>
            <a:r>
              <a:rPr lang="zh-TW" altLang="en-US" dirty="0">
                <a:solidFill>
                  <a:srgbClr val="002060"/>
                </a:solidFill>
                <a:latin typeface="標楷體" pitchFamily="65" charset="-120"/>
                <a:ea typeface="標楷體" pitchFamily="65" charset="-120"/>
                <a:sym typeface="+mn-ea"/>
              </a:rPr>
              <a:t>飾 </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138" y="188596"/>
            <a:ext cx="4461513" cy="29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67360" y="3573145"/>
            <a:ext cx="8229600" cy="2194560"/>
          </a:xfrm>
        </p:spPr>
        <p:txBody>
          <a:bodyPr>
            <a:normAutofit/>
          </a:bodyPr>
          <a:lstStyle/>
          <a:p>
            <a:pPr marL="0" indent="0">
              <a:buNone/>
            </a:pPr>
            <a:r>
              <a:rPr lang="en-US" altLang="zh-TW" sz="2800" dirty="0">
                <a:latin typeface="標楷體" charset="0"/>
                <a:ea typeface="標楷體" charset="0"/>
              </a:rPr>
              <a:t>	</a:t>
            </a:r>
            <a:r>
              <a:rPr lang="zh-TW" altLang="en-US" sz="2800" dirty="0">
                <a:latin typeface="標楷體" charset="0"/>
                <a:ea typeface="標楷體" charset="0"/>
              </a:rPr>
              <a:t>此次目標鄉鎮中的高中科學教師。</a:t>
            </a:r>
            <a:r>
              <a:rPr lang="zh-TW" altLang="zh-CN" sz="2800" dirty="0">
                <a:solidFill>
                  <a:srgbClr val="002060"/>
                </a:solidFill>
                <a:latin typeface="標楷體" pitchFamily="65" charset="-120"/>
                <a:ea typeface="標楷體" pitchFamily="65" charset="-120"/>
                <a:sym typeface="+mn-ea"/>
              </a:rPr>
              <a:t>在集結會主張呼籲鎮民關切這個開</a:t>
            </a:r>
            <a:r>
              <a:rPr lang="zh-TW" altLang="zh-CN" sz="2800" b="1" dirty="0">
                <a:solidFill>
                  <a:srgbClr val="002060"/>
                </a:solidFill>
                <a:latin typeface="標楷體" pitchFamily="65" charset="-120"/>
                <a:ea typeface="標楷體" pitchFamily="65" charset="-120"/>
                <a:sym typeface="+mn-ea"/>
              </a:rPr>
              <a:t>採案的利弊</a:t>
            </a:r>
            <a:r>
              <a:rPr lang="zh-TW" altLang="en-US" sz="2800" dirty="0">
                <a:latin typeface="標楷體" charset="0"/>
                <a:ea typeface="標楷體" charset="0"/>
              </a:rPr>
              <a:t>，反對此次史提夫代表公司的收購行為，更要全部鎮民團結一心做出決定，而他的學識對鎮民的影響佔有一席之地。</a:t>
            </a:r>
            <a:endParaRPr>
              <a:latin typeface="標楷體" charset="0"/>
              <a:ea typeface="標楷體" charset="0"/>
            </a:endParaRPr>
          </a:p>
        </p:txBody>
      </p:sp>
      <p:sp>
        <p:nvSpPr>
          <p:cNvPr id="4" name="文字方塊 3"/>
          <p:cNvSpPr txBox="1"/>
          <p:nvPr/>
        </p:nvSpPr>
        <p:spPr>
          <a:xfrm>
            <a:off x="107504" y="6453336"/>
            <a:ext cx="8928992" cy="461665"/>
          </a:xfrm>
          <a:prstGeom prst="rect">
            <a:avLst/>
          </a:prstGeom>
          <a:noFill/>
        </p:spPr>
        <p:txBody>
          <a:bodyPr wrap="square" rtlCol="0">
            <a:spAutoFit/>
          </a:bodyPr>
          <a:lstStyle/>
          <a:p>
            <a:r>
              <a:rPr lang="zh-TW" altLang="en-US" sz="800" dirty="0" smtClean="0">
                <a:ea typeface="Adobe 繁黑體 Std B"/>
              </a:rPr>
              <a:t>圖片網址</a:t>
            </a:r>
            <a:r>
              <a:rPr lang="en-US" altLang="zh-TW" sz="800" dirty="0" smtClean="0">
                <a:ea typeface="Adobe 繁黑體 Std B"/>
              </a:rPr>
              <a:t>:</a:t>
            </a:r>
          </a:p>
          <a:p>
            <a:r>
              <a:rPr lang="en-US" altLang="zh-TW" sz="800" dirty="0">
                <a:ea typeface="Adobe 繁黑體 Std B"/>
              </a:rPr>
              <a:t>https://www.google.com.tw/</a:t>
            </a:r>
            <a:r>
              <a:rPr lang="en-US" altLang="zh-TW" sz="800" dirty="0" err="1">
                <a:ea typeface="Adobe 繁黑體 Std B"/>
              </a:rPr>
              <a:t>search?espv</a:t>
            </a:r>
            <a:r>
              <a:rPr lang="en-US" altLang="zh-TW" sz="800" dirty="0">
                <a:ea typeface="Adobe 繁黑體 Std B"/>
              </a:rPr>
              <a:t>=2&amp;biw=1920&amp;bih=979&amp;tbm=</a:t>
            </a:r>
            <a:r>
              <a:rPr lang="en-US" altLang="zh-TW" sz="800" dirty="0" err="1">
                <a:ea typeface="Adobe 繁黑體 Std B"/>
              </a:rPr>
              <a:t>isch&amp;sa</a:t>
            </a:r>
            <a:r>
              <a:rPr lang="en-US" altLang="zh-TW" sz="800" dirty="0">
                <a:ea typeface="Adobe 繁黑體 Std B"/>
              </a:rPr>
              <a:t>=1&amp;q=%E5%BF%83%E9%9D%88%E5%8B%87%E6%B0%A3+%E8%91%89%E6%85%88&amp;oq=%E5%BF%83%E9%9D%88%E5%8B%87%E6%B0%A3+%E8%91%89%E6%85%88&amp;gs_l=img.3...180059.182100.0.182727.8.8.0.0.0.0.62.427.8.8.0....0...1c.1j4.64.img..7.1.62.5jRMO4HtLZM#imgrc=53ByI2rp0l0s5M%3A</a:t>
            </a:r>
            <a:endParaRPr lang="zh-TW" altLang="en-US" sz="800" dirty="0">
              <a:ea typeface="Adobe 繁黑體 Std B"/>
            </a:endParaRPr>
          </a:p>
        </p:txBody>
      </p:sp>
      <p:sp>
        <p:nvSpPr>
          <p:cNvPr id="2" name="文本框 1"/>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5" name="文本框 4"/>
          <p:cNvSpPr txBox="1"/>
          <p:nvPr/>
        </p:nvSpPr>
        <p:spPr>
          <a:xfrm>
            <a:off x="107950" y="764540"/>
            <a:ext cx="4162425" cy="1463040"/>
          </a:xfrm>
          <a:prstGeom prst="rect">
            <a:avLst/>
          </a:prstGeom>
          <a:noFill/>
        </p:spPr>
        <p:txBody>
          <a:bodyPr wrap="square" rtlCol="0" anchor="t">
            <a:spAutoFit/>
          </a:bodyPr>
          <a:lstStyle/>
          <a:p>
            <a:pPr algn="ctr"/>
            <a:r>
              <a:rPr lang="zh-CN" altLang="en-US" sz="3600" b="1" dirty="0">
                <a:solidFill>
                  <a:srgbClr val="002060"/>
                </a:solidFill>
                <a:latin typeface="標楷體" pitchFamily="65" charset="-120"/>
                <a:ea typeface="標楷體" pitchFamily="65" charset="-120"/>
                <a:sym typeface="+mn-ea"/>
              </a:rPr>
              <a:t>法蘭·克葉慈</a:t>
            </a:r>
          </a:p>
          <a:p>
            <a:pPr algn="ctr"/>
            <a:r>
              <a:rPr lang="en-US" altLang="zh-CN" sz="3600" b="1" dirty="0">
                <a:solidFill>
                  <a:srgbClr val="002060"/>
                </a:solidFill>
                <a:latin typeface="標楷體" pitchFamily="65" charset="-120"/>
                <a:ea typeface="標楷體" pitchFamily="65" charset="-120"/>
                <a:sym typeface="+mn-ea"/>
              </a:rPr>
              <a:t>(Frank Yates)</a:t>
            </a:r>
            <a:r>
              <a:rPr lang="en-US" altLang="zh-CN" sz="3200" b="1" dirty="0">
                <a:solidFill>
                  <a:srgbClr val="002060"/>
                </a:solidFill>
                <a:latin typeface="標楷體" pitchFamily="65" charset="-120"/>
                <a:ea typeface="標楷體" pitchFamily="65" charset="-120"/>
                <a:sym typeface="+mn-ea"/>
              </a:rPr>
              <a:t> </a:t>
            </a:r>
            <a:endParaRPr lang="en-US" altLang="zh-CN" sz="3200" b="1" dirty="0">
              <a:solidFill>
                <a:srgbClr val="002060"/>
              </a:solidFill>
              <a:latin typeface="標楷體" pitchFamily="65" charset="-120"/>
              <a:ea typeface="標楷體" pitchFamily="65" charset="-120"/>
            </a:endParaRPr>
          </a:p>
          <a:p>
            <a:r>
              <a:rPr lang="en-US" altLang="zh-CN" dirty="0" smtClean="0">
                <a:solidFill>
                  <a:srgbClr val="002060"/>
                </a:solidFill>
                <a:latin typeface="標楷體" pitchFamily="65" charset="-120"/>
                <a:ea typeface="標楷體" pitchFamily="65" charset="-120"/>
                <a:sym typeface="+mn-ea"/>
              </a:rPr>
              <a:t>   </a:t>
            </a:r>
            <a:r>
              <a:rPr lang="en-US" altLang="zh-CN" dirty="0" err="1" smtClean="0">
                <a:solidFill>
                  <a:srgbClr val="002060"/>
                </a:solidFill>
                <a:latin typeface="標楷體" pitchFamily="65" charset="-120"/>
                <a:ea typeface="標楷體" pitchFamily="65" charset="-120"/>
                <a:sym typeface="+mn-ea"/>
              </a:rPr>
              <a:t>哈爾</a:t>
            </a:r>
            <a:r>
              <a:rPr lang="en-US" altLang="zh-CN" dirty="0" err="1">
                <a:solidFill>
                  <a:srgbClr val="002060"/>
                </a:solidFill>
                <a:latin typeface="標楷體" pitchFamily="65" charset="-120"/>
                <a:ea typeface="標楷體" pitchFamily="65" charset="-120"/>
                <a:sym typeface="+mn-ea"/>
              </a:rPr>
              <a:t>·霍爾布魯克</a:t>
            </a:r>
            <a:r>
              <a:rPr lang="en-US" altLang="zh-CN" dirty="0">
                <a:solidFill>
                  <a:srgbClr val="002060"/>
                </a:solidFill>
                <a:latin typeface="標楷體" pitchFamily="65" charset="-120"/>
                <a:ea typeface="標楷體" pitchFamily="65" charset="-120"/>
                <a:sym typeface="+mn-ea"/>
              </a:rPr>
              <a:t>(Hal Holbrook)</a:t>
            </a:r>
            <a:r>
              <a:rPr lang="zh-TW" altLang="zh-CN" dirty="0">
                <a:solidFill>
                  <a:srgbClr val="002060"/>
                </a:solidFill>
                <a:latin typeface="標楷體" pitchFamily="65" charset="-120"/>
                <a:ea typeface="標楷體" pitchFamily="65" charset="-120"/>
                <a:sym typeface="+mn-ea"/>
              </a:rPr>
              <a:t>飾 </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632" y="44448"/>
            <a:ext cx="453650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67360" y="3427095"/>
            <a:ext cx="8229600" cy="2954655"/>
          </a:xfrm>
        </p:spPr>
        <p:txBody>
          <a:bodyPr>
            <a:normAutofit fontScale="92500"/>
          </a:bodyPr>
          <a:lstStyle/>
          <a:p>
            <a:pPr marL="0" indent="0">
              <a:buNone/>
            </a:pPr>
            <a:r>
              <a:rPr lang="en-US" altLang="zh-TW" sz="2400" dirty="0" smtClean="0">
                <a:ea typeface="Adobe 繁黑體 Std B"/>
              </a:rPr>
              <a:t>	</a:t>
            </a:r>
            <a:r>
              <a:rPr lang="zh-TW" altLang="en-US" sz="2400" dirty="0" smtClean="0">
                <a:latin typeface="標楷體" charset="0"/>
                <a:ea typeface="標楷體" charset="0"/>
              </a:rPr>
              <a:t>「</a:t>
            </a:r>
            <a:r>
              <a:rPr lang="en-US" altLang="zh-TW" sz="2400" dirty="0" smtClean="0">
                <a:latin typeface="標楷體" charset="0"/>
                <a:ea typeface="標楷體" charset="0"/>
              </a:rPr>
              <a:t>雅典娜」環境保育運動人士。(是全球刻意派來阻撓主角的工作，)在抵達鎮上後，他提供了十分有力的證據指控環球能源開採公司所進行的開採作業，</a:t>
            </a:r>
            <a:r>
              <a:rPr lang="zh-TW" altLang="en-US" sz="2400" dirty="0" smtClean="0">
                <a:latin typeface="標楷體" charset="0"/>
                <a:ea typeface="標楷體" charset="0"/>
                <a:sym typeface="+mn-ea"/>
              </a:rPr>
              <a:t>使村民相信他，</a:t>
            </a:r>
            <a:r>
              <a:rPr lang="en-US" altLang="zh-TW" sz="2400" dirty="0" smtClean="0">
                <a:latin typeface="標楷體" charset="0"/>
                <a:ea typeface="標楷體" charset="0"/>
              </a:rPr>
              <a:t>揭發整個事件背後不為人知的驚人真相。曾讓其他地方的土地枯萎、生靈塗炭！	</a:t>
            </a:r>
          </a:p>
          <a:p>
            <a:pPr marL="0" indent="0">
              <a:buNone/>
            </a:pPr>
            <a:r>
              <a:rPr lang="en-US" altLang="zh-TW" sz="2400" dirty="0">
                <a:latin typeface="標楷體" charset="0"/>
                <a:ea typeface="標楷體" charset="0"/>
              </a:rPr>
              <a:t>	</a:t>
            </a:r>
            <a:r>
              <a:rPr lang="zh-TW" altLang="en-US" sz="2400" dirty="0" smtClean="0">
                <a:latin typeface="標楷體" charset="0"/>
                <a:ea typeface="標楷體" charset="0"/>
              </a:rPr>
              <a:t>但最後在與主角辯駁時，不小心透漏是全球高層派他來確保工作一定會完成，也使主角他們更容易取得村民的信任，但這也導致主角最後良心發現，並將整件事情告知所有村民，使得工作失敗。</a:t>
            </a:r>
            <a:endParaRPr lang="zh-TW" altLang="en-US" sz="2400" dirty="0">
              <a:latin typeface="標楷體" charset="0"/>
              <a:ea typeface="標楷體" charset="0"/>
            </a:endParaRPr>
          </a:p>
        </p:txBody>
      </p:sp>
      <p:sp>
        <p:nvSpPr>
          <p:cNvPr id="4" name="文字方塊 3"/>
          <p:cNvSpPr txBox="1"/>
          <p:nvPr/>
        </p:nvSpPr>
        <p:spPr>
          <a:xfrm>
            <a:off x="179512" y="6381328"/>
            <a:ext cx="8856984" cy="461665"/>
          </a:xfrm>
          <a:prstGeom prst="rect">
            <a:avLst/>
          </a:prstGeom>
          <a:noFill/>
        </p:spPr>
        <p:txBody>
          <a:bodyPr wrap="square" rtlCol="0">
            <a:spAutoFit/>
          </a:bodyPr>
          <a:lstStyle/>
          <a:p>
            <a:r>
              <a:rPr lang="zh-TW" altLang="en-US" sz="800" dirty="0" smtClean="0">
                <a:ea typeface="Adobe 繁黑體 Std B"/>
              </a:rPr>
              <a:t>圖片網址</a:t>
            </a:r>
            <a:r>
              <a:rPr lang="en-US" altLang="zh-TW" sz="800" dirty="0" smtClean="0">
                <a:ea typeface="Adobe 繁黑體 Std B"/>
              </a:rPr>
              <a:t>:</a:t>
            </a:r>
          </a:p>
          <a:p>
            <a:r>
              <a:rPr lang="en-US" altLang="zh-TW" sz="800" dirty="0">
                <a:ea typeface="Adobe 繁黑體 Std B"/>
              </a:rPr>
              <a:t>https://www.google.com.tw/</a:t>
            </a:r>
            <a:r>
              <a:rPr lang="en-US" altLang="zh-TW" sz="800" dirty="0" err="1">
                <a:ea typeface="Adobe 繁黑體 Std B"/>
              </a:rPr>
              <a:t>search?espv</a:t>
            </a:r>
            <a:r>
              <a:rPr lang="en-US" altLang="zh-TW" sz="800" dirty="0">
                <a:ea typeface="Adobe 繁黑體 Std B"/>
              </a:rPr>
              <a:t>=2&amp;biw=1920&amp;bih=979&amp;tbm=</a:t>
            </a:r>
            <a:r>
              <a:rPr lang="en-US" altLang="zh-TW" sz="800" dirty="0" err="1">
                <a:ea typeface="Adobe 繁黑體 Std B"/>
              </a:rPr>
              <a:t>isch&amp;sa</a:t>
            </a:r>
            <a:r>
              <a:rPr lang="en-US" altLang="zh-TW" sz="800" dirty="0">
                <a:ea typeface="Adobe 繁黑體 Std B"/>
              </a:rPr>
              <a:t>=1&amp;q=%E5%BF%83%E9%9D%88%E5%8B%87%E6%B0%A3+%E9%81%94%E6%96%AF%E6%B1%80&amp;oq=%E5%BF%83%E9%9D%88%E5%8B%87%E6%B0%A3+%E9%81%94%E6%96%AF%E6%B1%80&amp;gs_l=img.3...48336.51662.0.52243.11.11.0.0.0.0.139.728.9j2.11.0....0...1c.1j4.64.img..10.1.62.Y7aY6MZMQfs#imgrc=bWL8sRo-ZSrvxM%3A</a:t>
            </a:r>
            <a:endParaRPr lang="zh-TW" altLang="en-US" sz="800" dirty="0">
              <a:ea typeface="Adobe 繁黑體 Std B"/>
            </a:endParaRPr>
          </a:p>
        </p:txBody>
      </p:sp>
      <p:sp>
        <p:nvSpPr>
          <p:cNvPr id="2" name="文本框 1"/>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5" name="文本框 4"/>
          <p:cNvSpPr txBox="1"/>
          <p:nvPr/>
        </p:nvSpPr>
        <p:spPr>
          <a:xfrm>
            <a:off x="179705" y="908685"/>
            <a:ext cx="4112260" cy="1463040"/>
          </a:xfrm>
          <a:prstGeom prst="rect">
            <a:avLst/>
          </a:prstGeom>
          <a:noFill/>
        </p:spPr>
        <p:txBody>
          <a:bodyPr wrap="square" rtlCol="0" anchor="t">
            <a:spAutoFit/>
          </a:bodyPr>
          <a:lstStyle/>
          <a:p>
            <a:pPr algn="ctr"/>
            <a:r>
              <a:rPr lang="zh-CN" altLang="en-US" sz="3600" b="1" dirty="0">
                <a:solidFill>
                  <a:srgbClr val="002060"/>
                </a:solidFill>
                <a:latin typeface="標楷體" pitchFamily="65" charset="-120"/>
                <a:ea typeface="標楷體" pitchFamily="65" charset="-120"/>
                <a:sym typeface="+mn-ea"/>
              </a:rPr>
              <a:t>達斯汀·諾貝爾</a:t>
            </a:r>
          </a:p>
          <a:p>
            <a:pPr algn="ctr"/>
            <a:r>
              <a:rPr lang="en-US" altLang="zh-CN" sz="3600" b="1" dirty="0">
                <a:solidFill>
                  <a:srgbClr val="002060"/>
                </a:solidFill>
                <a:latin typeface="標楷體" pitchFamily="65" charset="-120"/>
                <a:ea typeface="標楷體" pitchFamily="65" charset="-120"/>
                <a:sym typeface="+mn-ea"/>
              </a:rPr>
              <a:t>(Dustin Noble) </a:t>
            </a:r>
            <a:endParaRPr lang="en-US" altLang="zh-CN" sz="3600" b="1" dirty="0">
              <a:solidFill>
                <a:srgbClr val="002060"/>
              </a:solidFill>
              <a:latin typeface="標楷體" pitchFamily="65" charset="-120"/>
              <a:ea typeface="標楷體" pitchFamily="65" charset="-120"/>
            </a:endParaRPr>
          </a:p>
          <a:p>
            <a:pPr algn="ctr"/>
            <a:r>
              <a:rPr lang="zh-CN" altLang="en-US" dirty="0">
                <a:solidFill>
                  <a:srgbClr val="002060"/>
                </a:solidFill>
                <a:latin typeface="標楷體" pitchFamily="65" charset="-120"/>
                <a:ea typeface="標楷體" pitchFamily="65" charset="-120"/>
                <a:sym typeface="+mn-ea"/>
              </a:rPr>
              <a:t>約翰·卡拉辛斯基</a:t>
            </a:r>
            <a:r>
              <a:rPr lang="en-US" altLang="zh-CN" dirty="0">
                <a:solidFill>
                  <a:srgbClr val="002060"/>
                </a:solidFill>
                <a:latin typeface="標楷體" pitchFamily="65" charset="-120"/>
                <a:ea typeface="標楷體" pitchFamily="65" charset="-120"/>
                <a:sym typeface="+mn-ea"/>
              </a:rPr>
              <a:t>(</a:t>
            </a:r>
            <a:r>
              <a:rPr lang="zh-CN" altLang="en-US" dirty="0">
                <a:solidFill>
                  <a:srgbClr val="002060"/>
                </a:solidFill>
                <a:latin typeface="標楷體" pitchFamily="65" charset="-120"/>
                <a:ea typeface="標楷體" pitchFamily="65" charset="-120"/>
                <a:sym typeface="+mn-ea"/>
              </a:rPr>
              <a:t>John Krasinski</a:t>
            </a:r>
            <a:r>
              <a:rPr lang="en-US" altLang="zh-CN" dirty="0">
                <a:solidFill>
                  <a:srgbClr val="002060"/>
                </a:solidFill>
                <a:latin typeface="標楷體" pitchFamily="65" charset="-120"/>
                <a:ea typeface="標楷體" pitchFamily="65" charset="-120"/>
                <a:sym typeface="+mn-ea"/>
              </a:rPr>
              <a:t>)</a:t>
            </a:r>
            <a:r>
              <a:rPr lang="zh-TW" altLang="en-US" dirty="0">
                <a:solidFill>
                  <a:srgbClr val="002060"/>
                </a:solidFill>
                <a:latin typeface="標楷體" pitchFamily="65" charset="-120"/>
                <a:ea typeface="標楷體" pitchFamily="65" charset="-120"/>
                <a:sym typeface="+mn-ea"/>
              </a:rPr>
              <a:t>飾</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791" y="333038"/>
            <a:ext cx="464451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67360" y="4004945"/>
            <a:ext cx="8229600" cy="2062480"/>
          </a:xfrm>
        </p:spPr>
        <p:txBody>
          <a:bodyPr>
            <a:normAutofit/>
          </a:bodyPr>
          <a:lstStyle/>
          <a:p>
            <a:pPr marL="0" indent="0">
              <a:buNone/>
            </a:pPr>
            <a:r>
              <a:rPr lang="en-US" altLang="zh-TW" sz="2800" dirty="0">
                <a:latin typeface="標楷體" charset="0"/>
                <a:ea typeface="標楷體" charset="0"/>
              </a:rPr>
              <a:t>	</a:t>
            </a:r>
            <a:r>
              <a:rPr lang="zh-TW" altLang="en-US" sz="2800" dirty="0">
                <a:latin typeface="標楷體" charset="0"/>
                <a:ea typeface="標楷體" charset="0"/>
              </a:rPr>
              <a:t>麥金利鎮小學老師，接收家裡留下來的祖產而回到小鎮工作，除了對家人與鄉土的愛，更有著傳承的意志，主角在與艾莉絲對談中了解到這點，因此是主角最後決定告知真相的關鍵人物之一。</a:t>
            </a:r>
          </a:p>
        </p:txBody>
      </p:sp>
      <p:sp>
        <p:nvSpPr>
          <p:cNvPr id="4" name="文字方塊 3"/>
          <p:cNvSpPr txBox="1"/>
          <p:nvPr/>
        </p:nvSpPr>
        <p:spPr>
          <a:xfrm>
            <a:off x="0" y="6309320"/>
            <a:ext cx="9144000" cy="461665"/>
          </a:xfrm>
          <a:prstGeom prst="rect">
            <a:avLst/>
          </a:prstGeom>
          <a:noFill/>
        </p:spPr>
        <p:txBody>
          <a:bodyPr wrap="square" rtlCol="0">
            <a:spAutoFit/>
          </a:bodyPr>
          <a:lstStyle/>
          <a:p>
            <a:r>
              <a:rPr lang="zh-TW" altLang="en-US" sz="800" dirty="0" smtClean="0"/>
              <a:t>圖片網址</a:t>
            </a:r>
            <a:r>
              <a:rPr lang="en-US" altLang="zh-TW" sz="800" dirty="0" smtClean="0"/>
              <a:t>:</a:t>
            </a:r>
            <a:endParaRPr lang="en-US" altLang="zh-TW" sz="800" dirty="0"/>
          </a:p>
          <a:p>
            <a:r>
              <a:rPr lang="en-US" altLang="zh-TW" sz="800" dirty="0" smtClean="0"/>
              <a:t>https</a:t>
            </a:r>
            <a:r>
              <a:rPr lang="en-US" altLang="zh-TW" sz="800" dirty="0"/>
              <a:t>://www.google.com.tw/</a:t>
            </a:r>
            <a:r>
              <a:rPr lang="en-US" altLang="zh-TW" sz="800" dirty="0" err="1"/>
              <a:t>search?espv</a:t>
            </a:r>
            <a:r>
              <a:rPr lang="en-US" altLang="zh-TW" sz="800" dirty="0"/>
              <a:t>=2&amp;biw=1920&amp;bih=979&amp;tbm=</a:t>
            </a:r>
            <a:r>
              <a:rPr lang="en-US" altLang="zh-TW" sz="800" dirty="0" err="1"/>
              <a:t>isch&amp;sa</a:t>
            </a:r>
            <a:r>
              <a:rPr lang="en-US" altLang="zh-TW" sz="800" dirty="0"/>
              <a:t>=1&amp;q=%E5%BF%83%E9%9D%88%E5%8B%87%E6%B0%A3+%E8%89%BE%E8%8E%89%E7%B5%B2&amp;oq=%E5%BF%83%E9%9D%88%E5%8B%87%E6%B0%A3+%E8%89%BE%E8%8E%89%E7%B5%B2&amp;gs_l=img.3...17257.17257.0.18157.1.1.0.0.0.0.55.55.1.1.0....0...1c.1j4.64.img..1.0.0.upAxdW6TOZg#imgrc=1j-KyW0gATkx7M%3A</a:t>
            </a:r>
            <a:endParaRPr lang="zh-TW" altLang="en-US" sz="800" dirty="0"/>
          </a:p>
        </p:txBody>
      </p:sp>
      <p:sp>
        <p:nvSpPr>
          <p:cNvPr id="2" name="文本框 1"/>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
        <p:nvSpPr>
          <p:cNvPr id="5" name="文本框 4"/>
          <p:cNvSpPr txBox="1"/>
          <p:nvPr/>
        </p:nvSpPr>
        <p:spPr>
          <a:xfrm>
            <a:off x="35560" y="764540"/>
            <a:ext cx="4441825" cy="1463040"/>
          </a:xfrm>
          <a:prstGeom prst="rect">
            <a:avLst/>
          </a:prstGeom>
          <a:noFill/>
        </p:spPr>
        <p:txBody>
          <a:bodyPr wrap="square" rtlCol="0" anchor="t">
            <a:spAutoFit/>
          </a:bodyPr>
          <a:lstStyle/>
          <a:p>
            <a:pPr algn="ctr"/>
            <a:r>
              <a:rPr lang="zh-CN" altLang="en-US" sz="3600" b="1" dirty="0">
                <a:solidFill>
                  <a:srgbClr val="002060"/>
                </a:solidFill>
                <a:latin typeface="標楷體" pitchFamily="65" charset="-120"/>
                <a:ea typeface="標楷體" pitchFamily="65" charset="-120"/>
                <a:sym typeface="+mn-ea"/>
              </a:rPr>
              <a:t>艾莉絲</a:t>
            </a:r>
          </a:p>
          <a:p>
            <a:pPr algn="ctr"/>
            <a:r>
              <a:rPr lang="en-US" altLang="zh-CN" sz="3600" b="1" dirty="0">
                <a:solidFill>
                  <a:srgbClr val="002060"/>
                </a:solidFill>
                <a:latin typeface="標楷體" pitchFamily="65" charset="-120"/>
                <a:ea typeface="標楷體" pitchFamily="65" charset="-120"/>
                <a:sym typeface="+mn-ea"/>
              </a:rPr>
              <a:t>(Alice)</a:t>
            </a:r>
            <a:endParaRPr lang="en-US" altLang="zh-CN" sz="3600" b="1" dirty="0">
              <a:solidFill>
                <a:srgbClr val="002060"/>
              </a:solidFill>
              <a:latin typeface="標楷體" pitchFamily="65" charset="-120"/>
              <a:ea typeface="標楷體" pitchFamily="65" charset="-120"/>
            </a:endParaRPr>
          </a:p>
          <a:p>
            <a:pPr algn="ctr"/>
            <a:r>
              <a:rPr lang="zh-TW" altLang="en-US" dirty="0" smtClean="0">
                <a:solidFill>
                  <a:srgbClr val="002060"/>
                </a:solidFill>
                <a:latin typeface="標楷體" pitchFamily="65" charset="-120"/>
                <a:ea typeface="標楷體" pitchFamily="65" charset="-120"/>
                <a:sym typeface="+mn-ea"/>
              </a:rPr>
              <a:t>  </a:t>
            </a:r>
            <a:r>
              <a:rPr lang="en-US" altLang="zh-CN" dirty="0" err="1" smtClean="0">
                <a:solidFill>
                  <a:srgbClr val="002060"/>
                </a:solidFill>
                <a:latin typeface="標楷體" pitchFamily="65" charset="-120"/>
                <a:ea typeface="標楷體" pitchFamily="65" charset="-120"/>
                <a:sym typeface="+mn-ea"/>
              </a:rPr>
              <a:t>羅絲瑪麗</a:t>
            </a:r>
            <a:r>
              <a:rPr lang="en-US" altLang="zh-CN" dirty="0" err="1">
                <a:solidFill>
                  <a:srgbClr val="002060"/>
                </a:solidFill>
                <a:latin typeface="標楷體" pitchFamily="65" charset="-120"/>
                <a:ea typeface="標楷體" pitchFamily="65" charset="-120"/>
                <a:sym typeface="+mn-ea"/>
              </a:rPr>
              <a:t>·德威特</a:t>
            </a:r>
            <a:r>
              <a:rPr lang="en-US" altLang="zh-CN" dirty="0">
                <a:solidFill>
                  <a:srgbClr val="002060"/>
                </a:solidFill>
                <a:latin typeface="標楷體" pitchFamily="65" charset="-120"/>
                <a:ea typeface="標楷體" pitchFamily="65" charset="-120"/>
                <a:sym typeface="+mn-ea"/>
              </a:rPr>
              <a:t>(Rosemarie DeWitt)</a:t>
            </a:r>
            <a:r>
              <a:rPr lang="zh-TW" altLang="en-US" dirty="0">
                <a:solidFill>
                  <a:srgbClr val="002060"/>
                </a:solidFill>
                <a:latin typeface="標楷體" pitchFamily="65" charset="-120"/>
                <a:ea typeface="標楷體" pitchFamily="65" charset="-120"/>
                <a:sym typeface="+mn-ea"/>
              </a:rPr>
              <a:t>飾</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93239" y="276225"/>
            <a:ext cx="3157522" cy="916305"/>
          </a:xfrm>
        </p:spPr>
        <p:txBody>
          <a:bodyPr>
            <a:normAutofit/>
          </a:bodyPr>
          <a:lstStyle/>
          <a:p>
            <a:pPr algn="l"/>
            <a:r>
              <a:rPr lang="zh-TW" altLang="en-US" sz="4000" b="1" dirty="0" smtClean="0">
                <a:latin typeface="微軟正黑體" charset="0"/>
                <a:ea typeface="微軟正黑體" charset="0"/>
              </a:rPr>
              <a:t> </a:t>
            </a:r>
            <a:r>
              <a:rPr lang="en-US" altLang="zh-TW" sz="4000" b="1" dirty="0" smtClean="0">
                <a:latin typeface="微軟正黑體" charset="0"/>
                <a:ea typeface="微軟正黑體" charset="0"/>
              </a:rPr>
              <a:t>(</a:t>
            </a:r>
            <a:r>
              <a:rPr lang="en-US" altLang="zh-TW" sz="4000" b="1" dirty="0" smtClean="0">
                <a:latin typeface="微軟正黑體" charset="0"/>
                <a:ea typeface="微軟正黑體" charset="0"/>
              </a:rPr>
              <a:t>3)</a:t>
            </a:r>
            <a:r>
              <a:rPr lang="zh-TW" altLang="en-US" sz="4000" b="1" dirty="0" smtClean="0">
                <a:latin typeface="微軟正黑體" charset="0"/>
                <a:ea typeface="微軟正黑體" charset="0"/>
              </a:rPr>
              <a:t>故事意義</a:t>
            </a:r>
            <a:endParaRPr lang="zh-TW" altLang="en-US" sz="4000" b="1" dirty="0">
              <a:latin typeface="微軟正黑體" charset="0"/>
              <a:ea typeface="微軟正黑體" charset="0"/>
            </a:endParaRPr>
          </a:p>
        </p:txBody>
      </p:sp>
      <p:sp>
        <p:nvSpPr>
          <p:cNvPr id="3" name="內容版面配置區 2"/>
          <p:cNvSpPr>
            <a:spLocks noGrp="1"/>
          </p:cNvSpPr>
          <p:nvPr>
            <p:ph idx="1"/>
          </p:nvPr>
        </p:nvSpPr>
        <p:spPr>
          <a:xfrm>
            <a:off x="467544" y="1340768"/>
            <a:ext cx="8229600" cy="5184576"/>
          </a:xfrm>
        </p:spPr>
        <p:txBody>
          <a:bodyPr>
            <a:normAutofit fontScale="92500" lnSpcReduction="20000"/>
          </a:bodyPr>
          <a:lstStyle/>
          <a:p>
            <a:pPr marL="0" indent="0">
              <a:buNone/>
            </a:pPr>
            <a:r>
              <a:rPr lang="en-US" altLang="zh-TW" dirty="0" smtClean="0">
                <a:latin typeface="標楷體" pitchFamily="65" charset="-120"/>
                <a:ea typeface="標楷體" pitchFamily="65" charset="-120"/>
              </a:rPr>
              <a:t>	</a:t>
            </a:r>
            <a:r>
              <a:rPr lang="zh-TW" altLang="zh-TW" sz="2800" dirty="0">
                <a:latin typeface="標楷體" pitchFamily="65" charset="-120"/>
                <a:ea typeface="標楷體" pitchFamily="65" charset="-120"/>
              </a:rPr>
              <a:t>隨著科技的發展，對於自然的迫害是必然的副作用，根本不可能有完全無副作用的發展，礦產是地球經過幾千萬年的結晶，石油、天然氣，經過燃燒產生動力，卻也產生二氧化碳與其他有害氣體。</a:t>
            </a:r>
          </a:p>
          <a:p>
            <a:pPr marL="0" indent="0">
              <a:buNone/>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對於</a:t>
            </a:r>
            <a:r>
              <a:rPr lang="zh-TW" altLang="zh-TW" sz="2800" dirty="0">
                <a:latin typeface="標楷體" pitchFamily="65" charset="-120"/>
                <a:ea typeface="標楷體" pitchFamily="65" charset="-120"/>
              </a:rPr>
              <a:t>資源開採所帶來的問題，並沒有給出絕對的對錯結論，同樣的一塊土地，對不同人存在著不同的意義，但如果無法了解自己反對什麼，支持什麼，最後就會陷入劇中那樣，他人的言論不斷動搖自身想法的情況。</a:t>
            </a:r>
          </a:p>
          <a:p>
            <a:pPr marL="0" indent="0">
              <a:buNone/>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主角</a:t>
            </a:r>
            <a:r>
              <a:rPr lang="zh-TW" altLang="zh-TW" sz="2800" dirty="0">
                <a:latin typeface="標楷體" pitchFamily="65" charset="-120"/>
                <a:ea typeface="標楷體" pitchFamily="65" charset="-120"/>
              </a:rPr>
              <a:t>在各個過程中與不同角色的衝突，讓他回想起過去生活在農場的回憶，使他從一個只顧自身利益的人，放下誘惑，重拾初心。</a:t>
            </a:r>
          </a:p>
          <a:p>
            <a:pPr marL="0" indent="0">
              <a:buNone/>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投票</a:t>
            </a:r>
            <a:r>
              <a:rPr lang="zh-TW" altLang="zh-TW" sz="2800" dirty="0">
                <a:latin typeface="標楷體" pitchFamily="65" charset="-120"/>
                <a:ea typeface="標楷體" pitchFamily="65" charset="-120"/>
              </a:rPr>
              <a:t>的結果、城鎮的未來、簽訂合約問題，也就不重要，他只真心希望，為了金錢出賣自尊造成的後果，不會出現在這個城鎮。</a:t>
            </a:r>
          </a:p>
        </p:txBody>
      </p:sp>
      <p:sp>
        <p:nvSpPr>
          <p:cNvPr id="4" name="文本框 3"/>
          <p:cNvSpPr txBox="1"/>
          <p:nvPr/>
        </p:nvSpPr>
        <p:spPr>
          <a:xfrm>
            <a:off x="635" y="116840"/>
            <a:ext cx="2351405" cy="3657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TW" altLang="en-US" b="1" dirty="0" smtClean="0">
                <a:solidFill>
                  <a:schemeClr val="bg1"/>
                </a:solidFill>
                <a:latin typeface="標楷體" charset="0"/>
                <a:ea typeface="標楷體" charset="0"/>
                <a:sym typeface="+mn-ea"/>
              </a:rPr>
              <a:t>心靈勇氣 共同報告</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406</Words>
  <Application>Microsoft Office PowerPoint</Application>
  <PresentationFormat>如螢幕大小 (4:3)</PresentationFormat>
  <Paragraphs>90</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心靈勇氣 共同報告</vt:lpstr>
      <vt:lpstr>(1)劇情簡介</vt:lpstr>
      <vt:lpstr>PowerPoint 簡報</vt:lpstr>
      <vt:lpstr>(2)角色人物剖析</vt:lpstr>
      <vt:lpstr>PowerPoint 簡報</vt:lpstr>
      <vt:lpstr>PowerPoint 簡報</vt:lpstr>
      <vt:lpstr>PowerPoint 簡報</vt:lpstr>
      <vt:lpstr>PowerPoint 簡報</vt:lpstr>
      <vt:lpstr> (3)故事意義</vt:lpstr>
      <vt:lpstr>(4) ｢適當科技｣與｢風險評估｣</vt:lpstr>
      <vt:lpstr>(4) ｢適當科技｣與｢風險評估｣</vt:lpstr>
      <vt:lpstr>PowerPoint 簡報</vt:lpstr>
      <vt:lpstr>PowerPoint 簡報</vt:lpstr>
      <vt:lpstr>PowerPoint 簡報</vt:lpstr>
      <vt:lpstr>謝謝觀賞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pei3</dc:creator>
  <cp:lastModifiedBy>user</cp:lastModifiedBy>
  <cp:revision>42</cp:revision>
  <dcterms:created xsi:type="dcterms:W3CDTF">2015-11-15T11:03:00Z</dcterms:created>
  <dcterms:modified xsi:type="dcterms:W3CDTF">2015-11-18T17:04:50Z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2052-10.1.0.5346</vt:lpwstr>
  </property>
</Properties>
</file>