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82" r:id="rId5"/>
    <p:sldId id="264" r:id="rId6"/>
    <p:sldId id="263" r:id="rId7"/>
    <p:sldId id="285" r:id="rId8"/>
    <p:sldId id="279" r:id="rId9"/>
    <p:sldId id="280" r:id="rId10"/>
    <p:sldId id="278" r:id="rId11"/>
    <p:sldId id="266" r:id="rId12"/>
    <p:sldId id="267" r:id="rId13"/>
    <p:sldId id="268" r:id="rId14"/>
    <p:sldId id="269" r:id="rId15"/>
    <p:sldId id="270" r:id="rId16"/>
    <p:sldId id="271" r:id="rId17"/>
    <p:sldId id="262" r:id="rId18"/>
    <p:sldId id="283" r:id="rId19"/>
    <p:sldId id="284" r:id="rId20"/>
    <p:sldId id="281" r:id="rId21"/>
    <p:sldId id="277"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CF2C1-A167-4227-B9EC-013F5976BBAA}" type="datetimeFigureOut">
              <a:rPr lang="zh-TW" altLang="en-US" smtClean="0"/>
              <a:t>2021/3/29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B9666-6089-4FBF-AF9C-46E2EDC6690E}" type="slidenum">
              <a:rPr lang="zh-TW" altLang="en-US" smtClean="0"/>
              <a:t>‹#›</a:t>
            </a:fld>
            <a:endParaRPr lang="zh-TW" altLang="en-US"/>
          </a:p>
        </p:txBody>
      </p:sp>
    </p:spTree>
    <p:extLst>
      <p:ext uri="{BB962C8B-B14F-4D97-AF65-F5344CB8AC3E}">
        <p14:creationId xmlns:p14="http://schemas.microsoft.com/office/powerpoint/2010/main" val="179398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6B9666-6089-4FBF-AF9C-46E2EDC6690E}" type="slidenum">
              <a:rPr lang="zh-TW" altLang="en-US" smtClean="0"/>
              <a:t>14</a:t>
            </a:fld>
            <a:endParaRPr lang="zh-TW" altLang="en-US"/>
          </a:p>
        </p:txBody>
      </p:sp>
    </p:spTree>
    <p:extLst>
      <p:ext uri="{BB962C8B-B14F-4D97-AF65-F5344CB8AC3E}">
        <p14:creationId xmlns:p14="http://schemas.microsoft.com/office/powerpoint/2010/main" val="88075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28764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252902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3551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761161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3358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109850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24463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63632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325416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863312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164479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57400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39889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44350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129703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98D3330-17F8-48D4-8348-295792F87A31}" type="datetimeFigureOut">
              <a:rPr lang="zh-TW" altLang="en-US" smtClean="0"/>
              <a:pPr/>
              <a:t>2021/3/29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101674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8D3330-17F8-48D4-8348-295792F87A31}" type="datetimeFigureOut">
              <a:rPr lang="zh-TW" altLang="en-US" smtClean="0"/>
              <a:pPr/>
              <a:t>2021/3/29</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29274913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15687" y="967761"/>
            <a:ext cx="9144000" cy="1808689"/>
          </a:xfrm>
        </p:spPr>
        <p:txBody>
          <a:bodyPr/>
          <a:lstStyle/>
          <a:p>
            <a:pPr algn="ctr"/>
            <a:r>
              <a:rPr lang="zh-TW" altLang="en-US" sz="4800" b="1" dirty="0" smtClean="0">
                <a:solidFill>
                  <a:schemeClr val="tx1"/>
                </a:solidFill>
              </a:rPr>
              <a:t>離子氮化表面硬化處理重型機械及卡車柴油引擎用球墨鑄鐵活塞之磨耗行為研究</a:t>
            </a:r>
            <a:endParaRPr lang="zh-TW" altLang="en-US" sz="4800" b="1" dirty="0">
              <a:solidFill>
                <a:schemeClr val="tx1"/>
              </a:solidFill>
            </a:endParaRPr>
          </a:p>
        </p:txBody>
      </p:sp>
      <p:sp>
        <p:nvSpPr>
          <p:cNvPr id="3" name="副標題 2"/>
          <p:cNvSpPr>
            <a:spLocks noGrp="1"/>
          </p:cNvSpPr>
          <p:nvPr>
            <p:ph type="subTitle" idx="1"/>
          </p:nvPr>
        </p:nvSpPr>
        <p:spPr>
          <a:xfrm>
            <a:off x="1717705" y="3165016"/>
            <a:ext cx="7819402" cy="2073556"/>
          </a:xfrm>
        </p:spPr>
        <p:txBody>
          <a:bodyPr>
            <a:normAutofit fontScale="77500" lnSpcReduction="20000"/>
          </a:bodyPr>
          <a:lstStyle/>
          <a:p>
            <a:endParaRPr lang="en-US" altLang="zh-TW" sz="5000" dirty="0" smtClean="0">
              <a:solidFill>
                <a:schemeClr val="bg2"/>
              </a:solidFill>
            </a:endParaRPr>
          </a:p>
          <a:p>
            <a:pPr algn="ctr"/>
            <a:r>
              <a:rPr lang="zh-TW" altLang="en-US" sz="3800" b="1" dirty="0" smtClean="0">
                <a:solidFill>
                  <a:schemeClr val="tx1"/>
                </a:solidFill>
                <a:latin typeface="標楷體" panose="03000509000000000000" pitchFamily="65" charset="-120"/>
                <a:ea typeface="標楷體" panose="03000509000000000000" pitchFamily="65" charset="-120"/>
              </a:rPr>
              <a:t>專 題 生</a:t>
            </a:r>
            <a:r>
              <a:rPr lang="en-US" altLang="zh-TW" sz="3800" b="1" dirty="0" smtClean="0">
                <a:solidFill>
                  <a:schemeClr val="tx1"/>
                </a:solidFill>
                <a:latin typeface="標楷體" panose="03000509000000000000" pitchFamily="65" charset="-120"/>
                <a:ea typeface="標楷體" panose="03000509000000000000" pitchFamily="65" charset="-120"/>
              </a:rPr>
              <a:t>:</a:t>
            </a:r>
            <a:r>
              <a:rPr lang="zh-TW" altLang="en-US" sz="3800" b="1" dirty="0" smtClean="0">
                <a:solidFill>
                  <a:schemeClr val="tx1"/>
                </a:solidFill>
                <a:latin typeface="標楷體" panose="03000509000000000000" pitchFamily="65" charset="-120"/>
                <a:ea typeface="標楷體" panose="03000509000000000000" pitchFamily="65" charset="-120"/>
              </a:rPr>
              <a:t>李泰達 張寰宇 黃煜文 郭亮均</a:t>
            </a:r>
            <a:endParaRPr lang="en-US" altLang="zh-TW" sz="3800" b="1" dirty="0" smtClean="0">
              <a:solidFill>
                <a:schemeClr val="tx1"/>
              </a:solidFill>
              <a:latin typeface="標楷體" panose="03000509000000000000" pitchFamily="65" charset="-120"/>
              <a:ea typeface="標楷體" panose="03000509000000000000" pitchFamily="65" charset="-120"/>
            </a:endParaRPr>
          </a:p>
          <a:p>
            <a:pPr algn="ctr"/>
            <a:r>
              <a:rPr lang="zh-TW" altLang="en-US" sz="3800" b="1" dirty="0" smtClean="0">
                <a:solidFill>
                  <a:schemeClr val="tx1"/>
                </a:solidFill>
                <a:latin typeface="標楷體" panose="03000509000000000000" pitchFamily="65" charset="-120"/>
                <a:ea typeface="標楷體" panose="03000509000000000000" pitchFamily="65" charset="-120"/>
              </a:rPr>
              <a:t>指 導 教 授：林宏茂 副教授</a:t>
            </a:r>
            <a:endParaRPr lang="en-US" altLang="zh-TW" sz="3800" b="1" dirty="0" smtClean="0">
              <a:solidFill>
                <a:schemeClr val="tx1"/>
              </a:solidFill>
              <a:latin typeface="標楷體" panose="03000509000000000000" pitchFamily="65" charset="-120"/>
              <a:ea typeface="標楷體" panose="03000509000000000000" pitchFamily="65" charset="-120"/>
            </a:endParaRPr>
          </a:p>
          <a:p>
            <a:pPr algn="ctr"/>
            <a:r>
              <a:rPr lang="zh-TW" altLang="en-US" sz="3800" b="1" dirty="0" smtClean="0">
                <a:solidFill>
                  <a:schemeClr val="tx1"/>
                </a:solidFill>
                <a:latin typeface="標楷體" panose="03000509000000000000" pitchFamily="65" charset="-120"/>
                <a:ea typeface="標楷體" panose="03000509000000000000" pitchFamily="65" charset="-120"/>
              </a:rPr>
              <a:t>報 告 日 期</a:t>
            </a:r>
            <a:r>
              <a:rPr lang="en-US" altLang="zh-TW" sz="3800" b="1" dirty="0" smtClean="0">
                <a:solidFill>
                  <a:schemeClr val="tx1"/>
                </a:solidFill>
                <a:latin typeface="標楷體" panose="03000509000000000000" pitchFamily="65" charset="-120"/>
                <a:ea typeface="標楷體" panose="03000509000000000000" pitchFamily="65" charset="-120"/>
              </a:rPr>
              <a:t>:</a:t>
            </a:r>
            <a:r>
              <a:rPr lang="en-US" altLang="zh-TW" sz="3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3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3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a:t>
            </a:r>
            <a:endParaRPr lang="zh-TW" altLang="en-US" sz="3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34055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27712" y="2451147"/>
            <a:ext cx="8596668" cy="1138088"/>
          </a:xfrm>
        </p:spPr>
        <p:txBody>
          <a:bodyPr>
            <a:normAutofit/>
          </a:bodyPr>
          <a:lstStyle/>
          <a:p>
            <a:pPr marL="0" indent="0" algn="ctr">
              <a:buNone/>
            </a:pPr>
            <a:r>
              <a:rPr lang="zh-TW" altLang="en-US" sz="6600" b="1" dirty="0" smtClean="0"/>
              <a:t>實 驗 結 果 與 討 論</a:t>
            </a:r>
            <a:endParaRPr lang="zh-TW" altLang="en-US" sz="6600" b="1" dirty="0"/>
          </a:p>
        </p:txBody>
      </p:sp>
    </p:spTree>
    <p:extLst>
      <p:ext uri="{BB962C8B-B14F-4D97-AF65-F5344CB8AC3E}">
        <p14:creationId xmlns:p14="http://schemas.microsoft.com/office/powerpoint/2010/main" val="3073798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7661" y="300560"/>
            <a:ext cx="10373914" cy="706452"/>
          </a:xfrm>
        </p:spPr>
        <p:txBody>
          <a:bodyPr>
            <a:normAutofit/>
          </a:bodyPr>
          <a:lstStyle/>
          <a:p>
            <a:pPr algn="ct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FCD600+V  1% 50x</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6734" y="931492"/>
            <a:ext cx="10818976" cy="5665861"/>
          </a:xfrm>
        </p:spPr>
        <p:txBody>
          <a:bodyPr>
            <a:normAutofit/>
          </a:bodyPr>
          <a:lstStyle/>
          <a:p>
            <a:pPr marL="0" indent="0">
              <a:buNone/>
            </a:pPr>
            <a:endParaRPr lang="en-US" altLang="zh-TW" sz="2800" b="1"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800" b="1"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800" b="1"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800" b="1" dirty="0" smtClean="0">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28" name="群組 27"/>
          <p:cNvGrpSpPr/>
          <p:nvPr/>
        </p:nvGrpSpPr>
        <p:grpSpPr>
          <a:xfrm>
            <a:off x="256834" y="1432990"/>
            <a:ext cx="5072006" cy="3521891"/>
            <a:chOff x="958077" y="1211854"/>
            <a:chExt cx="4276270" cy="2435366"/>
          </a:xfrm>
        </p:grpSpPr>
        <p:pic>
          <p:nvPicPr>
            <p:cNvPr id="25" name="圖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077" y="1211854"/>
              <a:ext cx="4241150" cy="2425171"/>
            </a:xfrm>
            <a:prstGeom prst="rect">
              <a:avLst/>
            </a:prstGeom>
          </p:spPr>
        </p:pic>
        <p:pic>
          <p:nvPicPr>
            <p:cNvPr id="26" name="圖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0120" y="3449007"/>
              <a:ext cx="324227" cy="198213"/>
            </a:xfrm>
            <a:prstGeom prst="rect">
              <a:avLst/>
            </a:prstGeom>
          </p:spPr>
        </p:pic>
      </p:grpSp>
      <p:grpSp>
        <p:nvGrpSpPr>
          <p:cNvPr id="50" name="群組 49"/>
          <p:cNvGrpSpPr/>
          <p:nvPr/>
        </p:nvGrpSpPr>
        <p:grpSpPr>
          <a:xfrm>
            <a:off x="5631295" y="1439498"/>
            <a:ext cx="5305893" cy="3530027"/>
            <a:chOff x="843115" y="1215152"/>
            <a:chExt cx="5078100" cy="2992287"/>
          </a:xfrm>
        </p:grpSpPr>
        <p:pic>
          <p:nvPicPr>
            <p:cNvPr id="52" name="圖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115" y="1215152"/>
              <a:ext cx="5078100" cy="2948299"/>
            </a:xfrm>
            <a:prstGeom prst="rect">
              <a:avLst/>
            </a:prstGeom>
          </p:spPr>
        </p:pic>
        <p:pic>
          <p:nvPicPr>
            <p:cNvPr id="53" name="圖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3969" y="4009826"/>
              <a:ext cx="301619" cy="197613"/>
            </a:xfrm>
            <a:prstGeom prst="rect">
              <a:avLst/>
            </a:prstGeom>
          </p:spPr>
        </p:pic>
      </p:grpSp>
      <p:sp>
        <p:nvSpPr>
          <p:cNvPr id="11" name="圓角矩形 10"/>
          <p:cNvSpPr/>
          <p:nvPr/>
        </p:nvSpPr>
        <p:spPr>
          <a:xfrm>
            <a:off x="277661" y="1467171"/>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mj-lt"/>
              </a:rPr>
              <a:t>A</a:t>
            </a:r>
            <a:endParaRPr lang="zh-TW" altLang="en-US" dirty="0">
              <a:solidFill>
                <a:schemeClr val="tx1"/>
              </a:solidFill>
              <a:latin typeface="+mj-lt"/>
            </a:endParaRPr>
          </a:p>
        </p:txBody>
      </p:sp>
      <p:sp>
        <p:nvSpPr>
          <p:cNvPr id="13" name="圓角矩形 12"/>
          <p:cNvSpPr/>
          <p:nvPr/>
        </p:nvSpPr>
        <p:spPr>
          <a:xfrm>
            <a:off x="5663737" y="1482436"/>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mj-lt"/>
              </a:rPr>
              <a:t>B</a:t>
            </a:r>
            <a:endParaRPr lang="zh-TW" altLang="en-US" dirty="0">
              <a:solidFill>
                <a:schemeClr val="tx1"/>
              </a:solidFill>
              <a:latin typeface="+mj-lt"/>
            </a:endParaRPr>
          </a:p>
        </p:txBody>
      </p:sp>
      <p:sp>
        <p:nvSpPr>
          <p:cNvPr id="14" name="文字方塊 13"/>
          <p:cNvSpPr txBox="1"/>
          <p:nvPr/>
        </p:nvSpPr>
        <p:spPr>
          <a:xfrm>
            <a:off x="476350" y="5535133"/>
            <a:ext cx="10557163" cy="369332"/>
          </a:xfrm>
          <a:prstGeom prst="rect">
            <a:avLst/>
          </a:prstGeom>
          <a:noFill/>
        </p:spPr>
        <p:txBody>
          <a:bodyPr wrap="square" rtlCol="0">
            <a:spAutoFit/>
          </a:bodyPr>
          <a:lstStyle/>
          <a:p>
            <a:r>
              <a:rPr lang="zh-TW" altLang="en-US" b="1" dirty="0" smtClean="0"/>
              <a:t>             </a:t>
            </a:r>
            <a:r>
              <a:rPr lang="zh-TW" altLang="en-US" b="1" dirty="0" smtClean="0">
                <a:latin typeface="+mn-ea"/>
              </a:rPr>
              <a:t>    圖</a:t>
            </a:r>
            <a:r>
              <a:rPr lang="en-US" altLang="zh-TW" b="1" dirty="0" smtClean="0">
                <a:latin typeface="+mn-ea"/>
              </a:rPr>
              <a:t>A. FCD600+V 1%</a:t>
            </a:r>
            <a:r>
              <a:rPr lang="zh-TW" altLang="en-US" b="1" dirty="0" smtClean="0">
                <a:latin typeface="+mn-ea"/>
              </a:rPr>
              <a:t>腐蝕前                        圖</a:t>
            </a:r>
            <a:r>
              <a:rPr lang="en-US" altLang="zh-TW" b="1" dirty="0" smtClean="0">
                <a:latin typeface="+mn-ea"/>
              </a:rPr>
              <a:t>B. FCD600+V 1%</a:t>
            </a:r>
            <a:r>
              <a:rPr lang="zh-TW" altLang="en-US" b="1" dirty="0" smtClean="0">
                <a:latin typeface="+mn-ea"/>
              </a:rPr>
              <a:t>腐蝕後                                                         </a:t>
            </a:r>
          </a:p>
        </p:txBody>
      </p:sp>
      <p:sp>
        <p:nvSpPr>
          <p:cNvPr id="9" name="流程圖: 接點 8"/>
          <p:cNvSpPr/>
          <p:nvPr/>
        </p:nvSpPr>
        <p:spPr>
          <a:xfrm>
            <a:off x="1632246" y="2580829"/>
            <a:ext cx="367469" cy="358923"/>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cxnSp>
        <p:nvCxnSpPr>
          <p:cNvPr id="16" name="直線單箭頭接點 15"/>
          <p:cNvCxnSpPr>
            <a:endCxn id="9" idx="0"/>
          </p:cNvCxnSpPr>
          <p:nvPr/>
        </p:nvCxnSpPr>
        <p:spPr>
          <a:xfrm>
            <a:off x="1734796" y="1290415"/>
            <a:ext cx="81185" cy="12904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1239140" y="875670"/>
            <a:ext cx="1179320" cy="461665"/>
          </a:xfrm>
          <a:prstGeom prst="rect">
            <a:avLst/>
          </a:prstGeom>
          <a:noFill/>
        </p:spPr>
        <p:txBody>
          <a:bodyPr wrap="square" rtlCol="0">
            <a:spAutoFit/>
          </a:bodyPr>
          <a:lstStyle/>
          <a:p>
            <a:r>
              <a:rPr lang="zh-TW" altLang="en-US" sz="2400" b="1" dirty="0" smtClean="0"/>
              <a:t>碳化釩</a:t>
            </a:r>
            <a:endParaRPr lang="zh-TW" altLang="en-US" sz="2400" b="1" dirty="0"/>
          </a:p>
        </p:txBody>
      </p:sp>
      <p:sp>
        <p:nvSpPr>
          <p:cNvPr id="18" name="流程圖: 接點 17"/>
          <p:cNvSpPr/>
          <p:nvPr/>
        </p:nvSpPr>
        <p:spPr>
          <a:xfrm>
            <a:off x="4093435" y="3206238"/>
            <a:ext cx="367469" cy="370376"/>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單箭頭接點 19"/>
          <p:cNvCxnSpPr>
            <a:endCxn id="18" idx="0"/>
          </p:cNvCxnSpPr>
          <p:nvPr/>
        </p:nvCxnSpPr>
        <p:spPr>
          <a:xfrm>
            <a:off x="4221622" y="1290415"/>
            <a:ext cx="55548" cy="19158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3753739" y="844383"/>
            <a:ext cx="935766" cy="461665"/>
          </a:xfrm>
          <a:prstGeom prst="rect">
            <a:avLst/>
          </a:prstGeom>
          <a:noFill/>
        </p:spPr>
        <p:txBody>
          <a:bodyPr wrap="square" rtlCol="0">
            <a:spAutoFit/>
          </a:bodyPr>
          <a:lstStyle/>
          <a:p>
            <a:r>
              <a:rPr lang="zh-TW" altLang="en-US" sz="2400" b="1" dirty="0" smtClean="0"/>
              <a:t>球墨</a:t>
            </a:r>
            <a:endParaRPr lang="zh-TW" altLang="en-US" sz="2400" b="1" dirty="0"/>
          </a:p>
        </p:txBody>
      </p:sp>
      <p:cxnSp>
        <p:nvCxnSpPr>
          <p:cNvPr id="24" name="直線單箭頭接點 23"/>
          <p:cNvCxnSpPr/>
          <p:nvPr/>
        </p:nvCxnSpPr>
        <p:spPr>
          <a:xfrm flipH="1" flipV="1">
            <a:off x="4249397" y="4636351"/>
            <a:ext cx="550134" cy="10434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4519138" y="5729199"/>
            <a:ext cx="1130679" cy="461665"/>
          </a:xfrm>
          <a:prstGeom prst="rect">
            <a:avLst/>
          </a:prstGeom>
          <a:noFill/>
        </p:spPr>
        <p:txBody>
          <a:bodyPr wrap="square" rtlCol="0">
            <a:spAutoFit/>
          </a:bodyPr>
          <a:lstStyle/>
          <a:p>
            <a:r>
              <a:rPr lang="zh-TW" altLang="en-US" sz="2400" b="1" dirty="0" smtClean="0"/>
              <a:t>肥粒體</a:t>
            </a:r>
            <a:endParaRPr lang="zh-TW" altLang="en-US" sz="2400" b="1" dirty="0"/>
          </a:p>
        </p:txBody>
      </p:sp>
      <p:sp>
        <p:nvSpPr>
          <p:cNvPr id="32" name="流程圖: 接點 31"/>
          <p:cNvSpPr/>
          <p:nvPr/>
        </p:nvSpPr>
        <p:spPr>
          <a:xfrm>
            <a:off x="9332008" y="2745713"/>
            <a:ext cx="358923" cy="388078"/>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 name="直線單箭頭接點 33"/>
          <p:cNvCxnSpPr/>
          <p:nvPr/>
        </p:nvCxnSpPr>
        <p:spPr>
          <a:xfrm>
            <a:off x="9171814" y="1337335"/>
            <a:ext cx="339655" cy="142295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8776531" y="921083"/>
            <a:ext cx="914400" cy="461665"/>
          </a:xfrm>
          <a:prstGeom prst="rect">
            <a:avLst/>
          </a:prstGeom>
          <a:noFill/>
        </p:spPr>
        <p:txBody>
          <a:bodyPr wrap="square" rtlCol="0">
            <a:spAutoFit/>
          </a:bodyPr>
          <a:lstStyle/>
          <a:p>
            <a:r>
              <a:rPr lang="zh-TW" altLang="en-US" sz="2400" b="1" dirty="0" smtClean="0"/>
              <a:t>球墨</a:t>
            </a:r>
            <a:endParaRPr lang="zh-TW" altLang="en-US" sz="2400" b="1" dirty="0"/>
          </a:p>
        </p:txBody>
      </p:sp>
      <p:sp>
        <p:nvSpPr>
          <p:cNvPr id="41" name="流程圖: 接點 40"/>
          <p:cNvSpPr/>
          <p:nvPr/>
        </p:nvSpPr>
        <p:spPr>
          <a:xfrm>
            <a:off x="5742774" y="3206238"/>
            <a:ext cx="222190" cy="237717"/>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3" name="直線接點 42"/>
          <p:cNvCxnSpPr>
            <a:stCxn id="41" idx="2"/>
          </p:cNvCxnSpPr>
          <p:nvPr/>
        </p:nvCxnSpPr>
        <p:spPr>
          <a:xfrm flipH="1" flipV="1">
            <a:off x="5448939" y="3324314"/>
            <a:ext cx="293835" cy="78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a:off x="5448939" y="3332860"/>
            <a:ext cx="0" cy="17262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5136560" y="5158061"/>
            <a:ext cx="1195874" cy="461665"/>
          </a:xfrm>
          <a:prstGeom prst="rect">
            <a:avLst/>
          </a:prstGeom>
          <a:noFill/>
        </p:spPr>
        <p:txBody>
          <a:bodyPr wrap="square" rtlCol="0">
            <a:spAutoFit/>
          </a:bodyPr>
          <a:lstStyle/>
          <a:p>
            <a:r>
              <a:rPr lang="zh-TW" altLang="en-US" sz="2400" b="1" dirty="0" smtClean="0"/>
              <a:t>碳化釩</a:t>
            </a:r>
            <a:endParaRPr lang="zh-TW" altLang="en-US" sz="2400" b="1" dirty="0"/>
          </a:p>
        </p:txBody>
      </p:sp>
      <p:sp>
        <p:nvSpPr>
          <p:cNvPr id="48" name="流程圖: 接點 47"/>
          <p:cNvSpPr/>
          <p:nvPr/>
        </p:nvSpPr>
        <p:spPr>
          <a:xfrm>
            <a:off x="5734497" y="3995107"/>
            <a:ext cx="290557" cy="303787"/>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 name="直線單箭頭接點 50"/>
          <p:cNvCxnSpPr>
            <a:stCxn id="48" idx="6"/>
          </p:cNvCxnSpPr>
          <p:nvPr/>
        </p:nvCxnSpPr>
        <p:spPr>
          <a:xfrm>
            <a:off x="6025054" y="4195985"/>
            <a:ext cx="914400" cy="9144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4" name="文字方塊 53"/>
          <p:cNvSpPr txBox="1"/>
          <p:nvPr/>
        </p:nvSpPr>
        <p:spPr>
          <a:xfrm>
            <a:off x="6631536" y="5158061"/>
            <a:ext cx="1162228" cy="461665"/>
          </a:xfrm>
          <a:prstGeom prst="rect">
            <a:avLst/>
          </a:prstGeom>
          <a:noFill/>
        </p:spPr>
        <p:txBody>
          <a:bodyPr wrap="square" rtlCol="0">
            <a:spAutoFit/>
          </a:bodyPr>
          <a:lstStyle/>
          <a:p>
            <a:r>
              <a:rPr lang="zh-TW" altLang="en-US" sz="2400" b="1" dirty="0" smtClean="0"/>
              <a:t>波來鐵</a:t>
            </a:r>
            <a:endParaRPr lang="zh-TW" altLang="en-US" sz="2400" b="1" dirty="0"/>
          </a:p>
        </p:txBody>
      </p:sp>
    </p:spTree>
    <p:extLst>
      <p:ext uri="{BB962C8B-B14F-4D97-AF65-F5344CB8AC3E}">
        <p14:creationId xmlns:p14="http://schemas.microsoft.com/office/powerpoint/2010/main" val="1294084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6573" y="334906"/>
            <a:ext cx="10237862" cy="805930"/>
          </a:xfrm>
        </p:spPr>
        <p:txBody>
          <a:bodyPr/>
          <a:lstStyle/>
          <a:p>
            <a:pPr algn="ct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FCD600+V  1% 100x</a:t>
            </a:r>
            <a:endParaRPr lang="zh-TW" altLang="en-US" dirty="0"/>
          </a:p>
        </p:txBody>
      </p:sp>
      <p:pic>
        <p:nvPicPr>
          <p:cNvPr id="32" name="內容版面配置區 3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2147" y="1851638"/>
            <a:ext cx="5059375" cy="3674693"/>
          </a:xfrm>
        </p:spPr>
      </p:pic>
      <p:pic>
        <p:nvPicPr>
          <p:cNvPr id="35" name="圖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455" y="5194321"/>
            <a:ext cx="524067" cy="343354"/>
          </a:xfrm>
          <a:prstGeom prst="rect">
            <a:avLst/>
          </a:prstGeom>
        </p:spPr>
      </p:pic>
      <p:pic>
        <p:nvPicPr>
          <p:cNvPr id="36" name="圖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31872" y="1862982"/>
            <a:ext cx="5208380" cy="3674693"/>
          </a:xfrm>
          <a:prstGeom prst="rect">
            <a:avLst/>
          </a:prstGeom>
        </p:spPr>
      </p:pic>
      <p:pic>
        <p:nvPicPr>
          <p:cNvPr id="38" name="圖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9979" y="5264923"/>
            <a:ext cx="453715" cy="272752"/>
          </a:xfrm>
          <a:prstGeom prst="rect">
            <a:avLst/>
          </a:prstGeom>
        </p:spPr>
      </p:pic>
      <p:sp>
        <p:nvSpPr>
          <p:cNvPr id="8" name="圓角矩形 7"/>
          <p:cNvSpPr/>
          <p:nvPr/>
        </p:nvSpPr>
        <p:spPr>
          <a:xfrm>
            <a:off x="382385" y="1862051"/>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mj-lt"/>
              </a:rPr>
              <a:t>A</a:t>
            </a:r>
            <a:endParaRPr lang="zh-TW" altLang="en-US" dirty="0">
              <a:solidFill>
                <a:schemeClr val="tx1"/>
              </a:solidFill>
              <a:latin typeface="+mj-lt"/>
            </a:endParaRPr>
          </a:p>
        </p:txBody>
      </p:sp>
      <p:sp>
        <p:nvSpPr>
          <p:cNvPr id="9" name="圓角矩形 8"/>
          <p:cNvSpPr/>
          <p:nvPr/>
        </p:nvSpPr>
        <p:spPr>
          <a:xfrm>
            <a:off x="5636029" y="1862051"/>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mj-lt"/>
              </a:rPr>
              <a:t>B</a:t>
            </a:r>
            <a:endParaRPr lang="zh-TW" altLang="en-US" dirty="0">
              <a:solidFill>
                <a:schemeClr val="tx1"/>
              </a:solidFill>
              <a:latin typeface="+mj-lt"/>
            </a:endParaRPr>
          </a:p>
        </p:txBody>
      </p:sp>
      <p:sp>
        <p:nvSpPr>
          <p:cNvPr id="11" name="文字方塊 10"/>
          <p:cNvSpPr txBox="1"/>
          <p:nvPr/>
        </p:nvSpPr>
        <p:spPr>
          <a:xfrm>
            <a:off x="415636" y="5835535"/>
            <a:ext cx="10432473" cy="369332"/>
          </a:xfrm>
          <a:prstGeom prst="rect">
            <a:avLst/>
          </a:prstGeom>
          <a:noFill/>
        </p:spPr>
        <p:txBody>
          <a:bodyPr wrap="square" rtlCol="0">
            <a:spAutoFit/>
          </a:bodyPr>
          <a:lstStyle/>
          <a:p>
            <a:r>
              <a:rPr lang="zh-TW" altLang="en-US" dirty="0" smtClean="0"/>
              <a:t>                     </a:t>
            </a:r>
            <a:r>
              <a:rPr lang="zh-TW" altLang="en-US" b="1" dirty="0" smtClean="0">
                <a:latin typeface="+mn-ea"/>
              </a:rPr>
              <a:t>圖</a:t>
            </a:r>
            <a:r>
              <a:rPr lang="en-US" altLang="zh-TW" b="1" dirty="0" smtClean="0">
                <a:latin typeface="+mn-ea"/>
              </a:rPr>
              <a:t>A. FCD600+V 1%</a:t>
            </a:r>
            <a:r>
              <a:rPr lang="zh-TW" altLang="en-US" b="1" dirty="0" smtClean="0">
                <a:latin typeface="+mn-ea"/>
              </a:rPr>
              <a:t>腐蝕前                           圖</a:t>
            </a:r>
            <a:r>
              <a:rPr lang="en-US" altLang="zh-TW" b="1" dirty="0" smtClean="0">
                <a:latin typeface="+mn-ea"/>
              </a:rPr>
              <a:t>B. FCD600+V 1%</a:t>
            </a:r>
            <a:r>
              <a:rPr lang="zh-TW" altLang="en-US" b="1" dirty="0" smtClean="0">
                <a:latin typeface="+mn-ea"/>
              </a:rPr>
              <a:t>腐蝕後</a:t>
            </a:r>
            <a:endParaRPr lang="zh-TW" altLang="en-US" b="1" dirty="0">
              <a:latin typeface="+mn-ea"/>
            </a:endParaRPr>
          </a:p>
        </p:txBody>
      </p:sp>
      <p:sp>
        <p:nvSpPr>
          <p:cNvPr id="3" name="流程圖: 接點 2"/>
          <p:cNvSpPr/>
          <p:nvPr/>
        </p:nvSpPr>
        <p:spPr>
          <a:xfrm>
            <a:off x="1709159" y="4698684"/>
            <a:ext cx="452927" cy="417222"/>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p:cNvCxnSpPr>
            <a:stCxn id="3" idx="3"/>
          </p:cNvCxnSpPr>
          <p:nvPr/>
        </p:nvCxnSpPr>
        <p:spPr>
          <a:xfrm flipH="1">
            <a:off x="1059679" y="5054805"/>
            <a:ext cx="715810" cy="6248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666573" y="5691499"/>
            <a:ext cx="914399" cy="369332"/>
          </a:xfrm>
          <a:prstGeom prst="rect">
            <a:avLst/>
          </a:prstGeom>
          <a:noFill/>
        </p:spPr>
        <p:txBody>
          <a:bodyPr wrap="square" rtlCol="0">
            <a:spAutoFit/>
          </a:bodyPr>
          <a:lstStyle/>
          <a:p>
            <a:r>
              <a:rPr lang="zh-TW" altLang="en-US" smtClean="0"/>
              <a:t>碳化釩</a:t>
            </a:r>
            <a:endParaRPr lang="zh-TW" altLang="en-US"/>
          </a:p>
        </p:txBody>
      </p:sp>
      <p:sp>
        <p:nvSpPr>
          <p:cNvPr id="7" name="流程圖: 接點 6"/>
          <p:cNvSpPr/>
          <p:nvPr/>
        </p:nvSpPr>
        <p:spPr>
          <a:xfrm>
            <a:off x="2691925" y="2069869"/>
            <a:ext cx="615297" cy="563939"/>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a:stCxn id="7" idx="0"/>
          </p:cNvCxnSpPr>
          <p:nvPr/>
        </p:nvCxnSpPr>
        <p:spPr>
          <a:xfrm flipH="1" flipV="1">
            <a:off x="2911834" y="1438696"/>
            <a:ext cx="87740" cy="63117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2585102" y="1066413"/>
            <a:ext cx="828942" cy="461665"/>
          </a:xfrm>
          <a:prstGeom prst="rect">
            <a:avLst/>
          </a:prstGeom>
          <a:noFill/>
        </p:spPr>
        <p:txBody>
          <a:bodyPr wrap="square" rtlCol="0">
            <a:spAutoFit/>
          </a:bodyPr>
          <a:lstStyle/>
          <a:p>
            <a:r>
              <a:rPr lang="zh-TW" altLang="en-US" sz="2400" b="1" smtClean="0"/>
              <a:t>球墨</a:t>
            </a:r>
            <a:endParaRPr lang="zh-TW" altLang="en-US" sz="2400" b="1"/>
          </a:p>
        </p:txBody>
      </p:sp>
      <p:sp>
        <p:nvSpPr>
          <p:cNvPr id="16" name="流程圖: 接點 15"/>
          <p:cNvSpPr/>
          <p:nvPr/>
        </p:nvSpPr>
        <p:spPr>
          <a:xfrm>
            <a:off x="8195418" y="4401084"/>
            <a:ext cx="495656" cy="572568"/>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17"/>
          <p:cNvCxnSpPr>
            <a:stCxn id="16" idx="3"/>
          </p:cNvCxnSpPr>
          <p:nvPr/>
        </p:nvCxnSpPr>
        <p:spPr>
          <a:xfrm flipH="1">
            <a:off x="6964822" y="4889801"/>
            <a:ext cx="1303183" cy="9457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6110243" y="5835535"/>
            <a:ext cx="965675" cy="461665"/>
          </a:xfrm>
          <a:prstGeom prst="rect">
            <a:avLst/>
          </a:prstGeom>
          <a:noFill/>
        </p:spPr>
        <p:txBody>
          <a:bodyPr wrap="square" rtlCol="0">
            <a:spAutoFit/>
          </a:bodyPr>
          <a:lstStyle/>
          <a:p>
            <a:r>
              <a:rPr lang="zh-TW" altLang="en-US" sz="2400" b="1" dirty="0" smtClean="0"/>
              <a:t>球墨</a:t>
            </a:r>
            <a:endParaRPr lang="zh-TW" altLang="en-US" sz="2400" b="1" dirty="0"/>
          </a:p>
        </p:txBody>
      </p:sp>
      <p:sp>
        <p:nvSpPr>
          <p:cNvPr id="20" name="流程圖: 接點 19"/>
          <p:cNvSpPr/>
          <p:nvPr/>
        </p:nvSpPr>
        <p:spPr>
          <a:xfrm>
            <a:off x="10006873" y="3439100"/>
            <a:ext cx="393106" cy="408411"/>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21"/>
          <p:cNvCxnSpPr>
            <a:stCxn id="20" idx="6"/>
          </p:cNvCxnSpPr>
          <p:nvPr/>
        </p:nvCxnSpPr>
        <p:spPr>
          <a:xfrm flipV="1">
            <a:off x="10399979" y="3622562"/>
            <a:ext cx="0" cy="20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20" idx="6"/>
          </p:cNvCxnSpPr>
          <p:nvPr/>
        </p:nvCxnSpPr>
        <p:spPr>
          <a:xfrm>
            <a:off x="10399979" y="3657600"/>
            <a:ext cx="914400" cy="9144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1051191" y="4653120"/>
            <a:ext cx="553998" cy="1026507"/>
          </a:xfrm>
          <a:prstGeom prst="rect">
            <a:avLst/>
          </a:prstGeom>
          <a:noFill/>
        </p:spPr>
        <p:txBody>
          <a:bodyPr vert="eaVert" wrap="square" rtlCol="0">
            <a:spAutoFit/>
          </a:bodyPr>
          <a:lstStyle/>
          <a:p>
            <a:r>
              <a:rPr lang="zh-TW" altLang="en-US" sz="2400" b="1" dirty="0" smtClean="0"/>
              <a:t>波來鐵</a:t>
            </a:r>
            <a:endParaRPr lang="zh-TW" altLang="en-US" sz="2400" b="1" dirty="0"/>
          </a:p>
        </p:txBody>
      </p:sp>
    </p:spTree>
    <p:extLst>
      <p:ext uri="{BB962C8B-B14F-4D97-AF65-F5344CB8AC3E}">
        <p14:creationId xmlns:p14="http://schemas.microsoft.com/office/powerpoint/2010/main" val="205873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8596668" cy="740636"/>
          </a:xfrm>
        </p:spPr>
        <p:txBody>
          <a:bodyPr/>
          <a:lstStyle/>
          <a:p>
            <a:pPr algn="ct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FCD600+V  1% 200x</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896" y="2090872"/>
            <a:ext cx="5643274" cy="3284570"/>
          </a:xfr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637" y="5086161"/>
            <a:ext cx="441533" cy="289281"/>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9515" y="2090872"/>
            <a:ext cx="5319227" cy="3284570"/>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247" y="5118792"/>
            <a:ext cx="377495" cy="256650"/>
          </a:xfrm>
          <a:prstGeom prst="rect">
            <a:avLst/>
          </a:prstGeom>
        </p:spPr>
      </p:pic>
      <p:sp>
        <p:nvSpPr>
          <p:cNvPr id="9" name="圓角矩形 8"/>
          <p:cNvSpPr/>
          <p:nvPr/>
        </p:nvSpPr>
        <p:spPr>
          <a:xfrm>
            <a:off x="6059978" y="2103120"/>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mj-lt"/>
              </a:rPr>
              <a:t>B</a:t>
            </a:r>
            <a:endParaRPr lang="zh-TW" altLang="en-US" dirty="0">
              <a:solidFill>
                <a:schemeClr val="tx1"/>
              </a:solidFill>
              <a:latin typeface="+mj-lt"/>
            </a:endParaRPr>
          </a:p>
        </p:txBody>
      </p:sp>
      <p:sp>
        <p:nvSpPr>
          <p:cNvPr id="11" name="圓角矩形 10"/>
          <p:cNvSpPr/>
          <p:nvPr/>
        </p:nvSpPr>
        <p:spPr>
          <a:xfrm>
            <a:off x="110836" y="2097578"/>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mj-lt"/>
              </a:rPr>
              <a:t>A</a:t>
            </a:r>
            <a:endParaRPr lang="zh-TW" altLang="en-US" dirty="0">
              <a:solidFill>
                <a:schemeClr val="tx1"/>
              </a:solidFill>
              <a:latin typeface="+mj-lt"/>
            </a:endParaRPr>
          </a:p>
        </p:txBody>
      </p:sp>
      <p:sp>
        <p:nvSpPr>
          <p:cNvPr id="12" name="文字方塊 11"/>
          <p:cNvSpPr txBox="1"/>
          <p:nvPr/>
        </p:nvSpPr>
        <p:spPr>
          <a:xfrm>
            <a:off x="116378" y="5669280"/>
            <a:ext cx="11247120" cy="369332"/>
          </a:xfrm>
          <a:prstGeom prst="rect">
            <a:avLst/>
          </a:prstGeom>
          <a:noFill/>
        </p:spPr>
        <p:txBody>
          <a:bodyPr wrap="square" rtlCol="0">
            <a:spAutoFit/>
          </a:bodyPr>
          <a:lstStyle/>
          <a:p>
            <a:r>
              <a:rPr lang="zh-TW" altLang="en-US" dirty="0" smtClean="0"/>
              <a:t>                             </a:t>
            </a:r>
            <a:r>
              <a:rPr lang="zh-TW" altLang="en-US" b="1" dirty="0" smtClean="0">
                <a:latin typeface="+mn-ea"/>
              </a:rPr>
              <a:t>圖</a:t>
            </a:r>
            <a:r>
              <a:rPr lang="en-US" altLang="zh-TW" b="1" dirty="0" smtClean="0">
                <a:latin typeface="+mn-ea"/>
              </a:rPr>
              <a:t>A. FCD600+V 1%</a:t>
            </a:r>
            <a:r>
              <a:rPr lang="zh-TW" altLang="en-US" b="1" dirty="0" smtClean="0">
                <a:latin typeface="+mn-ea"/>
              </a:rPr>
              <a:t>腐蝕前                            圖</a:t>
            </a:r>
            <a:r>
              <a:rPr lang="en-US" altLang="zh-TW" b="1" dirty="0" smtClean="0">
                <a:latin typeface="+mn-ea"/>
              </a:rPr>
              <a:t>B. FCD600+V 1%</a:t>
            </a:r>
            <a:r>
              <a:rPr lang="zh-TW" altLang="en-US" b="1" dirty="0" smtClean="0">
                <a:latin typeface="+mn-ea"/>
              </a:rPr>
              <a:t>腐蝕後 </a:t>
            </a:r>
            <a:endParaRPr lang="zh-TW" altLang="en-US" b="1" dirty="0">
              <a:latin typeface="+mn-ea"/>
            </a:endParaRPr>
          </a:p>
        </p:txBody>
      </p:sp>
      <p:sp>
        <p:nvSpPr>
          <p:cNvPr id="3" name="流程圖: 接點 2"/>
          <p:cNvSpPr/>
          <p:nvPr/>
        </p:nvSpPr>
        <p:spPr>
          <a:xfrm>
            <a:off x="3290131" y="2513214"/>
            <a:ext cx="888762" cy="759825"/>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a:stCxn id="3" idx="2"/>
          </p:cNvCxnSpPr>
          <p:nvPr/>
        </p:nvCxnSpPr>
        <p:spPr>
          <a:xfrm flipH="1" flipV="1">
            <a:off x="2820112" y="1888621"/>
            <a:ext cx="470019" cy="10045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2364783" y="1480127"/>
            <a:ext cx="1119499" cy="461665"/>
          </a:xfrm>
          <a:prstGeom prst="rect">
            <a:avLst/>
          </a:prstGeom>
          <a:noFill/>
        </p:spPr>
        <p:txBody>
          <a:bodyPr wrap="square" rtlCol="0">
            <a:spAutoFit/>
          </a:bodyPr>
          <a:lstStyle/>
          <a:p>
            <a:r>
              <a:rPr lang="zh-TW" altLang="en-US" sz="2400" b="1" dirty="0" smtClean="0"/>
              <a:t>球墨</a:t>
            </a:r>
            <a:endParaRPr lang="zh-TW" altLang="en-US" sz="2400" b="1" dirty="0"/>
          </a:p>
        </p:txBody>
      </p:sp>
      <p:sp>
        <p:nvSpPr>
          <p:cNvPr id="16" name="流程圖: 接點 15"/>
          <p:cNvSpPr/>
          <p:nvPr/>
        </p:nvSpPr>
        <p:spPr>
          <a:xfrm>
            <a:off x="10118221" y="2305396"/>
            <a:ext cx="598205" cy="719815"/>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17"/>
          <p:cNvCxnSpPr>
            <a:stCxn id="16" idx="1"/>
          </p:cNvCxnSpPr>
          <p:nvPr/>
        </p:nvCxnSpPr>
        <p:spPr>
          <a:xfrm flipH="1" flipV="1">
            <a:off x="8933405" y="1584046"/>
            <a:ext cx="1272421" cy="8267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8109959" y="1051133"/>
            <a:ext cx="1164043" cy="461665"/>
          </a:xfrm>
          <a:prstGeom prst="rect">
            <a:avLst/>
          </a:prstGeom>
          <a:noFill/>
        </p:spPr>
        <p:txBody>
          <a:bodyPr wrap="square" rtlCol="0">
            <a:spAutoFit/>
          </a:bodyPr>
          <a:lstStyle/>
          <a:p>
            <a:r>
              <a:rPr lang="zh-TW" altLang="en-US" sz="2400" b="1" dirty="0" smtClean="0"/>
              <a:t>波來鐵</a:t>
            </a:r>
            <a:endParaRPr lang="zh-TW" altLang="en-US" sz="2400" b="1" dirty="0"/>
          </a:p>
        </p:txBody>
      </p:sp>
      <p:sp>
        <p:nvSpPr>
          <p:cNvPr id="20" name="流程圖: 接點 19"/>
          <p:cNvSpPr/>
          <p:nvPr/>
        </p:nvSpPr>
        <p:spPr>
          <a:xfrm>
            <a:off x="3290131" y="4170348"/>
            <a:ext cx="675118" cy="623843"/>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21"/>
          <p:cNvCxnSpPr>
            <a:stCxn id="20" idx="5"/>
          </p:cNvCxnSpPr>
          <p:nvPr/>
        </p:nvCxnSpPr>
        <p:spPr>
          <a:xfrm>
            <a:off x="3866380" y="4702831"/>
            <a:ext cx="620162" cy="86048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4486542" y="5546221"/>
            <a:ext cx="1170774" cy="461665"/>
          </a:xfrm>
          <a:prstGeom prst="rect">
            <a:avLst/>
          </a:prstGeom>
          <a:noFill/>
        </p:spPr>
        <p:txBody>
          <a:bodyPr wrap="square" rtlCol="0">
            <a:spAutoFit/>
          </a:bodyPr>
          <a:lstStyle/>
          <a:p>
            <a:r>
              <a:rPr lang="zh-TW" altLang="en-US" sz="2400" b="1" dirty="0" smtClean="0"/>
              <a:t>肥粒體</a:t>
            </a:r>
            <a:endParaRPr lang="zh-TW" altLang="en-US" sz="2400" b="1" dirty="0"/>
          </a:p>
        </p:txBody>
      </p:sp>
      <p:sp>
        <p:nvSpPr>
          <p:cNvPr id="24" name="流程圖: 接點 23"/>
          <p:cNvSpPr/>
          <p:nvPr/>
        </p:nvSpPr>
        <p:spPr>
          <a:xfrm>
            <a:off x="4375446" y="4922378"/>
            <a:ext cx="299103" cy="376015"/>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stCxn id="24" idx="6"/>
          </p:cNvCxnSpPr>
          <p:nvPr/>
        </p:nvCxnSpPr>
        <p:spPr>
          <a:xfrm>
            <a:off x="4674549" y="5110386"/>
            <a:ext cx="1264778" cy="45292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5939326" y="5554959"/>
            <a:ext cx="1119499" cy="461665"/>
          </a:xfrm>
          <a:prstGeom prst="rect">
            <a:avLst/>
          </a:prstGeom>
          <a:noFill/>
        </p:spPr>
        <p:txBody>
          <a:bodyPr wrap="square" rtlCol="0">
            <a:spAutoFit/>
          </a:bodyPr>
          <a:lstStyle/>
          <a:p>
            <a:r>
              <a:rPr lang="zh-TW" altLang="en-US" sz="2400" b="1" dirty="0" smtClean="0"/>
              <a:t>碳化釩</a:t>
            </a:r>
            <a:endParaRPr lang="zh-TW" altLang="en-US" sz="2400" b="1" dirty="0"/>
          </a:p>
        </p:txBody>
      </p:sp>
      <p:sp>
        <p:nvSpPr>
          <p:cNvPr id="28" name="流程圖: 接點 27"/>
          <p:cNvSpPr/>
          <p:nvPr/>
        </p:nvSpPr>
        <p:spPr>
          <a:xfrm>
            <a:off x="10626712" y="3666145"/>
            <a:ext cx="752030" cy="675118"/>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單箭頭接點 29"/>
          <p:cNvCxnSpPr/>
          <p:nvPr/>
        </p:nvCxnSpPr>
        <p:spPr>
          <a:xfrm>
            <a:off x="11378742" y="4025069"/>
            <a:ext cx="313345" cy="7998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11488593" y="4916244"/>
            <a:ext cx="553998" cy="937702"/>
          </a:xfrm>
          <a:prstGeom prst="rect">
            <a:avLst/>
          </a:prstGeom>
          <a:noFill/>
        </p:spPr>
        <p:txBody>
          <a:bodyPr vert="eaVert" wrap="square" rtlCol="0">
            <a:spAutoFit/>
          </a:bodyPr>
          <a:lstStyle/>
          <a:p>
            <a:r>
              <a:rPr lang="zh-TW" altLang="en-US" sz="2400" b="1" dirty="0" smtClean="0"/>
              <a:t>球墨</a:t>
            </a:r>
            <a:endParaRPr lang="zh-TW" altLang="en-US" sz="2400" b="1" dirty="0"/>
          </a:p>
        </p:txBody>
      </p:sp>
    </p:spTree>
    <p:extLst>
      <p:ext uri="{BB962C8B-B14F-4D97-AF65-F5344CB8AC3E}">
        <p14:creationId xmlns:p14="http://schemas.microsoft.com/office/powerpoint/2010/main" val="2154690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15543" y="651732"/>
            <a:ext cx="8596668" cy="714998"/>
          </a:xfrm>
        </p:spPr>
        <p:txBody>
          <a:bodyPr/>
          <a:lstStyle/>
          <a:p>
            <a:pPr algn="ct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FCD600+V  2% 50x</a:t>
            </a:r>
            <a:endParaRPr lang="zh-TW" altLang="en-US" dirty="0"/>
          </a:p>
        </p:txBody>
      </p:sp>
      <p:pic>
        <p:nvPicPr>
          <p:cNvPr id="8" name="內容版面配置區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9603" y="2014510"/>
            <a:ext cx="5065230" cy="3053145"/>
          </a:xfrm>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377" y="4750253"/>
            <a:ext cx="484455" cy="317401"/>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3633" y="2014510"/>
            <a:ext cx="5137210" cy="3053146"/>
          </a:xfrm>
          <a:prstGeom prst="rect">
            <a:avLst/>
          </a:prstGeom>
        </p:spPr>
      </p:pic>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388" y="4750254"/>
            <a:ext cx="484455" cy="317401"/>
          </a:xfrm>
          <a:prstGeom prst="rect">
            <a:avLst/>
          </a:prstGeom>
        </p:spPr>
      </p:pic>
      <p:sp>
        <p:nvSpPr>
          <p:cNvPr id="9" name="圓角矩形 8"/>
          <p:cNvSpPr/>
          <p:nvPr/>
        </p:nvSpPr>
        <p:spPr>
          <a:xfrm>
            <a:off x="279603" y="2028305"/>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mj-lt"/>
              </a:rPr>
              <a:t>A</a:t>
            </a:r>
            <a:endParaRPr lang="zh-TW" altLang="en-US" dirty="0">
              <a:solidFill>
                <a:schemeClr val="tx1"/>
              </a:solidFill>
              <a:latin typeface="+mj-lt"/>
            </a:endParaRPr>
          </a:p>
        </p:txBody>
      </p:sp>
      <p:sp>
        <p:nvSpPr>
          <p:cNvPr id="11" name="圓角矩形 10"/>
          <p:cNvSpPr/>
          <p:nvPr/>
        </p:nvSpPr>
        <p:spPr>
          <a:xfrm>
            <a:off x="5478086" y="2028305"/>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B</a:t>
            </a:r>
            <a:endParaRPr lang="zh-TW" altLang="en-US" dirty="0">
              <a:solidFill>
                <a:schemeClr val="tx1"/>
              </a:solidFill>
            </a:endParaRPr>
          </a:p>
        </p:txBody>
      </p:sp>
      <p:sp>
        <p:nvSpPr>
          <p:cNvPr id="13" name="文字方塊 12"/>
          <p:cNvSpPr txBox="1"/>
          <p:nvPr/>
        </p:nvSpPr>
        <p:spPr>
          <a:xfrm>
            <a:off x="320039" y="5757567"/>
            <a:ext cx="10316094" cy="369332"/>
          </a:xfrm>
          <a:prstGeom prst="rect">
            <a:avLst/>
          </a:prstGeom>
          <a:noFill/>
        </p:spPr>
        <p:txBody>
          <a:bodyPr wrap="square" rtlCol="0">
            <a:spAutoFit/>
          </a:bodyPr>
          <a:lstStyle/>
          <a:p>
            <a:r>
              <a:rPr lang="zh-TW" altLang="en-US" b="1" dirty="0" smtClean="0"/>
              <a:t>                      </a:t>
            </a:r>
            <a:r>
              <a:rPr lang="zh-TW" altLang="en-US" b="1" dirty="0" smtClean="0">
                <a:latin typeface="+mn-ea"/>
              </a:rPr>
              <a:t>圖</a:t>
            </a:r>
            <a:r>
              <a:rPr lang="en-US" altLang="zh-TW" b="1" dirty="0" smtClean="0">
                <a:latin typeface="+mn-ea"/>
              </a:rPr>
              <a:t>A. FCD600+V 2%</a:t>
            </a:r>
            <a:r>
              <a:rPr lang="zh-TW" altLang="en-US" b="1" dirty="0" smtClean="0">
                <a:latin typeface="+mn-ea"/>
              </a:rPr>
              <a:t>腐蝕前                       </a:t>
            </a:r>
            <a:r>
              <a:rPr lang="zh-TW" altLang="en-US" b="1" dirty="0" smtClean="0"/>
              <a:t>圖</a:t>
            </a:r>
            <a:r>
              <a:rPr lang="en-US" altLang="zh-TW" b="1" dirty="0" smtClean="0"/>
              <a:t>B. FCD600+V 2%</a:t>
            </a:r>
            <a:r>
              <a:rPr lang="zh-TW" altLang="en-US" b="1" dirty="0" smtClean="0"/>
              <a:t>腐蝕後 </a:t>
            </a:r>
            <a:endParaRPr lang="zh-TW" altLang="en-US" b="1" dirty="0"/>
          </a:p>
        </p:txBody>
      </p:sp>
      <p:sp>
        <p:nvSpPr>
          <p:cNvPr id="2" name="流程圖: 接點 1"/>
          <p:cNvSpPr/>
          <p:nvPr/>
        </p:nvSpPr>
        <p:spPr>
          <a:xfrm>
            <a:off x="2683379" y="4905286"/>
            <a:ext cx="170916" cy="162368"/>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直線單箭頭接點 3"/>
          <p:cNvCxnSpPr>
            <a:stCxn id="2" idx="5"/>
          </p:cNvCxnSpPr>
          <p:nvPr/>
        </p:nvCxnSpPr>
        <p:spPr>
          <a:xfrm>
            <a:off x="2829265" y="5043876"/>
            <a:ext cx="460866" cy="2117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3290131" y="5093292"/>
            <a:ext cx="1179319" cy="461665"/>
          </a:xfrm>
          <a:prstGeom prst="rect">
            <a:avLst/>
          </a:prstGeom>
          <a:noFill/>
        </p:spPr>
        <p:txBody>
          <a:bodyPr wrap="square" rtlCol="0">
            <a:spAutoFit/>
          </a:bodyPr>
          <a:lstStyle/>
          <a:p>
            <a:r>
              <a:rPr lang="zh-TW" altLang="en-US" sz="2400" b="1" dirty="0" smtClean="0"/>
              <a:t>碳化釩</a:t>
            </a:r>
            <a:endParaRPr lang="zh-TW" altLang="en-US" sz="2400" b="1" dirty="0"/>
          </a:p>
        </p:txBody>
      </p:sp>
      <p:sp>
        <p:nvSpPr>
          <p:cNvPr id="15" name="流程圖: 接點 14"/>
          <p:cNvSpPr/>
          <p:nvPr/>
        </p:nvSpPr>
        <p:spPr>
          <a:xfrm>
            <a:off x="8511611" y="4025069"/>
            <a:ext cx="299103" cy="350378"/>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單箭頭接點 16"/>
          <p:cNvCxnSpPr>
            <a:stCxn id="15" idx="5"/>
          </p:cNvCxnSpPr>
          <p:nvPr/>
        </p:nvCxnSpPr>
        <p:spPr>
          <a:xfrm>
            <a:off x="8766911" y="4324135"/>
            <a:ext cx="507091" cy="107680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8935865" y="5366722"/>
            <a:ext cx="1186874" cy="461665"/>
          </a:xfrm>
          <a:prstGeom prst="rect">
            <a:avLst/>
          </a:prstGeom>
          <a:noFill/>
        </p:spPr>
        <p:txBody>
          <a:bodyPr wrap="square" rtlCol="0">
            <a:spAutoFit/>
          </a:bodyPr>
          <a:lstStyle/>
          <a:p>
            <a:r>
              <a:rPr lang="zh-TW" altLang="en-US" sz="2400" b="1" dirty="0" smtClean="0"/>
              <a:t>波來鐵</a:t>
            </a:r>
            <a:endParaRPr lang="zh-TW" altLang="en-US" sz="2400" b="1" dirty="0"/>
          </a:p>
        </p:txBody>
      </p:sp>
      <p:pic>
        <p:nvPicPr>
          <p:cNvPr id="19" name="圖片 18"/>
          <p:cNvPicPr>
            <a:picLocks noChangeAspect="1"/>
          </p:cNvPicPr>
          <p:nvPr/>
        </p:nvPicPr>
        <p:blipFill>
          <a:blip r:embed="rId6"/>
          <a:stretch>
            <a:fillRect/>
          </a:stretch>
        </p:blipFill>
        <p:spPr>
          <a:xfrm>
            <a:off x="7819403" y="4472360"/>
            <a:ext cx="358662" cy="390178"/>
          </a:xfrm>
          <a:prstGeom prst="rect">
            <a:avLst/>
          </a:prstGeom>
        </p:spPr>
      </p:pic>
      <p:cxnSp>
        <p:nvCxnSpPr>
          <p:cNvPr id="21" name="直線單箭頭接點 20"/>
          <p:cNvCxnSpPr>
            <a:stCxn id="19" idx="2"/>
          </p:cNvCxnSpPr>
          <p:nvPr/>
        </p:nvCxnSpPr>
        <p:spPr>
          <a:xfrm flipH="1">
            <a:off x="7230558" y="4862538"/>
            <a:ext cx="768176" cy="5617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6462381" y="5281301"/>
            <a:ext cx="852819" cy="461665"/>
          </a:xfrm>
          <a:prstGeom prst="rect">
            <a:avLst/>
          </a:prstGeom>
          <a:noFill/>
        </p:spPr>
        <p:txBody>
          <a:bodyPr wrap="square" rtlCol="0">
            <a:spAutoFit/>
          </a:bodyPr>
          <a:lstStyle/>
          <a:p>
            <a:r>
              <a:rPr lang="zh-TW" altLang="en-US" sz="2400" b="1" dirty="0" smtClean="0"/>
              <a:t>球墨</a:t>
            </a:r>
            <a:endParaRPr lang="zh-TW" altLang="en-US" sz="2400" b="1" dirty="0"/>
          </a:p>
        </p:txBody>
      </p:sp>
      <p:sp>
        <p:nvSpPr>
          <p:cNvPr id="25" name="流程圖: 接點 24"/>
          <p:cNvSpPr/>
          <p:nvPr/>
        </p:nvSpPr>
        <p:spPr>
          <a:xfrm>
            <a:off x="10246407" y="2965391"/>
            <a:ext cx="230737" cy="213645"/>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 name="直線單箭頭接點 26"/>
          <p:cNvCxnSpPr/>
          <p:nvPr/>
        </p:nvCxnSpPr>
        <p:spPr>
          <a:xfrm>
            <a:off x="10494236" y="3067940"/>
            <a:ext cx="495656" cy="17091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10880275" y="2947209"/>
            <a:ext cx="553998" cy="1094952"/>
          </a:xfrm>
          <a:prstGeom prst="rect">
            <a:avLst/>
          </a:prstGeom>
          <a:noFill/>
        </p:spPr>
        <p:txBody>
          <a:bodyPr vert="eaVert" wrap="square" rtlCol="0">
            <a:spAutoFit/>
          </a:bodyPr>
          <a:lstStyle/>
          <a:p>
            <a:r>
              <a:rPr lang="zh-TW" altLang="en-US" sz="2400" b="1" dirty="0" smtClean="0"/>
              <a:t>肥粒體</a:t>
            </a:r>
            <a:endParaRPr lang="zh-TW" altLang="en-US" sz="2400" b="1" dirty="0"/>
          </a:p>
        </p:txBody>
      </p:sp>
      <p:sp>
        <p:nvSpPr>
          <p:cNvPr id="29" name="流程圖: 接點 28"/>
          <p:cNvSpPr/>
          <p:nvPr/>
        </p:nvSpPr>
        <p:spPr>
          <a:xfrm>
            <a:off x="1068224" y="3956703"/>
            <a:ext cx="316195" cy="196553"/>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 name="直線單箭頭接點 30"/>
          <p:cNvCxnSpPr>
            <a:stCxn id="29" idx="4"/>
          </p:cNvCxnSpPr>
          <p:nvPr/>
        </p:nvCxnSpPr>
        <p:spPr>
          <a:xfrm flipH="1">
            <a:off x="915543" y="4153256"/>
            <a:ext cx="310779" cy="11280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487110" y="5366722"/>
            <a:ext cx="1102408" cy="461665"/>
          </a:xfrm>
          <a:prstGeom prst="rect">
            <a:avLst/>
          </a:prstGeom>
          <a:noFill/>
        </p:spPr>
        <p:txBody>
          <a:bodyPr wrap="square" rtlCol="0">
            <a:spAutoFit/>
          </a:bodyPr>
          <a:lstStyle/>
          <a:p>
            <a:r>
              <a:rPr lang="zh-TW" altLang="en-US" sz="2400" b="1" dirty="0" smtClean="0"/>
              <a:t>肥粒體</a:t>
            </a:r>
            <a:endParaRPr lang="zh-TW" altLang="en-US" sz="2400" b="1" dirty="0"/>
          </a:p>
        </p:txBody>
      </p:sp>
      <p:sp>
        <p:nvSpPr>
          <p:cNvPr id="33" name="流程圖: 接點 32"/>
          <p:cNvSpPr/>
          <p:nvPr/>
        </p:nvSpPr>
        <p:spPr>
          <a:xfrm>
            <a:off x="3290131" y="4238714"/>
            <a:ext cx="341832" cy="233646"/>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 name="直線單箭頭接點 34"/>
          <p:cNvCxnSpPr>
            <a:stCxn id="33" idx="5"/>
          </p:cNvCxnSpPr>
          <p:nvPr/>
        </p:nvCxnSpPr>
        <p:spPr>
          <a:xfrm>
            <a:off x="3581903" y="4438143"/>
            <a:ext cx="1278474" cy="81752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文字方塊 35"/>
          <p:cNvSpPr txBox="1"/>
          <p:nvPr/>
        </p:nvSpPr>
        <p:spPr>
          <a:xfrm>
            <a:off x="4695456" y="5366722"/>
            <a:ext cx="795263" cy="461665"/>
          </a:xfrm>
          <a:prstGeom prst="rect">
            <a:avLst/>
          </a:prstGeom>
          <a:noFill/>
        </p:spPr>
        <p:txBody>
          <a:bodyPr wrap="square" rtlCol="0">
            <a:spAutoFit/>
          </a:bodyPr>
          <a:lstStyle/>
          <a:p>
            <a:r>
              <a:rPr lang="zh-TW" altLang="en-US" sz="2400" b="1" dirty="0" smtClean="0"/>
              <a:t>球墨</a:t>
            </a:r>
            <a:endParaRPr lang="zh-TW" altLang="en-US" sz="2400" b="1" dirty="0"/>
          </a:p>
        </p:txBody>
      </p:sp>
    </p:spTree>
    <p:extLst>
      <p:ext uri="{BB962C8B-B14F-4D97-AF65-F5344CB8AC3E}">
        <p14:creationId xmlns:p14="http://schemas.microsoft.com/office/powerpoint/2010/main" val="2602484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615" y="2003366"/>
            <a:ext cx="4939330" cy="3026709"/>
          </a:xfrm>
        </p:spPr>
      </p:pic>
      <p:sp>
        <p:nvSpPr>
          <p:cNvPr id="4" name="標題 1"/>
          <p:cNvSpPr>
            <a:spLocks noGrp="1"/>
          </p:cNvSpPr>
          <p:nvPr>
            <p:ph type="title"/>
          </p:nvPr>
        </p:nvSpPr>
        <p:spPr>
          <a:xfrm>
            <a:off x="677334" y="578864"/>
            <a:ext cx="8596668" cy="706452"/>
          </a:xfrm>
        </p:spPr>
        <p:txBody>
          <a:bodyPr/>
          <a:lstStyle/>
          <a:p>
            <a:pPr algn="ct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FCD600+V  2% 100x</a:t>
            </a:r>
            <a:endParaRPr lang="zh-TW" altLang="en-US" dirty="0"/>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290" y="4746554"/>
            <a:ext cx="457491" cy="299736"/>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022" y="2006764"/>
            <a:ext cx="5278363" cy="3095075"/>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2781" y="4826925"/>
            <a:ext cx="419604" cy="274913"/>
          </a:xfrm>
          <a:prstGeom prst="rect">
            <a:avLst/>
          </a:prstGeom>
        </p:spPr>
      </p:pic>
      <p:sp>
        <p:nvSpPr>
          <p:cNvPr id="9" name="圓角矩形 8"/>
          <p:cNvSpPr/>
          <p:nvPr/>
        </p:nvSpPr>
        <p:spPr>
          <a:xfrm>
            <a:off x="523702" y="2011680"/>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mj-lt"/>
              </a:rPr>
              <a:t>A</a:t>
            </a:r>
            <a:endParaRPr lang="zh-TW" altLang="en-US" dirty="0">
              <a:solidFill>
                <a:schemeClr val="tx1"/>
              </a:solidFill>
              <a:latin typeface="+mj-lt"/>
            </a:endParaRPr>
          </a:p>
        </p:txBody>
      </p:sp>
      <p:sp>
        <p:nvSpPr>
          <p:cNvPr id="11" name="圓角矩形 10"/>
          <p:cNvSpPr/>
          <p:nvPr/>
        </p:nvSpPr>
        <p:spPr>
          <a:xfrm>
            <a:off x="5652654" y="2003366"/>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mj-lt"/>
              </a:rPr>
              <a:t>B</a:t>
            </a:r>
            <a:endParaRPr lang="zh-TW" altLang="en-US" dirty="0">
              <a:solidFill>
                <a:schemeClr val="tx1"/>
              </a:solidFill>
              <a:latin typeface="+mj-lt"/>
            </a:endParaRPr>
          </a:p>
        </p:txBody>
      </p:sp>
      <p:sp>
        <p:nvSpPr>
          <p:cNvPr id="12" name="文字方塊 11"/>
          <p:cNvSpPr txBox="1"/>
          <p:nvPr/>
        </p:nvSpPr>
        <p:spPr>
          <a:xfrm>
            <a:off x="498764" y="5428213"/>
            <a:ext cx="10490661" cy="646331"/>
          </a:xfrm>
          <a:prstGeom prst="rect">
            <a:avLst/>
          </a:prstGeom>
          <a:noFill/>
        </p:spPr>
        <p:txBody>
          <a:bodyPr wrap="square" rtlCol="0">
            <a:spAutoFit/>
          </a:bodyPr>
          <a:lstStyle/>
          <a:p>
            <a:r>
              <a:rPr lang="zh-TW" altLang="en-US" dirty="0" smtClean="0"/>
              <a:t>                 </a:t>
            </a:r>
            <a:r>
              <a:rPr lang="zh-TW" altLang="en-US" b="1" dirty="0" smtClean="0">
                <a:latin typeface="+mn-ea"/>
              </a:rPr>
              <a:t>圖</a:t>
            </a:r>
            <a:r>
              <a:rPr lang="en-US" altLang="zh-TW" b="1" dirty="0" smtClean="0">
                <a:latin typeface="+mn-ea"/>
              </a:rPr>
              <a:t>A. FCD600+V 2%</a:t>
            </a:r>
            <a:r>
              <a:rPr lang="zh-TW" altLang="en-US" b="1" dirty="0" smtClean="0">
                <a:latin typeface="+mn-ea"/>
              </a:rPr>
              <a:t>腐蝕前                          圖</a:t>
            </a:r>
            <a:r>
              <a:rPr lang="en-US" altLang="zh-TW" b="1" dirty="0" smtClean="0">
                <a:latin typeface="+mn-ea"/>
              </a:rPr>
              <a:t>B. FCD600+V 2%</a:t>
            </a:r>
            <a:r>
              <a:rPr lang="zh-TW" altLang="en-US" b="1" dirty="0" smtClean="0">
                <a:latin typeface="+mn-ea"/>
              </a:rPr>
              <a:t>腐蝕後 </a:t>
            </a:r>
          </a:p>
          <a:p>
            <a:endParaRPr lang="zh-TW" altLang="en-US" dirty="0"/>
          </a:p>
        </p:txBody>
      </p:sp>
      <p:sp>
        <p:nvSpPr>
          <p:cNvPr id="2" name="流程圖: 接點 1"/>
          <p:cNvSpPr/>
          <p:nvPr/>
        </p:nvSpPr>
        <p:spPr>
          <a:xfrm>
            <a:off x="3828516" y="3965248"/>
            <a:ext cx="495657" cy="512748"/>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p:nvPr/>
        </p:nvCxnSpPr>
        <p:spPr>
          <a:xfrm>
            <a:off x="4076344" y="4477996"/>
            <a:ext cx="376015" cy="95021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11414" y="5529129"/>
            <a:ext cx="850980" cy="461665"/>
          </a:xfrm>
          <a:prstGeom prst="rect">
            <a:avLst/>
          </a:prstGeom>
          <a:noFill/>
        </p:spPr>
        <p:txBody>
          <a:bodyPr wrap="square" rtlCol="0">
            <a:spAutoFit/>
          </a:bodyPr>
          <a:lstStyle/>
          <a:p>
            <a:r>
              <a:rPr lang="zh-TW" altLang="en-US" sz="2400" b="1" dirty="0" smtClean="0"/>
              <a:t>球墨</a:t>
            </a:r>
            <a:endParaRPr lang="zh-TW" altLang="en-US" sz="2400" b="1" dirty="0"/>
          </a:p>
        </p:txBody>
      </p:sp>
      <p:sp>
        <p:nvSpPr>
          <p:cNvPr id="14" name="流程圖: 接點 13"/>
          <p:cNvSpPr/>
          <p:nvPr/>
        </p:nvSpPr>
        <p:spPr>
          <a:xfrm>
            <a:off x="4975668" y="2666288"/>
            <a:ext cx="386726" cy="384561"/>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a:stCxn id="14" idx="0"/>
          </p:cNvCxnSpPr>
          <p:nvPr/>
        </p:nvCxnSpPr>
        <p:spPr>
          <a:xfrm flipH="1" flipV="1">
            <a:off x="5118931" y="1828800"/>
            <a:ext cx="50100" cy="8374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4629772" y="1350739"/>
            <a:ext cx="1196525" cy="461665"/>
          </a:xfrm>
          <a:prstGeom prst="rect">
            <a:avLst/>
          </a:prstGeom>
          <a:noFill/>
        </p:spPr>
        <p:txBody>
          <a:bodyPr wrap="square" rtlCol="0">
            <a:spAutoFit/>
          </a:bodyPr>
          <a:lstStyle/>
          <a:p>
            <a:r>
              <a:rPr lang="zh-TW" altLang="en-US" sz="2400" b="1" dirty="0" smtClean="0"/>
              <a:t>肥粒體</a:t>
            </a:r>
            <a:endParaRPr lang="zh-TW" altLang="en-US" sz="2400" b="1" dirty="0"/>
          </a:p>
        </p:txBody>
      </p:sp>
      <p:sp>
        <p:nvSpPr>
          <p:cNvPr id="18" name="流程圖: 接點 17"/>
          <p:cNvSpPr/>
          <p:nvPr/>
        </p:nvSpPr>
        <p:spPr>
          <a:xfrm>
            <a:off x="6939185" y="4657458"/>
            <a:ext cx="572568" cy="529839"/>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單箭頭接點 19"/>
          <p:cNvCxnSpPr>
            <a:stCxn id="18" idx="3"/>
          </p:cNvCxnSpPr>
          <p:nvPr/>
        </p:nvCxnSpPr>
        <p:spPr>
          <a:xfrm flipH="1">
            <a:off x="6452075" y="5109704"/>
            <a:ext cx="570961" cy="3185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922236" y="5428213"/>
            <a:ext cx="820396" cy="461665"/>
          </a:xfrm>
          <a:prstGeom prst="rect">
            <a:avLst/>
          </a:prstGeom>
          <a:noFill/>
        </p:spPr>
        <p:txBody>
          <a:bodyPr wrap="square" rtlCol="0">
            <a:spAutoFit/>
          </a:bodyPr>
          <a:lstStyle/>
          <a:p>
            <a:r>
              <a:rPr lang="zh-TW" altLang="en-US" sz="2400" b="1" dirty="0" smtClean="0"/>
              <a:t>球墨</a:t>
            </a:r>
            <a:endParaRPr lang="zh-TW" altLang="en-US" sz="2400" b="1" dirty="0"/>
          </a:p>
        </p:txBody>
      </p:sp>
      <p:sp>
        <p:nvSpPr>
          <p:cNvPr id="22" name="流程圖: 接點 21"/>
          <p:cNvSpPr/>
          <p:nvPr/>
        </p:nvSpPr>
        <p:spPr>
          <a:xfrm>
            <a:off x="9502923" y="4537817"/>
            <a:ext cx="393107" cy="384561"/>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 name="直線單箭頭接點 23"/>
          <p:cNvCxnSpPr>
            <a:stCxn id="22" idx="5"/>
          </p:cNvCxnSpPr>
          <p:nvPr/>
        </p:nvCxnSpPr>
        <p:spPr>
          <a:xfrm>
            <a:off x="9838461" y="4866060"/>
            <a:ext cx="271214" cy="66306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9767843" y="5529129"/>
            <a:ext cx="1154542" cy="461665"/>
          </a:xfrm>
          <a:prstGeom prst="rect">
            <a:avLst/>
          </a:prstGeom>
          <a:noFill/>
        </p:spPr>
        <p:txBody>
          <a:bodyPr wrap="square" rtlCol="0">
            <a:spAutoFit/>
          </a:bodyPr>
          <a:lstStyle/>
          <a:p>
            <a:r>
              <a:rPr lang="zh-TW" altLang="en-US" sz="2400" b="1" dirty="0" smtClean="0"/>
              <a:t>肥粒體</a:t>
            </a:r>
            <a:endParaRPr lang="zh-TW" altLang="en-US" sz="2400" b="1" dirty="0"/>
          </a:p>
        </p:txBody>
      </p:sp>
      <p:sp>
        <p:nvSpPr>
          <p:cNvPr id="26" name="流程圖: 接點 25"/>
          <p:cNvSpPr/>
          <p:nvPr/>
        </p:nvSpPr>
        <p:spPr>
          <a:xfrm>
            <a:off x="3059394" y="4477996"/>
            <a:ext cx="247828" cy="179462"/>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 name="直線單箭頭接點 27"/>
          <p:cNvCxnSpPr/>
          <p:nvPr/>
        </p:nvCxnSpPr>
        <p:spPr>
          <a:xfrm>
            <a:off x="3170490" y="4657458"/>
            <a:ext cx="222190" cy="45224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2717563" y="5081158"/>
            <a:ext cx="1433442" cy="461665"/>
          </a:xfrm>
          <a:prstGeom prst="rect">
            <a:avLst/>
          </a:prstGeom>
          <a:noFill/>
        </p:spPr>
        <p:txBody>
          <a:bodyPr wrap="square" rtlCol="0">
            <a:spAutoFit/>
          </a:bodyPr>
          <a:lstStyle/>
          <a:p>
            <a:r>
              <a:rPr lang="zh-TW" altLang="en-US" sz="2400" b="1" dirty="0" smtClean="0"/>
              <a:t>碳化釩</a:t>
            </a:r>
            <a:endParaRPr lang="zh-TW" altLang="en-US" sz="2400" b="1" dirty="0"/>
          </a:p>
        </p:txBody>
      </p:sp>
    </p:spTree>
    <p:extLst>
      <p:ext uri="{BB962C8B-B14F-4D97-AF65-F5344CB8AC3E}">
        <p14:creationId xmlns:p14="http://schemas.microsoft.com/office/powerpoint/2010/main" val="3325654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131" y="2092223"/>
            <a:ext cx="5244082" cy="2949796"/>
          </a:xfrm>
        </p:spPr>
      </p:pic>
      <p:sp>
        <p:nvSpPr>
          <p:cNvPr id="4" name="標題 1"/>
          <p:cNvSpPr>
            <a:spLocks noGrp="1"/>
          </p:cNvSpPr>
          <p:nvPr>
            <p:ph type="title"/>
          </p:nvPr>
        </p:nvSpPr>
        <p:spPr>
          <a:xfrm>
            <a:off x="677334" y="609600"/>
            <a:ext cx="8596668" cy="706452"/>
          </a:xfrm>
        </p:spPr>
        <p:txBody>
          <a:bodyPr/>
          <a:lstStyle/>
          <a:p>
            <a:pPr algn="ct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FCD600+V  2% 200x</a:t>
            </a:r>
            <a:endParaRPr lang="zh-TW" altLang="en-US" dirty="0"/>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513" y="4708733"/>
            <a:ext cx="508700" cy="333286"/>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2824" y="2102331"/>
            <a:ext cx="5244083" cy="2949797"/>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2422" y="4770903"/>
            <a:ext cx="413809" cy="271116"/>
          </a:xfrm>
          <a:prstGeom prst="rect">
            <a:avLst/>
          </a:prstGeom>
        </p:spPr>
      </p:pic>
      <p:sp>
        <p:nvSpPr>
          <p:cNvPr id="9" name="圓角矩形 8"/>
          <p:cNvSpPr/>
          <p:nvPr/>
        </p:nvSpPr>
        <p:spPr>
          <a:xfrm>
            <a:off x="5792148" y="2092222"/>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mj-lt"/>
              </a:rPr>
              <a:t>B</a:t>
            </a:r>
            <a:endParaRPr lang="zh-TW" altLang="en-US" dirty="0">
              <a:solidFill>
                <a:schemeClr val="tx1"/>
              </a:solidFill>
              <a:latin typeface="+mj-lt"/>
            </a:endParaRPr>
          </a:p>
        </p:txBody>
      </p:sp>
      <p:sp>
        <p:nvSpPr>
          <p:cNvPr id="12" name="圓角矩形 11"/>
          <p:cNvSpPr/>
          <p:nvPr/>
        </p:nvSpPr>
        <p:spPr>
          <a:xfrm>
            <a:off x="260465" y="2097577"/>
            <a:ext cx="374073" cy="41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mj-lt"/>
              </a:rPr>
              <a:t>A</a:t>
            </a:r>
            <a:endParaRPr lang="zh-TW" altLang="en-US" dirty="0">
              <a:solidFill>
                <a:schemeClr val="tx1"/>
              </a:solidFill>
              <a:latin typeface="+mj-lt"/>
            </a:endParaRPr>
          </a:p>
        </p:txBody>
      </p:sp>
      <p:sp>
        <p:nvSpPr>
          <p:cNvPr id="13" name="文字方塊 12"/>
          <p:cNvSpPr txBox="1"/>
          <p:nvPr/>
        </p:nvSpPr>
        <p:spPr>
          <a:xfrm>
            <a:off x="282633" y="5428211"/>
            <a:ext cx="10789920" cy="369332"/>
          </a:xfrm>
          <a:prstGeom prst="rect">
            <a:avLst/>
          </a:prstGeom>
          <a:noFill/>
        </p:spPr>
        <p:txBody>
          <a:bodyPr wrap="square" rtlCol="0">
            <a:spAutoFit/>
          </a:bodyPr>
          <a:lstStyle/>
          <a:p>
            <a:r>
              <a:rPr lang="zh-TW" altLang="en-US" b="1" dirty="0" smtClean="0"/>
              <a:t>                      </a:t>
            </a:r>
            <a:r>
              <a:rPr lang="zh-TW" altLang="en-US" b="1" dirty="0" smtClean="0">
                <a:latin typeface="+mn-ea"/>
              </a:rPr>
              <a:t>圖</a:t>
            </a:r>
            <a:r>
              <a:rPr lang="en-US" altLang="zh-TW" b="1" dirty="0" smtClean="0">
                <a:latin typeface="+mn-ea"/>
              </a:rPr>
              <a:t>A. FCD600+V 2%</a:t>
            </a:r>
            <a:r>
              <a:rPr lang="zh-TW" altLang="en-US" b="1" dirty="0" smtClean="0">
                <a:latin typeface="+mn-ea"/>
              </a:rPr>
              <a:t>腐蝕前                           圖</a:t>
            </a:r>
            <a:r>
              <a:rPr lang="en-US" altLang="zh-TW" b="1" dirty="0" smtClean="0">
                <a:latin typeface="+mn-ea"/>
              </a:rPr>
              <a:t>B. FCD600+V 2%</a:t>
            </a:r>
            <a:r>
              <a:rPr lang="zh-TW" altLang="en-US" b="1" dirty="0" smtClean="0">
                <a:latin typeface="+mn-ea"/>
              </a:rPr>
              <a:t>腐蝕後 </a:t>
            </a:r>
          </a:p>
        </p:txBody>
      </p:sp>
      <p:sp>
        <p:nvSpPr>
          <p:cNvPr id="2" name="流程圖: 接點 1"/>
          <p:cNvSpPr/>
          <p:nvPr/>
        </p:nvSpPr>
        <p:spPr>
          <a:xfrm>
            <a:off x="2418460" y="4153256"/>
            <a:ext cx="658026" cy="709301"/>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p:nvPr/>
        </p:nvCxnSpPr>
        <p:spPr>
          <a:xfrm flipH="1">
            <a:off x="1179320" y="4770903"/>
            <a:ext cx="1298960" cy="6573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11433" y="5428211"/>
            <a:ext cx="821711" cy="461665"/>
          </a:xfrm>
          <a:prstGeom prst="rect">
            <a:avLst/>
          </a:prstGeom>
          <a:noFill/>
        </p:spPr>
        <p:txBody>
          <a:bodyPr wrap="square" rtlCol="0">
            <a:spAutoFit/>
          </a:bodyPr>
          <a:lstStyle/>
          <a:p>
            <a:r>
              <a:rPr lang="zh-TW" altLang="en-US" sz="2400" b="1" dirty="0" smtClean="0"/>
              <a:t>球墨</a:t>
            </a:r>
            <a:endParaRPr lang="zh-TW" altLang="en-US" sz="2400" b="1" dirty="0"/>
          </a:p>
        </p:txBody>
      </p:sp>
      <p:sp>
        <p:nvSpPr>
          <p:cNvPr id="14" name="流程圖: 接點 13"/>
          <p:cNvSpPr/>
          <p:nvPr/>
        </p:nvSpPr>
        <p:spPr>
          <a:xfrm>
            <a:off x="2726108" y="2743200"/>
            <a:ext cx="461473" cy="512748"/>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a:stCxn id="14" idx="0"/>
          </p:cNvCxnSpPr>
          <p:nvPr/>
        </p:nvCxnSpPr>
        <p:spPr>
          <a:xfrm flipH="1" flipV="1">
            <a:off x="2623559" y="1768979"/>
            <a:ext cx="333286" cy="97422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2136448" y="1358684"/>
            <a:ext cx="1179320" cy="461665"/>
          </a:xfrm>
          <a:prstGeom prst="rect">
            <a:avLst/>
          </a:prstGeom>
          <a:noFill/>
        </p:spPr>
        <p:txBody>
          <a:bodyPr wrap="square" rtlCol="0">
            <a:spAutoFit/>
          </a:bodyPr>
          <a:lstStyle/>
          <a:p>
            <a:r>
              <a:rPr lang="zh-TW" altLang="en-US" sz="2400" b="1" dirty="0" smtClean="0"/>
              <a:t>肥粒體</a:t>
            </a:r>
            <a:endParaRPr lang="zh-TW" altLang="en-US" sz="2400" b="1" dirty="0"/>
          </a:p>
        </p:txBody>
      </p:sp>
      <p:sp>
        <p:nvSpPr>
          <p:cNvPr id="20" name="流程圖: 接點 19"/>
          <p:cNvSpPr/>
          <p:nvPr/>
        </p:nvSpPr>
        <p:spPr>
          <a:xfrm>
            <a:off x="7110101" y="4213077"/>
            <a:ext cx="410198" cy="410198"/>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21"/>
          <p:cNvCxnSpPr>
            <a:stCxn id="20" idx="3"/>
          </p:cNvCxnSpPr>
          <p:nvPr/>
        </p:nvCxnSpPr>
        <p:spPr>
          <a:xfrm flipH="1">
            <a:off x="6494977" y="4563203"/>
            <a:ext cx="675196" cy="64973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5792148" y="5212935"/>
            <a:ext cx="1112854" cy="461665"/>
          </a:xfrm>
          <a:prstGeom prst="rect">
            <a:avLst/>
          </a:prstGeom>
          <a:noFill/>
        </p:spPr>
        <p:txBody>
          <a:bodyPr wrap="square" rtlCol="0">
            <a:spAutoFit/>
          </a:bodyPr>
          <a:lstStyle/>
          <a:p>
            <a:r>
              <a:rPr lang="zh-TW" altLang="en-US" sz="2400" b="1" dirty="0" smtClean="0"/>
              <a:t>波來鐵</a:t>
            </a:r>
            <a:endParaRPr lang="zh-TW" altLang="en-US" sz="2400" b="1" dirty="0"/>
          </a:p>
        </p:txBody>
      </p:sp>
      <p:sp>
        <p:nvSpPr>
          <p:cNvPr id="24" name="流程圖: 接點 23"/>
          <p:cNvSpPr/>
          <p:nvPr/>
        </p:nvSpPr>
        <p:spPr>
          <a:xfrm>
            <a:off x="10306228" y="2507858"/>
            <a:ext cx="521293" cy="466078"/>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stCxn id="24" idx="1"/>
          </p:cNvCxnSpPr>
          <p:nvPr/>
        </p:nvCxnSpPr>
        <p:spPr>
          <a:xfrm flipH="1" flipV="1">
            <a:off x="9511469" y="1820349"/>
            <a:ext cx="871101" cy="75576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8836351" y="1452785"/>
            <a:ext cx="1110954" cy="461665"/>
          </a:xfrm>
          <a:prstGeom prst="rect">
            <a:avLst/>
          </a:prstGeom>
          <a:noFill/>
        </p:spPr>
        <p:txBody>
          <a:bodyPr wrap="square" rtlCol="0">
            <a:spAutoFit/>
          </a:bodyPr>
          <a:lstStyle/>
          <a:p>
            <a:r>
              <a:rPr lang="zh-TW" altLang="en-US" sz="2400" b="1" dirty="0" smtClean="0"/>
              <a:t>肥粒體</a:t>
            </a:r>
            <a:endParaRPr lang="zh-TW" altLang="en-US" sz="2400" b="1" dirty="0"/>
          </a:p>
        </p:txBody>
      </p:sp>
      <p:sp>
        <p:nvSpPr>
          <p:cNvPr id="28" name="流程圖: 接點 27"/>
          <p:cNvSpPr/>
          <p:nvPr/>
        </p:nvSpPr>
        <p:spPr>
          <a:xfrm>
            <a:off x="8725257" y="2247211"/>
            <a:ext cx="717846" cy="521293"/>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單箭頭接點 29"/>
          <p:cNvCxnSpPr>
            <a:stCxn id="28" idx="1"/>
          </p:cNvCxnSpPr>
          <p:nvPr/>
        </p:nvCxnSpPr>
        <p:spPr>
          <a:xfrm flipH="1" flipV="1">
            <a:off x="8152014" y="1768979"/>
            <a:ext cx="678369" cy="5545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7580120" y="1358684"/>
            <a:ext cx="914400" cy="461665"/>
          </a:xfrm>
          <a:prstGeom prst="rect">
            <a:avLst/>
          </a:prstGeom>
          <a:noFill/>
        </p:spPr>
        <p:txBody>
          <a:bodyPr wrap="square" rtlCol="0">
            <a:spAutoFit/>
          </a:bodyPr>
          <a:lstStyle/>
          <a:p>
            <a:r>
              <a:rPr lang="zh-TW" altLang="en-US" sz="2400" b="1" dirty="0" smtClean="0"/>
              <a:t>球墨</a:t>
            </a:r>
            <a:endParaRPr lang="zh-TW" altLang="en-US" sz="2400" b="1" dirty="0"/>
          </a:p>
        </p:txBody>
      </p:sp>
      <p:sp>
        <p:nvSpPr>
          <p:cNvPr id="32" name="流程圖: 接點 31"/>
          <p:cNvSpPr/>
          <p:nvPr/>
        </p:nvSpPr>
        <p:spPr>
          <a:xfrm>
            <a:off x="2025353" y="3132034"/>
            <a:ext cx="264920" cy="213644"/>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 name="直線單箭頭接點 36"/>
          <p:cNvCxnSpPr/>
          <p:nvPr/>
        </p:nvCxnSpPr>
        <p:spPr>
          <a:xfrm flipH="1" flipV="1">
            <a:off x="1546789" y="1768980"/>
            <a:ext cx="583691" cy="13630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917450" y="1399648"/>
            <a:ext cx="1167253" cy="461665"/>
          </a:xfrm>
          <a:prstGeom prst="rect">
            <a:avLst/>
          </a:prstGeom>
          <a:noFill/>
        </p:spPr>
        <p:txBody>
          <a:bodyPr wrap="square" rtlCol="0">
            <a:spAutoFit/>
          </a:bodyPr>
          <a:lstStyle/>
          <a:p>
            <a:r>
              <a:rPr lang="zh-TW" altLang="en-US" sz="2400" b="1" dirty="0" smtClean="0"/>
              <a:t>碳化釩</a:t>
            </a:r>
            <a:endParaRPr lang="zh-TW" altLang="en-US" sz="2400" b="1" dirty="0"/>
          </a:p>
        </p:txBody>
      </p:sp>
    </p:spTree>
    <p:extLst>
      <p:ext uri="{BB962C8B-B14F-4D97-AF65-F5344CB8AC3E}">
        <p14:creationId xmlns:p14="http://schemas.microsoft.com/office/powerpoint/2010/main" val="915867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70996" y="1005752"/>
            <a:ext cx="8761413" cy="706964"/>
          </a:xfrm>
        </p:spPr>
        <p:txBody>
          <a:bodyPr>
            <a:normAutofit/>
          </a:bodyPr>
          <a:lstStyle/>
          <a:p>
            <a:r>
              <a:rPr lang="zh-TW" altLang="en-US" b="1" dirty="0">
                <a:solidFill>
                  <a:schemeClr val="tx1"/>
                </a:solidFill>
              </a:rPr>
              <a:t>上表面硬度</a:t>
            </a:r>
          </a:p>
        </p:txBody>
      </p:sp>
      <p:sp>
        <p:nvSpPr>
          <p:cNvPr id="3" name="文字方塊 2"/>
          <p:cNvSpPr txBox="1"/>
          <p:nvPr/>
        </p:nvSpPr>
        <p:spPr>
          <a:xfrm>
            <a:off x="6272613" y="2025807"/>
            <a:ext cx="4913832" cy="2554545"/>
          </a:xfrm>
          <a:prstGeom prst="rect">
            <a:avLst/>
          </a:prstGeom>
          <a:noFill/>
        </p:spPr>
        <p:txBody>
          <a:bodyPr wrap="square" rtlCol="0">
            <a:spAutoFit/>
          </a:bodyPr>
          <a:lstStyle/>
          <a:p>
            <a:r>
              <a:rPr lang="zh-TW" altLang="en-US" sz="3200" b="1" dirty="0" smtClean="0">
                <a:latin typeface="標楷體" panose="03000509000000000000" pitchFamily="65" charset="-120"/>
                <a:ea typeface="標楷體" panose="03000509000000000000" pitchFamily="65" charset="-120"/>
              </a:rPr>
              <a:t>經由此數據得知</a:t>
            </a:r>
            <a:r>
              <a:rPr lang="en-US" altLang="zh-TW" sz="3200" b="1" dirty="0" smtClean="0">
                <a:latin typeface="標楷體" panose="03000509000000000000" pitchFamily="65" charset="-120"/>
                <a:ea typeface="標楷體" panose="03000509000000000000" pitchFamily="65" charset="-120"/>
              </a:rPr>
              <a:t>FCD600+V3%</a:t>
            </a:r>
            <a:r>
              <a:rPr lang="zh-TW" altLang="en-US" sz="3200" b="1" dirty="0" smtClean="0">
                <a:latin typeface="標楷體" panose="03000509000000000000" pitchFamily="65" charset="-120"/>
                <a:ea typeface="標楷體" panose="03000509000000000000" pitchFamily="65" charset="-120"/>
              </a:rPr>
              <a:t>的</a:t>
            </a:r>
            <a:r>
              <a:rPr lang="en-US" altLang="zh-TW" sz="3200" b="1" dirty="0" smtClean="0">
                <a:latin typeface="標楷體" panose="03000509000000000000" pitchFamily="65" charset="-120"/>
                <a:ea typeface="標楷體" panose="03000509000000000000" pitchFamily="65" charset="-120"/>
              </a:rPr>
              <a:t>HRB</a:t>
            </a:r>
            <a:r>
              <a:rPr lang="zh-TW" altLang="en-US" sz="3200" b="1" dirty="0" smtClean="0">
                <a:latin typeface="標楷體" panose="03000509000000000000" pitchFamily="65" charset="-120"/>
                <a:ea typeface="標楷體" panose="03000509000000000000" pitchFamily="65" charset="-120"/>
              </a:rPr>
              <a:t>硬度測試結果較硬</a:t>
            </a:r>
            <a:r>
              <a:rPr lang="zh-TW" altLang="en-US" sz="3200" b="1" dirty="0">
                <a:latin typeface="標楷體" panose="03000509000000000000" pitchFamily="65" charset="-120"/>
                <a:ea typeface="標楷體" panose="03000509000000000000" pitchFamily="65" charset="-120"/>
              </a:rPr>
              <a:t>而</a:t>
            </a:r>
            <a:r>
              <a:rPr lang="en-US" altLang="zh-TW" sz="3200" b="1" dirty="0" smtClean="0">
                <a:latin typeface="標楷體" panose="03000509000000000000" pitchFamily="65" charset="-120"/>
                <a:ea typeface="標楷體" panose="03000509000000000000" pitchFamily="65" charset="-120"/>
              </a:rPr>
              <a:t>FCD600+V1%</a:t>
            </a:r>
            <a:r>
              <a:rPr lang="zh-TW" altLang="en-US" sz="3200" b="1" dirty="0" smtClean="0">
                <a:latin typeface="標楷體" panose="03000509000000000000" pitchFamily="65" charset="-120"/>
                <a:ea typeface="標楷體" panose="03000509000000000000" pitchFamily="65" charset="-120"/>
              </a:rPr>
              <a:t>較軟，所以硬度較硬至較軟為</a:t>
            </a:r>
            <a:r>
              <a:rPr lang="en-US" altLang="zh-TW" sz="3200" b="1" dirty="0" smtClean="0">
                <a:solidFill>
                  <a:srgbClr val="C00000"/>
                </a:solidFill>
                <a:latin typeface="標楷體" panose="03000509000000000000" pitchFamily="65" charset="-120"/>
                <a:ea typeface="標楷體" panose="03000509000000000000" pitchFamily="65" charset="-120"/>
              </a:rPr>
              <a:t>3%V&gt;2%V&gt;1%V</a:t>
            </a:r>
            <a:endParaRPr lang="zh-TW" altLang="en-US" sz="3200" b="1" dirty="0">
              <a:solidFill>
                <a:srgbClr val="C00000"/>
              </a:solidFill>
              <a:latin typeface="標楷體" panose="03000509000000000000" pitchFamily="65" charset="-120"/>
              <a:ea typeface="標楷體" panose="03000509000000000000" pitchFamily="65" charset="-120"/>
            </a:endParaRPr>
          </a:p>
        </p:txBody>
      </p:sp>
      <p:sp>
        <p:nvSpPr>
          <p:cNvPr id="4" name="矩形 3"/>
          <p:cNvSpPr/>
          <p:nvPr/>
        </p:nvSpPr>
        <p:spPr>
          <a:xfrm>
            <a:off x="3238856" y="2264636"/>
            <a:ext cx="495656" cy="15382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pic>
        <p:nvPicPr>
          <p:cNvPr id="7" name="內容版面配置區 6"/>
          <p:cNvPicPr>
            <a:picLocks noGrp="1" noChangeAspect="1"/>
          </p:cNvPicPr>
          <p:nvPr>
            <p:ph idx="1"/>
          </p:nvPr>
        </p:nvPicPr>
        <p:blipFill>
          <a:blip r:embed="rId2" cstate="print"/>
          <a:stretch>
            <a:fillRect/>
          </a:stretch>
        </p:blipFill>
        <p:spPr>
          <a:xfrm>
            <a:off x="999858" y="1927192"/>
            <a:ext cx="5249546" cy="3024949"/>
          </a:xfrm>
          <a:prstGeom prst="rect">
            <a:avLst/>
          </a:prstGeom>
        </p:spPr>
      </p:pic>
      <p:sp>
        <p:nvSpPr>
          <p:cNvPr id="5" name="矩形 4"/>
          <p:cNvSpPr/>
          <p:nvPr/>
        </p:nvSpPr>
        <p:spPr>
          <a:xfrm>
            <a:off x="1068224" y="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85316" y="6836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423805" y="2059160"/>
            <a:ext cx="401652" cy="179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15225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4426" y="219543"/>
            <a:ext cx="10286920" cy="1320800"/>
          </a:xfrm>
        </p:spPr>
        <p:txBody>
          <a:bodyPr>
            <a:normAutofit/>
          </a:bodyPr>
          <a:lstStyle/>
          <a:p>
            <a:pPr algn="ctr"/>
            <a:r>
              <a:rPr lang="zh-TW" altLang="en-US" sz="4800" b="1" dirty="0" smtClean="0">
                <a:solidFill>
                  <a:schemeClr val="tx1"/>
                </a:solidFill>
              </a:rPr>
              <a:t>目前進度</a:t>
            </a:r>
            <a:endParaRPr lang="zh-TW" altLang="en-US" sz="4800" b="1" dirty="0">
              <a:solidFill>
                <a:schemeClr val="tx1"/>
              </a:solidFill>
            </a:endParaRPr>
          </a:p>
        </p:txBody>
      </p:sp>
      <p:sp>
        <p:nvSpPr>
          <p:cNvPr id="4" name="圓角矩形 3"/>
          <p:cNvSpPr/>
          <p:nvPr/>
        </p:nvSpPr>
        <p:spPr>
          <a:xfrm>
            <a:off x="4846574" y="1292513"/>
            <a:ext cx="1999715" cy="940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solidFill>
                  <a:schemeClr val="tx1"/>
                </a:solidFill>
                <a:latin typeface="+mj-lt"/>
              </a:rPr>
              <a:t>FCD600</a:t>
            </a:r>
            <a:endParaRPr lang="zh-TW" altLang="en-US" b="1" dirty="0">
              <a:solidFill>
                <a:schemeClr val="tx1"/>
              </a:solidFill>
              <a:latin typeface="+mj-lt"/>
            </a:endParaRPr>
          </a:p>
        </p:txBody>
      </p:sp>
      <p:cxnSp>
        <p:nvCxnSpPr>
          <p:cNvPr id="6" name="直線接點 5"/>
          <p:cNvCxnSpPr>
            <a:stCxn id="4" idx="1"/>
          </p:cNvCxnSpPr>
          <p:nvPr/>
        </p:nvCxnSpPr>
        <p:spPr>
          <a:xfrm flipH="1" flipV="1">
            <a:off x="3452501" y="1762531"/>
            <a:ext cx="1394073"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H="1">
            <a:off x="3426864" y="1762533"/>
            <a:ext cx="8545" cy="85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4" idx="3"/>
          </p:cNvCxnSpPr>
          <p:nvPr/>
        </p:nvCxnSpPr>
        <p:spPr>
          <a:xfrm flipV="1">
            <a:off x="6846289" y="1762531"/>
            <a:ext cx="1144029"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990318" y="1762533"/>
            <a:ext cx="0" cy="7328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圓角矩形 14"/>
          <p:cNvSpPr/>
          <p:nvPr/>
        </p:nvSpPr>
        <p:spPr>
          <a:xfrm>
            <a:off x="2657742" y="2613315"/>
            <a:ext cx="1717705" cy="9075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smtClean="0"/>
              <a:t>硬度</a:t>
            </a:r>
            <a:endParaRPr lang="zh-TW" altLang="en-US" b="1" dirty="0"/>
          </a:p>
        </p:txBody>
      </p:sp>
      <p:sp>
        <p:nvSpPr>
          <p:cNvPr id="16" name="圓角矩形 15"/>
          <p:cNvSpPr/>
          <p:nvPr/>
        </p:nvSpPr>
        <p:spPr>
          <a:xfrm>
            <a:off x="7191563" y="2489062"/>
            <a:ext cx="1597510" cy="9571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smtClean="0"/>
              <a:t>金相</a:t>
            </a:r>
            <a:endParaRPr lang="zh-TW" altLang="en-US" b="1" dirty="0"/>
          </a:p>
        </p:txBody>
      </p:sp>
      <p:cxnSp>
        <p:nvCxnSpPr>
          <p:cNvPr id="18" name="直線接點 17"/>
          <p:cNvCxnSpPr>
            <a:stCxn id="15" idx="2"/>
          </p:cNvCxnSpPr>
          <p:nvPr/>
        </p:nvCxnSpPr>
        <p:spPr>
          <a:xfrm>
            <a:off x="3516595" y="3520867"/>
            <a:ext cx="4273" cy="8740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28800" y="4394911"/>
            <a:ext cx="329013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1828800" y="4394911"/>
            <a:ext cx="0" cy="7582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5118930" y="4394911"/>
            <a:ext cx="0" cy="8436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圓角矩形 27"/>
          <p:cNvSpPr/>
          <p:nvPr/>
        </p:nvSpPr>
        <p:spPr>
          <a:xfrm>
            <a:off x="1187865" y="5153114"/>
            <a:ext cx="1469877" cy="93149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zh-TW" altLang="en-US" b="1" dirty="0" smtClean="0">
                <a:solidFill>
                  <a:schemeClr val="tx1"/>
                </a:solidFill>
              </a:rPr>
              <a:t>體硬度</a:t>
            </a:r>
            <a:endParaRPr lang="zh-TW" altLang="en-US" b="1" dirty="0">
              <a:solidFill>
                <a:schemeClr val="tx1"/>
              </a:solidFill>
            </a:endParaRPr>
          </a:p>
        </p:txBody>
      </p:sp>
      <p:sp>
        <p:nvSpPr>
          <p:cNvPr id="29" name="圓角矩形 28"/>
          <p:cNvSpPr/>
          <p:nvPr/>
        </p:nvSpPr>
        <p:spPr>
          <a:xfrm>
            <a:off x="4375447" y="5153114"/>
            <a:ext cx="1598063" cy="93149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zh-TW" altLang="en-US" b="1" dirty="0" smtClean="0">
                <a:solidFill>
                  <a:schemeClr val="tx1"/>
                </a:solidFill>
              </a:rPr>
              <a:t>表硬度</a:t>
            </a:r>
            <a:endParaRPr lang="zh-TW" altLang="en-US" b="1" dirty="0">
              <a:solidFill>
                <a:schemeClr val="tx1"/>
              </a:solidFill>
            </a:endParaRPr>
          </a:p>
        </p:txBody>
      </p:sp>
    </p:spTree>
    <p:extLst>
      <p:ext uri="{BB962C8B-B14F-4D97-AF65-F5344CB8AC3E}">
        <p14:creationId xmlns:p14="http://schemas.microsoft.com/office/powerpoint/2010/main" val="732675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6752" y="2207663"/>
            <a:ext cx="10367864" cy="1320800"/>
          </a:xfrm>
        </p:spPr>
        <p:txBody>
          <a:bodyPr>
            <a:noAutofit/>
          </a:bodyPr>
          <a:lstStyle/>
          <a:p>
            <a:pPr algn="ctr"/>
            <a:r>
              <a:rPr lang="zh-TW" altLang="en-US" sz="8800" b="1" dirty="0" smtClean="0">
                <a:solidFill>
                  <a:schemeClr val="tx1"/>
                </a:solidFill>
              </a:rPr>
              <a:t>未 來 進 度</a:t>
            </a:r>
            <a:endParaRPr lang="zh-TW" altLang="en-US" sz="8800" b="1" dirty="0">
              <a:solidFill>
                <a:schemeClr val="tx1"/>
              </a:solidFill>
            </a:endParaRPr>
          </a:p>
        </p:txBody>
      </p:sp>
    </p:spTree>
    <p:extLst>
      <p:ext uri="{BB962C8B-B14F-4D97-AF65-F5344CB8AC3E}">
        <p14:creationId xmlns:p14="http://schemas.microsoft.com/office/powerpoint/2010/main" val="218682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79320" y="404501"/>
            <a:ext cx="8596668" cy="1320800"/>
          </a:xfrm>
        </p:spPr>
        <p:txBody>
          <a:bodyPr>
            <a:normAutofit/>
          </a:bodyPr>
          <a:lstStyle/>
          <a:p>
            <a:pPr algn="ctr"/>
            <a:r>
              <a:rPr lang="zh-TW" altLang="en-US" sz="7200" b="1" dirty="0" smtClean="0">
                <a:solidFill>
                  <a:schemeClr val="tx1"/>
                </a:solidFill>
                <a:latin typeface="標楷體" panose="03000509000000000000" pitchFamily="65" charset="-120"/>
                <a:ea typeface="標楷體" panose="03000509000000000000" pitchFamily="65" charset="-120"/>
              </a:rPr>
              <a:t>目錄</a:t>
            </a:r>
            <a:endParaRPr lang="zh-TW" altLang="en-US" sz="7200"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64022" y="2160589"/>
            <a:ext cx="10254954" cy="4556405"/>
          </a:xfrm>
        </p:spPr>
        <p:txBody>
          <a:bodyPr>
            <a:noAutofit/>
          </a:bodyPr>
          <a:lstStyle/>
          <a:p>
            <a:pPr marL="0" indent="0" algn="ctr">
              <a:buNone/>
            </a:pPr>
            <a:r>
              <a:rPr lang="en-US" altLang="zh-TW" sz="2800" b="1" dirty="0" smtClean="0">
                <a:latin typeface="標楷體" panose="03000509000000000000" pitchFamily="65" charset="-120"/>
                <a:ea typeface="標楷體" panose="03000509000000000000" pitchFamily="65" charset="-120"/>
              </a:rPr>
              <a:t>1.</a:t>
            </a:r>
            <a:r>
              <a:rPr lang="zh-TW" altLang="en-US" sz="2800" b="1" dirty="0" smtClean="0">
                <a:latin typeface="標楷體" panose="03000509000000000000" pitchFamily="65" charset="-120"/>
                <a:ea typeface="標楷體" panose="03000509000000000000" pitchFamily="65" charset="-120"/>
              </a:rPr>
              <a:t>前 言</a:t>
            </a:r>
            <a:endParaRPr lang="en-US" altLang="zh-TW" sz="2800" b="1" dirty="0" smtClean="0">
              <a:latin typeface="標楷體" panose="03000509000000000000" pitchFamily="65" charset="-120"/>
              <a:ea typeface="標楷體" panose="03000509000000000000" pitchFamily="65" charset="-120"/>
            </a:endParaRPr>
          </a:p>
          <a:p>
            <a:pPr marL="0" indent="0" algn="ctr">
              <a:buNone/>
            </a:pPr>
            <a:r>
              <a:rPr lang="en-US" altLang="zh-TW" b="1" dirty="0" smtClean="0">
                <a:solidFill>
                  <a:srgbClr val="C00000"/>
                </a:solidFill>
                <a:latin typeface="標楷體" panose="03000509000000000000" pitchFamily="65" charset="-120"/>
                <a:ea typeface="標楷體" panose="03000509000000000000" pitchFamily="65" charset="-120"/>
              </a:rPr>
              <a:t>1-1</a:t>
            </a:r>
            <a:r>
              <a:rPr lang="zh-TW" altLang="en-US" b="1" dirty="0" smtClean="0">
                <a:solidFill>
                  <a:srgbClr val="C00000"/>
                </a:solidFill>
                <a:latin typeface="標楷體" panose="03000509000000000000" pitchFamily="65" charset="-120"/>
                <a:ea typeface="標楷體" panose="03000509000000000000" pitchFamily="65" charset="-120"/>
              </a:rPr>
              <a:t>實驗</a:t>
            </a:r>
            <a:r>
              <a:rPr lang="zh-TW" altLang="en-US" b="1" dirty="0">
                <a:solidFill>
                  <a:srgbClr val="C00000"/>
                </a:solidFill>
                <a:latin typeface="標楷體" panose="03000509000000000000" pitchFamily="65" charset="-120"/>
                <a:ea typeface="標楷體" panose="03000509000000000000" pitchFamily="65" charset="-120"/>
              </a:rPr>
              <a:t>動機</a:t>
            </a:r>
            <a:endParaRPr lang="en-US" altLang="zh-TW" b="1" dirty="0">
              <a:solidFill>
                <a:srgbClr val="C00000"/>
              </a:solidFill>
              <a:latin typeface="標楷體" panose="03000509000000000000" pitchFamily="65" charset="-120"/>
              <a:ea typeface="標楷體" panose="03000509000000000000" pitchFamily="65" charset="-120"/>
            </a:endParaRPr>
          </a:p>
          <a:p>
            <a:pPr marL="0" indent="0" algn="ctr">
              <a:buNone/>
            </a:pPr>
            <a:r>
              <a:rPr lang="en-US" altLang="zh-TW" b="1" dirty="0">
                <a:solidFill>
                  <a:srgbClr val="C00000"/>
                </a:solidFill>
                <a:latin typeface="標楷體" panose="03000509000000000000" pitchFamily="65" charset="-120"/>
                <a:ea typeface="標楷體" panose="03000509000000000000" pitchFamily="65" charset="-120"/>
              </a:rPr>
              <a:t>1-2</a:t>
            </a:r>
            <a:r>
              <a:rPr lang="zh-TW" altLang="en-US" b="1" dirty="0">
                <a:solidFill>
                  <a:srgbClr val="C00000"/>
                </a:solidFill>
                <a:latin typeface="標楷體" panose="03000509000000000000" pitchFamily="65" charset="-120"/>
                <a:ea typeface="標楷體" panose="03000509000000000000" pitchFamily="65" charset="-120"/>
              </a:rPr>
              <a:t>實驗</a:t>
            </a:r>
            <a:r>
              <a:rPr lang="zh-TW" altLang="en-US" b="1" dirty="0" smtClean="0">
                <a:solidFill>
                  <a:srgbClr val="C00000"/>
                </a:solidFill>
                <a:latin typeface="標楷體" panose="03000509000000000000" pitchFamily="65" charset="-120"/>
                <a:ea typeface="標楷體" panose="03000509000000000000" pitchFamily="65" charset="-120"/>
              </a:rPr>
              <a:t>目的</a:t>
            </a:r>
            <a:endParaRPr lang="en-US" altLang="zh-TW" b="1" dirty="0">
              <a:solidFill>
                <a:srgbClr val="C00000"/>
              </a:solidFill>
              <a:latin typeface="標楷體" panose="03000509000000000000" pitchFamily="65" charset="-120"/>
              <a:ea typeface="標楷體" panose="03000509000000000000" pitchFamily="65" charset="-120"/>
            </a:endParaRPr>
          </a:p>
          <a:p>
            <a:pPr marL="0" indent="0" algn="ctr">
              <a:buNone/>
            </a:pPr>
            <a:r>
              <a:rPr lang="en-US" altLang="zh-TW" sz="2800" b="1" dirty="0" smtClean="0">
                <a:latin typeface="標楷體" panose="03000509000000000000" pitchFamily="65" charset="-120"/>
                <a:ea typeface="標楷體" panose="03000509000000000000" pitchFamily="65" charset="-120"/>
              </a:rPr>
              <a:t>2.</a:t>
            </a:r>
            <a:r>
              <a:rPr lang="zh-TW" altLang="en-US" sz="2800" b="1" dirty="0" smtClean="0">
                <a:latin typeface="標楷體" panose="03000509000000000000" pitchFamily="65" charset="-120"/>
                <a:ea typeface="標楷體" panose="03000509000000000000" pitchFamily="65" charset="-120"/>
              </a:rPr>
              <a:t>實 驗 結 果 與 討 論</a:t>
            </a:r>
            <a:endParaRPr lang="en-US" altLang="zh-TW" sz="2800" b="1" dirty="0" smtClean="0">
              <a:latin typeface="標楷體" panose="03000509000000000000" pitchFamily="65" charset="-120"/>
              <a:ea typeface="標楷體" panose="03000509000000000000" pitchFamily="65" charset="-120"/>
            </a:endParaRPr>
          </a:p>
          <a:p>
            <a:pPr marL="0" indent="0" algn="ctr">
              <a:buNone/>
            </a:pPr>
            <a:endParaRPr lang="en-US" altLang="zh-TW" sz="2800" b="1" dirty="0" smtClean="0">
              <a:latin typeface="標楷體" panose="03000509000000000000" pitchFamily="65" charset="-120"/>
              <a:ea typeface="標楷體" panose="03000509000000000000" pitchFamily="65" charset="-120"/>
            </a:endParaRPr>
          </a:p>
          <a:p>
            <a:pPr marL="0" indent="0" algn="ctr">
              <a:buNone/>
            </a:pPr>
            <a:r>
              <a:rPr lang="zh-TW" altLang="en-US" sz="2800" b="1" dirty="0" smtClean="0">
                <a:latin typeface="標楷體" panose="03000509000000000000" pitchFamily="65" charset="-120"/>
                <a:ea typeface="標楷體" panose="03000509000000000000" pitchFamily="65" charset="-120"/>
              </a:rPr>
              <a:t>    </a:t>
            </a:r>
            <a:r>
              <a:rPr lang="en-US" altLang="zh-TW" sz="2800" b="1" dirty="0" smtClean="0">
                <a:latin typeface="標楷體" panose="03000509000000000000" pitchFamily="65" charset="-120"/>
                <a:ea typeface="標楷體" panose="03000509000000000000" pitchFamily="65" charset="-120"/>
              </a:rPr>
              <a:t>3.</a:t>
            </a:r>
            <a:r>
              <a:rPr lang="zh-TW" altLang="en-US" sz="2800" b="1" dirty="0" smtClean="0">
                <a:latin typeface="標楷體" panose="03000509000000000000" pitchFamily="65" charset="-120"/>
                <a:ea typeface="標楷體" panose="03000509000000000000" pitchFamily="65" charset="-120"/>
              </a:rPr>
              <a:t> 目 前 進 度</a:t>
            </a:r>
            <a:endParaRPr lang="en-US" altLang="zh-TW" sz="2800" b="1" dirty="0" smtClean="0">
              <a:latin typeface="標楷體" panose="03000509000000000000" pitchFamily="65" charset="-120"/>
              <a:ea typeface="標楷體" panose="03000509000000000000" pitchFamily="65" charset="-120"/>
            </a:endParaRPr>
          </a:p>
          <a:p>
            <a:pPr marL="0" indent="0" algn="ctr">
              <a:buNone/>
            </a:pPr>
            <a:endParaRPr lang="en-US" altLang="zh-TW" sz="2800" b="1" dirty="0" smtClean="0">
              <a:latin typeface="標楷體" panose="03000509000000000000" pitchFamily="65" charset="-120"/>
              <a:ea typeface="標楷體" panose="03000509000000000000" pitchFamily="65" charset="-120"/>
            </a:endParaRPr>
          </a:p>
          <a:p>
            <a:pPr marL="0" indent="0" algn="ctr">
              <a:buNone/>
            </a:pPr>
            <a:r>
              <a:rPr lang="zh-TW" altLang="en-US" sz="2800" b="1" dirty="0" smtClean="0">
                <a:latin typeface="標楷體" panose="03000509000000000000" pitchFamily="65" charset="-120"/>
                <a:ea typeface="標楷體" panose="03000509000000000000" pitchFamily="65" charset="-120"/>
              </a:rPr>
              <a:t>    </a:t>
            </a:r>
            <a:r>
              <a:rPr lang="en-US" altLang="zh-TW" sz="2800" b="1" dirty="0" smtClean="0">
                <a:latin typeface="標楷體" panose="03000509000000000000" pitchFamily="65" charset="-120"/>
                <a:ea typeface="標楷體" panose="03000509000000000000" pitchFamily="65" charset="-120"/>
              </a:rPr>
              <a:t>4.</a:t>
            </a:r>
            <a:r>
              <a:rPr lang="zh-TW" altLang="en-US" sz="2800" b="1" dirty="0" smtClean="0">
                <a:latin typeface="標楷體" panose="03000509000000000000" pitchFamily="65" charset="-120"/>
                <a:ea typeface="標楷體" panose="03000509000000000000" pitchFamily="65" charset="-120"/>
              </a:rPr>
              <a:t>未 來 進 度</a:t>
            </a:r>
            <a:endParaRPr lang="zh-TW"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01798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1080340" y="928692"/>
            <a:ext cx="1549956" cy="6651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latin typeface="+mj-lt"/>
              </a:rPr>
              <a:t>SSF</a:t>
            </a:r>
            <a:endParaRPr lang="zh-TW" altLang="en-US" b="1" dirty="0">
              <a:latin typeface="+mj-lt"/>
            </a:endParaRPr>
          </a:p>
        </p:txBody>
      </p:sp>
      <p:cxnSp>
        <p:nvCxnSpPr>
          <p:cNvPr id="7" name="直線接點 6"/>
          <p:cNvCxnSpPr/>
          <p:nvPr/>
        </p:nvCxnSpPr>
        <p:spPr>
          <a:xfrm>
            <a:off x="5933945" y="2826417"/>
            <a:ext cx="7084" cy="456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圓角矩形 5"/>
          <p:cNvSpPr/>
          <p:nvPr/>
        </p:nvSpPr>
        <p:spPr>
          <a:xfrm>
            <a:off x="4673766" y="5980366"/>
            <a:ext cx="1130531" cy="6144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b="1" dirty="0" smtClean="0">
                <a:solidFill>
                  <a:schemeClr val="tx1"/>
                </a:solidFill>
                <a:latin typeface="+mj-lt"/>
              </a:rPr>
              <a:t>HV</a:t>
            </a:r>
            <a:endParaRPr lang="zh-TW" altLang="en-US" b="1" dirty="0">
              <a:solidFill>
                <a:schemeClr val="tx1"/>
              </a:solidFill>
              <a:latin typeface="+mj-lt"/>
            </a:endParaRPr>
          </a:p>
        </p:txBody>
      </p:sp>
      <p:sp>
        <p:nvSpPr>
          <p:cNvPr id="8" name="圓角矩形 7"/>
          <p:cNvSpPr/>
          <p:nvPr/>
        </p:nvSpPr>
        <p:spPr>
          <a:xfrm>
            <a:off x="1331548" y="6033293"/>
            <a:ext cx="1298748" cy="605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smtClean="0">
                <a:solidFill>
                  <a:schemeClr val="tx1"/>
                </a:solidFill>
                <a:latin typeface="+mj-lt"/>
              </a:rPr>
              <a:t>SEM/EDS</a:t>
            </a:r>
            <a:endParaRPr lang="zh-TW" altLang="en-US" b="1" dirty="0">
              <a:solidFill>
                <a:schemeClr val="tx1"/>
              </a:solidFill>
              <a:latin typeface="+mj-lt"/>
            </a:endParaRPr>
          </a:p>
        </p:txBody>
      </p:sp>
      <p:sp>
        <p:nvSpPr>
          <p:cNvPr id="10" name="圓角矩形 9"/>
          <p:cNvSpPr/>
          <p:nvPr/>
        </p:nvSpPr>
        <p:spPr>
          <a:xfrm>
            <a:off x="535830" y="6040699"/>
            <a:ext cx="670208" cy="598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smtClean="0">
                <a:solidFill>
                  <a:schemeClr val="tx1"/>
                </a:solidFill>
                <a:latin typeface="+mj-lt"/>
              </a:rPr>
              <a:t>OM</a:t>
            </a:r>
            <a:endParaRPr lang="zh-TW" altLang="en-US" b="1" dirty="0">
              <a:solidFill>
                <a:schemeClr val="tx1"/>
              </a:solidFill>
              <a:latin typeface="+mj-lt"/>
            </a:endParaRPr>
          </a:p>
        </p:txBody>
      </p:sp>
      <p:sp>
        <p:nvSpPr>
          <p:cNvPr id="11" name="圓角矩形 10"/>
          <p:cNvSpPr/>
          <p:nvPr/>
        </p:nvSpPr>
        <p:spPr>
          <a:xfrm>
            <a:off x="2755806" y="6033293"/>
            <a:ext cx="745959" cy="59851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smtClean="0">
                <a:solidFill>
                  <a:schemeClr val="tx1"/>
                </a:solidFill>
                <a:latin typeface="+mj-lt"/>
              </a:rPr>
              <a:t>XRD</a:t>
            </a:r>
            <a:endParaRPr lang="zh-TW" altLang="en-US" b="1" dirty="0">
              <a:solidFill>
                <a:schemeClr val="tx1"/>
              </a:solidFill>
              <a:latin typeface="+mj-lt"/>
            </a:endParaRPr>
          </a:p>
        </p:txBody>
      </p:sp>
      <p:sp>
        <p:nvSpPr>
          <p:cNvPr id="12" name="圓角矩形 11"/>
          <p:cNvSpPr/>
          <p:nvPr/>
        </p:nvSpPr>
        <p:spPr>
          <a:xfrm>
            <a:off x="3733953" y="5996346"/>
            <a:ext cx="767080" cy="59851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b="1" dirty="0" smtClean="0">
                <a:solidFill>
                  <a:schemeClr val="tx1"/>
                </a:solidFill>
                <a:latin typeface="+mj-lt"/>
              </a:rPr>
              <a:t>HRB</a:t>
            </a:r>
            <a:endParaRPr lang="zh-TW" altLang="en-US" b="1" dirty="0">
              <a:solidFill>
                <a:schemeClr val="tx1"/>
              </a:solidFill>
              <a:latin typeface="+mj-lt"/>
            </a:endParaRPr>
          </a:p>
        </p:txBody>
      </p:sp>
      <p:sp>
        <p:nvSpPr>
          <p:cNvPr id="15" name="圓角矩形 14"/>
          <p:cNvSpPr/>
          <p:nvPr/>
        </p:nvSpPr>
        <p:spPr>
          <a:xfrm>
            <a:off x="9156740" y="4044798"/>
            <a:ext cx="1471353" cy="63731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smtClean="0">
                <a:solidFill>
                  <a:schemeClr val="tx1"/>
                </a:solidFill>
              </a:rPr>
              <a:t>腐蝕特性</a:t>
            </a:r>
            <a:endParaRPr lang="zh-TW" altLang="en-US" b="1" dirty="0">
              <a:solidFill>
                <a:schemeClr val="tx1"/>
              </a:solidFill>
            </a:endParaRPr>
          </a:p>
        </p:txBody>
      </p:sp>
      <p:sp>
        <p:nvSpPr>
          <p:cNvPr id="16" name="圓角矩形 15"/>
          <p:cNvSpPr/>
          <p:nvPr/>
        </p:nvSpPr>
        <p:spPr>
          <a:xfrm>
            <a:off x="8718891" y="5955649"/>
            <a:ext cx="1314328" cy="60709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b="1" dirty="0" smtClean="0">
                <a:solidFill>
                  <a:schemeClr val="tx1"/>
                </a:solidFill>
                <a:latin typeface="+mn-ea"/>
              </a:rPr>
              <a:t>極化</a:t>
            </a:r>
            <a:endParaRPr lang="en-US" altLang="zh-TW" b="1" dirty="0" smtClean="0">
              <a:solidFill>
                <a:schemeClr val="tx1"/>
              </a:solidFill>
              <a:latin typeface="+mn-ea"/>
            </a:endParaRPr>
          </a:p>
          <a:p>
            <a:pPr algn="ctr"/>
            <a:r>
              <a:rPr lang="en-US" altLang="zh-TW" b="1" dirty="0" smtClean="0">
                <a:solidFill>
                  <a:schemeClr val="tx1"/>
                </a:solidFill>
                <a:latin typeface="+mn-ea"/>
              </a:rPr>
              <a:t>(</a:t>
            </a:r>
            <a:r>
              <a:rPr lang="zh-TW" altLang="en-US" b="1" dirty="0" smtClean="0">
                <a:solidFill>
                  <a:schemeClr val="tx1"/>
                </a:solidFill>
                <a:latin typeface="+mn-ea"/>
              </a:rPr>
              <a:t>恆</a:t>
            </a:r>
            <a:r>
              <a:rPr lang="zh-TW" altLang="en-US" b="1" dirty="0" smtClean="0">
                <a:solidFill>
                  <a:schemeClr val="tx1"/>
                </a:solidFill>
                <a:latin typeface="+mn-ea"/>
              </a:rPr>
              <a:t>電位儀</a:t>
            </a:r>
            <a:r>
              <a:rPr lang="en-US" altLang="zh-TW" dirty="0" smtClean="0">
                <a:solidFill>
                  <a:schemeClr val="tx1"/>
                </a:solidFill>
              </a:rPr>
              <a:t>)</a:t>
            </a:r>
            <a:endParaRPr lang="zh-TW" altLang="en-US" dirty="0">
              <a:solidFill>
                <a:schemeClr val="tx1"/>
              </a:solidFill>
            </a:endParaRPr>
          </a:p>
        </p:txBody>
      </p:sp>
      <p:sp>
        <p:nvSpPr>
          <p:cNvPr id="17" name="圓角矩形 16"/>
          <p:cNvSpPr/>
          <p:nvPr/>
        </p:nvSpPr>
        <p:spPr>
          <a:xfrm>
            <a:off x="7733308" y="5992058"/>
            <a:ext cx="683149" cy="60709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b="1" dirty="0" smtClean="0">
                <a:solidFill>
                  <a:schemeClr val="tx1"/>
                </a:solidFill>
                <a:latin typeface="+mj-lt"/>
              </a:rPr>
              <a:t>SLE</a:t>
            </a:r>
            <a:endParaRPr lang="zh-TW" altLang="en-US" b="1" dirty="0">
              <a:solidFill>
                <a:schemeClr val="tx1"/>
              </a:solidFill>
              <a:latin typeface="+mj-lt"/>
            </a:endParaRPr>
          </a:p>
        </p:txBody>
      </p:sp>
      <p:sp>
        <p:nvSpPr>
          <p:cNvPr id="18" name="圓角矩形 17"/>
          <p:cNvSpPr/>
          <p:nvPr/>
        </p:nvSpPr>
        <p:spPr>
          <a:xfrm>
            <a:off x="10271223" y="5943887"/>
            <a:ext cx="762521" cy="60709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b="1" dirty="0" smtClean="0">
                <a:solidFill>
                  <a:schemeClr val="tx1"/>
                </a:solidFill>
                <a:latin typeface="+mj-lt"/>
              </a:rPr>
              <a:t>SEM</a:t>
            </a:r>
            <a:endParaRPr lang="zh-TW" altLang="en-US" b="1" dirty="0">
              <a:solidFill>
                <a:schemeClr val="tx1"/>
              </a:solidFill>
              <a:latin typeface="+mj-lt"/>
            </a:endParaRPr>
          </a:p>
        </p:txBody>
      </p:sp>
      <p:sp>
        <p:nvSpPr>
          <p:cNvPr id="21" name="圓角矩形 20"/>
          <p:cNvSpPr/>
          <p:nvPr/>
        </p:nvSpPr>
        <p:spPr>
          <a:xfrm>
            <a:off x="1109525" y="4279187"/>
            <a:ext cx="1712564" cy="6373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b="1" dirty="0" smtClean="0">
                <a:solidFill>
                  <a:schemeClr val="tx1"/>
                </a:solidFill>
                <a:latin typeface="+mj-lt"/>
              </a:rPr>
              <a:t>microstructure</a:t>
            </a:r>
            <a:endParaRPr lang="zh-TW" altLang="en-US" b="1" dirty="0">
              <a:solidFill>
                <a:schemeClr val="tx1"/>
              </a:solidFill>
              <a:latin typeface="+mj-lt"/>
            </a:endParaRPr>
          </a:p>
        </p:txBody>
      </p:sp>
      <p:sp>
        <p:nvSpPr>
          <p:cNvPr id="22" name="圓角矩形 21"/>
          <p:cNvSpPr/>
          <p:nvPr/>
        </p:nvSpPr>
        <p:spPr>
          <a:xfrm>
            <a:off x="3853819" y="4173971"/>
            <a:ext cx="1471353" cy="63731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smtClean="0">
                <a:solidFill>
                  <a:schemeClr val="tx1"/>
                </a:solidFill>
              </a:rPr>
              <a:t>硬度</a:t>
            </a:r>
            <a:endParaRPr lang="zh-TW" altLang="en-US" b="1" dirty="0">
              <a:solidFill>
                <a:schemeClr val="tx1"/>
              </a:solidFill>
            </a:endParaRPr>
          </a:p>
        </p:txBody>
      </p:sp>
      <p:sp>
        <p:nvSpPr>
          <p:cNvPr id="23" name="圓角矩形 22"/>
          <p:cNvSpPr/>
          <p:nvPr/>
        </p:nvSpPr>
        <p:spPr>
          <a:xfrm>
            <a:off x="6642494" y="4087759"/>
            <a:ext cx="1471353" cy="63731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smtClean="0">
                <a:solidFill>
                  <a:schemeClr val="tx1"/>
                </a:solidFill>
              </a:rPr>
              <a:t>磨耗性能</a:t>
            </a:r>
            <a:endParaRPr lang="zh-TW" altLang="en-US" b="1" dirty="0">
              <a:solidFill>
                <a:schemeClr val="tx1"/>
              </a:solidFill>
            </a:endParaRPr>
          </a:p>
        </p:txBody>
      </p:sp>
      <p:sp>
        <p:nvSpPr>
          <p:cNvPr id="24" name="圓角矩形 23"/>
          <p:cNvSpPr/>
          <p:nvPr/>
        </p:nvSpPr>
        <p:spPr>
          <a:xfrm>
            <a:off x="6056037" y="5972180"/>
            <a:ext cx="1471353" cy="6172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b="1" dirty="0" smtClean="0">
                <a:solidFill>
                  <a:schemeClr val="tx1"/>
                </a:solidFill>
                <a:latin typeface="+mj-lt"/>
              </a:rPr>
              <a:t>Ball-on-</a:t>
            </a:r>
            <a:r>
              <a:rPr lang="en-US" altLang="zh-TW" b="1" dirty="0" err="1" smtClean="0">
                <a:solidFill>
                  <a:schemeClr val="tx1"/>
                </a:solidFill>
                <a:latin typeface="+mj-lt"/>
              </a:rPr>
              <a:t>dise</a:t>
            </a:r>
            <a:endParaRPr lang="zh-TW" altLang="en-US" b="1" dirty="0">
              <a:solidFill>
                <a:schemeClr val="tx1"/>
              </a:solidFill>
              <a:latin typeface="+mj-lt"/>
            </a:endParaRPr>
          </a:p>
        </p:txBody>
      </p:sp>
      <p:cxnSp>
        <p:nvCxnSpPr>
          <p:cNvPr id="28" name="直線接點 27"/>
          <p:cNvCxnSpPr>
            <a:endCxn id="21" idx="0"/>
          </p:cNvCxnSpPr>
          <p:nvPr/>
        </p:nvCxnSpPr>
        <p:spPr>
          <a:xfrm>
            <a:off x="1960195" y="3378646"/>
            <a:ext cx="5612" cy="9005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endCxn id="22" idx="0"/>
          </p:cNvCxnSpPr>
          <p:nvPr/>
        </p:nvCxnSpPr>
        <p:spPr>
          <a:xfrm>
            <a:off x="4589495" y="3322945"/>
            <a:ext cx="1" cy="8510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endCxn id="23" idx="0"/>
          </p:cNvCxnSpPr>
          <p:nvPr/>
        </p:nvCxnSpPr>
        <p:spPr>
          <a:xfrm>
            <a:off x="7372775" y="3282944"/>
            <a:ext cx="5396" cy="804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a:endCxn id="15" idx="0"/>
          </p:cNvCxnSpPr>
          <p:nvPr/>
        </p:nvCxnSpPr>
        <p:spPr>
          <a:xfrm>
            <a:off x="9827664" y="3282944"/>
            <a:ext cx="64753" cy="7618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a:stCxn id="21" idx="2"/>
            <a:endCxn id="8" idx="0"/>
          </p:cNvCxnSpPr>
          <p:nvPr/>
        </p:nvCxnSpPr>
        <p:spPr>
          <a:xfrm>
            <a:off x="1965807" y="4916500"/>
            <a:ext cx="15115" cy="11167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V="1">
            <a:off x="877939" y="5247940"/>
            <a:ext cx="2222393" cy="221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853366" y="5302681"/>
            <a:ext cx="8784" cy="730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3099694" y="5284887"/>
            <a:ext cx="14867" cy="748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flipV="1">
            <a:off x="4105393" y="5221319"/>
            <a:ext cx="1086955" cy="19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4639539" y="4811282"/>
            <a:ext cx="9332" cy="3952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endCxn id="12" idx="0"/>
          </p:cNvCxnSpPr>
          <p:nvPr/>
        </p:nvCxnSpPr>
        <p:spPr>
          <a:xfrm>
            <a:off x="4105393" y="5247940"/>
            <a:ext cx="12100" cy="748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5198689" y="5240535"/>
            <a:ext cx="1" cy="739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a:stCxn id="23" idx="2"/>
          </p:cNvCxnSpPr>
          <p:nvPr/>
        </p:nvCxnSpPr>
        <p:spPr>
          <a:xfrm flipH="1">
            <a:off x="7378170" y="4725070"/>
            <a:ext cx="1" cy="505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6761869" y="5188916"/>
            <a:ext cx="1289772" cy="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6781224" y="5206210"/>
            <a:ext cx="20977" cy="749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a:xfrm>
            <a:off x="8051641" y="5230927"/>
            <a:ext cx="22694" cy="7676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flipV="1">
            <a:off x="9350886" y="5215366"/>
            <a:ext cx="1277207" cy="59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stCxn id="15" idx="2"/>
          </p:cNvCxnSpPr>
          <p:nvPr/>
        </p:nvCxnSpPr>
        <p:spPr>
          <a:xfrm>
            <a:off x="9892417" y="4682110"/>
            <a:ext cx="71440" cy="548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9332185" y="5188526"/>
            <a:ext cx="18701" cy="7590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a:off x="10642782" y="5188526"/>
            <a:ext cx="19402" cy="749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2055346" y="3284144"/>
            <a:ext cx="7771367" cy="388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a:stCxn id="5" idx="3"/>
            <a:endCxn id="55" idx="1"/>
          </p:cNvCxnSpPr>
          <p:nvPr/>
        </p:nvCxnSpPr>
        <p:spPr>
          <a:xfrm>
            <a:off x="2630296" y="1261266"/>
            <a:ext cx="18707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3565664" y="573796"/>
            <a:ext cx="0" cy="15883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3565664" y="606054"/>
            <a:ext cx="9591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3565664" y="2162193"/>
            <a:ext cx="8907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4555686" y="341135"/>
            <a:ext cx="1273324" cy="52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mj-lt"/>
              </a:rPr>
              <a:t>+V</a:t>
            </a:r>
            <a:r>
              <a:rPr lang="en-US" altLang="zh-TW" b="1" dirty="0" smtClean="0">
                <a:solidFill>
                  <a:schemeClr val="tx1"/>
                </a:solidFill>
              </a:rPr>
              <a:t>(</a:t>
            </a:r>
            <a:r>
              <a:rPr lang="zh-TW" altLang="en-US" b="1" dirty="0" smtClean="0">
                <a:solidFill>
                  <a:schemeClr val="tx1"/>
                </a:solidFill>
              </a:rPr>
              <a:t>合金化</a:t>
            </a:r>
            <a:r>
              <a:rPr lang="en-US" altLang="zh-TW" b="1" dirty="0" smtClean="0">
                <a:solidFill>
                  <a:schemeClr val="tx1"/>
                </a:solidFill>
              </a:rPr>
              <a:t>)</a:t>
            </a:r>
            <a:endParaRPr lang="zh-TW" altLang="en-US" b="1" dirty="0">
              <a:solidFill>
                <a:schemeClr val="tx1"/>
              </a:solidFill>
            </a:endParaRPr>
          </a:p>
        </p:txBody>
      </p:sp>
      <p:sp>
        <p:nvSpPr>
          <p:cNvPr id="51" name="矩形 50"/>
          <p:cNvSpPr/>
          <p:nvPr/>
        </p:nvSpPr>
        <p:spPr>
          <a:xfrm>
            <a:off x="4501033" y="1888728"/>
            <a:ext cx="2523221" cy="54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mj-lt"/>
              </a:rPr>
              <a:t>Ion Nitrogen</a:t>
            </a:r>
            <a:r>
              <a:rPr lang="en-US" altLang="zh-TW" b="1" dirty="0" smtClean="0">
                <a:solidFill>
                  <a:schemeClr val="tx1"/>
                </a:solidFill>
              </a:rPr>
              <a:t>(</a:t>
            </a:r>
            <a:r>
              <a:rPr lang="zh-TW" altLang="en-US" b="1" dirty="0" smtClean="0">
                <a:solidFill>
                  <a:schemeClr val="tx1"/>
                </a:solidFill>
              </a:rPr>
              <a:t>離子</a:t>
            </a:r>
            <a:r>
              <a:rPr lang="zh-TW" altLang="en-US" b="1" dirty="0">
                <a:solidFill>
                  <a:schemeClr val="tx1"/>
                </a:solidFill>
              </a:rPr>
              <a:t>氮</a:t>
            </a:r>
            <a:r>
              <a:rPr lang="zh-TW" altLang="en-US" b="1" dirty="0" smtClean="0">
                <a:solidFill>
                  <a:schemeClr val="tx1"/>
                </a:solidFill>
              </a:rPr>
              <a:t>化</a:t>
            </a:r>
            <a:r>
              <a:rPr lang="en-US" altLang="zh-TW" b="1" dirty="0" smtClean="0">
                <a:solidFill>
                  <a:schemeClr val="tx1"/>
                </a:solidFill>
                <a:latin typeface="+mn-ea"/>
              </a:rPr>
              <a:t>)</a:t>
            </a:r>
            <a:endParaRPr lang="zh-TW" altLang="en-US" b="1" dirty="0">
              <a:latin typeface="+mn-ea"/>
            </a:endParaRPr>
          </a:p>
        </p:txBody>
      </p:sp>
      <p:sp>
        <p:nvSpPr>
          <p:cNvPr id="55" name="矩形 54"/>
          <p:cNvSpPr/>
          <p:nvPr/>
        </p:nvSpPr>
        <p:spPr>
          <a:xfrm>
            <a:off x="4501033" y="1035308"/>
            <a:ext cx="2395234" cy="451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mj-lt"/>
              </a:rPr>
              <a:t>ADI</a:t>
            </a:r>
            <a:r>
              <a:rPr lang="en-US" altLang="zh-TW" b="1" dirty="0">
                <a:solidFill>
                  <a:schemeClr val="tx1"/>
                </a:solidFill>
                <a:latin typeface="+mn-ea"/>
              </a:rPr>
              <a:t>(</a:t>
            </a:r>
            <a:r>
              <a:rPr lang="zh-TW" altLang="en-US" b="1" dirty="0">
                <a:solidFill>
                  <a:schemeClr val="tx1"/>
                </a:solidFill>
                <a:latin typeface="+mn-ea"/>
              </a:rPr>
              <a:t>沃斯回火</a:t>
            </a:r>
            <a:r>
              <a:rPr lang="zh-TW" altLang="en-US" b="1" dirty="0" smtClean="0">
                <a:solidFill>
                  <a:schemeClr val="tx1"/>
                </a:solidFill>
                <a:latin typeface="+mn-ea"/>
              </a:rPr>
              <a:t>熱處理</a:t>
            </a:r>
            <a:r>
              <a:rPr lang="en-US" altLang="zh-TW" b="1" dirty="0" smtClean="0">
                <a:solidFill>
                  <a:schemeClr val="tx1"/>
                </a:solidFill>
                <a:latin typeface="+mn-ea"/>
              </a:rPr>
              <a:t>)</a:t>
            </a:r>
            <a:endParaRPr lang="zh-TW" altLang="en-US" b="1" dirty="0">
              <a:solidFill>
                <a:schemeClr val="tx1"/>
              </a:solidFill>
              <a:latin typeface="+mn-ea"/>
            </a:endParaRPr>
          </a:p>
        </p:txBody>
      </p:sp>
      <p:sp>
        <p:nvSpPr>
          <p:cNvPr id="65" name="圓角矩形 64"/>
          <p:cNvSpPr/>
          <p:nvPr/>
        </p:nvSpPr>
        <p:spPr>
          <a:xfrm>
            <a:off x="978415" y="153016"/>
            <a:ext cx="8178325" cy="2685596"/>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39760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2553660"/>
            <a:ext cx="9851085" cy="1480458"/>
          </a:xfrm>
        </p:spPr>
        <p:txBody>
          <a:bodyPr>
            <a:noAutofit/>
          </a:bodyPr>
          <a:lstStyle/>
          <a:p>
            <a:pPr algn="ctr"/>
            <a:r>
              <a:rPr lang="zh-TW" altLang="en-US" sz="9600" b="1" dirty="0" smtClean="0">
                <a:solidFill>
                  <a:schemeClr val="tx1"/>
                </a:solidFill>
              </a:rPr>
              <a:t>謝 謝 指 教</a:t>
            </a:r>
            <a:endParaRPr lang="zh-TW" altLang="en-US" sz="9600" b="1" dirty="0">
              <a:solidFill>
                <a:schemeClr val="tx1"/>
              </a:solidFill>
            </a:endParaRPr>
          </a:p>
        </p:txBody>
      </p:sp>
    </p:spTree>
    <p:extLst>
      <p:ext uri="{BB962C8B-B14F-4D97-AF65-F5344CB8AC3E}">
        <p14:creationId xmlns:p14="http://schemas.microsoft.com/office/powerpoint/2010/main" val="2966663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4155" y="218984"/>
            <a:ext cx="8596668" cy="687185"/>
          </a:xfrm>
        </p:spPr>
        <p:txBody>
          <a:bodyPr>
            <a:noAutofit/>
          </a:bodyPr>
          <a:lstStyle/>
          <a:p>
            <a:pPr algn="ctr"/>
            <a:r>
              <a:rPr lang="zh-TW" altLang="en-US" sz="5400" b="1" dirty="0" smtClean="0">
                <a:solidFill>
                  <a:schemeClr val="tx1"/>
                </a:solidFill>
                <a:latin typeface="標楷體" panose="03000509000000000000" pitchFamily="65" charset="-120"/>
                <a:ea typeface="標楷體" panose="03000509000000000000" pitchFamily="65" charset="-120"/>
              </a:rPr>
              <a:t>前 言</a:t>
            </a:r>
            <a:endParaRPr lang="zh-TW" altLang="en-US" sz="5400"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05854" y="1170774"/>
            <a:ext cx="10168971" cy="5076201"/>
          </a:xfrm>
        </p:spPr>
        <p:txBody>
          <a:bodyPr>
            <a:normAutofit/>
          </a:bodyPr>
          <a:lstStyle/>
          <a:p>
            <a:r>
              <a:rPr lang="zh-TW" altLang="en-US" sz="2400" b="1" dirty="0" smtClean="0">
                <a:solidFill>
                  <a:schemeClr val="tx1">
                    <a:lumMod val="95000"/>
                    <a:lumOff val="5000"/>
                  </a:schemeClr>
                </a:solidFill>
                <a:latin typeface="標楷體" panose="03000509000000000000" pitchFamily="65" charset="-120"/>
                <a:ea typeface="標楷體" panose="03000509000000000000" pitchFamily="65" charset="-120"/>
              </a:rPr>
              <a:t>球墨鑄鐵</a:t>
            </a:r>
            <a:r>
              <a:rPr lang="en-US" altLang="zh-TW" sz="2400" b="1" dirty="0" smtClean="0">
                <a:solidFill>
                  <a:schemeClr val="tx1">
                    <a:lumMod val="95000"/>
                    <a:lumOff val="5000"/>
                  </a:schemeClr>
                </a:solidFill>
                <a:latin typeface="標楷體" panose="03000509000000000000" pitchFamily="65" charset="-120"/>
                <a:ea typeface="標楷體" panose="03000509000000000000" pitchFamily="65" charset="-120"/>
              </a:rPr>
              <a:t>(</a:t>
            </a:r>
            <a:r>
              <a:rPr lang="en-US" altLang="zh-TW" sz="2400" b="1" dirty="0" smtClean="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FCD600</a:t>
            </a:r>
            <a:r>
              <a:rPr lang="en-US" altLang="zh-TW" sz="2400" b="1" dirty="0" smtClean="0">
                <a:solidFill>
                  <a:schemeClr val="tx1">
                    <a:lumMod val="95000"/>
                    <a:lumOff val="5000"/>
                  </a:schemeClr>
                </a:solidFill>
                <a:latin typeface="標楷體" panose="03000509000000000000" pitchFamily="65" charset="-120"/>
                <a:ea typeface="標楷體" panose="03000509000000000000" pitchFamily="65" charset="-120"/>
              </a:rPr>
              <a:t>)</a:t>
            </a:r>
          </a:p>
          <a:p>
            <a:pPr>
              <a:buNone/>
            </a:pPr>
            <a:endParaRPr lang="en-US" altLang="zh-TW" dirty="0" smtClean="0">
              <a:solidFill>
                <a:schemeClr val="tx1">
                  <a:lumMod val="95000"/>
                  <a:lumOff val="5000"/>
                </a:schemeClr>
              </a:solidFill>
            </a:endParaRPr>
          </a:p>
        </p:txBody>
      </p:sp>
      <p:sp>
        <p:nvSpPr>
          <p:cNvPr id="5" name="流程圖: 替代處理程序 4"/>
          <p:cNvSpPr/>
          <p:nvPr/>
        </p:nvSpPr>
        <p:spPr>
          <a:xfrm>
            <a:off x="1321724" y="2036618"/>
            <a:ext cx="1238596" cy="55695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球墨鑄鐵</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7" name="流程圖: 替代處理程序 6"/>
          <p:cNvSpPr/>
          <p:nvPr/>
        </p:nvSpPr>
        <p:spPr>
          <a:xfrm>
            <a:off x="1321724" y="2870661"/>
            <a:ext cx="1238596" cy="55695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特性</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8" name="流程圖: 替代處理程序 7"/>
          <p:cNvSpPr/>
          <p:nvPr/>
        </p:nvSpPr>
        <p:spPr>
          <a:xfrm>
            <a:off x="3003665" y="2865504"/>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鑄造性</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9" name="流程圖: 替代處理程序 8"/>
          <p:cNvSpPr/>
          <p:nvPr/>
        </p:nvSpPr>
        <p:spPr>
          <a:xfrm>
            <a:off x="4639291" y="2870661"/>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加工性</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10" name="流程圖: 替代處理程序 9"/>
          <p:cNvSpPr/>
          <p:nvPr/>
        </p:nvSpPr>
        <p:spPr>
          <a:xfrm>
            <a:off x="6340308" y="2865504"/>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制震性</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11" name="流程圖: 替代處理程序 10"/>
          <p:cNvSpPr/>
          <p:nvPr/>
        </p:nvSpPr>
        <p:spPr>
          <a:xfrm>
            <a:off x="7956858" y="2865504"/>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成本低廉</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12" name="流程圖: 替代處理程序 11"/>
          <p:cNvSpPr/>
          <p:nvPr/>
        </p:nvSpPr>
        <p:spPr>
          <a:xfrm>
            <a:off x="1312509" y="3684307"/>
            <a:ext cx="1238596" cy="55695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使用場合</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13" name="流程圖: 替代處理程序 12"/>
          <p:cNvSpPr/>
          <p:nvPr/>
        </p:nvSpPr>
        <p:spPr>
          <a:xfrm>
            <a:off x="2975900" y="3687373"/>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模具</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14" name="流程圖: 替代處理程序 13"/>
          <p:cNvSpPr/>
          <p:nvPr/>
        </p:nvSpPr>
        <p:spPr>
          <a:xfrm>
            <a:off x="4639291" y="3687385"/>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活塞</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15" name="流程圖: 替代處理程序 14"/>
          <p:cNvSpPr/>
          <p:nvPr/>
        </p:nvSpPr>
        <p:spPr>
          <a:xfrm>
            <a:off x="6302682" y="3684306"/>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管道</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16" name="流程圖: 替代處理程序 15"/>
          <p:cNvSpPr/>
          <p:nvPr/>
        </p:nvSpPr>
        <p:spPr>
          <a:xfrm>
            <a:off x="2999093" y="4401502"/>
            <a:ext cx="1238596" cy="556953"/>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腐蝕</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17" name="流程圖: 替代處理程序 16"/>
          <p:cNvSpPr/>
          <p:nvPr/>
        </p:nvSpPr>
        <p:spPr>
          <a:xfrm>
            <a:off x="4663191" y="4401501"/>
            <a:ext cx="1238596" cy="556953"/>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磨耗</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18" name="流程圖: 替代處理程序 17"/>
          <p:cNvSpPr/>
          <p:nvPr/>
        </p:nvSpPr>
        <p:spPr>
          <a:xfrm>
            <a:off x="1321723" y="5115630"/>
            <a:ext cx="1238596" cy="55695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表面</a:t>
            </a:r>
            <a:r>
              <a:rPr lang="zh-TW" altLang="en-US" dirty="0" smtClean="0">
                <a:solidFill>
                  <a:schemeClr val="tx1"/>
                </a:solidFill>
                <a:latin typeface="標楷體" panose="03000509000000000000" pitchFamily="65" charset="-120"/>
                <a:ea typeface="標楷體" panose="03000509000000000000" pitchFamily="65" charset="-120"/>
              </a:rPr>
              <a:t>氮化</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19" name="流程圖: 替代處理程序 18"/>
          <p:cNvSpPr/>
          <p:nvPr/>
        </p:nvSpPr>
        <p:spPr>
          <a:xfrm>
            <a:off x="2992581" y="5124628"/>
            <a:ext cx="1338349" cy="556953"/>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離子</a:t>
            </a:r>
            <a:r>
              <a:rPr lang="zh-TW" altLang="en-US" dirty="0" smtClean="0">
                <a:solidFill>
                  <a:schemeClr val="tx1"/>
                </a:solidFill>
                <a:latin typeface="標楷體" panose="03000509000000000000" pitchFamily="65" charset="-120"/>
                <a:ea typeface="標楷體" panose="03000509000000000000" pitchFamily="65" charset="-120"/>
              </a:rPr>
              <a:t>氮化處理</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20" name="流程圖: 替代處理程序 19"/>
          <p:cNvSpPr/>
          <p:nvPr/>
        </p:nvSpPr>
        <p:spPr>
          <a:xfrm>
            <a:off x="4639291" y="5133382"/>
            <a:ext cx="1238596" cy="556953"/>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磨耗</a:t>
            </a:r>
            <a:endParaRPr lang="en-US" altLang="zh-TW" dirty="0" smtClean="0">
              <a:solidFill>
                <a:schemeClr val="tx1"/>
              </a:solidFill>
              <a:latin typeface="標楷體" panose="03000509000000000000" pitchFamily="65" charset="-120"/>
              <a:ea typeface="標楷體" panose="03000509000000000000" pitchFamily="65" charset="-120"/>
            </a:endParaRPr>
          </a:p>
        </p:txBody>
      </p:sp>
      <p:sp>
        <p:nvSpPr>
          <p:cNvPr id="21" name="流程圖: 替代處理程序 20"/>
          <p:cNvSpPr/>
          <p:nvPr/>
        </p:nvSpPr>
        <p:spPr>
          <a:xfrm>
            <a:off x="6340668" y="5135544"/>
            <a:ext cx="1238596" cy="556953"/>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腐蝕</a:t>
            </a:r>
            <a:endParaRPr lang="en-US" altLang="zh-TW" dirty="0" smtClean="0">
              <a:solidFill>
                <a:schemeClr val="tx1"/>
              </a:solidFill>
              <a:latin typeface="標楷體" panose="03000509000000000000" pitchFamily="65" charset="-120"/>
              <a:ea typeface="標楷體" panose="03000509000000000000" pitchFamily="65" charset="-120"/>
            </a:endParaRPr>
          </a:p>
        </p:txBody>
      </p:sp>
      <p:cxnSp>
        <p:nvCxnSpPr>
          <p:cNvPr id="36" name="直線接點 35"/>
          <p:cNvCxnSpPr>
            <a:stCxn id="7" idx="2"/>
            <a:endCxn id="12" idx="0"/>
          </p:cNvCxnSpPr>
          <p:nvPr/>
        </p:nvCxnSpPr>
        <p:spPr>
          <a:xfrm flipH="1">
            <a:off x="1931807" y="3427614"/>
            <a:ext cx="9215" cy="2566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a:stCxn id="12" idx="2"/>
            <a:endCxn id="18" idx="0"/>
          </p:cNvCxnSpPr>
          <p:nvPr/>
        </p:nvCxnSpPr>
        <p:spPr>
          <a:xfrm>
            <a:off x="1931807" y="4241260"/>
            <a:ext cx="9214" cy="874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stCxn id="8" idx="3"/>
            <a:endCxn id="9" idx="1"/>
          </p:cNvCxnSpPr>
          <p:nvPr/>
        </p:nvCxnSpPr>
        <p:spPr>
          <a:xfrm>
            <a:off x="4242261" y="3143981"/>
            <a:ext cx="397030" cy="51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stCxn id="13" idx="3"/>
            <a:endCxn id="14" idx="1"/>
          </p:cNvCxnSpPr>
          <p:nvPr/>
        </p:nvCxnSpPr>
        <p:spPr>
          <a:xfrm>
            <a:off x="4214496" y="3965850"/>
            <a:ext cx="424795" cy="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16" idx="3"/>
            <a:endCxn id="17" idx="1"/>
          </p:cNvCxnSpPr>
          <p:nvPr/>
        </p:nvCxnSpPr>
        <p:spPr>
          <a:xfrm flipV="1">
            <a:off x="4237689" y="4679978"/>
            <a:ext cx="4255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a:stCxn id="9" idx="3"/>
            <a:endCxn id="10" idx="1"/>
          </p:cNvCxnSpPr>
          <p:nvPr/>
        </p:nvCxnSpPr>
        <p:spPr>
          <a:xfrm flipV="1">
            <a:off x="5877887" y="3143981"/>
            <a:ext cx="462421" cy="51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a:stCxn id="10" idx="3"/>
            <a:endCxn id="11" idx="1"/>
          </p:cNvCxnSpPr>
          <p:nvPr/>
        </p:nvCxnSpPr>
        <p:spPr>
          <a:xfrm>
            <a:off x="7578904" y="3143981"/>
            <a:ext cx="377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a:stCxn id="14" idx="3"/>
            <a:endCxn id="15" idx="1"/>
          </p:cNvCxnSpPr>
          <p:nvPr/>
        </p:nvCxnSpPr>
        <p:spPr>
          <a:xfrm flipV="1">
            <a:off x="5877887" y="3962783"/>
            <a:ext cx="424795" cy="30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a:stCxn id="19" idx="3"/>
            <a:endCxn id="20" idx="1"/>
          </p:cNvCxnSpPr>
          <p:nvPr/>
        </p:nvCxnSpPr>
        <p:spPr>
          <a:xfrm>
            <a:off x="4330930" y="5403105"/>
            <a:ext cx="308361" cy="87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a:stCxn id="20" idx="3"/>
            <a:endCxn id="21" idx="1"/>
          </p:cNvCxnSpPr>
          <p:nvPr/>
        </p:nvCxnSpPr>
        <p:spPr>
          <a:xfrm>
            <a:off x="5877887" y="5411859"/>
            <a:ext cx="462781" cy="2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stCxn id="5" idx="2"/>
            <a:endCxn id="7" idx="0"/>
          </p:cNvCxnSpPr>
          <p:nvPr/>
        </p:nvCxnSpPr>
        <p:spPr>
          <a:xfrm>
            <a:off x="1941022" y="2593571"/>
            <a:ext cx="0" cy="2770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7" idx="3"/>
            <a:endCxn id="8" idx="1"/>
          </p:cNvCxnSpPr>
          <p:nvPr/>
        </p:nvCxnSpPr>
        <p:spPr>
          <a:xfrm flipV="1">
            <a:off x="2560320" y="3143981"/>
            <a:ext cx="443345" cy="51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a:stCxn id="12" idx="3"/>
            <a:endCxn id="13" idx="1"/>
          </p:cNvCxnSpPr>
          <p:nvPr/>
        </p:nvCxnSpPr>
        <p:spPr>
          <a:xfrm>
            <a:off x="2551105" y="3962784"/>
            <a:ext cx="424795" cy="30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a:endCxn id="16" idx="1"/>
          </p:cNvCxnSpPr>
          <p:nvPr/>
        </p:nvCxnSpPr>
        <p:spPr>
          <a:xfrm>
            <a:off x="1941021" y="4679977"/>
            <a:ext cx="1058072" cy="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stCxn id="18" idx="3"/>
            <a:endCxn id="19" idx="1"/>
          </p:cNvCxnSpPr>
          <p:nvPr/>
        </p:nvCxnSpPr>
        <p:spPr>
          <a:xfrm>
            <a:off x="2560319" y="5394107"/>
            <a:ext cx="432262" cy="89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流程圖: 替代處理程序 42"/>
          <p:cNvSpPr/>
          <p:nvPr/>
        </p:nvSpPr>
        <p:spPr>
          <a:xfrm>
            <a:off x="8055860" y="5146627"/>
            <a:ext cx="1238596" cy="556953"/>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硬度</a:t>
            </a:r>
            <a:endParaRPr lang="en-US" altLang="zh-TW" dirty="0" smtClean="0">
              <a:solidFill>
                <a:schemeClr val="tx1"/>
              </a:solidFill>
              <a:latin typeface="標楷體" panose="03000509000000000000" pitchFamily="65" charset="-120"/>
              <a:ea typeface="標楷體" panose="03000509000000000000" pitchFamily="65" charset="-120"/>
            </a:endParaRPr>
          </a:p>
        </p:txBody>
      </p:sp>
      <p:cxnSp>
        <p:nvCxnSpPr>
          <p:cNvPr id="45" name="直線接點 44"/>
          <p:cNvCxnSpPr>
            <a:stCxn id="21" idx="3"/>
            <a:endCxn id="43" idx="1"/>
          </p:cNvCxnSpPr>
          <p:nvPr/>
        </p:nvCxnSpPr>
        <p:spPr>
          <a:xfrm>
            <a:off x="7579264" y="5414021"/>
            <a:ext cx="476596" cy="11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564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609600"/>
            <a:ext cx="11562460" cy="1320800"/>
          </a:xfrm>
        </p:spPr>
        <p:txBody>
          <a:bodyPr>
            <a:normAutofit/>
          </a:bodyPr>
          <a:lstStyle/>
          <a:p>
            <a:pPr algn="ctr"/>
            <a:r>
              <a:rPr lang="zh-TW" altLang="en-US" sz="5400" b="1" dirty="0" smtClean="0">
                <a:solidFill>
                  <a:schemeClr val="tx1"/>
                </a:solidFill>
              </a:rPr>
              <a:t>添  加  釩  的  特  性</a:t>
            </a:r>
            <a:endParaRPr lang="zh-TW" altLang="en-US" sz="5400" b="1" dirty="0">
              <a:solidFill>
                <a:schemeClr val="tx1"/>
              </a:solidFill>
            </a:endParaRPr>
          </a:p>
        </p:txBody>
      </p:sp>
      <p:sp>
        <p:nvSpPr>
          <p:cNvPr id="8" name="圓角矩形 7"/>
          <p:cNvSpPr/>
          <p:nvPr/>
        </p:nvSpPr>
        <p:spPr>
          <a:xfrm>
            <a:off x="1161626" y="3170308"/>
            <a:ext cx="1199189" cy="52885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特性</a:t>
            </a:r>
            <a:endParaRPr lang="zh-TW" altLang="en-US" b="1" dirty="0">
              <a:solidFill>
                <a:schemeClr val="tx1"/>
              </a:solidFill>
            </a:endParaRPr>
          </a:p>
        </p:txBody>
      </p:sp>
      <p:sp>
        <p:nvSpPr>
          <p:cNvPr id="9" name="圓角矩形 8"/>
          <p:cNvSpPr/>
          <p:nvPr/>
        </p:nvSpPr>
        <p:spPr>
          <a:xfrm>
            <a:off x="2923925" y="3167149"/>
            <a:ext cx="1471353" cy="532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細化組織和晶粒</a:t>
            </a:r>
            <a:endParaRPr lang="zh-TW" altLang="en-US" b="1" dirty="0">
              <a:solidFill>
                <a:schemeClr val="tx1"/>
              </a:solidFill>
            </a:endParaRPr>
          </a:p>
        </p:txBody>
      </p:sp>
      <p:sp>
        <p:nvSpPr>
          <p:cNvPr id="10" name="圓角矩形 9"/>
          <p:cNvSpPr/>
          <p:nvPr/>
        </p:nvSpPr>
        <p:spPr>
          <a:xfrm>
            <a:off x="4838007" y="3167149"/>
            <a:ext cx="1280160" cy="532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增加鋼的淬透性</a:t>
            </a:r>
            <a:endParaRPr lang="zh-TW" altLang="en-US" b="1" dirty="0">
              <a:solidFill>
                <a:schemeClr val="tx1"/>
              </a:solidFill>
            </a:endParaRPr>
          </a:p>
        </p:txBody>
      </p:sp>
      <p:sp>
        <p:nvSpPr>
          <p:cNvPr id="11" name="圓角矩形 10"/>
          <p:cNvSpPr/>
          <p:nvPr/>
        </p:nvSpPr>
        <p:spPr>
          <a:xfrm>
            <a:off x="1161626" y="4015048"/>
            <a:ext cx="1199189" cy="46551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使用場合</a:t>
            </a:r>
            <a:endParaRPr lang="zh-TW" altLang="en-US" b="1" dirty="0">
              <a:solidFill>
                <a:schemeClr val="tx1"/>
              </a:solidFill>
            </a:endParaRPr>
          </a:p>
        </p:txBody>
      </p:sp>
      <p:sp>
        <p:nvSpPr>
          <p:cNvPr id="12" name="圓角矩形 11"/>
          <p:cNvSpPr/>
          <p:nvPr/>
        </p:nvSpPr>
        <p:spPr>
          <a:xfrm>
            <a:off x="2923925" y="4006735"/>
            <a:ext cx="1429789" cy="4738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軸承</a:t>
            </a:r>
            <a:endParaRPr lang="zh-TW" altLang="en-US" b="1" dirty="0">
              <a:solidFill>
                <a:schemeClr val="tx1"/>
              </a:solidFill>
            </a:endParaRPr>
          </a:p>
        </p:txBody>
      </p:sp>
      <p:sp>
        <p:nvSpPr>
          <p:cNvPr id="13" name="圓角矩形 12"/>
          <p:cNvSpPr/>
          <p:nvPr/>
        </p:nvSpPr>
        <p:spPr>
          <a:xfrm>
            <a:off x="4838007" y="4006735"/>
            <a:ext cx="1205346" cy="4738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齒輪</a:t>
            </a:r>
            <a:endParaRPr lang="zh-TW" altLang="en-US" b="1" dirty="0">
              <a:solidFill>
                <a:schemeClr val="tx1"/>
              </a:solidFill>
            </a:endParaRPr>
          </a:p>
        </p:txBody>
      </p:sp>
      <p:sp>
        <p:nvSpPr>
          <p:cNvPr id="14" name="圓角矩形 13"/>
          <p:cNvSpPr/>
          <p:nvPr/>
        </p:nvSpPr>
        <p:spPr>
          <a:xfrm>
            <a:off x="6459566" y="3167149"/>
            <a:ext cx="1172094" cy="532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抗磨損和抗爆裂性</a:t>
            </a:r>
            <a:endParaRPr lang="en-US" altLang="zh-TW" b="1" dirty="0" smtClean="0">
              <a:solidFill>
                <a:schemeClr val="tx1"/>
              </a:solidFill>
            </a:endParaRPr>
          </a:p>
        </p:txBody>
      </p:sp>
      <p:sp>
        <p:nvSpPr>
          <p:cNvPr id="16" name="圓角矩形 15"/>
          <p:cNvSpPr/>
          <p:nvPr/>
        </p:nvSpPr>
        <p:spPr>
          <a:xfrm>
            <a:off x="7973060" y="3167149"/>
            <a:ext cx="1280160" cy="5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耐高溫又抗寒</a:t>
            </a:r>
            <a:endParaRPr lang="zh-TW" altLang="en-US" b="1" dirty="0">
              <a:solidFill>
                <a:schemeClr val="tx1"/>
              </a:solidFill>
            </a:endParaRPr>
          </a:p>
        </p:txBody>
      </p:sp>
      <p:sp>
        <p:nvSpPr>
          <p:cNvPr id="17" name="圓角矩形 16"/>
          <p:cNvSpPr/>
          <p:nvPr/>
        </p:nvSpPr>
        <p:spPr>
          <a:xfrm>
            <a:off x="6459567" y="4006735"/>
            <a:ext cx="1172094" cy="4738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汽車零件</a:t>
            </a:r>
            <a:endParaRPr lang="zh-TW" altLang="en-US" b="1" dirty="0">
              <a:solidFill>
                <a:schemeClr val="tx1"/>
              </a:solidFill>
            </a:endParaRPr>
          </a:p>
        </p:txBody>
      </p:sp>
      <p:cxnSp>
        <p:nvCxnSpPr>
          <p:cNvPr id="5" name="直線接點 4"/>
          <p:cNvCxnSpPr/>
          <p:nvPr/>
        </p:nvCxnSpPr>
        <p:spPr>
          <a:xfrm>
            <a:off x="1751829" y="2859577"/>
            <a:ext cx="9391" cy="310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1762299" y="3699164"/>
            <a:ext cx="0" cy="307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stCxn id="8" idx="3"/>
            <a:endCxn id="9" idx="1"/>
          </p:cNvCxnSpPr>
          <p:nvPr/>
        </p:nvCxnSpPr>
        <p:spPr>
          <a:xfrm flipV="1">
            <a:off x="2360815" y="3433157"/>
            <a:ext cx="563110" cy="15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a:stCxn id="9" idx="3"/>
            <a:endCxn id="10" idx="1"/>
          </p:cNvCxnSpPr>
          <p:nvPr/>
        </p:nvCxnSpPr>
        <p:spPr>
          <a:xfrm flipV="1">
            <a:off x="4395278" y="3433156"/>
            <a:ext cx="442729"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a:stCxn id="10" idx="3"/>
            <a:endCxn id="14" idx="1"/>
          </p:cNvCxnSpPr>
          <p:nvPr/>
        </p:nvCxnSpPr>
        <p:spPr>
          <a:xfrm>
            <a:off x="6118167" y="3433156"/>
            <a:ext cx="3413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14" idx="3"/>
            <a:endCxn id="16" idx="1"/>
          </p:cNvCxnSpPr>
          <p:nvPr/>
        </p:nvCxnSpPr>
        <p:spPr>
          <a:xfrm flipV="1">
            <a:off x="7631660" y="3433155"/>
            <a:ext cx="3414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a:stCxn id="11" idx="3"/>
            <a:endCxn id="12" idx="1"/>
          </p:cNvCxnSpPr>
          <p:nvPr/>
        </p:nvCxnSpPr>
        <p:spPr>
          <a:xfrm flipV="1">
            <a:off x="2360815" y="4243648"/>
            <a:ext cx="563110" cy="41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a:stCxn id="12" idx="3"/>
            <a:endCxn id="13" idx="1"/>
          </p:cNvCxnSpPr>
          <p:nvPr/>
        </p:nvCxnSpPr>
        <p:spPr>
          <a:xfrm>
            <a:off x="4353714" y="4243648"/>
            <a:ext cx="4842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a:stCxn id="13" idx="3"/>
            <a:endCxn id="17" idx="1"/>
          </p:cNvCxnSpPr>
          <p:nvPr/>
        </p:nvCxnSpPr>
        <p:spPr>
          <a:xfrm>
            <a:off x="6043353" y="4243648"/>
            <a:ext cx="4162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圓角矩形 3"/>
          <p:cNvSpPr/>
          <p:nvPr/>
        </p:nvSpPr>
        <p:spPr>
          <a:xfrm>
            <a:off x="1011530" y="2276106"/>
            <a:ext cx="1480598" cy="5751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b="1" dirty="0" smtClean="0">
                <a:solidFill>
                  <a:schemeClr val="tx1"/>
                </a:solidFill>
              </a:rPr>
              <a:t>+V(</a:t>
            </a:r>
            <a:r>
              <a:rPr lang="zh-TW" altLang="en-US" b="1" dirty="0" smtClean="0">
                <a:solidFill>
                  <a:schemeClr val="tx1"/>
                </a:solidFill>
              </a:rPr>
              <a:t>固溶強化</a:t>
            </a:r>
            <a:r>
              <a:rPr lang="en-US" altLang="zh-TW" b="1" dirty="0" smtClean="0">
                <a:solidFill>
                  <a:schemeClr val="tx1"/>
                </a:solidFill>
              </a:rPr>
              <a:t>)</a:t>
            </a:r>
            <a:endParaRPr lang="zh-TW" altLang="en-US" b="1" dirty="0">
              <a:solidFill>
                <a:schemeClr val="tx1"/>
              </a:solidFill>
            </a:endParaRPr>
          </a:p>
        </p:txBody>
      </p:sp>
      <p:sp>
        <p:nvSpPr>
          <p:cNvPr id="3" name="圓角矩形 2"/>
          <p:cNvSpPr/>
          <p:nvPr/>
        </p:nvSpPr>
        <p:spPr>
          <a:xfrm>
            <a:off x="9827663" y="3167149"/>
            <a:ext cx="1051133" cy="532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碳化釩</a:t>
            </a:r>
            <a:endParaRPr lang="zh-TW" altLang="en-US" b="1" dirty="0">
              <a:solidFill>
                <a:schemeClr val="tx1"/>
              </a:solidFill>
            </a:endParaRPr>
          </a:p>
        </p:txBody>
      </p:sp>
      <p:cxnSp>
        <p:nvCxnSpPr>
          <p:cNvPr id="7" name="直線接點 6"/>
          <p:cNvCxnSpPr>
            <a:stCxn id="16" idx="3"/>
            <a:endCxn id="3" idx="1"/>
          </p:cNvCxnSpPr>
          <p:nvPr/>
        </p:nvCxnSpPr>
        <p:spPr>
          <a:xfrm>
            <a:off x="9253220" y="3433155"/>
            <a:ext cx="5744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0261" y="435361"/>
            <a:ext cx="8596668" cy="1320800"/>
          </a:xfrm>
        </p:spPr>
        <p:txBody>
          <a:bodyPr>
            <a:noAutofit/>
          </a:bodyPr>
          <a:lstStyle/>
          <a:p>
            <a:pPr algn="ctr"/>
            <a:r>
              <a:rPr lang="zh-TW" altLang="en-US" sz="5400" b="1" dirty="0" smtClean="0">
                <a:solidFill>
                  <a:schemeClr val="tx1"/>
                </a:solidFill>
                <a:latin typeface="標楷體" panose="03000509000000000000" pitchFamily="65" charset="-120"/>
                <a:ea typeface="標楷體" panose="03000509000000000000" pitchFamily="65" charset="-120"/>
              </a:rPr>
              <a:t>沃 斯 回 火 製 程</a:t>
            </a:r>
            <a:endParaRPr lang="zh-TW" altLang="en-US" sz="5400" b="1" dirty="0">
              <a:solidFill>
                <a:schemeClr val="tx1"/>
              </a:solidFill>
              <a:latin typeface="標楷體" panose="03000509000000000000" pitchFamily="65" charset="-120"/>
              <a:ea typeface="標楷體" panose="03000509000000000000" pitchFamily="65" charset="-120"/>
            </a:endParaRPr>
          </a:p>
        </p:txBody>
      </p:sp>
      <p:sp>
        <p:nvSpPr>
          <p:cNvPr id="4" name="圓角矩形 3"/>
          <p:cNvSpPr/>
          <p:nvPr/>
        </p:nvSpPr>
        <p:spPr>
          <a:xfrm>
            <a:off x="1375873" y="1674976"/>
            <a:ext cx="1264778" cy="666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692069" y="1819323"/>
            <a:ext cx="700755"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原材</a:t>
            </a:r>
            <a:endParaRPr lang="zh-TW" altLang="en-US" b="1" dirty="0">
              <a:latin typeface="標楷體" panose="03000509000000000000" pitchFamily="65" charset="-120"/>
              <a:ea typeface="標楷體" panose="03000509000000000000" pitchFamily="65" charset="-120"/>
            </a:endParaRPr>
          </a:p>
        </p:txBody>
      </p:sp>
      <p:sp>
        <p:nvSpPr>
          <p:cNvPr id="6" name="圓角矩形 5"/>
          <p:cNvSpPr/>
          <p:nvPr/>
        </p:nvSpPr>
        <p:spPr>
          <a:xfrm>
            <a:off x="3426863" y="1670703"/>
            <a:ext cx="1774160" cy="666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3568777" y="1811709"/>
            <a:ext cx="1700613"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高溫沃斯田體</a:t>
            </a:r>
            <a:endParaRPr lang="zh-TW" altLang="en-US" b="1" dirty="0">
              <a:latin typeface="標楷體" panose="03000509000000000000" pitchFamily="65" charset="-120"/>
              <a:ea typeface="標楷體" panose="03000509000000000000" pitchFamily="65" charset="-120"/>
            </a:endParaRPr>
          </a:p>
        </p:txBody>
      </p:sp>
      <p:cxnSp>
        <p:nvCxnSpPr>
          <p:cNvPr id="9" name="直線單箭頭接點 8"/>
          <p:cNvCxnSpPr>
            <a:stCxn id="4" idx="3"/>
            <a:endCxn id="6" idx="1"/>
          </p:cNvCxnSpPr>
          <p:nvPr/>
        </p:nvCxnSpPr>
        <p:spPr>
          <a:xfrm flipV="1">
            <a:off x="2640651" y="2003989"/>
            <a:ext cx="786212" cy="4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2734654" y="1967943"/>
            <a:ext cx="666572"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加熱</a:t>
            </a:r>
            <a:endParaRPr lang="zh-TW" altLang="en-US" b="1" dirty="0">
              <a:latin typeface="標楷體" panose="03000509000000000000" pitchFamily="65" charset="-120"/>
              <a:ea typeface="標楷體" panose="03000509000000000000" pitchFamily="65" charset="-120"/>
            </a:endParaRPr>
          </a:p>
        </p:txBody>
      </p:sp>
      <p:sp>
        <p:nvSpPr>
          <p:cNvPr id="13" name="圓角矩形 12"/>
          <p:cNvSpPr/>
          <p:nvPr/>
        </p:nvSpPr>
        <p:spPr>
          <a:xfrm>
            <a:off x="5913690" y="1670703"/>
            <a:ext cx="1495514" cy="666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恆溫鹽浴</a:t>
            </a:r>
            <a:endParaRPr lang="zh-TW" altLang="en-US" b="1" dirty="0">
              <a:solidFill>
                <a:schemeClr val="tx1"/>
              </a:solidFill>
              <a:latin typeface="標楷體" panose="03000509000000000000" pitchFamily="65" charset="-120"/>
              <a:ea typeface="標楷體" panose="03000509000000000000" pitchFamily="65" charset="-120"/>
            </a:endParaRPr>
          </a:p>
        </p:txBody>
      </p:sp>
      <p:cxnSp>
        <p:nvCxnSpPr>
          <p:cNvPr id="15" name="直線單箭頭接點 14"/>
          <p:cNvCxnSpPr/>
          <p:nvPr/>
        </p:nvCxnSpPr>
        <p:spPr>
          <a:xfrm flipH="1" flipV="1">
            <a:off x="5546221" y="2691925"/>
            <a:ext cx="94003" cy="68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7" idx="3"/>
            <a:endCxn id="13" idx="1"/>
          </p:cNvCxnSpPr>
          <p:nvPr/>
        </p:nvCxnSpPr>
        <p:spPr>
          <a:xfrm>
            <a:off x="5269390" y="1996375"/>
            <a:ext cx="644300" cy="76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235206" y="2051923"/>
            <a:ext cx="644300"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冷卻</a:t>
            </a:r>
            <a:endParaRPr lang="zh-TW" altLang="en-US" b="1" dirty="0">
              <a:latin typeface="標楷體" panose="03000509000000000000" pitchFamily="65" charset="-120"/>
              <a:ea typeface="標楷體" panose="03000509000000000000" pitchFamily="65" charset="-120"/>
            </a:endParaRPr>
          </a:p>
        </p:txBody>
      </p:sp>
      <p:cxnSp>
        <p:nvCxnSpPr>
          <p:cNvPr id="21" name="直線接點 20"/>
          <p:cNvCxnSpPr>
            <a:stCxn id="13" idx="3"/>
          </p:cNvCxnSpPr>
          <p:nvPr/>
        </p:nvCxnSpPr>
        <p:spPr>
          <a:xfrm flipV="1">
            <a:off x="7409204" y="1996375"/>
            <a:ext cx="1230594" cy="7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8639798" y="1996375"/>
            <a:ext cx="0" cy="695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H="1">
            <a:off x="2042446" y="2691925"/>
            <a:ext cx="6597353" cy="479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flipH="1">
            <a:off x="2042445" y="2739859"/>
            <a:ext cx="1" cy="705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圓角矩形 33"/>
          <p:cNvSpPr/>
          <p:nvPr/>
        </p:nvSpPr>
        <p:spPr>
          <a:xfrm>
            <a:off x="1207174" y="3443955"/>
            <a:ext cx="1433477" cy="734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成品</a:t>
            </a:r>
            <a:endParaRPr lang="zh-TW" altLang="en-US" dirty="0">
              <a:solidFill>
                <a:schemeClr val="tx1"/>
              </a:solidFill>
              <a:latin typeface="標楷體" panose="03000509000000000000" pitchFamily="65" charset="-120"/>
              <a:ea typeface="標楷體" panose="03000509000000000000" pitchFamily="65" charset="-120"/>
            </a:endParaRPr>
          </a:p>
        </p:txBody>
      </p:sp>
      <p:pic>
        <p:nvPicPr>
          <p:cNvPr id="37" name="圖片 36"/>
          <p:cNvPicPr>
            <a:picLocks noChangeAspect="1"/>
          </p:cNvPicPr>
          <p:nvPr/>
        </p:nvPicPr>
        <p:blipFill>
          <a:blip r:embed="rId2" cstate="print"/>
          <a:stretch>
            <a:fillRect/>
          </a:stretch>
        </p:blipFill>
        <p:spPr>
          <a:xfrm>
            <a:off x="3069572" y="2846657"/>
            <a:ext cx="3654084" cy="3878339"/>
          </a:xfrm>
          <a:prstGeom prst="rect">
            <a:avLst/>
          </a:prstGeom>
        </p:spPr>
      </p:pic>
    </p:spTree>
    <p:extLst>
      <p:ext uri="{BB962C8B-B14F-4D97-AF65-F5344CB8AC3E}">
        <p14:creationId xmlns:p14="http://schemas.microsoft.com/office/powerpoint/2010/main" val="1301803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792" y="365572"/>
            <a:ext cx="10192916" cy="1320800"/>
          </a:xfrm>
        </p:spPr>
        <p:txBody>
          <a:bodyPr>
            <a:normAutofit/>
          </a:bodyPr>
          <a:lstStyle/>
          <a:p>
            <a:pPr algn="ctr"/>
            <a:r>
              <a:rPr lang="zh-TW" altLang="en-US" sz="5400" b="1" dirty="0" smtClean="0">
                <a:solidFill>
                  <a:schemeClr val="tx1"/>
                </a:solidFill>
                <a:latin typeface="標楷體" panose="03000509000000000000" pitchFamily="65" charset="-120"/>
                <a:ea typeface="標楷體" panose="03000509000000000000" pitchFamily="65" charset="-120"/>
              </a:rPr>
              <a:t>沃 斯 回 火 特 性</a:t>
            </a:r>
            <a:endParaRPr lang="zh-TW" altLang="en-US" sz="5400"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55477" y="1930401"/>
            <a:ext cx="10477143" cy="4110962"/>
          </a:xfrm>
        </p:spPr>
        <p:txBody>
          <a:bodyPr>
            <a:normAutofit/>
          </a:bodyPr>
          <a:lstStyle/>
          <a:p>
            <a:r>
              <a:rPr lang="zh-TW" altLang="en-US" sz="2400" b="1" dirty="0" smtClean="0">
                <a:latin typeface="標楷體" panose="03000509000000000000" pitchFamily="65" charset="-120"/>
                <a:ea typeface="標楷體" panose="03000509000000000000" pitchFamily="65" charset="-120"/>
              </a:rPr>
              <a:t>優點</a:t>
            </a:r>
            <a:r>
              <a:rPr lang="en-US" altLang="zh-TW" sz="2400" b="1" dirty="0" smtClean="0">
                <a:latin typeface="標楷體" panose="03000509000000000000" pitchFamily="65" charset="-120"/>
                <a:ea typeface="標楷體" panose="03000509000000000000" pitchFamily="65" charset="-120"/>
              </a:rPr>
              <a:t>:</a:t>
            </a:r>
          </a:p>
          <a:p>
            <a:endParaRPr lang="en-US" altLang="zh-TW" sz="2400" b="1" dirty="0">
              <a:latin typeface="標楷體" panose="03000509000000000000" pitchFamily="65" charset="-120"/>
              <a:ea typeface="標楷體" panose="03000509000000000000" pitchFamily="65" charset="-120"/>
            </a:endParaRPr>
          </a:p>
          <a:p>
            <a:endParaRPr lang="en-US" altLang="zh-TW" sz="2400" b="1" dirty="0" smtClean="0">
              <a:latin typeface="標楷體" panose="03000509000000000000" pitchFamily="65" charset="-120"/>
              <a:ea typeface="標楷體" panose="03000509000000000000" pitchFamily="65" charset="-120"/>
            </a:endParaRPr>
          </a:p>
          <a:p>
            <a:r>
              <a:rPr lang="zh-TW" altLang="en-US" sz="2400" b="1" dirty="0" smtClean="0">
                <a:latin typeface="標楷體" panose="03000509000000000000" pitchFamily="65" charset="-120"/>
                <a:ea typeface="標楷體" panose="03000509000000000000" pitchFamily="65" charset="-120"/>
              </a:rPr>
              <a:t>缺點</a:t>
            </a:r>
            <a:r>
              <a:rPr lang="en-US" altLang="zh-TW" sz="2400" b="1" dirty="0" smtClean="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sp>
        <p:nvSpPr>
          <p:cNvPr id="4" name="圓角矩形 3"/>
          <p:cNvSpPr/>
          <p:nvPr/>
        </p:nvSpPr>
        <p:spPr>
          <a:xfrm>
            <a:off x="1939895" y="2345820"/>
            <a:ext cx="1410057" cy="811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高強度</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5" name="圓角矩形 4"/>
          <p:cNvSpPr/>
          <p:nvPr/>
        </p:nvSpPr>
        <p:spPr>
          <a:xfrm>
            <a:off x="3661874" y="2345820"/>
            <a:ext cx="1414328" cy="811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高韌性</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6" name="圓角矩形 5"/>
          <p:cNvSpPr/>
          <p:nvPr/>
        </p:nvSpPr>
        <p:spPr>
          <a:xfrm>
            <a:off x="5520584" y="2345820"/>
            <a:ext cx="1529698" cy="811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變</a:t>
            </a:r>
            <a:r>
              <a:rPr lang="zh-TW" altLang="en-US" b="1" dirty="0">
                <a:solidFill>
                  <a:schemeClr val="tx1"/>
                </a:solidFill>
                <a:latin typeface="標楷體" panose="03000509000000000000" pitchFamily="65" charset="-120"/>
                <a:ea typeface="標楷體" panose="03000509000000000000" pitchFamily="65" charset="-120"/>
              </a:rPr>
              <a:t>形</a:t>
            </a:r>
            <a:r>
              <a:rPr lang="zh-TW" altLang="en-US" b="1" dirty="0" smtClean="0">
                <a:solidFill>
                  <a:schemeClr val="tx1"/>
                </a:solidFill>
                <a:latin typeface="標楷體" panose="03000509000000000000" pitchFamily="65" charset="-120"/>
                <a:ea typeface="標楷體" panose="03000509000000000000" pitchFamily="65" charset="-120"/>
              </a:rPr>
              <a:t>量極小</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7" name="圓角矩形 6"/>
          <p:cNvSpPr/>
          <p:nvPr/>
        </p:nvSpPr>
        <p:spPr>
          <a:xfrm>
            <a:off x="7545937" y="2345820"/>
            <a:ext cx="1495514" cy="811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不易脆裂</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8" name="圓角矩形 7"/>
          <p:cNvSpPr/>
          <p:nvPr/>
        </p:nvSpPr>
        <p:spPr>
          <a:xfrm>
            <a:off x="1640793" y="4170348"/>
            <a:ext cx="3435409" cy="937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標楷體" panose="03000509000000000000" pitchFamily="65" charset="-120"/>
                <a:ea typeface="標楷體" panose="03000509000000000000" pitchFamily="65" charset="-120"/>
              </a:rPr>
              <a:t>有牙孔時殘鹽洗淨不易</a:t>
            </a:r>
            <a:endParaRPr lang="zh-TW" altLang="en-US" sz="2000" b="1" dirty="0">
              <a:solidFill>
                <a:schemeClr val="tx1"/>
              </a:solidFill>
              <a:latin typeface="標楷體" panose="03000509000000000000" pitchFamily="65" charset="-120"/>
              <a:ea typeface="標楷體" panose="03000509000000000000" pitchFamily="65" charset="-120"/>
            </a:endParaRPr>
          </a:p>
        </p:txBody>
      </p:sp>
      <p:sp>
        <p:nvSpPr>
          <p:cNvPr id="9" name="圓角矩形 8"/>
          <p:cNvSpPr/>
          <p:nvPr/>
        </p:nvSpPr>
        <p:spPr>
          <a:xfrm>
            <a:off x="5520585" y="4170348"/>
            <a:ext cx="1529698" cy="937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生產效率低</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10" name="圓角矩形 9"/>
          <p:cNvSpPr/>
          <p:nvPr/>
        </p:nvSpPr>
        <p:spPr>
          <a:xfrm>
            <a:off x="7554482" y="4170349"/>
            <a:ext cx="1486969" cy="937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生產成本高</a:t>
            </a:r>
            <a:endParaRPr lang="zh-TW" altLang="en-US" b="1"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31690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267768"/>
            <a:ext cx="10910763" cy="1320800"/>
          </a:xfrm>
        </p:spPr>
        <p:txBody>
          <a:bodyPr>
            <a:normAutofit/>
          </a:bodyPr>
          <a:lstStyle/>
          <a:p>
            <a:pPr algn="ctr"/>
            <a:r>
              <a:rPr lang="zh-TW" altLang="en-US" sz="5400" b="1" dirty="0" smtClean="0">
                <a:solidFill>
                  <a:schemeClr val="tx1"/>
                </a:solidFill>
              </a:rPr>
              <a:t>實 驗 動 機</a:t>
            </a:r>
            <a:endParaRPr lang="zh-TW" altLang="en-US" sz="5400" b="1" dirty="0">
              <a:solidFill>
                <a:schemeClr val="tx1"/>
              </a:solidFill>
            </a:endParaRPr>
          </a:p>
        </p:txBody>
      </p:sp>
      <p:sp>
        <p:nvSpPr>
          <p:cNvPr id="3" name="內容版面配置區 2"/>
          <p:cNvSpPr>
            <a:spLocks noGrp="1"/>
          </p:cNvSpPr>
          <p:nvPr>
            <p:ph idx="1"/>
          </p:nvPr>
        </p:nvSpPr>
        <p:spPr>
          <a:xfrm>
            <a:off x="980709" y="2085173"/>
            <a:ext cx="10304012" cy="4280929"/>
          </a:xfrm>
        </p:spPr>
        <p:txBody>
          <a:bodyPr>
            <a:normAutofit/>
          </a:bodyPr>
          <a:lstStyle/>
          <a:p>
            <a:r>
              <a:rPr lang="en-US" altLang="zh-TW" sz="2800" b="1" dirty="0" smtClean="0">
                <a:latin typeface="+mj-lt"/>
              </a:rPr>
              <a:t>FCD600</a:t>
            </a:r>
            <a:r>
              <a:rPr lang="zh-TW" altLang="en-US" sz="2800" b="1" dirty="0" smtClean="0">
                <a:latin typeface="+mj-lt"/>
              </a:rPr>
              <a:t>經由</a:t>
            </a:r>
            <a:r>
              <a:rPr lang="zh-TW" altLang="en-US" sz="2800" b="1" dirty="0" smtClean="0">
                <a:latin typeface="+mn-ea"/>
              </a:rPr>
              <a:t>製程</a:t>
            </a:r>
            <a:r>
              <a:rPr lang="zh-TW" altLang="en-US" sz="2800" b="1" dirty="0">
                <a:latin typeface="+mn-ea"/>
              </a:rPr>
              <a:t>加工，能夠提升原材料</a:t>
            </a:r>
            <a:r>
              <a:rPr lang="zh-TW" altLang="en-US" sz="2800" b="1" dirty="0" smtClean="0">
                <a:latin typeface="+mn-ea"/>
              </a:rPr>
              <a:t>的</a:t>
            </a:r>
            <a:r>
              <a:rPr lang="zh-TW" altLang="en-US" sz="2800" b="1" dirty="0">
                <a:latin typeface="+mn-ea"/>
              </a:rPr>
              <a:t>表面</a:t>
            </a:r>
            <a:r>
              <a:rPr lang="zh-TW" altLang="en-US" sz="2800" b="1" dirty="0" smtClean="0">
                <a:latin typeface="+mn-ea"/>
              </a:rPr>
              <a:t>強度</a:t>
            </a:r>
            <a:r>
              <a:rPr lang="zh-TW" altLang="en-US" sz="2800" b="1" dirty="0">
                <a:latin typeface="+mn-ea"/>
              </a:rPr>
              <a:t>、耐磨性質、抗腐蝕性。</a:t>
            </a:r>
          </a:p>
        </p:txBody>
      </p:sp>
    </p:spTree>
    <p:extLst>
      <p:ext uri="{BB962C8B-B14F-4D97-AF65-F5344CB8AC3E}">
        <p14:creationId xmlns:p14="http://schemas.microsoft.com/office/powerpoint/2010/main" val="1024798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0576" y="251626"/>
            <a:ext cx="8596668" cy="1320800"/>
          </a:xfrm>
        </p:spPr>
        <p:txBody>
          <a:bodyPr>
            <a:normAutofit/>
          </a:bodyPr>
          <a:lstStyle/>
          <a:p>
            <a:pPr algn="ctr"/>
            <a:r>
              <a:rPr lang="zh-TW" altLang="en-US" sz="5400" b="1" dirty="0" smtClean="0">
                <a:solidFill>
                  <a:schemeClr val="tx1"/>
                </a:solidFill>
              </a:rPr>
              <a:t>實  驗 </a:t>
            </a:r>
            <a:r>
              <a:rPr lang="zh-TW" altLang="en-US" sz="5400" b="1" dirty="0">
                <a:solidFill>
                  <a:schemeClr val="tx1"/>
                </a:solidFill>
                <a:latin typeface="+mj-ea"/>
              </a:rPr>
              <a:t>目 </a:t>
            </a:r>
            <a:r>
              <a:rPr lang="zh-TW" altLang="en-US" sz="5400" b="1" dirty="0" smtClean="0">
                <a:solidFill>
                  <a:schemeClr val="tx1"/>
                </a:solidFill>
                <a:latin typeface="+mj-ea"/>
              </a:rPr>
              <a:t>的</a:t>
            </a:r>
            <a:endParaRPr lang="zh-TW" altLang="en-US" sz="5400" b="1" dirty="0">
              <a:solidFill>
                <a:schemeClr val="tx1"/>
              </a:solidFill>
            </a:endParaRPr>
          </a:p>
        </p:txBody>
      </p:sp>
      <p:sp>
        <p:nvSpPr>
          <p:cNvPr id="4" name="文字方塊 3"/>
          <p:cNvSpPr txBox="1"/>
          <p:nvPr/>
        </p:nvSpPr>
        <p:spPr>
          <a:xfrm>
            <a:off x="760576" y="1572426"/>
            <a:ext cx="9417465" cy="5170646"/>
          </a:xfrm>
          <a:prstGeom prst="rect">
            <a:avLst/>
          </a:prstGeom>
          <a:noFill/>
        </p:spPr>
        <p:txBody>
          <a:bodyPr wrap="square" rtlCol="0">
            <a:spAutoFit/>
          </a:bodyPr>
          <a:lstStyle/>
          <a:p>
            <a:pPr marL="342900" indent="-342900">
              <a:buFont typeface="+mj-lt"/>
              <a:buAutoNum type="arabicPeriod"/>
            </a:pPr>
            <a:r>
              <a:rPr lang="zh-TW" altLang="en-US" sz="2800" b="1" dirty="0" smtClean="0">
                <a:latin typeface="+mn-ea"/>
              </a:rPr>
              <a:t>探討</a:t>
            </a:r>
            <a:r>
              <a:rPr lang="en-US" altLang="zh-TW" sz="2800" b="1" dirty="0" smtClean="0">
                <a:latin typeface="+mn-ea"/>
              </a:rPr>
              <a:t>FCD600</a:t>
            </a:r>
            <a:r>
              <a:rPr lang="zh-TW" altLang="en-US" sz="2800" b="1" dirty="0" smtClean="0">
                <a:latin typeface="+mn-ea"/>
              </a:rPr>
              <a:t>經沃斯回火後表面硬度、耐磨耗性</a:t>
            </a:r>
            <a:r>
              <a:rPr lang="zh-TW" altLang="en-US" sz="2800" b="1" dirty="0">
                <a:latin typeface="+mn-ea"/>
              </a:rPr>
              <a:t>及耐腐蝕性</a:t>
            </a:r>
            <a:r>
              <a:rPr lang="zh-TW" altLang="en-US" sz="2800" b="1" dirty="0" smtClean="0">
                <a:latin typeface="+mn-ea"/>
              </a:rPr>
              <a:t>之影響</a:t>
            </a:r>
            <a:endParaRPr lang="en-US" altLang="zh-TW" sz="2800" b="1" dirty="0" smtClean="0">
              <a:latin typeface="+mn-ea"/>
            </a:endParaRPr>
          </a:p>
          <a:p>
            <a:pPr marL="342900" indent="-342900">
              <a:buFont typeface="+mj-lt"/>
              <a:buAutoNum type="arabicPeriod"/>
            </a:pPr>
            <a:endParaRPr lang="en-US" altLang="zh-TW" sz="2800" b="1" dirty="0">
              <a:latin typeface="+mn-ea"/>
            </a:endParaRPr>
          </a:p>
          <a:p>
            <a:pPr marL="342900" indent="-342900">
              <a:buFont typeface="+mj-lt"/>
              <a:buAutoNum type="arabicPeriod"/>
            </a:pPr>
            <a:endParaRPr lang="en-US" altLang="zh-TW" sz="2800" b="1" dirty="0" smtClean="0">
              <a:latin typeface="+mn-ea"/>
            </a:endParaRPr>
          </a:p>
          <a:p>
            <a:pPr marL="342900" indent="-342900">
              <a:buFont typeface="+mj-lt"/>
              <a:buAutoNum type="arabicPeriod"/>
            </a:pPr>
            <a:endParaRPr lang="en-US" altLang="zh-TW" sz="2800" b="1" dirty="0">
              <a:latin typeface="+mn-ea"/>
            </a:endParaRPr>
          </a:p>
          <a:p>
            <a:pPr marL="342900" indent="-342900">
              <a:buFont typeface="+mj-lt"/>
              <a:buAutoNum type="arabicPeriod"/>
            </a:pPr>
            <a:endParaRPr lang="en-US" altLang="zh-TW" sz="2800" b="1" dirty="0" smtClean="0">
              <a:latin typeface="+mn-ea"/>
            </a:endParaRPr>
          </a:p>
          <a:p>
            <a:pPr marL="342900" indent="-342900">
              <a:buFont typeface="+mj-lt"/>
              <a:buAutoNum type="arabicPeriod"/>
            </a:pPr>
            <a:endParaRPr lang="en-US" altLang="zh-TW" sz="2800" b="1" dirty="0">
              <a:latin typeface="+mn-ea"/>
            </a:endParaRPr>
          </a:p>
          <a:p>
            <a:pPr marL="342900" indent="-342900">
              <a:buFont typeface="+mj-lt"/>
              <a:buAutoNum type="arabicPeriod"/>
            </a:pPr>
            <a:r>
              <a:rPr lang="zh-TW" altLang="en-US" sz="2800" b="1" dirty="0">
                <a:latin typeface="+mn-ea"/>
              </a:rPr>
              <a:t>藉</a:t>
            </a:r>
            <a:r>
              <a:rPr lang="zh-TW" altLang="en-US" sz="2800" b="1" dirty="0" smtClean="0">
                <a:latin typeface="+mn-ea"/>
              </a:rPr>
              <a:t>由</a:t>
            </a:r>
            <a:r>
              <a:rPr lang="zh-TW" altLang="en-US" sz="2800" b="1" dirty="0">
                <a:latin typeface="+mn-ea"/>
              </a:rPr>
              <a:t>離子氮</a:t>
            </a:r>
            <a:r>
              <a:rPr lang="zh-TW" altLang="en-US" sz="2800" b="1" dirty="0" smtClean="0">
                <a:latin typeface="+mn-ea"/>
              </a:rPr>
              <a:t>化製程經</a:t>
            </a:r>
            <a:r>
              <a:rPr lang="zh-TW" altLang="en-US" sz="2800" b="1" dirty="0">
                <a:latin typeface="+mn-ea"/>
              </a:rPr>
              <a:t>沃斯</a:t>
            </a:r>
            <a:r>
              <a:rPr lang="zh-TW" altLang="en-US" sz="2800" b="1" dirty="0" smtClean="0">
                <a:latin typeface="+mn-ea"/>
              </a:rPr>
              <a:t>回火之</a:t>
            </a:r>
            <a:r>
              <a:rPr lang="en-US" altLang="zh-TW" sz="2800" b="1" dirty="0" smtClean="0">
                <a:latin typeface="+mn-ea"/>
              </a:rPr>
              <a:t>FCD600</a:t>
            </a:r>
            <a:r>
              <a:rPr lang="zh-TW" altLang="en-US" sz="2800" b="1" dirty="0" smtClean="0">
                <a:latin typeface="+mn-ea"/>
              </a:rPr>
              <a:t>耐</a:t>
            </a:r>
            <a:r>
              <a:rPr lang="zh-TW" altLang="en-US" sz="2800" b="1" dirty="0">
                <a:latin typeface="+mn-ea"/>
              </a:rPr>
              <a:t>磨耗</a:t>
            </a:r>
            <a:r>
              <a:rPr lang="zh-TW" altLang="en-US" sz="2800" b="1" dirty="0" smtClean="0">
                <a:latin typeface="+mn-ea"/>
              </a:rPr>
              <a:t>性及耐腐蝕性之差異</a:t>
            </a:r>
            <a:endParaRPr lang="en-US" altLang="zh-TW" sz="2800" b="1" dirty="0" smtClean="0">
              <a:latin typeface="+mn-ea"/>
            </a:endParaRPr>
          </a:p>
          <a:p>
            <a:pPr marL="342900" indent="-342900">
              <a:buFont typeface="+mj-lt"/>
              <a:buAutoNum type="arabicPeriod"/>
            </a:pPr>
            <a:endParaRPr lang="en-US" altLang="zh-TW" sz="2400" dirty="0"/>
          </a:p>
          <a:p>
            <a:pPr marL="342900" indent="-342900">
              <a:buFont typeface="+mj-lt"/>
              <a:buAutoNum type="arabicPeriod"/>
            </a:pPr>
            <a:endParaRPr lang="en-US" altLang="zh-TW" dirty="0" smtClean="0"/>
          </a:p>
          <a:p>
            <a:pPr marL="342900" indent="-342900">
              <a:buFont typeface="+mj-lt"/>
              <a:buAutoNum type="arabicPeriod"/>
            </a:pPr>
            <a:endParaRPr lang="en-US" altLang="zh-TW" dirty="0"/>
          </a:p>
          <a:p>
            <a:pPr marL="342900" indent="-342900">
              <a:buFont typeface="+mj-lt"/>
              <a:buAutoNum type="arabicPeriod"/>
            </a:pPr>
            <a:endParaRPr lang="en-US" altLang="zh-TW" dirty="0" smtClean="0"/>
          </a:p>
        </p:txBody>
      </p:sp>
    </p:spTree>
    <p:extLst>
      <p:ext uri="{BB962C8B-B14F-4D97-AF65-F5344CB8AC3E}">
        <p14:creationId xmlns:p14="http://schemas.microsoft.com/office/powerpoint/2010/main" val="2313435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612" y="336390"/>
            <a:ext cx="9406703" cy="646632"/>
          </a:xfrm>
        </p:spPr>
        <p:txBody>
          <a:bodyPr>
            <a:noAutofit/>
          </a:bodyPr>
          <a:lstStyle/>
          <a:p>
            <a:pPr algn="ctr"/>
            <a:r>
              <a:rPr lang="zh-TW" altLang="en-US" sz="5400" b="1" dirty="0" smtClean="0">
                <a:solidFill>
                  <a:schemeClr val="tx1"/>
                </a:solidFill>
                <a:latin typeface="+mj-ea"/>
              </a:rPr>
              <a:t>實 驗 目 的</a:t>
            </a:r>
            <a:endParaRPr lang="zh-TW" altLang="en-US" sz="5400" b="1" dirty="0">
              <a:solidFill>
                <a:schemeClr val="tx1"/>
              </a:solidFill>
              <a:latin typeface="+mj-ea"/>
            </a:endParaRPr>
          </a:p>
        </p:txBody>
      </p:sp>
      <p:sp>
        <p:nvSpPr>
          <p:cNvPr id="7" name="圓角矩形 6"/>
          <p:cNvSpPr/>
          <p:nvPr/>
        </p:nvSpPr>
        <p:spPr>
          <a:xfrm>
            <a:off x="4484511" y="1726947"/>
            <a:ext cx="1832840" cy="841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mj-lt"/>
              </a:rPr>
              <a:t>SSF</a:t>
            </a:r>
            <a:r>
              <a:rPr lang="en-US" altLang="zh-TW" b="1" dirty="0" smtClean="0">
                <a:solidFill>
                  <a:schemeClr val="tx1"/>
                </a:solidFill>
                <a:latin typeface="+mn-ea"/>
              </a:rPr>
              <a:t>(</a:t>
            </a:r>
            <a:r>
              <a:rPr lang="zh-TW" altLang="en-US" b="1" dirty="0" smtClean="0">
                <a:solidFill>
                  <a:schemeClr val="tx1"/>
                </a:solidFill>
                <a:latin typeface="+mn-ea"/>
              </a:rPr>
              <a:t>固溶強化</a:t>
            </a:r>
            <a:r>
              <a:rPr lang="en-US" altLang="zh-TW" b="1" dirty="0" smtClean="0">
                <a:solidFill>
                  <a:schemeClr val="tx1"/>
                </a:solidFill>
                <a:latin typeface="+mn-ea"/>
              </a:rPr>
              <a:t>)</a:t>
            </a:r>
            <a:endParaRPr lang="zh-TW" altLang="en-US" b="1" dirty="0">
              <a:solidFill>
                <a:schemeClr val="tx1"/>
              </a:solidFill>
              <a:latin typeface="+mn-ea"/>
            </a:endParaRPr>
          </a:p>
        </p:txBody>
      </p:sp>
      <p:sp>
        <p:nvSpPr>
          <p:cNvPr id="9" name="圓角矩形 8"/>
          <p:cNvSpPr/>
          <p:nvPr/>
        </p:nvSpPr>
        <p:spPr>
          <a:xfrm>
            <a:off x="1769703" y="4721316"/>
            <a:ext cx="1465809" cy="709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mj-lt"/>
              </a:rPr>
              <a:t>+V</a:t>
            </a:r>
            <a:r>
              <a:rPr lang="en-US" altLang="zh-TW" b="1" dirty="0" smtClean="0">
                <a:solidFill>
                  <a:schemeClr val="tx1"/>
                </a:solidFill>
              </a:rPr>
              <a:t>(</a:t>
            </a:r>
            <a:r>
              <a:rPr lang="zh-TW" altLang="en-US" b="1" dirty="0" smtClean="0">
                <a:solidFill>
                  <a:schemeClr val="tx1"/>
                </a:solidFill>
              </a:rPr>
              <a:t>合金化</a:t>
            </a:r>
            <a:r>
              <a:rPr lang="en-US" altLang="zh-TW" b="1" dirty="0" smtClean="0">
                <a:solidFill>
                  <a:schemeClr val="tx1"/>
                </a:solidFill>
              </a:rPr>
              <a:t>)</a:t>
            </a:r>
            <a:endParaRPr lang="zh-TW" altLang="en-US" b="1" dirty="0">
              <a:solidFill>
                <a:schemeClr val="tx1"/>
              </a:solidFill>
            </a:endParaRPr>
          </a:p>
        </p:txBody>
      </p:sp>
      <p:sp>
        <p:nvSpPr>
          <p:cNvPr id="10" name="圓角矩形 9"/>
          <p:cNvSpPr/>
          <p:nvPr/>
        </p:nvSpPr>
        <p:spPr>
          <a:xfrm>
            <a:off x="4179915" y="4724088"/>
            <a:ext cx="2442030" cy="706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mj-lt"/>
              </a:rPr>
              <a:t>ADI</a:t>
            </a:r>
            <a:r>
              <a:rPr lang="en-US" altLang="zh-TW" b="1" dirty="0" smtClean="0">
                <a:solidFill>
                  <a:schemeClr val="tx1"/>
                </a:solidFill>
                <a:latin typeface="+mn-ea"/>
              </a:rPr>
              <a:t>(</a:t>
            </a:r>
            <a:r>
              <a:rPr lang="zh-TW" altLang="en-US" b="1" dirty="0" smtClean="0">
                <a:solidFill>
                  <a:schemeClr val="tx1"/>
                </a:solidFill>
                <a:latin typeface="+mn-ea"/>
              </a:rPr>
              <a:t>沃斯回火熱處理</a:t>
            </a:r>
            <a:endParaRPr lang="zh-TW" altLang="en-US" b="1" dirty="0">
              <a:solidFill>
                <a:schemeClr val="tx1"/>
              </a:solidFill>
              <a:latin typeface="+mn-ea"/>
            </a:endParaRPr>
          </a:p>
        </p:txBody>
      </p:sp>
      <p:sp>
        <p:nvSpPr>
          <p:cNvPr id="11" name="圓角矩形 10"/>
          <p:cNvSpPr/>
          <p:nvPr/>
        </p:nvSpPr>
        <p:spPr>
          <a:xfrm>
            <a:off x="7445795" y="4724867"/>
            <a:ext cx="2493818" cy="706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mj-lt"/>
              </a:rPr>
              <a:t>Ion Nitrogen</a:t>
            </a:r>
            <a:r>
              <a:rPr lang="en-US" altLang="zh-TW" dirty="0" smtClean="0">
                <a:solidFill>
                  <a:schemeClr val="tx1"/>
                </a:solidFill>
              </a:rPr>
              <a:t>(</a:t>
            </a:r>
            <a:r>
              <a:rPr lang="zh-TW" altLang="en-US" b="1" dirty="0" smtClean="0">
                <a:solidFill>
                  <a:schemeClr val="tx1"/>
                </a:solidFill>
                <a:latin typeface="+mn-ea"/>
              </a:rPr>
              <a:t>離子氮化</a:t>
            </a:r>
            <a:r>
              <a:rPr lang="en-US" altLang="zh-TW" b="1" dirty="0" smtClean="0">
                <a:solidFill>
                  <a:schemeClr val="tx1"/>
                </a:solidFill>
                <a:latin typeface="+mn-ea"/>
              </a:rPr>
              <a:t>)</a:t>
            </a:r>
            <a:endParaRPr lang="zh-TW" altLang="en-US" b="1" dirty="0">
              <a:solidFill>
                <a:schemeClr val="tx1"/>
              </a:solidFill>
              <a:latin typeface="+mn-ea"/>
            </a:endParaRPr>
          </a:p>
        </p:txBody>
      </p:sp>
      <p:cxnSp>
        <p:nvCxnSpPr>
          <p:cNvPr id="13" name="直線接點 12"/>
          <p:cNvCxnSpPr/>
          <p:nvPr/>
        </p:nvCxnSpPr>
        <p:spPr>
          <a:xfrm>
            <a:off x="2502606" y="3531897"/>
            <a:ext cx="61900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2502606" y="3525657"/>
            <a:ext cx="1" cy="11964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7" idx="2"/>
          </p:cNvCxnSpPr>
          <p:nvPr/>
        </p:nvCxnSpPr>
        <p:spPr>
          <a:xfrm flipH="1">
            <a:off x="5400930" y="2568165"/>
            <a:ext cx="1" cy="2153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endCxn id="11" idx="0"/>
          </p:cNvCxnSpPr>
          <p:nvPr/>
        </p:nvCxnSpPr>
        <p:spPr>
          <a:xfrm>
            <a:off x="8692704" y="3531897"/>
            <a:ext cx="0" cy="1192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27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自訂 2">
      <a:majorFont>
        <a:latin typeface="Times New Roman"/>
        <a:ea typeface="標楷體"/>
        <a:cs typeface=""/>
      </a:majorFont>
      <a:minorFont>
        <a:latin typeface="Franklin Gothic Book"/>
        <a:ea typeface="標楷體"/>
        <a:cs typeface=""/>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862</TotalTime>
  <Words>626</Words>
  <Application>Microsoft Office PowerPoint</Application>
  <PresentationFormat>寬螢幕</PresentationFormat>
  <Paragraphs>169</Paragraphs>
  <Slides>21</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21</vt:i4>
      </vt:variant>
    </vt:vector>
  </HeadingPairs>
  <TitlesOfParts>
    <vt:vector size="29" baseType="lpstr">
      <vt:lpstr>新細明體</vt:lpstr>
      <vt:lpstr>標楷體</vt:lpstr>
      <vt:lpstr>Arial</vt:lpstr>
      <vt:lpstr>Calibri</vt:lpstr>
      <vt:lpstr>Franklin Gothic Book</vt:lpstr>
      <vt:lpstr>Times New Roman</vt:lpstr>
      <vt:lpstr>Wingdings 3</vt:lpstr>
      <vt:lpstr>多面向</vt:lpstr>
      <vt:lpstr>離子氮化表面硬化處理重型機械及卡車柴油引擎用球墨鑄鐵活塞之磨耗行為研究</vt:lpstr>
      <vt:lpstr>目錄</vt:lpstr>
      <vt:lpstr>前 言</vt:lpstr>
      <vt:lpstr>添  加  釩  的  特  性</vt:lpstr>
      <vt:lpstr>沃 斯 回 火 製 程</vt:lpstr>
      <vt:lpstr>沃 斯 回 火 特 性</vt:lpstr>
      <vt:lpstr>實 驗 動 機</vt:lpstr>
      <vt:lpstr>實  驗 目 的</vt:lpstr>
      <vt:lpstr>實 驗 目 的</vt:lpstr>
      <vt:lpstr>PowerPoint 簡報</vt:lpstr>
      <vt:lpstr>FCD600+V  1% 50x</vt:lpstr>
      <vt:lpstr>FCD600+V  1% 100x</vt:lpstr>
      <vt:lpstr>FCD600+V  1% 200x</vt:lpstr>
      <vt:lpstr>FCD600+V  2% 50x</vt:lpstr>
      <vt:lpstr>FCD600+V  2% 100x</vt:lpstr>
      <vt:lpstr>FCD600+V  2% 200x</vt:lpstr>
      <vt:lpstr>上表面硬度</vt:lpstr>
      <vt:lpstr>目前進度</vt:lpstr>
      <vt:lpstr>未 來 進 度</vt:lpstr>
      <vt:lpstr>PowerPoint 簡報</vt:lpstr>
      <vt:lpstr>謝 謝 指 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a8896335@gmail.com</dc:creator>
  <cp:lastModifiedBy>a8896335@gmail.com</cp:lastModifiedBy>
  <cp:revision>110</cp:revision>
  <dcterms:created xsi:type="dcterms:W3CDTF">2021-03-15T12:05:23Z</dcterms:created>
  <dcterms:modified xsi:type="dcterms:W3CDTF">2021-03-29T09:38:54Z</dcterms:modified>
</cp:coreProperties>
</file>