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3"/>
  </p:notesMasterIdLst>
  <p:sldIdLst>
    <p:sldId id="256" r:id="rId2"/>
    <p:sldId id="257" r:id="rId3"/>
    <p:sldId id="258" r:id="rId4"/>
    <p:sldId id="282" r:id="rId5"/>
    <p:sldId id="264" r:id="rId6"/>
    <p:sldId id="263" r:id="rId7"/>
    <p:sldId id="285" r:id="rId8"/>
    <p:sldId id="279" r:id="rId9"/>
    <p:sldId id="280" r:id="rId10"/>
    <p:sldId id="278" r:id="rId11"/>
    <p:sldId id="266" r:id="rId12"/>
    <p:sldId id="267" r:id="rId13"/>
    <p:sldId id="268" r:id="rId14"/>
    <p:sldId id="269" r:id="rId15"/>
    <p:sldId id="270" r:id="rId16"/>
    <p:sldId id="271" r:id="rId17"/>
    <p:sldId id="262" r:id="rId18"/>
    <p:sldId id="283" r:id="rId19"/>
    <p:sldId id="284" r:id="rId20"/>
    <p:sldId id="281" r:id="rId21"/>
    <p:sldId id="277" r:id="rId22"/>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9" d="100"/>
          <a:sy n="89" d="100"/>
        </p:scale>
        <p:origin x="432" y="3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FCF2C1-A167-4227-B9EC-013F5976BBAA}" type="datetimeFigureOut">
              <a:rPr lang="zh-TW" altLang="en-US" smtClean="0"/>
              <a:t>2021/3/29</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6B9666-6089-4FBF-AF9C-46E2EDC6690E}" type="slidenum">
              <a:rPr lang="zh-TW" altLang="en-US" smtClean="0"/>
              <a:t>‹#›</a:t>
            </a:fld>
            <a:endParaRPr lang="zh-TW" altLang="en-US"/>
          </a:p>
        </p:txBody>
      </p:sp>
    </p:spTree>
    <p:extLst>
      <p:ext uri="{BB962C8B-B14F-4D97-AF65-F5344CB8AC3E}">
        <p14:creationId xmlns:p14="http://schemas.microsoft.com/office/powerpoint/2010/main" val="17939862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B6B9666-6089-4FBF-AF9C-46E2EDC6690E}" type="slidenum">
              <a:rPr lang="zh-TW" altLang="en-US" smtClean="0"/>
              <a:t>14</a:t>
            </a:fld>
            <a:endParaRPr lang="zh-TW" altLang="en-US"/>
          </a:p>
        </p:txBody>
      </p:sp>
    </p:spTree>
    <p:extLst>
      <p:ext uri="{BB962C8B-B14F-4D97-AF65-F5344CB8AC3E}">
        <p14:creationId xmlns:p14="http://schemas.microsoft.com/office/powerpoint/2010/main" val="8807571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C98D3330-17F8-48D4-8348-295792F87A31}" type="datetimeFigureOut">
              <a:rPr lang="zh-TW" altLang="en-US" smtClean="0"/>
              <a:pPr/>
              <a:t>2021/3/29</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287647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標題與說明文字">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C98D3330-17F8-48D4-8348-295792F87A31}" type="datetimeFigureOut">
              <a:rPr lang="zh-TW" altLang="en-US" smtClean="0"/>
              <a:pPr/>
              <a:t>2021/3/29</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2529025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述 (含標題)">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zh-TW" altLang="en-US" smtClean="0"/>
              <a:t>按一下以編輯母片標題樣式</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smtClean="0"/>
              <a:t>按一下以編輯母片文字樣式</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C98D3330-17F8-48D4-8348-295792F87A31}" type="datetimeFigureOut">
              <a:rPr lang="zh-TW" altLang="en-US" smtClean="0"/>
              <a:pPr/>
              <a:t>2021/3/29</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2C1508B-9220-4E21-83A5-F66B8F127D66}" type="slidenum">
              <a:rPr lang="zh-TW" altLang="en-US" smtClean="0"/>
              <a:pPr/>
              <a:t>‹#›</a:t>
            </a:fld>
            <a:endParaRPr lang="zh-TW" alt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7355188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C98D3330-17F8-48D4-8348-295792F87A31}" type="datetimeFigureOut">
              <a:rPr lang="zh-TW" altLang="en-US" smtClean="0"/>
              <a:pPr/>
              <a:t>2021/3/29</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7611612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述名片">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zh-TW" altLang="en-US" smtClean="0"/>
              <a:t>按一下以編輯母片標題樣式</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smtClean="0"/>
              <a:t>按一下以編輯母片文字樣式</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C98D3330-17F8-48D4-8348-295792F87A31}" type="datetimeFigureOut">
              <a:rPr lang="zh-TW" altLang="en-US" smtClean="0"/>
              <a:pPr/>
              <a:t>2021/3/29</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2C1508B-9220-4E21-83A5-F66B8F127D66}" type="slidenum">
              <a:rPr lang="zh-TW" altLang="en-US" smtClean="0"/>
              <a:pPr/>
              <a:t>‹#›</a:t>
            </a:fld>
            <a:endParaRPr lang="zh-TW" alt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6733586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是非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zh-TW" altLang="en-US" smtClean="0"/>
              <a:t>按一下以編輯母片標題樣式</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smtClean="0"/>
              <a:t>按一下以編輯母片文字樣式</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C98D3330-17F8-48D4-8348-295792F87A31}" type="datetimeFigureOut">
              <a:rPr lang="zh-TW" altLang="en-US" smtClean="0"/>
              <a:pPr/>
              <a:t>2021/3/29</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10985053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C98D3330-17F8-48D4-8348-295792F87A31}" type="datetimeFigureOut">
              <a:rPr lang="zh-TW" altLang="en-US" smtClean="0"/>
              <a:pPr/>
              <a:t>2021/3/29</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32446365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C98D3330-17F8-48D4-8348-295792F87A31}" type="datetimeFigureOut">
              <a:rPr lang="zh-TW" altLang="en-US" smtClean="0"/>
              <a:pPr/>
              <a:t>2021/3/29</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3636320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zh-TW" altLang="en-US" smtClean="0"/>
              <a:t>按一下以編輯母片標題樣式</a:t>
            </a:r>
            <a:endParaRPr lang="en-US" dirty="0"/>
          </a:p>
        </p:txBody>
      </p:sp>
      <p:sp>
        <p:nvSpPr>
          <p:cNvPr id="3" name="Content Placeholder 2"/>
          <p:cNvSpPr>
            <a:spLocks noGrp="1"/>
          </p:cNvSpPr>
          <p:nvPr>
            <p:ph idx="1"/>
          </p:nvPr>
        </p:nvSpPr>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en-US" dirty="0"/>
          </a:p>
        </p:txBody>
      </p:sp>
      <p:sp>
        <p:nvSpPr>
          <p:cNvPr id="4" name="Date Placeholder 3"/>
          <p:cNvSpPr>
            <a:spLocks noGrp="1"/>
          </p:cNvSpPr>
          <p:nvPr>
            <p:ph type="dt" sz="half" idx="10"/>
          </p:nvPr>
        </p:nvSpPr>
        <p:spPr/>
        <p:txBody>
          <a:bodyPr/>
          <a:lstStyle/>
          <a:p>
            <a:fld id="{C98D3330-17F8-48D4-8348-295792F87A31}" type="datetimeFigureOut">
              <a:rPr lang="zh-TW" altLang="en-US" smtClean="0"/>
              <a:pPr/>
              <a:t>2021/3/29</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332541613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C98D3330-17F8-48D4-8348-295792F87A31}" type="datetimeFigureOut">
              <a:rPr lang="zh-TW" altLang="en-US" smtClean="0"/>
              <a:pPr/>
              <a:t>2021/3/29</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38633127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C98D3330-17F8-48D4-8348-295792F87A31}" type="datetimeFigureOut">
              <a:rPr lang="zh-TW" altLang="en-US" smtClean="0"/>
              <a:pPr/>
              <a:t>2021/3/29</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16447948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C98D3330-17F8-48D4-8348-295792F87A31}" type="datetimeFigureOut">
              <a:rPr lang="zh-TW" altLang="en-US" smtClean="0"/>
              <a:pPr/>
              <a:t>2021/3/29</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3574001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fld id="{C98D3330-17F8-48D4-8348-295792F87A31}" type="datetimeFigureOut">
              <a:rPr lang="zh-TW" altLang="en-US" smtClean="0"/>
              <a:pPr/>
              <a:t>2021/3/29</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3398897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8D3330-17F8-48D4-8348-295792F87A31}" type="datetimeFigureOut">
              <a:rPr lang="zh-TW" altLang="en-US" smtClean="0"/>
              <a:pPr/>
              <a:t>2021/3/29</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443509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zh-TW" altLang="en-US" smtClean="0"/>
              <a:t>按一下以編輯母片標題樣式</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C98D3330-17F8-48D4-8348-295792F87A31}" type="datetimeFigureOut">
              <a:rPr lang="zh-TW" altLang="en-US" smtClean="0"/>
              <a:pPr/>
              <a:t>2021/3/29</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1297032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C98D3330-17F8-48D4-8348-295792F87A31}" type="datetimeFigureOut">
              <a:rPr lang="zh-TW" altLang="en-US" smtClean="0"/>
              <a:pPr/>
              <a:t>2021/3/29</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1016743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98D3330-17F8-48D4-8348-295792F87A31}" type="datetimeFigureOut">
              <a:rPr lang="zh-TW" altLang="en-US" smtClean="0"/>
              <a:pPr/>
              <a:t>2021/3/29</a:t>
            </a:fld>
            <a:endParaRPr lang="zh-TW" alt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292749133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515687" y="967761"/>
            <a:ext cx="9144000" cy="1808689"/>
          </a:xfrm>
        </p:spPr>
        <p:txBody>
          <a:bodyPr/>
          <a:lstStyle/>
          <a:p>
            <a:pPr algn="ctr"/>
            <a:r>
              <a:rPr lang="zh-TW" altLang="en-US" sz="4800" b="1" dirty="0" smtClean="0">
                <a:solidFill>
                  <a:schemeClr val="tx1"/>
                </a:solidFill>
              </a:rPr>
              <a:t>離子氮化表面硬化處理重型機械及卡車柴油引擎用球墨鑄鐵活塞之磨耗行為研究</a:t>
            </a:r>
            <a:endParaRPr lang="zh-TW" altLang="en-US" sz="4800" b="1" dirty="0">
              <a:solidFill>
                <a:schemeClr val="tx1"/>
              </a:solidFill>
            </a:endParaRPr>
          </a:p>
        </p:txBody>
      </p:sp>
      <p:sp>
        <p:nvSpPr>
          <p:cNvPr id="3" name="副標題 2"/>
          <p:cNvSpPr>
            <a:spLocks noGrp="1"/>
          </p:cNvSpPr>
          <p:nvPr>
            <p:ph type="subTitle" idx="1"/>
          </p:nvPr>
        </p:nvSpPr>
        <p:spPr>
          <a:xfrm>
            <a:off x="1717705" y="3165016"/>
            <a:ext cx="7819402" cy="2073556"/>
          </a:xfrm>
        </p:spPr>
        <p:txBody>
          <a:bodyPr>
            <a:normAutofit fontScale="77500" lnSpcReduction="20000"/>
          </a:bodyPr>
          <a:lstStyle/>
          <a:p>
            <a:endParaRPr lang="en-US" altLang="zh-TW" sz="5000" dirty="0" smtClean="0">
              <a:solidFill>
                <a:schemeClr val="bg2"/>
              </a:solidFill>
            </a:endParaRPr>
          </a:p>
          <a:p>
            <a:pPr algn="ctr"/>
            <a:r>
              <a:rPr lang="zh-TW" altLang="en-US" sz="3800" b="1" dirty="0" smtClean="0">
                <a:solidFill>
                  <a:schemeClr val="tx1"/>
                </a:solidFill>
                <a:latin typeface="標楷體" panose="03000509000000000000" pitchFamily="65" charset="-120"/>
                <a:ea typeface="標楷體" panose="03000509000000000000" pitchFamily="65" charset="-120"/>
              </a:rPr>
              <a:t>專 題 生</a:t>
            </a:r>
            <a:r>
              <a:rPr lang="en-US" altLang="zh-TW" sz="3800" b="1" dirty="0" smtClean="0">
                <a:solidFill>
                  <a:schemeClr val="tx1"/>
                </a:solidFill>
                <a:latin typeface="標楷體" panose="03000509000000000000" pitchFamily="65" charset="-120"/>
                <a:ea typeface="標楷體" panose="03000509000000000000" pitchFamily="65" charset="-120"/>
              </a:rPr>
              <a:t>:</a:t>
            </a:r>
            <a:r>
              <a:rPr lang="zh-TW" altLang="en-US" sz="3800" b="1" dirty="0" smtClean="0">
                <a:solidFill>
                  <a:schemeClr val="tx1"/>
                </a:solidFill>
                <a:latin typeface="標楷體" panose="03000509000000000000" pitchFamily="65" charset="-120"/>
                <a:ea typeface="標楷體" panose="03000509000000000000" pitchFamily="65" charset="-120"/>
              </a:rPr>
              <a:t>李泰達 張寰宇 黃煜文 郭亮均</a:t>
            </a:r>
            <a:endParaRPr lang="en-US" altLang="zh-TW" sz="3800" b="1" dirty="0" smtClean="0">
              <a:solidFill>
                <a:schemeClr val="tx1"/>
              </a:solidFill>
              <a:latin typeface="標楷體" panose="03000509000000000000" pitchFamily="65" charset="-120"/>
              <a:ea typeface="標楷體" panose="03000509000000000000" pitchFamily="65" charset="-120"/>
            </a:endParaRPr>
          </a:p>
          <a:p>
            <a:pPr algn="ctr"/>
            <a:r>
              <a:rPr lang="zh-TW" altLang="en-US" sz="3800" b="1" dirty="0" smtClean="0">
                <a:solidFill>
                  <a:schemeClr val="tx1"/>
                </a:solidFill>
                <a:latin typeface="標楷體" panose="03000509000000000000" pitchFamily="65" charset="-120"/>
                <a:ea typeface="標楷體" panose="03000509000000000000" pitchFamily="65" charset="-120"/>
              </a:rPr>
              <a:t>指 導 教 授：林宏茂 副教授</a:t>
            </a:r>
            <a:endParaRPr lang="en-US" altLang="zh-TW" sz="3800" b="1" dirty="0" smtClean="0">
              <a:solidFill>
                <a:schemeClr val="tx1"/>
              </a:solidFill>
              <a:latin typeface="標楷體" panose="03000509000000000000" pitchFamily="65" charset="-120"/>
              <a:ea typeface="標楷體" panose="03000509000000000000" pitchFamily="65" charset="-120"/>
            </a:endParaRPr>
          </a:p>
          <a:p>
            <a:pPr algn="ctr"/>
            <a:r>
              <a:rPr lang="zh-TW" altLang="en-US" sz="3800" b="1" dirty="0" smtClean="0">
                <a:solidFill>
                  <a:schemeClr val="tx1"/>
                </a:solidFill>
                <a:latin typeface="標楷體" panose="03000509000000000000" pitchFamily="65" charset="-120"/>
                <a:ea typeface="標楷體" panose="03000509000000000000" pitchFamily="65" charset="-120"/>
              </a:rPr>
              <a:t>報 告 日 期</a:t>
            </a:r>
            <a:r>
              <a:rPr lang="en-US" altLang="zh-TW" sz="3800" b="1" dirty="0" smtClean="0">
                <a:solidFill>
                  <a:schemeClr val="tx1"/>
                </a:solidFill>
                <a:latin typeface="標楷體" panose="03000509000000000000" pitchFamily="65" charset="-120"/>
                <a:ea typeface="標楷體" panose="03000509000000000000" pitchFamily="65" charset="-120"/>
              </a:rPr>
              <a:t>:</a:t>
            </a:r>
            <a:r>
              <a:rPr lang="en-US" altLang="zh-TW" sz="3800" b="1"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110</a:t>
            </a:r>
            <a:r>
              <a:rPr lang="zh-TW" altLang="en-US" sz="3800" b="1"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年</a:t>
            </a:r>
            <a:r>
              <a:rPr lang="en-US" altLang="zh-TW" sz="3800" b="1"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3</a:t>
            </a:r>
            <a:r>
              <a:rPr lang="zh-TW" altLang="en-US" sz="3800" b="1"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月</a:t>
            </a:r>
            <a:r>
              <a:rPr lang="en-US" altLang="zh-TW" sz="3800" b="1"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29</a:t>
            </a:r>
            <a:r>
              <a:rPr lang="zh-TW" altLang="en-US" sz="3800" b="1"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日</a:t>
            </a:r>
            <a:endParaRPr lang="zh-TW" altLang="en-US" sz="38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9340557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027712" y="2451147"/>
            <a:ext cx="8596668" cy="1138088"/>
          </a:xfrm>
        </p:spPr>
        <p:txBody>
          <a:bodyPr>
            <a:normAutofit/>
          </a:bodyPr>
          <a:lstStyle/>
          <a:p>
            <a:pPr marL="0" indent="0" algn="ctr">
              <a:buNone/>
            </a:pPr>
            <a:r>
              <a:rPr lang="zh-TW" altLang="en-US" sz="6600" b="1" dirty="0" smtClean="0"/>
              <a:t>實 驗 結 果 與 討 論</a:t>
            </a:r>
            <a:endParaRPr lang="zh-TW" altLang="en-US" sz="6600" b="1" dirty="0"/>
          </a:p>
        </p:txBody>
      </p:sp>
    </p:spTree>
    <p:extLst>
      <p:ext uri="{BB962C8B-B14F-4D97-AF65-F5344CB8AC3E}">
        <p14:creationId xmlns:p14="http://schemas.microsoft.com/office/powerpoint/2010/main" val="30737988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77661" y="300560"/>
            <a:ext cx="10373914" cy="706452"/>
          </a:xfrm>
        </p:spPr>
        <p:txBody>
          <a:bodyPr>
            <a:normAutofit/>
          </a:bodyPr>
          <a:lstStyle/>
          <a:p>
            <a:pPr algn="ctr"/>
            <a:r>
              <a:rPr lang="en-US" altLang="zh-TW" b="1"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FCD600+V  1% 50x</a:t>
            </a:r>
            <a:endParaRPr lang="zh-TW" altLang="en-US" b="1" dirty="0">
              <a:solidFill>
                <a:schemeClr val="tx1"/>
              </a:solidFill>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136734" y="931492"/>
            <a:ext cx="10818976" cy="5665861"/>
          </a:xfrm>
        </p:spPr>
        <p:txBody>
          <a:bodyPr>
            <a:normAutofit/>
          </a:bodyPr>
          <a:lstStyle/>
          <a:p>
            <a:pPr marL="0" indent="0">
              <a:buNone/>
            </a:pPr>
            <a:endParaRPr lang="en-US" altLang="zh-TW" sz="2800" b="1" dirty="0">
              <a:latin typeface="標楷體" panose="03000509000000000000" pitchFamily="65" charset="-120"/>
              <a:ea typeface="標楷體" panose="03000509000000000000" pitchFamily="65" charset="-120"/>
              <a:cs typeface="Times New Roman" panose="02020603050405020304" pitchFamily="18" charset="0"/>
            </a:endParaRPr>
          </a:p>
          <a:p>
            <a:pPr marL="0" indent="0">
              <a:buNone/>
            </a:pPr>
            <a:endParaRPr lang="en-US" altLang="zh-TW" sz="2800" b="1" dirty="0" smtClean="0">
              <a:latin typeface="標楷體" panose="03000509000000000000" pitchFamily="65" charset="-120"/>
              <a:ea typeface="標楷體" panose="03000509000000000000" pitchFamily="65" charset="-120"/>
              <a:cs typeface="Times New Roman" panose="02020603050405020304" pitchFamily="18" charset="0"/>
            </a:endParaRPr>
          </a:p>
          <a:p>
            <a:pPr marL="0" indent="0">
              <a:buNone/>
            </a:pPr>
            <a:endParaRPr lang="en-US" altLang="zh-TW" sz="2800" b="1" dirty="0">
              <a:latin typeface="標楷體" panose="03000509000000000000" pitchFamily="65" charset="-120"/>
              <a:ea typeface="標楷體" panose="03000509000000000000" pitchFamily="65" charset="-120"/>
              <a:cs typeface="Times New Roman" panose="02020603050405020304" pitchFamily="18" charset="0"/>
            </a:endParaRPr>
          </a:p>
          <a:p>
            <a:pPr marL="0" indent="0">
              <a:buNone/>
            </a:pPr>
            <a:endParaRPr lang="en-US" altLang="zh-TW" sz="2800" b="1" dirty="0" smtClean="0">
              <a:latin typeface="標楷體" panose="03000509000000000000" pitchFamily="65" charset="-120"/>
              <a:ea typeface="標楷體" panose="03000509000000000000" pitchFamily="65" charset="-120"/>
              <a:cs typeface="Times New Roman" panose="02020603050405020304" pitchFamily="18" charset="0"/>
            </a:endParaRPr>
          </a:p>
        </p:txBody>
      </p:sp>
      <p:grpSp>
        <p:nvGrpSpPr>
          <p:cNvPr id="28" name="群組 27"/>
          <p:cNvGrpSpPr/>
          <p:nvPr/>
        </p:nvGrpSpPr>
        <p:grpSpPr>
          <a:xfrm>
            <a:off x="256834" y="1432990"/>
            <a:ext cx="5072006" cy="3521891"/>
            <a:chOff x="958077" y="1211854"/>
            <a:chExt cx="4276270" cy="2435366"/>
          </a:xfrm>
        </p:grpSpPr>
        <p:pic>
          <p:nvPicPr>
            <p:cNvPr id="25" name="圖片 2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8077" y="1211854"/>
              <a:ext cx="4241150" cy="2425171"/>
            </a:xfrm>
            <a:prstGeom prst="rect">
              <a:avLst/>
            </a:prstGeom>
          </p:spPr>
        </p:pic>
        <p:pic>
          <p:nvPicPr>
            <p:cNvPr id="26" name="圖片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10120" y="3449007"/>
              <a:ext cx="324227" cy="198213"/>
            </a:xfrm>
            <a:prstGeom prst="rect">
              <a:avLst/>
            </a:prstGeom>
          </p:spPr>
        </p:pic>
      </p:grpSp>
      <p:grpSp>
        <p:nvGrpSpPr>
          <p:cNvPr id="50" name="群組 49"/>
          <p:cNvGrpSpPr/>
          <p:nvPr/>
        </p:nvGrpSpPr>
        <p:grpSpPr>
          <a:xfrm>
            <a:off x="5631295" y="1439498"/>
            <a:ext cx="5305893" cy="3530027"/>
            <a:chOff x="843115" y="1215152"/>
            <a:chExt cx="5078100" cy="2992287"/>
          </a:xfrm>
        </p:grpSpPr>
        <p:pic>
          <p:nvPicPr>
            <p:cNvPr id="52" name="圖片 5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3115" y="1215152"/>
              <a:ext cx="5078100" cy="2948299"/>
            </a:xfrm>
            <a:prstGeom prst="rect">
              <a:avLst/>
            </a:prstGeom>
          </p:spPr>
        </p:pic>
        <p:pic>
          <p:nvPicPr>
            <p:cNvPr id="53" name="圖片 5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13969" y="4009826"/>
              <a:ext cx="301619" cy="197613"/>
            </a:xfrm>
            <a:prstGeom prst="rect">
              <a:avLst/>
            </a:prstGeom>
          </p:spPr>
        </p:pic>
      </p:grpSp>
      <p:sp>
        <p:nvSpPr>
          <p:cNvPr id="11" name="圓角矩形 10"/>
          <p:cNvSpPr/>
          <p:nvPr/>
        </p:nvSpPr>
        <p:spPr>
          <a:xfrm>
            <a:off x="277661" y="1467171"/>
            <a:ext cx="374073" cy="41563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solidFill>
                <a:latin typeface="+mj-lt"/>
              </a:rPr>
              <a:t>A</a:t>
            </a:r>
            <a:endParaRPr lang="zh-TW" altLang="en-US" dirty="0">
              <a:solidFill>
                <a:schemeClr val="tx1"/>
              </a:solidFill>
              <a:latin typeface="+mj-lt"/>
            </a:endParaRPr>
          </a:p>
        </p:txBody>
      </p:sp>
      <p:sp>
        <p:nvSpPr>
          <p:cNvPr id="13" name="圓角矩形 12"/>
          <p:cNvSpPr/>
          <p:nvPr/>
        </p:nvSpPr>
        <p:spPr>
          <a:xfrm>
            <a:off x="5663737" y="1482436"/>
            <a:ext cx="374073" cy="41563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solidFill>
                <a:latin typeface="+mj-lt"/>
              </a:rPr>
              <a:t>B</a:t>
            </a:r>
            <a:endParaRPr lang="zh-TW" altLang="en-US" dirty="0">
              <a:solidFill>
                <a:schemeClr val="tx1"/>
              </a:solidFill>
              <a:latin typeface="+mj-lt"/>
            </a:endParaRPr>
          </a:p>
        </p:txBody>
      </p:sp>
      <p:sp>
        <p:nvSpPr>
          <p:cNvPr id="14" name="文字方塊 13"/>
          <p:cNvSpPr txBox="1"/>
          <p:nvPr/>
        </p:nvSpPr>
        <p:spPr>
          <a:xfrm>
            <a:off x="476350" y="5535133"/>
            <a:ext cx="10557163" cy="369332"/>
          </a:xfrm>
          <a:prstGeom prst="rect">
            <a:avLst/>
          </a:prstGeom>
          <a:noFill/>
        </p:spPr>
        <p:txBody>
          <a:bodyPr wrap="square" rtlCol="0">
            <a:spAutoFit/>
          </a:bodyPr>
          <a:lstStyle/>
          <a:p>
            <a:r>
              <a:rPr lang="zh-TW" altLang="en-US" b="1" dirty="0" smtClean="0"/>
              <a:t>             </a:t>
            </a:r>
            <a:r>
              <a:rPr lang="zh-TW" altLang="en-US" b="1" dirty="0" smtClean="0">
                <a:latin typeface="+mn-ea"/>
              </a:rPr>
              <a:t>    圖</a:t>
            </a:r>
            <a:r>
              <a:rPr lang="en-US" altLang="zh-TW" b="1" dirty="0" smtClean="0">
                <a:latin typeface="+mn-ea"/>
              </a:rPr>
              <a:t>A. FCD600+V 1%</a:t>
            </a:r>
            <a:r>
              <a:rPr lang="zh-TW" altLang="en-US" b="1" dirty="0" smtClean="0">
                <a:latin typeface="+mn-ea"/>
              </a:rPr>
              <a:t>腐蝕前                        圖</a:t>
            </a:r>
            <a:r>
              <a:rPr lang="en-US" altLang="zh-TW" b="1" dirty="0" smtClean="0">
                <a:latin typeface="+mn-ea"/>
              </a:rPr>
              <a:t>B. FCD600+V 1%</a:t>
            </a:r>
            <a:r>
              <a:rPr lang="zh-TW" altLang="en-US" b="1" dirty="0" smtClean="0">
                <a:latin typeface="+mn-ea"/>
              </a:rPr>
              <a:t>腐蝕後                                                         </a:t>
            </a:r>
          </a:p>
        </p:txBody>
      </p:sp>
      <p:sp>
        <p:nvSpPr>
          <p:cNvPr id="9" name="流程圖: 接點 8"/>
          <p:cNvSpPr/>
          <p:nvPr/>
        </p:nvSpPr>
        <p:spPr>
          <a:xfrm>
            <a:off x="1632246" y="2580829"/>
            <a:ext cx="367469" cy="358923"/>
          </a:xfrm>
          <a:prstGeom prst="flowChartConnector">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C00000"/>
              </a:solidFill>
            </a:endParaRPr>
          </a:p>
        </p:txBody>
      </p:sp>
      <p:cxnSp>
        <p:nvCxnSpPr>
          <p:cNvPr id="16" name="直線單箭頭接點 15"/>
          <p:cNvCxnSpPr>
            <a:endCxn id="9" idx="0"/>
          </p:cNvCxnSpPr>
          <p:nvPr/>
        </p:nvCxnSpPr>
        <p:spPr>
          <a:xfrm>
            <a:off x="1734796" y="1290415"/>
            <a:ext cx="81185" cy="1290414"/>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7" name="文字方塊 16"/>
          <p:cNvSpPr txBox="1"/>
          <p:nvPr/>
        </p:nvSpPr>
        <p:spPr>
          <a:xfrm>
            <a:off x="1239140" y="875670"/>
            <a:ext cx="1179320" cy="461665"/>
          </a:xfrm>
          <a:prstGeom prst="rect">
            <a:avLst/>
          </a:prstGeom>
          <a:noFill/>
        </p:spPr>
        <p:txBody>
          <a:bodyPr wrap="square" rtlCol="0">
            <a:spAutoFit/>
          </a:bodyPr>
          <a:lstStyle/>
          <a:p>
            <a:r>
              <a:rPr lang="zh-TW" altLang="en-US" sz="2400" b="1" dirty="0" smtClean="0"/>
              <a:t>碳化釩</a:t>
            </a:r>
            <a:endParaRPr lang="zh-TW" altLang="en-US" sz="2400" b="1" dirty="0"/>
          </a:p>
        </p:txBody>
      </p:sp>
      <p:sp>
        <p:nvSpPr>
          <p:cNvPr id="18" name="流程圖: 接點 17"/>
          <p:cNvSpPr/>
          <p:nvPr/>
        </p:nvSpPr>
        <p:spPr>
          <a:xfrm>
            <a:off x="4093435" y="3206238"/>
            <a:ext cx="367469" cy="370376"/>
          </a:xfrm>
          <a:prstGeom prst="flowChartConnector">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20" name="直線單箭頭接點 19"/>
          <p:cNvCxnSpPr>
            <a:endCxn id="18" idx="0"/>
          </p:cNvCxnSpPr>
          <p:nvPr/>
        </p:nvCxnSpPr>
        <p:spPr>
          <a:xfrm>
            <a:off x="4221622" y="1290415"/>
            <a:ext cx="55548" cy="1915823"/>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1" name="文字方塊 20"/>
          <p:cNvSpPr txBox="1"/>
          <p:nvPr/>
        </p:nvSpPr>
        <p:spPr>
          <a:xfrm>
            <a:off x="3753739" y="844383"/>
            <a:ext cx="935766" cy="461665"/>
          </a:xfrm>
          <a:prstGeom prst="rect">
            <a:avLst/>
          </a:prstGeom>
          <a:noFill/>
        </p:spPr>
        <p:txBody>
          <a:bodyPr wrap="square" rtlCol="0">
            <a:spAutoFit/>
          </a:bodyPr>
          <a:lstStyle/>
          <a:p>
            <a:r>
              <a:rPr lang="zh-TW" altLang="en-US" sz="2400" b="1" dirty="0" smtClean="0"/>
              <a:t>球墨</a:t>
            </a:r>
            <a:endParaRPr lang="zh-TW" altLang="en-US" sz="2400" b="1" dirty="0"/>
          </a:p>
        </p:txBody>
      </p:sp>
      <p:cxnSp>
        <p:nvCxnSpPr>
          <p:cNvPr id="24" name="直線單箭頭接點 23"/>
          <p:cNvCxnSpPr/>
          <p:nvPr/>
        </p:nvCxnSpPr>
        <p:spPr>
          <a:xfrm flipH="1" flipV="1">
            <a:off x="4249397" y="4636351"/>
            <a:ext cx="550134" cy="104342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1" name="文字方塊 30"/>
          <p:cNvSpPr txBox="1"/>
          <p:nvPr/>
        </p:nvSpPr>
        <p:spPr>
          <a:xfrm>
            <a:off x="4519138" y="5729199"/>
            <a:ext cx="1130679" cy="461665"/>
          </a:xfrm>
          <a:prstGeom prst="rect">
            <a:avLst/>
          </a:prstGeom>
          <a:noFill/>
        </p:spPr>
        <p:txBody>
          <a:bodyPr wrap="square" rtlCol="0">
            <a:spAutoFit/>
          </a:bodyPr>
          <a:lstStyle/>
          <a:p>
            <a:r>
              <a:rPr lang="zh-TW" altLang="en-US" sz="2400" b="1" dirty="0" smtClean="0"/>
              <a:t>肥粒體</a:t>
            </a:r>
            <a:endParaRPr lang="zh-TW" altLang="en-US" sz="2400" b="1" dirty="0"/>
          </a:p>
        </p:txBody>
      </p:sp>
      <p:sp>
        <p:nvSpPr>
          <p:cNvPr id="32" name="流程圖: 接點 31"/>
          <p:cNvSpPr/>
          <p:nvPr/>
        </p:nvSpPr>
        <p:spPr>
          <a:xfrm>
            <a:off x="9332008" y="2745713"/>
            <a:ext cx="358923" cy="388078"/>
          </a:xfrm>
          <a:prstGeom prst="flowChartConnector">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34" name="直線單箭頭接點 33"/>
          <p:cNvCxnSpPr/>
          <p:nvPr/>
        </p:nvCxnSpPr>
        <p:spPr>
          <a:xfrm>
            <a:off x="9171814" y="1337335"/>
            <a:ext cx="339655" cy="1422955"/>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0" name="文字方塊 39"/>
          <p:cNvSpPr txBox="1"/>
          <p:nvPr/>
        </p:nvSpPr>
        <p:spPr>
          <a:xfrm>
            <a:off x="8776531" y="921083"/>
            <a:ext cx="914400" cy="461665"/>
          </a:xfrm>
          <a:prstGeom prst="rect">
            <a:avLst/>
          </a:prstGeom>
          <a:noFill/>
        </p:spPr>
        <p:txBody>
          <a:bodyPr wrap="square" rtlCol="0">
            <a:spAutoFit/>
          </a:bodyPr>
          <a:lstStyle/>
          <a:p>
            <a:r>
              <a:rPr lang="zh-TW" altLang="en-US" sz="2400" b="1" dirty="0" smtClean="0"/>
              <a:t>球墨</a:t>
            </a:r>
            <a:endParaRPr lang="zh-TW" altLang="en-US" sz="2400" b="1" dirty="0"/>
          </a:p>
        </p:txBody>
      </p:sp>
      <p:sp>
        <p:nvSpPr>
          <p:cNvPr id="41" name="流程圖: 接點 40"/>
          <p:cNvSpPr/>
          <p:nvPr/>
        </p:nvSpPr>
        <p:spPr>
          <a:xfrm>
            <a:off x="5742774" y="3206238"/>
            <a:ext cx="222190" cy="237717"/>
          </a:xfrm>
          <a:prstGeom prst="flowChartConnector">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43" name="直線接點 42"/>
          <p:cNvCxnSpPr>
            <a:stCxn id="41" idx="2"/>
          </p:cNvCxnSpPr>
          <p:nvPr/>
        </p:nvCxnSpPr>
        <p:spPr>
          <a:xfrm flipH="1" flipV="1">
            <a:off x="5448939" y="3324314"/>
            <a:ext cx="293835" cy="783"/>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5" name="直線單箭頭接點 44"/>
          <p:cNvCxnSpPr/>
          <p:nvPr/>
        </p:nvCxnSpPr>
        <p:spPr>
          <a:xfrm>
            <a:off x="5448939" y="3332860"/>
            <a:ext cx="0" cy="172625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7" name="文字方塊 46"/>
          <p:cNvSpPr txBox="1"/>
          <p:nvPr/>
        </p:nvSpPr>
        <p:spPr>
          <a:xfrm>
            <a:off x="5136560" y="5158061"/>
            <a:ext cx="1195874" cy="461665"/>
          </a:xfrm>
          <a:prstGeom prst="rect">
            <a:avLst/>
          </a:prstGeom>
          <a:noFill/>
        </p:spPr>
        <p:txBody>
          <a:bodyPr wrap="square" rtlCol="0">
            <a:spAutoFit/>
          </a:bodyPr>
          <a:lstStyle/>
          <a:p>
            <a:r>
              <a:rPr lang="zh-TW" altLang="en-US" sz="2400" b="1" dirty="0" smtClean="0"/>
              <a:t>碳化釩</a:t>
            </a:r>
            <a:endParaRPr lang="zh-TW" altLang="en-US" sz="2400" b="1" dirty="0"/>
          </a:p>
        </p:txBody>
      </p:sp>
      <p:sp>
        <p:nvSpPr>
          <p:cNvPr id="48" name="流程圖: 接點 47"/>
          <p:cNvSpPr/>
          <p:nvPr/>
        </p:nvSpPr>
        <p:spPr>
          <a:xfrm>
            <a:off x="5734497" y="3995107"/>
            <a:ext cx="290557" cy="303787"/>
          </a:xfrm>
          <a:prstGeom prst="flowChartConnector">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51" name="直線單箭頭接點 50"/>
          <p:cNvCxnSpPr>
            <a:stCxn id="48" idx="6"/>
          </p:cNvCxnSpPr>
          <p:nvPr/>
        </p:nvCxnSpPr>
        <p:spPr>
          <a:xfrm>
            <a:off x="6025054" y="4195985"/>
            <a:ext cx="914400" cy="91440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54" name="文字方塊 53"/>
          <p:cNvSpPr txBox="1"/>
          <p:nvPr/>
        </p:nvSpPr>
        <p:spPr>
          <a:xfrm>
            <a:off x="6631536" y="5158061"/>
            <a:ext cx="1162228" cy="461665"/>
          </a:xfrm>
          <a:prstGeom prst="rect">
            <a:avLst/>
          </a:prstGeom>
          <a:noFill/>
        </p:spPr>
        <p:txBody>
          <a:bodyPr wrap="square" rtlCol="0">
            <a:spAutoFit/>
          </a:bodyPr>
          <a:lstStyle/>
          <a:p>
            <a:r>
              <a:rPr lang="zh-TW" altLang="en-US" sz="2400" b="1" dirty="0" smtClean="0"/>
              <a:t>波來鐵</a:t>
            </a:r>
            <a:endParaRPr lang="zh-TW" altLang="en-US" sz="2400" b="1" dirty="0"/>
          </a:p>
        </p:txBody>
      </p:sp>
    </p:spTree>
    <p:extLst>
      <p:ext uri="{BB962C8B-B14F-4D97-AF65-F5344CB8AC3E}">
        <p14:creationId xmlns:p14="http://schemas.microsoft.com/office/powerpoint/2010/main" val="12940845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66573" y="334906"/>
            <a:ext cx="10237862" cy="805930"/>
          </a:xfrm>
        </p:spPr>
        <p:txBody>
          <a:bodyPr/>
          <a:lstStyle/>
          <a:p>
            <a:pPr algn="ctr"/>
            <a:r>
              <a:rPr lang="en-US" altLang="zh-TW" b="1"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FCD600+V  1% 100x</a:t>
            </a:r>
            <a:endParaRPr lang="zh-TW" altLang="en-US" dirty="0"/>
          </a:p>
        </p:txBody>
      </p:sp>
      <p:pic>
        <p:nvPicPr>
          <p:cNvPr id="32" name="內容版面配置區 31"/>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2147" y="1851638"/>
            <a:ext cx="5059375" cy="3674693"/>
          </a:xfrm>
        </p:spPr>
      </p:pic>
      <p:pic>
        <p:nvPicPr>
          <p:cNvPr id="35" name="圖片 3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17455" y="5194321"/>
            <a:ext cx="524067" cy="343354"/>
          </a:xfrm>
          <a:prstGeom prst="rect">
            <a:avLst/>
          </a:prstGeom>
        </p:spPr>
      </p:pic>
      <p:pic>
        <p:nvPicPr>
          <p:cNvPr id="36" name="圖片 3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5631872" y="1862982"/>
            <a:ext cx="5208380" cy="3674693"/>
          </a:xfrm>
          <a:prstGeom prst="rect">
            <a:avLst/>
          </a:prstGeom>
        </p:spPr>
      </p:pic>
      <p:pic>
        <p:nvPicPr>
          <p:cNvPr id="38" name="圖片 3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99979" y="5264923"/>
            <a:ext cx="453715" cy="272752"/>
          </a:xfrm>
          <a:prstGeom prst="rect">
            <a:avLst/>
          </a:prstGeom>
        </p:spPr>
      </p:pic>
      <p:sp>
        <p:nvSpPr>
          <p:cNvPr id="8" name="圓角矩形 7"/>
          <p:cNvSpPr/>
          <p:nvPr/>
        </p:nvSpPr>
        <p:spPr>
          <a:xfrm>
            <a:off x="382385" y="1862051"/>
            <a:ext cx="374073" cy="41563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solidFill>
                <a:latin typeface="+mj-lt"/>
              </a:rPr>
              <a:t>A</a:t>
            </a:r>
            <a:endParaRPr lang="zh-TW" altLang="en-US" dirty="0">
              <a:solidFill>
                <a:schemeClr val="tx1"/>
              </a:solidFill>
              <a:latin typeface="+mj-lt"/>
            </a:endParaRPr>
          </a:p>
        </p:txBody>
      </p:sp>
      <p:sp>
        <p:nvSpPr>
          <p:cNvPr id="9" name="圓角矩形 8"/>
          <p:cNvSpPr/>
          <p:nvPr/>
        </p:nvSpPr>
        <p:spPr>
          <a:xfrm>
            <a:off x="5636029" y="1862051"/>
            <a:ext cx="374073" cy="41563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solidFill>
                <a:latin typeface="+mj-lt"/>
              </a:rPr>
              <a:t>B</a:t>
            </a:r>
            <a:endParaRPr lang="zh-TW" altLang="en-US" dirty="0">
              <a:solidFill>
                <a:schemeClr val="tx1"/>
              </a:solidFill>
              <a:latin typeface="+mj-lt"/>
            </a:endParaRPr>
          </a:p>
        </p:txBody>
      </p:sp>
      <p:sp>
        <p:nvSpPr>
          <p:cNvPr id="11" name="文字方塊 10"/>
          <p:cNvSpPr txBox="1"/>
          <p:nvPr/>
        </p:nvSpPr>
        <p:spPr>
          <a:xfrm>
            <a:off x="415636" y="5835535"/>
            <a:ext cx="10432473" cy="369332"/>
          </a:xfrm>
          <a:prstGeom prst="rect">
            <a:avLst/>
          </a:prstGeom>
          <a:noFill/>
        </p:spPr>
        <p:txBody>
          <a:bodyPr wrap="square" rtlCol="0">
            <a:spAutoFit/>
          </a:bodyPr>
          <a:lstStyle/>
          <a:p>
            <a:r>
              <a:rPr lang="zh-TW" altLang="en-US" dirty="0" smtClean="0"/>
              <a:t>                     </a:t>
            </a:r>
            <a:r>
              <a:rPr lang="zh-TW" altLang="en-US" b="1" dirty="0" smtClean="0">
                <a:latin typeface="+mn-ea"/>
              </a:rPr>
              <a:t>圖</a:t>
            </a:r>
            <a:r>
              <a:rPr lang="en-US" altLang="zh-TW" b="1" dirty="0" smtClean="0">
                <a:latin typeface="+mn-ea"/>
              </a:rPr>
              <a:t>A. FCD600+V 1%</a:t>
            </a:r>
            <a:r>
              <a:rPr lang="zh-TW" altLang="en-US" b="1" dirty="0" smtClean="0">
                <a:latin typeface="+mn-ea"/>
              </a:rPr>
              <a:t>腐蝕前                           圖</a:t>
            </a:r>
            <a:r>
              <a:rPr lang="en-US" altLang="zh-TW" b="1" dirty="0" smtClean="0">
                <a:latin typeface="+mn-ea"/>
              </a:rPr>
              <a:t>B. FCD600+V 1%</a:t>
            </a:r>
            <a:r>
              <a:rPr lang="zh-TW" altLang="en-US" b="1" dirty="0" smtClean="0">
                <a:latin typeface="+mn-ea"/>
              </a:rPr>
              <a:t>腐蝕後</a:t>
            </a:r>
            <a:endParaRPr lang="zh-TW" altLang="en-US" b="1" dirty="0">
              <a:latin typeface="+mn-ea"/>
            </a:endParaRPr>
          </a:p>
        </p:txBody>
      </p:sp>
      <p:sp>
        <p:nvSpPr>
          <p:cNvPr id="3" name="流程圖: 接點 2"/>
          <p:cNvSpPr/>
          <p:nvPr/>
        </p:nvSpPr>
        <p:spPr>
          <a:xfrm>
            <a:off x="1709159" y="4698684"/>
            <a:ext cx="452927" cy="417222"/>
          </a:xfrm>
          <a:prstGeom prst="flowChartConnector">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5" name="直線單箭頭接點 4"/>
          <p:cNvCxnSpPr>
            <a:stCxn id="3" idx="3"/>
          </p:cNvCxnSpPr>
          <p:nvPr/>
        </p:nvCxnSpPr>
        <p:spPr>
          <a:xfrm flipH="1">
            <a:off x="1059679" y="5054805"/>
            <a:ext cx="715810" cy="624823"/>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6" name="文字方塊 5"/>
          <p:cNvSpPr txBox="1"/>
          <p:nvPr/>
        </p:nvSpPr>
        <p:spPr>
          <a:xfrm>
            <a:off x="666573" y="5691499"/>
            <a:ext cx="914399" cy="369332"/>
          </a:xfrm>
          <a:prstGeom prst="rect">
            <a:avLst/>
          </a:prstGeom>
          <a:noFill/>
        </p:spPr>
        <p:txBody>
          <a:bodyPr wrap="square" rtlCol="0">
            <a:spAutoFit/>
          </a:bodyPr>
          <a:lstStyle/>
          <a:p>
            <a:r>
              <a:rPr lang="zh-TW" altLang="en-US" smtClean="0"/>
              <a:t>碳化釩</a:t>
            </a:r>
            <a:endParaRPr lang="zh-TW" altLang="en-US"/>
          </a:p>
        </p:txBody>
      </p:sp>
      <p:sp>
        <p:nvSpPr>
          <p:cNvPr id="7" name="流程圖: 接點 6"/>
          <p:cNvSpPr/>
          <p:nvPr/>
        </p:nvSpPr>
        <p:spPr>
          <a:xfrm>
            <a:off x="2691925" y="2069869"/>
            <a:ext cx="615297" cy="563939"/>
          </a:xfrm>
          <a:prstGeom prst="flowChartConnector">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2" name="直線單箭頭接點 11"/>
          <p:cNvCxnSpPr>
            <a:stCxn id="7" idx="0"/>
          </p:cNvCxnSpPr>
          <p:nvPr/>
        </p:nvCxnSpPr>
        <p:spPr>
          <a:xfrm flipH="1" flipV="1">
            <a:off x="2911834" y="1438696"/>
            <a:ext cx="87740" cy="631173"/>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5" name="文字方塊 14"/>
          <p:cNvSpPr txBox="1"/>
          <p:nvPr/>
        </p:nvSpPr>
        <p:spPr>
          <a:xfrm>
            <a:off x="2585102" y="1066413"/>
            <a:ext cx="828942" cy="461665"/>
          </a:xfrm>
          <a:prstGeom prst="rect">
            <a:avLst/>
          </a:prstGeom>
          <a:noFill/>
        </p:spPr>
        <p:txBody>
          <a:bodyPr wrap="square" rtlCol="0">
            <a:spAutoFit/>
          </a:bodyPr>
          <a:lstStyle/>
          <a:p>
            <a:r>
              <a:rPr lang="zh-TW" altLang="en-US" sz="2400" b="1" smtClean="0"/>
              <a:t>球墨</a:t>
            </a:r>
            <a:endParaRPr lang="zh-TW" altLang="en-US" sz="2400" b="1"/>
          </a:p>
        </p:txBody>
      </p:sp>
      <p:sp>
        <p:nvSpPr>
          <p:cNvPr id="16" name="流程圖: 接點 15"/>
          <p:cNvSpPr/>
          <p:nvPr/>
        </p:nvSpPr>
        <p:spPr>
          <a:xfrm>
            <a:off x="8195418" y="4401084"/>
            <a:ext cx="495656" cy="572568"/>
          </a:xfrm>
          <a:prstGeom prst="flowChartConnector">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8" name="直線單箭頭接點 17"/>
          <p:cNvCxnSpPr>
            <a:stCxn id="16" idx="3"/>
          </p:cNvCxnSpPr>
          <p:nvPr/>
        </p:nvCxnSpPr>
        <p:spPr>
          <a:xfrm flipH="1">
            <a:off x="6964822" y="4889801"/>
            <a:ext cx="1303183" cy="945734"/>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9" name="文字方塊 18"/>
          <p:cNvSpPr txBox="1"/>
          <p:nvPr/>
        </p:nvSpPr>
        <p:spPr>
          <a:xfrm>
            <a:off x="6110243" y="5835535"/>
            <a:ext cx="965675" cy="461665"/>
          </a:xfrm>
          <a:prstGeom prst="rect">
            <a:avLst/>
          </a:prstGeom>
          <a:noFill/>
        </p:spPr>
        <p:txBody>
          <a:bodyPr wrap="square" rtlCol="0">
            <a:spAutoFit/>
          </a:bodyPr>
          <a:lstStyle/>
          <a:p>
            <a:r>
              <a:rPr lang="zh-TW" altLang="en-US" sz="2400" b="1" dirty="0" smtClean="0"/>
              <a:t>球墨</a:t>
            </a:r>
            <a:endParaRPr lang="zh-TW" altLang="en-US" sz="2400" b="1" dirty="0"/>
          </a:p>
        </p:txBody>
      </p:sp>
      <p:sp>
        <p:nvSpPr>
          <p:cNvPr id="20" name="流程圖: 接點 19"/>
          <p:cNvSpPr/>
          <p:nvPr/>
        </p:nvSpPr>
        <p:spPr>
          <a:xfrm>
            <a:off x="10006873" y="3439100"/>
            <a:ext cx="393106" cy="408411"/>
          </a:xfrm>
          <a:prstGeom prst="flowChartConnector">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22" name="直線單箭頭接點 21"/>
          <p:cNvCxnSpPr>
            <a:stCxn id="20" idx="6"/>
          </p:cNvCxnSpPr>
          <p:nvPr/>
        </p:nvCxnSpPr>
        <p:spPr>
          <a:xfrm flipV="1">
            <a:off x="10399979" y="3622562"/>
            <a:ext cx="0" cy="207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直線單箭頭接點 23"/>
          <p:cNvCxnSpPr>
            <a:stCxn id="20" idx="6"/>
          </p:cNvCxnSpPr>
          <p:nvPr/>
        </p:nvCxnSpPr>
        <p:spPr>
          <a:xfrm>
            <a:off x="10399979" y="3657600"/>
            <a:ext cx="914400" cy="91440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5" name="文字方塊 24"/>
          <p:cNvSpPr txBox="1"/>
          <p:nvPr/>
        </p:nvSpPr>
        <p:spPr>
          <a:xfrm>
            <a:off x="11051191" y="4653120"/>
            <a:ext cx="553998" cy="1026507"/>
          </a:xfrm>
          <a:prstGeom prst="rect">
            <a:avLst/>
          </a:prstGeom>
          <a:noFill/>
        </p:spPr>
        <p:txBody>
          <a:bodyPr vert="eaVert" wrap="square" rtlCol="0">
            <a:spAutoFit/>
          </a:bodyPr>
          <a:lstStyle/>
          <a:p>
            <a:r>
              <a:rPr lang="zh-TW" altLang="en-US" sz="2400" b="1" dirty="0" smtClean="0"/>
              <a:t>波來鐵</a:t>
            </a:r>
            <a:endParaRPr lang="zh-TW" altLang="en-US" sz="2400" b="1" dirty="0"/>
          </a:p>
        </p:txBody>
      </p:sp>
    </p:spTree>
    <p:extLst>
      <p:ext uri="{BB962C8B-B14F-4D97-AF65-F5344CB8AC3E}">
        <p14:creationId xmlns:p14="http://schemas.microsoft.com/office/powerpoint/2010/main" val="2058730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77334" y="609600"/>
            <a:ext cx="8596668" cy="740636"/>
          </a:xfrm>
        </p:spPr>
        <p:txBody>
          <a:bodyPr/>
          <a:lstStyle/>
          <a:p>
            <a:pPr algn="ctr"/>
            <a:r>
              <a:rPr lang="en-US" altLang="zh-TW" b="1"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FCD600+V  1% 200x</a:t>
            </a:r>
            <a:endParaRPr lang="zh-TW" altLang="en-US" dirty="0"/>
          </a:p>
        </p:txBody>
      </p:sp>
      <p:pic>
        <p:nvPicPr>
          <p:cNvPr id="4" name="內容版面配置區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2896" y="2090872"/>
            <a:ext cx="5643274" cy="3284570"/>
          </a:xfrm>
        </p:spPr>
      </p:pic>
      <p:pic>
        <p:nvPicPr>
          <p:cNvPr id="7" name="圖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04637" y="5086161"/>
            <a:ext cx="441533" cy="289281"/>
          </a:xfrm>
          <a:prstGeom prst="rect">
            <a:avLst/>
          </a:prstGeom>
        </p:spPr>
      </p:pic>
      <p:pic>
        <p:nvPicPr>
          <p:cNvPr id="8" name="圖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59515" y="2090872"/>
            <a:ext cx="5319227" cy="3284570"/>
          </a:xfrm>
          <a:prstGeom prst="rect">
            <a:avLst/>
          </a:prstGeom>
        </p:spPr>
      </p:pic>
      <p:pic>
        <p:nvPicPr>
          <p:cNvPr id="10" name="圖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01247" y="5118792"/>
            <a:ext cx="377495" cy="256650"/>
          </a:xfrm>
          <a:prstGeom prst="rect">
            <a:avLst/>
          </a:prstGeom>
        </p:spPr>
      </p:pic>
      <p:sp>
        <p:nvSpPr>
          <p:cNvPr id="9" name="圓角矩形 8"/>
          <p:cNvSpPr/>
          <p:nvPr/>
        </p:nvSpPr>
        <p:spPr>
          <a:xfrm>
            <a:off x="6059978" y="2103120"/>
            <a:ext cx="374073" cy="41563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solidFill>
                <a:latin typeface="+mj-lt"/>
              </a:rPr>
              <a:t>B</a:t>
            </a:r>
            <a:endParaRPr lang="zh-TW" altLang="en-US" dirty="0">
              <a:solidFill>
                <a:schemeClr val="tx1"/>
              </a:solidFill>
              <a:latin typeface="+mj-lt"/>
            </a:endParaRPr>
          </a:p>
        </p:txBody>
      </p:sp>
      <p:sp>
        <p:nvSpPr>
          <p:cNvPr id="11" name="圓角矩形 10"/>
          <p:cNvSpPr/>
          <p:nvPr/>
        </p:nvSpPr>
        <p:spPr>
          <a:xfrm>
            <a:off x="110836" y="2097578"/>
            <a:ext cx="374073" cy="41563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solidFill>
                <a:latin typeface="+mj-lt"/>
              </a:rPr>
              <a:t>A</a:t>
            </a:r>
            <a:endParaRPr lang="zh-TW" altLang="en-US" dirty="0">
              <a:solidFill>
                <a:schemeClr val="tx1"/>
              </a:solidFill>
              <a:latin typeface="+mj-lt"/>
            </a:endParaRPr>
          </a:p>
        </p:txBody>
      </p:sp>
      <p:sp>
        <p:nvSpPr>
          <p:cNvPr id="12" name="文字方塊 11"/>
          <p:cNvSpPr txBox="1"/>
          <p:nvPr/>
        </p:nvSpPr>
        <p:spPr>
          <a:xfrm>
            <a:off x="116378" y="5669280"/>
            <a:ext cx="11247120" cy="369332"/>
          </a:xfrm>
          <a:prstGeom prst="rect">
            <a:avLst/>
          </a:prstGeom>
          <a:noFill/>
        </p:spPr>
        <p:txBody>
          <a:bodyPr wrap="square" rtlCol="0">
            <a:spAutoFit/>
          </a:bodyPr>
          <a:lstStyle/>
          <a:p>
            <a:r>
              <a:rPr lang="zh-TW" altLang="en-US" dirty="0" smtClean="0"/>
              <a:t>                             </a:t>
            </a:r>
            <a:r>
              <a:rPr lang="zh-TW" altLang="en-US" b="1" dirty="0" smtClean="0">
                <a:latin typeface="+mn-ea"/>
              </a:rPr>
              <a:t>圖</a:t>
            </a:r>
            <a:r>
              <a:rPr lang="en-US" altLang="zh-TW" b="1" dirty="0" smtClean="0">
                <a:latin typeface="+mn-ea"/>
              </a:rPr>
              <a:t>A. FCD600+V 1%</a:t>
            </a:r>
            <a:r>
              <a:rPr lang="zh-TW" altLang="en-US" b="1" dirty="0" smtClean="0">
                <a:latin typeface="+mn-ea"/>
              </a:rPr>
              <a:t>腐蝕前                            圖</a:t>
            </a:r>
            <a:r>
              <a:rPr lang="en-US" altLang="zh-TW" b="1" dirty="0" smtClean="0">
                <a:latin typeface="+mn-ea"/>
              </a:rPr>
              <a:t>B. FCD600+V 1%</a:t>
            </a:r>
            <a:r>
              <a:rPr lang="zh-TW" altLang="en-US" b="1" dirty="0" smtClean="0">
                <a:latin typeface="+mn-ea"/>
              </a:rPr>
              <a:t>腐蝕後 </a:t>
            </a:r>
            <a:endParaRPr lang="zh-TW" altLang="en-US" b="1" dirty="0">
              <a:latin typeface="+mn-ea"/>
            </a:endParaRPr>
          </a:p>
        </p:txBody>
      </p:sp>
      <p:sp>
        <p:nvSpPr>
          <p:cNvPr id="3" name="流程圖: 接點 2"/>
          <p:cNvSpPr/>
          <p:nvPr/>
        </p:nvSpPr>
        <p:spPr>
          <a:xfrm>
            <a:off x="3290131" y="2513214"/>
            <a:ext cx="888762" cy="759825"/>
          </a:xfrm>
          <a:prstGeom prst="flowChartConnector">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6" name="直線單箭頭接點 5"/>
          <p:cNvCxnSpPr>
            <a:stCxn id="3" idx="2"/>
          </p:cNvCxnSpPr>
          <p:nvPr/>
        </p:nvCxnSpPr>
        <p:spPr>
          <a:xfrm flipH="1" flipV="1">
            <a:off x="2820112" y="1888621"/>
            <a:ext cx="470019" cy="1004506"/>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5" name="文字方塊 14"/>
          <p:cNvSpPr txBox="1"/>
          <p:nvPr/>
        </p:nvSpPr>
        <p:spPr>
          <a:xfrm>
            <a:off x="2364783" y="1480127"/>
            <a:ext cx="1119499" cy="461665"/>
          </a:xfrm>
          <a:prstGeom prst="rect">
            <a:avLst/>
          </a:prstGeom>
          <a:noFill/>
        </p:spPr>
        <p:txBody>
          <a:bodyPr wrap="square" rtlCol="0">
            <a:spAutoFit/>
          </a:bodyPr>
          <a:lstStyle/>
          <a:p>
            <a:r>
              <a:rPr lang="zh-TW" altLang="en-US" sz="2400" b="1" dirty="0" smtClean="0"/>
              <a:t>球墨</a:t>
            </a:r>
            <a:endParaRPr lang="zh-TW" altLang="en-US" sz="2400" b="1" dirty="0"/>
          </a:p>
        </p:txBody>
      </p:sp>
      <p:sp>
        <p:nvSpPr>
          <p:cNvPr id="16" name="流程圖: 接點 15"/>
          <p:cNvSpPr/>
          <p:nvPr/>
        </p:nvSpPr>
        <p:spPr>
          <a:xfrm>
            <a:off x="10118221" y="2305396"/>
            <a:ext cx="598205" cy="719815"/>
          </a:xfrm>
          <a:prstGeom prst="flowChartConnector">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8" name="直線單箭頭接點 17"/>
          <p:cNvCxnSpPr>
            <a:stCxn id="16" idx="1"/>
          </p:cNvCxnSpPr>
          <p:nvPr/>
        </p:nvCxnSpPr>
        <p:spPr>
          <a:xfrm flipH="1" flipV="1">
            <a:off x="8933405" y="1584046"/>
            <a:ext cx="1272421" cy="826764"/>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9" name="文字方塊 18"/>
          <p:cNvSpPr txBox="1"/>
          <p:nvPr/>
        </p:nvSpPr>
        <p:spPr>
          <a:xfrm>
            <a:off x="8109959" y="1051133"/>
            <a:ext cx="1164043" cy="461665"/>
          </a:xfrm>
          <a:prstGeom prst="rect">
            <a:avLst/>
          </a:prstGeom>
          <a:noFill/>
        </p:spPr>
        <p:txBody>
          <a:bodyPr wrap="square" rtlCol="0">
            <a:spAutoFit/>
          </a:bodyPr>
          <a:lstStyle/>
          <a:p>
            <a:r>
              <a:rPr lang="zh-TW" altLang="en-US" sz="2400" b="1" dirty="0" smtClean="0"/>
              <a:t>波來鐵</a:t>
            </a:r>
            <a:endParaRPr lang="zh-TW" altLang="en-US" sz="2400" b="1" dirty="0"/>
          </a:p>
        </p:txBody>
      </p:sp>
      <p:sp>
        <p:nvSpPr>
          <p:cNvPr id="20" name="流程圖: 接點 19"/>
          <p:cNvSpPr/>
          <p:nvPr/>
        </p:nvSpPr>
        <p:spPr>
          <a:xfrm>
            <a:off x="3290131" y="4170348"/>
            <a:ext cx="675118" cy="623843"/>
          </a:xfrm>
          <a:prstGeom prst="flowChartConnector">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22" name="直線單箭頭接點 21"/>
          <p:cNvCxnSpPr>
            <a:stCxn id="20" idx="5"/>
          </p:cNvCxnSpPr>
          <p:nvPr/>
        </p:nvCxnSpPr>
        <p:spPr>
          <a:xfrm>
            <a:off x="3866380" y="4702831"/>
            <a:ext cx="620162" cy="860481"/>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3" name="文字方塊 22"/>
          <p:cNvSpPr txBox="1"/>
          <p:nvPr/>
        </p:nvSpPr>
        <p:spPr>
          <a:xfrm>
            <a:off x="4486542" y="5546221"/>
            <a:ext cx="1170774" cy="461665"/>
          </a:xfrm>
          <a:prstGeom prst="rect">
            <a:avLst/>
          </a:prstGeom>
          <a:noFill/>
        </p:spPr>
        <p:txBody>
          <a:bodyPr wrap="square" rtlCol="0">
            <a:spAutoFit/>
          </a:bodyPr>
          <a:lstStyle/>
          <a:p>
            <a:r>
              <a:rPr lang="zh-TW" altLang="en-US" sz="2400" b="1" dirty="0" smtClean="0"/>
              <a:t>肥粒體</a:t>
            </a:r>
            <a:endParaRPr lang="zh-TW" altLang="en-US" sz="2400" b="1" dirty="0"/>
          </a:p>
        </p:txBody>
      </p:sp>
      <p:sp>
        <p:nvSpPr>
          <p:cNvPr id="24" name="流程圖: 接點 23"/>
          <p:cNvSpPr/>
          <p:nvPr/>
        </p:nvSpPr>
        <p:spPr>
          <a:xfrm>
            <a:off x="4375446" y="4922378"/>
            <a:ext cx="299103" cy="376015"/>
          </a:xfrm>
          <a:prstGeom prst="flowChartConnector">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26" name="直線單箭頭接點 25"/>
          <p:cNvCxnSpPr>
            <a:stCxn id="24" idx="6"/>
          </p:cNvCxnSpPr>
          <p:nvPr/>
        </p:nvCxnSpPr>
        <p:spPr>
          <a:xfrm>
            <a:off x="4674549" y="5110386"/>
            <a:ext cx="1264778" cy="452926"/>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7" name="文字方塊 26"/>
          <p:cNvSpPr txBox="1"/>
          <p:nvPr/>
        </p:nvSpPr>
        <p:spPr>
          <a:xfrm>
            <a:off x="5939326" y="5554959"/>
            <a:ext cx="1119499" cy="461665"/>
          </a:xfrm>
          <a:prstGeom prst="rect">
            <a:avLst/>
          </a:prstGeom>
          <a:noFill/>
        </p:spPr>
        <p:txBody>
          <a:bodyPr wrap="square" rtlCol="0">
            <a:spAutoFit/>
          </a:bodyPr>
          <a:lstStyle/>
          <a:p>
            <a:r>
              <a:rPr lang="zh-TW" altLang="en-US" sz="2400" b="1" dirty="0" smtClean="0"/>
              <a:t>碳化釩</a:t>
            </a:r>
            <a:endParaRPr lang="zh-TW" altLang="en-US" sz="2400" b="1" dirty="0"/>
          </a:p>
        </p:txBody>
      </p:sp>
      <p:sp>
        <p:nvSpPr>
          <p:cNvPr id="28" name="流程圖: 接點 27"/>
          <p:cNvSpPr/>
          <p:nvPr/>
        </p:nvSpPr>
        <p:spPr>
          <a:xfrm>
            <a:off x="10626712" y="3666145"/>
            <a:ext cx="752030" cy="675118"/>
          </a:xfrm>
          <a:prstGeom prst="flowChartConnector">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30" name="直線單箭頭接點 29"/>
          <p:cNvCxnSpPr/>
          <p:nvPr/>
        </p:nvCxnSpPr>
        <p:spPr>
          <a:xfrm>
            <a:off x="11378742" y="4025069"/>
            <a:ext cx="313345" cy="799885"/>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1" name="文字方塊 30"/>
          <p:cNvSpPr txBox="1"/>
          <p:nvPr/>
        </p:nvSpPr>
        <p:spPr>
          <a:xfrm>
            <a:off x="11488593" y="4916244"/>
            <a:ext cx="553998" cy="937702"/>
          </a:xfrm>
          <a:prstGeom prst="rect">
            <a:avLst/>
          </a:prstGeom>
          <a:noFill/>
        </p:spPr>
        <p:txBody>
          <a:bodyPr vert="eaVert" wrap="square" rtlCol="0">
            <a:spAutoFit/>
          </a:bodyPr>
          <a:lstStyle/>
          <a:p>
            <a:r>
              <a:rPr lang="zh-TW" altLang="en-US" sz="2400" b="1" dirty="0" smtClean="0"/>
              <a:t>球墨</a:t>
            </a:r>
            <a:endParaRPr lang="zh-TW" altLang="en-US" sz="2400" b="1" dirty="0"/>
          </a:p>
        </p:txBody>
      </p:sp>
    </p:spTree>
    <p:extLst>
      <p:ext uri="{BB962C8B-B14F-4D97-AF65-F5344CB8AC3E}">
        <p14:creationId xmlns:p14="http://schemas.microsoft.com/office/powerpoint/2010/main" val="21546906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915543" y="651732"/>
            <a:ext cx="8596668" cy="714998"/>
          </a:xfrm>
        </p:spPr>
        <p:txBody>
          <a:bodyPr/>
          <a:lstStyle/>
          <a:p>
            <a:pPr algn="ctr"/>
            <a:r>
              <a:rPr lang="en-US" altLang="zh-TW" b="1"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FCD600+V  2% 50x</a:t>
            </a:r>
            <a:endParaRPr lang="zh-TW" altLang="en-US" dirty="0"/>
          </a:p>
        </p:txBody>
      </p:sp>
      <p:pic>
        <p:nvPicPr>
          <p:cNvPr id="8" name="內容版面配置區 7"/>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79603" y="2014510"/>
            <a:ext cx="5065230" cy="3053145"/>
          </a:xfrm>
        </p:spPr>
      </p:pic>
      <p:pic>
        <p:nvPicPr>
          <p:cNvPr id="10" name="圖片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60377" y="4750253"/>
            <a:ext cx="484455" cy="317401"/>
          </a:xfrm>
          <a:prstGeom prst="rect">
            <a:avLst/>
          </a:prstGeom>
        </p:spPr>
      </p:pic>
      <p:pic>
        <p:nvPicPr>
          <p:cNvPr id="12" name="圖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63633" y="2014510"/>
            <a:ext cx="5137210" cy="3053146"/>
          </a:xfrm>
          <a:prstGeom prst="rect">
            <a:avLst/>
          </a:prstGeom>
        </p:spPr>
      </p:pic>
      <p:pic>
        <p:nvPicPr>
          <p:cNvPr id="14" name="圖片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16388" y="4750254"/>
            <a:ext cx="484455" cy="317401"/>
          </a:xfrm>
          <a:prstGeom prst="rect">
            <a:avLst/>
          </a:prstGeom>
        </p:spPr>
      </p:pic>
      <p:sp>
        <p:nvSpPr>
          <p:cNvPr id="9" name="圓角矩形 8"/>
          <p:cNvSpPr/>
          <p:nvPr/>
        </p:nvSpPr>
        <p:spPr>
          <a:xfrm>
            <a:off x="279603" y="2028305"/>
            <a:ext cx="374073" cy="41563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solidFill>
                <a:latin typeface="+mj-lt"/>
              </a:rPr>
              <a:t>A</a:t>
            </a:r>
            <a:endParaRPr lang="zh-TW" altLang="en-US" dirty="0">
              <a:solidFill>
                <a:schemeClr val="tx1"/>
              </a:solidFill>
              <a:latin typeface="+mj-lt"/>
            </a:endParaRPr>
          </a:p>
        </p:txBody>
      </p:sp>
      <p:sp>
        <p:nvSpPr>
          <p:cNvPr id="11" name="圓角矩形 10"/>
          <p:cNvSpPr/>
          <p:nvPr/>
        </p:nvSpPr>
        <p:spPr>
          <a:xfrm>
            <a:off x="5478086" y="2028305"/>
            <a:ext cx="374073" cy="41563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solidFill>
              </a:rPr>
              <a:t>B</a:t>
            </a:r>
            <a:endParaRPr lang="zh-TW" altLang="en-US" dirty="0">
              <a:solidFill>
                <a:schemeClr val="tx1"/>
              </a:solidFill>
            </a:endParaRPr>
          </a:p>
        </p:txBody>
      </p:sp>
      <p:sp>
        <p:nvSpPr>
          <p:cNvPr id="13" name="文字方塊 12"/>
          <p:cNvSpPr txBox="1"/>
          <p:nvPr/>
        </p:nvSpPr>
        <p:spPr>
          <a:xfrm>
            <a:off x="320039" y="5757567"/>
            <a:ext cx="10316094" cy="369332"/>
          </a:xfrm>
          <a:prstGeom prst="rect">
            <a:avLst/>
          </a:prstGeom>
          <a:noFill/>
        </p:spPr>
        <p:txBody>
          <a:bodyPr wrap="square" rtlCol="0">
            <a:spAutoFit/>
          </a:bodyPr>
          <a:lstStyle/>
          <a:p>
            <a:r>
              <a:rPr lang="zh-TW" altLang="en-US" b="1" dirty="0" smtClean="0"/>
              <a:t>                      </a:t>
            </a:r>
            <a:r>
              <a:rPr lang="zh-TW" altLang="en-US" b="1" dirty="0" smtClean="0">
                <a:latin typeface="+mn-ea"/>
              </a:rPr>
              <a:t>圖</a:t>
            </a:r>
            <a:r>
              <a:rPr lang="en-US" altLang="zh-TW" b="1" dirty="0" smtClean="0">
                <a:latin typeface="+mn-ea"/>
              </a:rPr>
              <a:t>A. FCD600+V 2%</a:t>
            </a:r>
            <a:r>
              <a:rPr lang="zh-TW" altLang="en-US" b="1" dirty="0" smtClean="0">
                <a:latin typeface="+mn-ea"/>
              </a:rPr>
              <a:t>腐蝕前                       </a:t>
            </a:r>
            <a:r>
              <a:rPr lang="zh-TW" altLang="en-US" b="1" dirty="0" smtClean="0"/>
              <a:t>圖</a:t>
            </a:r>
            <a:r>
              <a:rPr lang="en-US" altLang="zh-TW" b="1" dirty="0" smtClean="0"/>
              <a:t>B. FCD600+V 2%</a:t>
            </a:r>
            <a:r>
              <a:rPr lang="zh-TW" altLang="en-US" b="1" dirty="0" smtClean="0"/>
              <a:t>腐蝕後 </a:t>
            </a:r>
            <a:endParaRPr lang="zh-TW" altLang="en-US" b="1" dirty="0"/>
          </a:p>
        </p:txBody>
      </p:sp>
      <p:sp>
        <p:nvSpPr>
          <p:cNvPr id="2" name="流程圖: 接點 1"/>
          <p:cNvSpPr/>
          <p:nvPr/>
        </p:nvSpPr>
        <p:spPr>
          <a:xfrm>
            <a:off x="2683379" y="4905286"/>
            <a:ext cx="170916" cy="162368"/>
          </a:xfrm>
          <a:prstGeom prst="flowChartConnector">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4" name="直線單箭頭接點 3"/>
          <p:cNvCxnSpPr>
            <a:stCxn id="2" idx="5"/>
          </p:cNvCxnSpPr>
          <p:nvPr/>
        </p:nvCxnSpPr>
        <p:spPr>
          <a:xfrm>
            <a:off x="2829265" y="5043876"/>
            <a:ext cx="460866" cy="211788"/>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7" name="文字方塊 6"/>
          <p:cNvSpPr txBox="1"/>
          <p:nvPr/>
        </p:nvSpPr>
        <p:spPr>
          <a:xfrm>
            <a:off x="3290131" y="5093292"/>
            <a:ext cx="1179319" cy="461665"/>
          </a:xfrm>
          <a:prstGeom prst="rect">
            <a:avLst/>
          </a:prstGeom>
          <a:noFill/>
        </p:spPr>
        <p:txBody>
          <a:bodyPr wrap="square" rtlCol="0">
            <a:spAutoFit/>
          </a:bodyPr>
          <a:lstStyle/>
          <a:p>
            <a:r>
              <a:rPr lang="zh-TW" altLang="en-US" sz="2400" b="1" dirty="0" smtClean="0"/>
              <a:t>碳化釩</a:t>
            </a:r>
            <a:endParaRPr lang="zh-TW" altLang="en-US" sz="2400" b="1" dirty="0"/>
          </a:p>
        </p:txBody>
      </p:sp>
      <p:sp>
        <p:nvSpPr>
          <p:cNvPr id="15" name="流程圖: 接點 14"/>
          <p:cNvSpPr/>
          <p:nvPr/>
        </p:nvSpPr>
        <p:spPr>
          <a:xfrm>
            <a:off x="8511611" y="4025069"/>
            <a:ext cx="299103" cy="350378"/>
          </a:xfrm>
          <a:prstGeom prst="flowChartConnector">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7" name="直線單箭頭接點 16"/>
          <p:cNvCxnSpPr>
            <a:stCxn id="15" idx="5"/>
          </p:cNvCxnSpPr>
          <p:nvPr/>
        </p:nvCxnSpPr>
        <p:spPr>
          <a:xfrm>
            <a:off x="8766911" y="4324135"/>
            <a:ext cx="507091" cy="1076807"/>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8" name="文字方塊 17"/>
          <p:cNvSpPr txBox="1"/>
          <p:nvPr/>
        </p:nvSpPr>
        <p:spPr>
          <a:xfrm>
            <a:off x="8935865" y="5366722"/>
            <a:ext cx="1186874" cy="461665"/>
          </a:xfrm>
          <a:prstGeom prst="rect">
            <a:avLst/>
          </a:prstGeom>
          <a:noFill/>
        </p:spPr>
        <p:txBody>
          <a:bodyPr wrap="square" rtlCol="0">
            <a:spAutoFit/>
          </a:bodyPr>
          <a:lstStyle/>
          <a:p>
            <a:r>
              <a:rPr lang="zh-TW" altLang="en-US" sz="2400" b="1" dirty="0" smtClean="0"/>
              <a:t>波來鐵</a:t>
            </a:r>
            <a:endParaRPr lang="zh-TW" altLang="en-US" sz="2400" b="1" dirty="0"/>
          </a:p>
        </p:txBody>
      </p:sp>
      <p:pic>
        <p:nvPicPr>
          <p:cNvPr id="19" name="圖片 18"/>
          <p:cNvPicPr>
            <a:picLocks noChangeAspect="1"/>
          </p:cNvPicPr>
          <p:nvPr/>
        </p:nvPicPr>
        <p:blipFill>
          <a:blip r:embed="rId6"/>
          <a:stretch>
            <a:fillRect/>
          </a:stretch>
        </p:blipFill>
        <p:spPr>
          <a:xfrm>
            <a:off x="7819403" y="4472360"/>
            <a:ext cx="358662" cy="390178"/>
          </a:xfrm>
          <a:prstGeom prst="rect">
            <a:avLst/>
          </a:prstGeom>
        </p:spPr>
      </p:pic>
      <p:cxnSp>
        <p:nvCxnSpPr>
          <p:cNvPr id="21" name="直線單箭頭接點 20"/>
          <p:cNvCxnSpPr>
            <a:stCxn id="19" idx="2"/>
          </p:cNvCxnSpPr>
          <p:nvPr/>
        </p:nvCxnSpPr>
        <p:spPr>
          <a:xfrm flipH="1">
            <a:off x="7230558" y="4862538"/>
            <a:ext cx="768176" cy="561743"/>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4" name="文字方塊 23"/>
          <p:cNvSpPr txBox="1"/>
          <p:nvPr/>
        </p:nvSpPr>
        <p:spPr>
          <a:xfrm>
            <a:off x="6462381" y="5281301"/>
            <a:ext cx="852819" cy="461665"/>
          </a:xfrm>
          <a:prstGeom prst="rect">
            <a:avLst/>
          </a:prstGeom>
          <a:noFill/>
        </p:spPr>
        <p:txBody>
          <a:bodyPr wrap="square" rtlCol="0">
            <a:spAutoFit/>
          </a:bodyPr>
          <a:lstStyle/>
          <a:p>
            <a:r>
              <a:rPr lang="zh-TW" altLang="en-US" sz="2400" b="1" dirty="0" smtClean="0"/>
              <a:t>球墨</a:t>
            </a:r>
            <a:endParaRPr lang="zh-TW" altLang="en-US" sz="2400" b="1" dirty="0"/>
          </a:p>
        </p:txBody>
      </p:sp>
      <p:sp>
        <p:nvSpPr>
          <p:cNvPr id="25" name="流程圖: 接點 24"/>
          <p:cNvSpPr/>
          <p:nvPr/>
        </p:nvSpPr>
        <p:spPr>
          <a:xfrm>
            <a:off x="10246407" y="2965391"/>
            <a:ext cx="230737" cy="213645"/>
          </a:xfrm>
          <a:prstGeom prst="flowChartConnector">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27" name="直線單箭頭接點 26"/>
          <p:cNvCxnSpPr/>
          <p:nvPr/>
        </p:nvCxnSpPr>
        <p:spPr>
          <a:xfrm>
            <a:off x="10494236" y="3067940"/>
            <a:ext cx="495656" cy="170916"/>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8" name="文字方塊 27"/>
          <p:cNvSpPr txBox="1"/>
          <p:nvPr/>
        </p:nvSpPr>
        <p:spPr>
          <a:xfrm>
            <a:off x="10880275" y="2947209"/>
            <a:ext cx="553998" cy="1094952"/>
          </a:xfrm>
          <a:prstGeom prst="rect">
            <a:avLst/>
          </a:prstGeom>
          <a:noFill/>
        </p:spPr>
        <p:txBody>
          <a:bodyPr vert="eaVert" wrap="square" rtlCol="0">
            <a:spAutoFit/>
          </a:bodyPr>
          <a:lstStyle/>
          <a:p>
            <a:r>
              <a:rPr lang="zh-TW" altLang="en-US" sz="2400" b="1" dirty="0" smtClean="0"/>
              <a:t>肥粒體</a:t>
            </a:r>
            <a:endParaRPr lang="zh-TW" altLang="en-US" sz="2400" b="1" dirty="0"/>
          </a:p>
        </p:txBody>
      </p:sp>
      <p:sp>
        <p:nvSpPr>
          <p:cNvPr id="29" name="流程圖: 接點 28"/>
          <p:cNvSpPr/>
          <p:nvPr/>
        </p:nvSpPr>
        <p:spPr>
          <a:xfrm>
            <a:off x="1068224" y="3956703"/>
            <a:ext cx="316195" cy="196553"/>
          </a:xfrm>
          <a:prstGeom prst="flowChartConnector">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31" name="直線單箭頭接點 30"/>
          <p:cNvCxnSpPr>
            <a:stCxn id="29" idx="4"/>
          </p:cNvCxnSpPr>
          <p:nvPr/>
        </p:nvCxnSpPr>
        <p:spPr>
          <a:xfrm flipH="1">
            <a:off x="915543" y="4153256"/>
            <a:ext cx="310779" cy="1128045"/>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2" name="文字方塊 31"/>
          <p:cNvSpPr txBox="1"/>
          <p:nvPr/>
        </p:nvSpPr>
        <p:spPr>
          <a:xfrm>
            <a:off x="487110" y="5366722"/>
            <a:ext cx="1102408" cy="461665"/>
          </a:xfrm>
          <a:prstGeom prst="rect">
            <a:avLst/>
          </a:prstGeom>
          <a:noFill/>
        </p:spPr>
        <p:txBody>
          <a:bodyPr wrap="square" rtlCol="0">
            <a:spAutoFit/>
          </a:bodyPr>
          <a:lstStyle/>
          <a:p>
            <a:r>
              <a:rPr lang="zh-TW" altLang="en-US" sz="2400" b="1" dirty="0" smtClean="0"/>
              <a:t>肥粒體</a:t>
            </a:r>
            <a:endParaRPr lang="zh-TW" altLang="en-US" sz="2400" b="1" dirty="0"/>
          </a:p>
        </p:txBody>
      </p:sp>
      <p:sp>
        <p:nvSpPr>
          <p:cNvPr id="33" name="流程圖: 接點 32"/>
          <p:cNvSpPr/>
          <p:nvPr/>
        </p:nvSpPr>
        <p:spPr>
          <a:xfrm>
            <a:off x="3290131" y="4238714"/>
            <a:ext cx="341832" cy="233646"/>
          </a:xfrm>
          <a:prstGeom prst="flowChartConnector">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35" name="直線單箭頭接點 34"/>
          <p:cNvCxnSpPr>
            <a:stCxn id="33" idx="5"/>
          </p:cNvCxnSpPr>
          <p:nvPr/>
        </p:nvCxnSpPr>
        <p:spPr>
          <a:xfrm>
            <a:off x="3581903" y="4438143"/>
            <a:ext cx="1278474" cy="817521"/>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6" name="文字方塊 35"/>
          <p:cNvSpPr txBox="1"/>
          <p:nvPr/>
        </p:nvSpPr>
        <p:spPr>
          <a:xfrm>
            <a:off x="4695456" y="5366722"/>
            <a:ext cx="795263" cy="461665"/>
          </a:xfrm>
          <a:prstGeom prst="rect">
            <a:avLst/>
          </a:prstGeom>
          <a:noFill/>
        </p:spPr>
        <p:txBody>
          <a:bodyPr wrap="square" rtlCol="0">
            <a:spAutoFit/>
          </a:bodyPr>
          <a:lstStyle/>
          <a:p>
            <a:r>
              <a:rPr lang="zh-TW" altLang="en-US" sz="2400" b="1" dirty="0" smtClean="0"/>
              <a:t>球墨</a:t>
            </a:r>
            <a:endParaRPr lang="zh-TW" altLang="en-US" sz="2400" b="1" dirty="0"/>
          </a:p>
        </p:txBody>
      </p:sp>
    </p:spTree>
    <p:extLst>
      <p:ext uri="{BB962C8B-B14F-4D97-AF65-F5344CB8AC3E}">
        <p14:creationId xmlns:p14="http://schemas.microsoft.com/office/powerpoint/2010/main" val="26024840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內容版面配置區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95615" y="2003366"/>
            <a:ext cx="4939330" cy="3026709"/>
          </a:xfrm>
        </p:spPr>
      </p:pic>
      <p:sp>
        <p:nvSpPr>
          <p:cNvPr id="4" name="標題 1"/>
          <p:cNvSpPr>
            <a:spLocks noGrp="1"/>
          </p:cNvSpPr>
          <p:nvPr>
            <p:ph type="title"/>
          </p:nvPr>
        </p:nvSpPr>
        <p:spPr>
          <a:xfrm>
            <a:off x="677334" y="578864"/>
            <a:ext cx="8596668" cy="706452"/>
          </a:xfrm>
        </p:spPr>
        <p:txBody>
          <a:bodyPr/>
          <a:lstStyle/>
          <a:p>
            <a:pPr algn="ctr"/>
            <a:r>
              <a:rPr lang="en-US" altLang="zh-TW" b="1"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FCD600+V  2% 100x</a:t>
            </a:r>
            <a:endParaRPr lang="zh-TW" altLang="en-US" dirty="0"/>
          </a:p>
        </p:txBody>
      </p:sp>
      <p:pic>
        <p:nvPicPr>
          <p:cNvPr id="7" name="圖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290" y="4746554"/>
            <a:ext cx="457491" cy="299736"/>
          </a:xfrm>
          <a:prstGeom prst="rect">
            <a:avLst/>
          </a:prstGeom>
        </p:spPr>
      </p:pic>
      <p:pic>
        <p:nvPicPr>
          <p:cNvPr id="8" name="圖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44022" y="2006764"/>
            <a:ext cx="5278363" cy="3095075"/>
          </a:xfrm>
          <a:prstGeom prst="rect">
            <a:avLst/>
          </a:prstGeom>
        </p:spPr>
      </p:pic>
      <p:pic>
        <p:nvPicPr>
          <p:cNvPr id="10" name="圖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02781" y="4826925"/>
            <a:ext cx="419604" cy="274913"/>
          </a:xfrm>
          <a:prstGeom prst="rect">
            <a:avLst/>
          </a:prstGeom>
        </p:spPr>
      </p:pic>
      <p:sp>
        <p:nvSpPr>
          <p:cNvPr id="9" name="圓角矩形 8"/>
          <p:cNvSpPr/>
          <p:nvPr/>
        </p:nvSpPr>
        <p:spPr>
          <a:xfrm>
            <a:off x="523702" y="2011680"/>
            <a:ext cx="374073" cy="41563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solidFill>
                <a:latin typeface="+mj-lt"/>
              </a:rPr>
              <a:t>A</a:t>
            </a:r>
            <a:endParaRPr lang="zh-TW" altLang="en-US" dirty="0">
              <a:solidFill>
                <a:schemeClr val="tx1"/>
              </a:solidFill>
              <a:latin typeface="+mj-lt"/>
            </a:endParaRPr>
          </a:p>
        </p:txBody>
      </p:sp>
      <p:sp>
        <p:nvSpPr>
          <p:cNvPr id="11" name="圓角矩形 10"/>
          <p:cNvSpPr/>
          <p:nvPr/>
        </p:nvSpPr>
        <p:spPr>
          <a:xfrm>
            <a:off x="5652654" y="2003366"/>
            <a:ext cx="374073" cy="41563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solidFill>
                <a:latin typeface="+mj-lt"/>
              </a:rPr>
              <a:t>B</a:t>
            </a:r>
            <a:endParaRPr lang="zh-TW" altLang="en-US" dirty="0">
              <a:solidFill>
                <a:schemeClr val="tx1"/>
              </a:solidFill>
              <a:latin typeface="+mj-lt"/>
            </a:endParaRPr>
          </a:p>
        </p:txBody>
      </p:sp>
      <p:sp>
        <p:nvSpPr>
          <p:cNvPr id="12" name="文字方塊 11"/>
          <p:cNvSpPr txBox="1"/>
          <p:nvPr/>
        </p:nvSpPr>
        <p:spPr>
          <a:xfrm>
            <a:off x="498764" y="5428213"/>
            <a:ext cx="10490661" cy="646331"/>
          </a:xfrm>
          <a:prstGeom prst="rect">
            <a:avLst/>
          </a:prstGeom>
          <a:noFill/>
        </p:spPr>
        <p:txBody>
          <a:bodyPr wrap="square" rtlCol="0">
            <a:spAutoFit/>
          </a:bodyPr>
          <a:lstStyle/>
          <a:p>
            <a:r>
              <a:rPr lang="zh-TW" altLang="en-US" dirty="0" smtClean="0"/>
              <a:t>                 </a:t>
            </a:r>
            <a:r>
              <a:rPr lang="zh-TW" altLang="en-US" b="1" dirty="0" smtClean="0">
                <a:latin typeface="+mn-ea"/>
              </a:rPr>
              <a:t>圖</a:t>
            </a:r>
            <a:r>
              <a:rPr lang="en-US" altLang="zh-TW" b="1" dirty="0" smtClean="0">
                <a:latin typeface="+mn-ea"/>
              </a:rPr>
              <a:t>A. FCD600+V 2%</a:t>
            </a:r>
            <a:r>
              <a:rPr lang="zh-TW" altLang="en-US" b="1" dirty="0" smtClean="0">
                <a:latin typeface="+mn-ea"/>
              </a:rPr>
              <a:t>腐蝕前                          圖</a:t>
            </a:r>
            <a:r>
              <a:rPr lang="en-US" altLang="zh-TW" b="1" dirty="0" smtClean="0">
                <a:latin typeface="+mn-ea"/>
              </a:rPr>
              <a:t>B. FCD600+V 2%</a:t>
            </a:r>
            <a:r>
              <a:rPr lang="zh-TW" altLang="en-US" b="1" dirty="0" smtClean="0">
                <a:latin typeface="+mn-ea"/>
              </a:rPr>
              <a:t>腐蝕後 </a:t>
            </a:r>
          </a:p>
          <a:p>
            <a:endParaRPr lang="zh-TW" altLang="en-US" dirty="0"/>
          </a:p>
        </p:txBody>
      </p:sp>
      <p:sp>
        <p:nvSpPr>
          <p:cNvPr id="2" name="流程圖: 接點 1"/>
          <p:cNvSpPr/>
          <p:nvPr/>
        </p:nvSpPr>
        <p:spPr>
          <a:xfrm>
            <a:off x="3828516" y="3965248"/>
            <a:ext cx="495657" cy="512748"/>
          </a:xfrm>
          <a:prstGeom prst="flowChartConnector">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6" name="直線單箭頭接點 5"/>
          <p:cNvCxnSpPr/>
          <p:nvPr/>
        </p:nvCxnSpPr>
        <p:spPr>
          <a:xfrm>
            <a:off x="4076344" y="4477996"/>
            <a:ext cx="376015" cy="950217"/>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3" name="文字方塊 12"/>
          <p:cNvSpPr txBox="1"/>
          <p:nvPr/>
        </p:nvSpPr>
        <p:spPr>
          <a:xfrm>
            <a:off x="4511414" y="5529129"/>
            <a:ext cx="850980" cy="461665"/>
          </a:xfrm>
          <a:prstGeom prst="rect">
            <a:avLst/>
          </a:prstGeom>
          <a:noFill/>
        </p:spPr>
        <p:txBody>
          <a:bodyPr wrap="square" rtlCol="0">
            <a:spAutoFit/>
          </a:bodyPr>
          <a:lstStyle/>
          <a:p>
            <a:r>
              <a:rPr lang="zh-TW" altLang="en-US" sz="2400" b="1" dirty="0" smtClean="0"/>
              <a:t>球墨</a:t>
            </a:r>
            <a:endParaRPr lang="zh-TW" altLang="en-US" sz="2400" b="1" dirty="0"/>
          </a:p>
        </p:txBody>
      </p:sp>
      <p:sp>
        <p:nvSpPr>
          <p:cNvPr id="14" name="流程圖: 接點 13"/>
          <p:cNvSpPr/>
          <p:nvPr/>
        </p:nvSpPr>
        <p:spPr>
          <a:xfrm>
            <a:off x="4975668" y="2666288"/>
            <a:ext cx="386726" cy="384561"/>
          </a:xfrm>
          <a:prstGeom prst="flowChartConnector">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6" name="直線單箭頭接點 15"/>
          <p:cNvCxnSpPr>
            <a:stCxn id="14" idx="0"/>
          </p:cNvCxnSpPr>
          <p:nvPr/>
        </p:nvCxnSpPr>
        <p:spPr>
          <a:xfrm flipH="1" flipV="1">
            <a:off x="5118931" y="1828800"/>
            <a:ext cx="50100" cy="837488"/>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7" name="文字方塊 16"/>
          <p:cNvSpPr txBox="1"/>
          <p:nvPr/>
        </p:nvSpPr>
        <p:spPr>
          <a:xfrm>
            <a:off x="4629772" y="1350739"/>
            <a:ext cx="1196525" cy="461665"/>
          </a:xfrm>
          <a:prstGeom prst="rect">
            <a:avLst/>
          </a:prstGeom>
          <a:noFill/>
        </p:spPr>
        <p:txBody>
          <a:bodyPr wrap="square" rtlCol="0">
            <a:spAutoFit/>
          </a:bodyPr>
          <a:lstStyle/>
          <a:p>
            <a:r>
              <a:rPr lang="zh-TW" altLang="en-US" sz="2400" b="1" dirty="0" smtClean="0"/>
              <a:t>肥粒體</a:t>
            </a:r>
            <a:endParaRPr lang="zh-TW" altLang="en-US" sz="2400" b="1" dirty="0"/>
          </a:p>
        </p:txBody>
      </p:sp>
      <p:sp>
        <p:nvSpPr>
          <p:cNvPr id="18" name="流程圖: 接點 17"/>
          <p:cNvSpPr/>
          <p:nvPr/>
        </p:nvSpPr>
        <p:spPr>
          <a:xfrm>
            <a:off x="6939185" y="4657458"/>
            <a:ext cx="572568" cy="529839"/>
          </a:xfrm>
          <a:prstGeom prst="flowChartConnector">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20" name="直線單箭頭接點 19"/>
          <p:cNvCxnSpPr>
            <a:stCxn id="18" idx="3"/>
          </p:cNvCxnSpPr>
          <p:nvPr/>
        </p:nvCxnSpPr>
        <p:spPr>
          <a:xfrm flipH="1">
            <a:off x="6452075" y="5109704"/>
            <a:ext cx="570961" cy="318509"/>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1" name="文字方塊 20"/>
          <p:cNvSpPr txBox="1"/>
          <p:nvPr/>
        </p:nvSpPr>
        <p:spPr>
          <a:xfrm>
            <a:off x="5922236" y="5428213"/>
            <a:ext cx="820396" cy="461665"/>
          </a:xfrm>
          <a:prstGeom prst="rect">
            <a:avLst/>
          </a:prstGeom>
          <a:noFill/>
        </p:spPr>
        <p:txBody>
          <a:bodyPr wrap="square" rtlCol="0">
            <a:spAutoFit/>
          </a:bodyPr>
          <a:lstStyle/>
          <a:p>
            <a:r>
              <a:rPr lang="zh-TW" altLang="en-US" sz="2400" b="1" dirty="0" smtClean="0"/>
              <a:t>球墨</a:t>
            </a:r>
            <a:endParaRPr lang="zh-TW" altLang="en-US" sz="2400" b="1" dirty="0"/>
          </a:p>
        </p:txBody>
      </p:sp>
      <p:sp>
        <p:nvSpPr>
          <p:cNvPr id="22" name="流程圖: 接點 21"/>
          <p:cNvSpPr/>
          <p:nvPr/>
        </p:nvSpPr>
        <p:spPr>
          <a:xfrm>
            <a:off x="9502923" y="4537817"/>
            <a:ext cx="393107" cy="384561"/>
          </a:xfrm>
          <a:prstGeom prst="flowChartConnector">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24" name="直線單箭頭接點 23"/>
          <p:cNvCxnSpPr>
            <a:stCxn id="22" idx="5"/>
          </p:cNvCxnSpPr>
          <p:nvPr/>
        </p:nvCxnSpPr>
        <p:spPr>
          <a:xfrm>
            <a:off x="9838461" y="4866060"/>
            <a:ext cx="271214" cy="663069"/>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5" name="文字方塊 24"/>
          <p:cNvSpPr txBox="1"/>
          <p:nvPr/>
        </p:nvSpPr>
        <p:spPr>
          <a:xfrm>
            <a:off x="9767843" y="5529129"/>
            <a:ext cx="1154542" cy="461665"/>
          </a:xfrm>
          <a:prstGeom prst="rect">
            <a:avLst/>
          </a:prstGeom>
          <a:noFill/>
        </p:spPr>
        <p:txBody>
          <a:bodyPr wrap="square" rtlCol="0">
            <a:spAutoFit/>
          </a:bodyPr>
          <a:lstStyle/>
          <a:p>
            <a:r>
              <a:rPr lang="zh-TW" altLang="en-US" sz="2400" b="1" dirty="0" smtClean="0"/>
              <a:t>肥粒體</a:t>
            </a:r>
            <a:endParaRPr lang="zh-TW" altLang="en-US" sz="2400" b="1" dirty="0"/>
          </a:p>
        </p:txBody>
      </p:sp>
      <p:sp>
        <p:nvSpPr>
          <p:cNvPr id="26" name="流程圖: 接點 25"/>
          <p:cNvSpPr/>
          <p:nvPr/>
        </p:nvSpPr>
        <p:spPr>
          <a:xfrm>
            <a:off x="3059394" y="4477996"/>
            <a:ext cx="247828" cy="179462"/>
          </a:xfrm>
          <a:prstGeom prst="flowChartConnector">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28" name="直線單箭頭接點 27"/>
          <p:cNvCxnSpPr/>
          <p:nvPr/>
        </p:nvCxnSpPr>
        <p:spPr>
          <a:xfrm>
            <a:off x="3170490" y="4657458"/>
            <a:ext cx="222190" cy="452246"/>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9" name="文字方塊 28"/>
          <p:cNvSpPr txBox="1"/>
          <p:nvPr/>
        </p:nvSpPr>
        <p:spPr>
          <a:xfrm>
            <a:off x="2717563" y="5081158"/>
            <a:ext cx="1433442" cy="461665"/>
          </a:xfrm>
          <a:prstGeom prst="rect">
            <a:avLst/>
          </a:prstGeom>
          <a:noFill/>
        </p:spPr>
        <p:txBody>
          <a:bodyPr wrap="square" rtlCol="0">
            <a:spAutoFit/>
          </a:bodyPr>
          <a:lstStyle/>
          <a:p>
            <a:r>
              <a:rPr lang="zh-TW" altLang="en-US" sz="2400" b="1" dirty="0" smtClean="0"/>
              <a:t>碳化釩</a:t>
            </a:r>
            <a:endParaRPr lang="zh-TW" altLang="en-US" sz="2400" b="1" dirty="0"/>
          </a:p>
        </p:txBody>
      </p:sp>
    </p:spTree>
    <p:extLst>
      <p:ext uri="{BB962C8B-B14F-4D97-AF65-F5344CB8AC3E}">
        <p14:creationId xmlns:p14="http://schemas.microsoft.com/office/powerpoint/2010/main" val="33256540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內容版面配置區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8131" y="2092223"/>
            <a:ext cx="5244082" cy="2949796"/>
          </a:xfrm>
        </p:spPr>
      </p:pic>
      <p:sp>
        <p:nvSpPr>
          <p:cNvPr id="4" name="標題 1"/>
          <p:cNvSpPr>
            <a:spLocks noGrp="1"/>
          </p:cNvSpPr>
          <p:nvPr>
            <p:ph type="title"/>
          </p:nvPr>
        </p:nvSpPr>
        <p:spPr>
          <a:xfrm>
            <a:off x="677334" y="609600"/>
            <a:ext cx="8596668" cy="706452"/>
          </a:xfrm>
        </p:spPr>
        <p:txBody>
          <a:bodyPr/>
          <a:lstStyle/>
          <a:p>
            <a:pPr algn="ctr"/>
            <a:r>
              <a:rPr lang="en-US" altLang="zh-TW" b="1"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FCD600+V  2% 200x</a:t>
            </a:r>
            <a:endParaRPr lang="zh-TW" altLang="en-US" dirty="0"/>
          </a:p>
        </p:txBody>
      </p:sp>
      <p:pic>
        <p:nvPicPr>
          <p:cNvPr id="7" name="圖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83513" y="4708733"/>
            <a:ext cx="508700" cy="333286"/>
          </a:xfrm>
          <a:prstGeom prst="rect">
            <a:avLst/>
          </a:prstGeom>
        </p:spPr>
      </p:pic>
      <p:pic>
        <p:nvPicPr>
          <p:cNvPr id="8" name="圖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22824" y="2102331"/>
            <a:ext cx="5244083" cy="2949797"/>
          </a:xfrm>
          <a:prstGeom prst="rect">
            <a:avLst/>
          </a:prstGeom>
        </p:spPr>
      </p:pic>
      <p:pic>
        <p:nvPicPr>
          <p:cNvPr id="10" name="圖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22422" y="4770903"/>
            <a:ext cx="413809" cy="271116"/>
          </a:xfrm>
          <a:prstGeom prst="rect">
            <a:avLst/>
          </a:prstGeom>
        </p:spPr>
      </p:pic>
      <p:sp>
        <p:nvSpPr>
          <p:cNvPr id="9" name="圓角矩形 8"/>
          <p:cNvSpPr/>
          <p:nvPr/>
        </p:nvSpPr>
        <p:spPr>
          <a:xfrm>
            <a:off x="5792148" y="2092222"/>
            <a:ext cx="374073" cy="41563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solidFill>
                <a:latin typeface="+mj-lt"/>
              </a:rPr>
              <a:t>B</a:t>
            </a:r>
            <a:endParaRPr lang="zh-TW" altLang="en-US" dirty="0">
              <a:solidFill>
                <a:schemeClr val="tx1"/>
              </a:solidFill>
              <a:latin typeface="+mj-lt"/>
            </a:endParaRPr>
          </a:p>
        </p:txBody>
      </p:sp>
      <p:sp>
        <p:nvSpPr>
          <p:cNvPr id="12" name="圓角矩形 11"/>
          <p:cNvSpPr/>
          <p:nvPr/>
        </p:nvSpPr>
        <p:spPr>
          <a:xfrm>
            <a:off x="260465" y="2097577"/>
            <a:ext cx="374073" cy="41563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solidFill>
                <a:latin typeface="+mj-lt"/>
              </a:rPr>
              <a:t>A</a:t>
            </a:r>
            <a:endParaRPr lang="zh-TW" altLang="en-US" dirty="0">
              <a:solidFill>
                <a:schemeClr val="tx1"/>
              </a:solidFill>
              <a:latin typeface="+mj-lt"/>
            </a:endParaRPr>
          </a:p>
        </p:txBody>
      </p:sp>
      <p:sp>
        <p:nvSpPr>
          <p:cNvPr id="13" name="文字方塊 12"/>
          <p:cNvSpPr txBox="1"/>
          <p:nvPr/>
        </p:nvSpPr>
        <p:spPr>
          <a:xfrm>
            <a:off x="282633" y="5428211"/>
            <a:ext cx="10789920" cy="369332"/>
          </a:xfrm>
          <a:prstGeom prst="rect">
            <a:avLst/>
          </a:prstGeom>
          <a:noFill/>
        </p:spPr>
        <p:txBody>
          <a:bodyPr wrap="square" rtlCol="0">
            <a:spAutoFit/>
          </a:bodyPr>
          <a:lstStyle/>
          <a:p>
            <a:r>
              <a:rPr lang="zh-TW" altLang="en-US" b="1" dirty="0" smtClean="0"/>
              <a:t>                      </a:t>
            </a:r>
            <a:r>
              <a:rPr lang="zh-TW" altLang="en-US" b="1" dirty="0" smtClean="0">
                <a:latin typeface="+mn-ea"/>
              </a:rPr>
              <a:t>圖</a:t>
            </a:r>
            <a:r>
              <a:rPr lang="en-US" altLang="zh-TW" b="1" dirty="0" smtClean="0">
                <a:latin typeface="+mn-ea"/>
              </a:rPr>
              <a:t>A. FCD600+V 2%</a:t>
            </a:r>
            <a:r>
              <a:rPr lang="zh-TW" altLang="en-US" b="1" dirty="0" smtClean="0">
                <a:latin typeface="+mn-ea"/>
              </a:rPr>
              <a:t>腐蝕前                           圖</a:t>
            </a:r>
            <a:r>
              <a:rPr lang="en-US" altLang="zh-TW" b="1" dirty="0" smtClean="0">
                <a:latin typeface="+mn-ea"/>
              </a:rPr>
              <a:t>B. FCD600+V 2%</a:t>
            </a:r>
            <a:r>
              <a:rPr lang="zh-TW" altLang="en-US" b="1" dirty="0" smtClean="0">
                <a:latin typeface="+mn-ea"/>
              </a:rPr>
              <a:t>腐蝕後 </a:t>
            </a:r>
          </a:p>
        </p:txBody>
      </p:sp>
      <p:sp>
        <p:nvSpPr>
          <p:cNvPr id="2" name="流程圖: 接點 1"/>
          <p:cNvSpPr/>
          <p:nvPr/>
        </p:nvSpPr>
        <p:spPr>
          <a:xfrm>
            <a:off x="2418460" y="4153256"/>
            <a:ext cx="658026" cy="709301"/>
          </a:xfrm>
          <a:prstGeom prst="flowChartConnector">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6" name="直線單箭頭接點 5"/>
          <p:cNvCxnSpPr/>
          <p:nvPr/>
        </p:nvCxnSpPr>
        <p:spPr>
          <a:xfrm flipH="1">
            <a:off x="1179320" y="4770903"/>
            <a:ext cx="1298960" cy="657308"/>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1" name="文字方塊 10"/>
          <p:cNvSpPr txBox="1"/>
          <p:nvPr/>
        </p:nvSpPr>
        <p:spPr>
          <a:xfrm>
            <a:off x="511433" y="5428211"/>
            <a:ext cx="821711" cy="461665"/>
          </a:xfrm>
          <a:prstGeom prst="rect">
            <a:avLst/>
          </a:prstGeom>
          <a:noFill/>
        </p:spPr>
        <p:txBody>
          <a:bodyPr wrap="square" rtlCol="0">
            <a:spAutoFit/>
          </a:bodyPr>
          <a:lstStyle/>
          <a:p>
            <a:r>
              <a:rPr lang="zh-TW" altLang="en-US" sz="2400" b="1" dirty="0" smtClean="0"/>
              <a:t>球墨</a:t>
            </a:r>
            <a:endParaRPr lang="zh-TW" altLang="en-US" sz="2400" b="1" dirty="0"/>
          </a:p>
        </p:txBody>
      </p:sp>
      <p:sp>
        <p:nvSpPr>
          <p:cNvPr id="14" name="流程圖: 接點 13"/>
          <p:cNvSpPr/>
          <p:nvPr/>
        </p:nvSpPr>
        <p:spPr>
          <a:xfrm>
            <a:off x="2726108" y="2743200"/>
            <a:ext cx="461473" cy="512748"/>
          </a:xfrm>
          <a:prstGeom prst="flowChartConnector">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6" name="直線單箭頭接點 15"/>
          <p:cNvCxnSpPr>
            <a:stCxn id="14" idx="0"/>
          </p:cNvCxnSpPr>
          <p:nvPr/>
        </p:nvCxnSpPr>
        <p:spPr>
          <a:xfrm flipH="1" flipV="1">
            <a:off x="2623559" y="1768979"/>
            <a:ext cx="333286" cy="974221"/>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9" name="文字方塊 18"/>
          <p:cNvSpPr txBox="1"/>
          <p:nvPr/>
        </p:nvSpPr>
        <p:spPr>
          <a:xfrm>
            <a:off x="2136448" y="1358684"/>
            <a:ext cx="1179320" cy="461665"/>
          </a:xfrm>
          <a:prstGeom prst="rect">
            <a:avLst/>
          </a:prstGeom>
          <a:noFill/>
        </p:spPr>
        <p:txBody>
          <a:bodyPr wrap="square" rtlCol="0">
            <a:spAutoFit/>
          </a:bodyPr>
          <a:lstStyle/>
          <a:p>
            <a:r>
              <a:rPr lang="zh-TW" altLang="en-US" sz="2400" b="1" dirty="0" smtClean="0"/>
              <a:t>肥粒體</a:t>
            </a:r>
            <a:endParaRPr lang="zh-TW" altLang="en-US" sz="2400" b="1" dirty="0"/>
          </a:p>
        </p:txBody>
      </p:sp>
      <p:sp>
        <p:nvSpPr>
          <p:cNvPr id="20" name="流程圖: 接點 19"/>
          <p:cNvSpPr/>
          <p:nvPr/>
        </p:nvSpPr>
        <p:spPr>
          <a:xfrm>
            <a:off x="7110101" y="4213077"/>
            <a:ext cx="410198" cy="410198"/>
          </a:xfrm>
          <a:prstGeom prst="flowChartConnector">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22" name="直線單箭頭接點 21"/>
          <p:cNvCxnSpPr>
            <a:stCxn id="20" idx="3"/>
          </p:cNvCxnSpPr>
          <p:nvPr/>
        </p:nvCxnSpPr>
        <p:spPr>
          <a:xfrm flipH="1">
            <a:off x="6494977" y="4563203"/>
            <a:ext cx="675196" cy="649732"/>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3" name="文字方塊 22"/>
          <p:cNvSpPr txBox="1"/>
          <p:nvPr/>
        </p:nvSpPr>
        <p:spPr>
          <a:xfrm>
            <a:off x="5792148" y="5212935"/>
            <a:ext cx="1112854" cy="461665"/>
          </a:xfrm>
          <a:prstGeom prst="rect">
            <a:avLst/>
          </a:prstGeom>
          <a:noFill/>
        </p:spPr>
        <p:txBody>
          <a:bodyPr wrap="square" rtlCol="0">
            <a:spAutoFit/>
          </a:bodyPr>
          <a:lstStyle/>
          <a:p>
            <a:r>
              <a:rPr lang="zh-TW" altLang="en-US" sz="2400" b="1" dirty="0" smtClean="0"/>
              <a:t>波來鐵</a:t>
            </a:r>
            <a:endParaRPr lang="zh-TW" altLang="en-US" sz="2400" b="1" dirty="0"/>
          </a:p>
        </p:txBody>
      </p:sp>
      <p:sp>
        <p:nvSpPr>
          <p:cNvPr id="24" name="流程圖: 接點 23"/>
          <p:cNvSpPr/>
          <p:nvPr/>
        </p:nvSpPr>
        <p:spPr>
          <a:xfrm>
            <a:off x="10306228" y="2507858"/>
            <a:ext cx="521293" cy="466078"/>
          </a:xfrm>
          <a:prstGeom prst="flowChartConnector">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26" name="直線單箭頭接點 25"/>
          <p:cNvCxnSpPr>
            <a:stCxn id="24" idx="1"/>
          </p:cNvCxnSpPr>
          <p:nvPr/>
        </p:nvCxnSpPr>
        <p:spPr>
          <a:xfrm flipH="1" flipV="1">
            <a:off x="9511469" y="1820349"/>
            <a:ext cx="871101" cy="755765"/>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7" name="文字方塊 26"/>
          <p:cNvSpPr txBox="1"/>
          <p:nvPr/>
        </p:nvSpPr>
        <p:spPr>
          <a:xfrm>
            <a:off x="8836351" y="1452785"/>
            <a:ext cx="1110954" cy="461665"/>
          </a:xfrm>
          <a:prstGeom prst="rect">
            <a:avLst/>
          </a:prstGeom>
          <a:noFill/>
        </p:spPr>
        <p:txBody>
          <a:bodyPr wrap="square" rtlCol="0">
            <a:spAutoFit/>
          </a:bodyPr>
          <a:lstStyle/>
          <a:p>
            <a:r>
              <a:rPr lang="zh-TW" altLang="en-US" sz="2400" b="1" dirty="0" smtClean="0"/>
              <a:t>肥粒體</a:t>
            </a:r>
            <a:endParaRPr lang="zh-TW" altLang="en-US" sz="2400" b="1" dirty="0"/>
          </a:p>
        </p:txBody>
      </p:sp>
      <p:sp>
        <p:nvSpPr>
          <p:cNvPr id="28" name="流程圖: 接點 27"/>
          <p:cNvSpPr/>
          <p:nvPr/>
        </p:nvSpPr>
        <p:spPr>
          <a:xfrm>
            <a:off x="8725257" y="2247211"/>
            <a:ext cx="717846" cy="521293"/>
          </a:xfrm>
          <a:prstGeom prst="flowChartConnector">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30" name="直線單箭頭接點 29"/>
          <p:cNvCxnSpPr>
            <a:stCxn id="28" idx="1"/>
          </p:cNvCxnSpPr>
          <p:nvPr/>
        </p:nvCxnSpPr>
        <p:spPr>
          <a:xfrm flipH="1" flipV="1">
            <a:off x="8152014" y="1768979"/>
            <a:ext cx="678369" cy="554574"/>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1" name="文字方塊 30"/>
          <p:cNvSpPr txBox="1"/>
          <p:nvPr/>
        </p:nvSpPr>
        <p:spPr>
          <a:xfrm>
            <a:off x="7580120" y="1358684"/>
            <a:ext cx="914400" cy="461665"/>
          </a:xfrm>
          <a:prstGeom prst="rect">
            <a:avLst/>
          </a:prstGeom>
          <a:noFill/>
        </p:spPr>
        <p:txBody>
          <a:bodyPr wrap="square" rtlCol="0">
            <a:spAutoFit/>
          </a:bodyPr>
          <a:lstStyle/>
          <a:p>
            <a:r>
              <a:rPr lang="zh-TW" altLang="en-US" sz="2400" b="1" dirty="0" smtClean="0"/>
              <a:t>球墨</a:t>
            </a:r>
            <a:endParaRPr lang="zh-TW" altLang="en-US" sz="2400" b="1" dirty="0"/>
          </a:p>
        </p:txBody>
      </p:sp>
      <p:sp>
        <p:nvSpPr>
          <p:cNvPr id="32" name="流程圖: 接點 31"/>
          <p:cNvSpPr/>
          <p:nvPr/>
        </p:nvSpPr>
        <p:spPr>
          <a:xfrm>
            <a:off x="2025353" y="3132034"/>
            <a:ext cx="264920" cy="213644"/>
          </a:xfrm>
          <a:prstGeom prst="flowChartConnector">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37" name="直線單箭頭接點 36"/>
          <p:cNvCxnSpPr/>
          <p:nvPr/>
        </p:nvCxnSpPr>
        <p:spPr>
          <a:xfrm flipH="1" flipV="1">
            <a:off x="1546789" y="1768980"/>
            <a:ext cx="583691" cy="1363054"/>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9" name="文字方塊 38"/>
          <p:cNvSpPr txBox="1"/>
          <p:nvPr/>
        </p:nvSpPr>
        <p:spPr>
          <a:xfrm>
            <a:off x="917450" y="1399648"/>
            <a:ext cx="1167253" cy="461665"/>
          </a:xfrm>
          <a:prstGeom prst="rect">
            <a:avLst/>
          </a:prstGeom>
          <a:noFill/>
        </p:spPr>
        <p:txBody>
          <a:bodyPr wrap="square" rtlCol="0">
            <a:spAutoFit/>
          </a:bodyPr>
          <a:lstStyle/>
          <a:p>
            <a:r>
              <a:rPr lang="zh-TW" altLang="en-US" sz="2400" b="1" dirty="0" smtClean="0"/>
              <a:t>碳化釩</a:t>
            </a:r>
            <a:endParaRPr lang="zh-TW" altLang="en-US" sz="2400" b="1" dirty="0"/>
          </a:p>
        </p:txBody>
      </p:sp>
    </p:spTree>
    <p:extLst>
      <p:ext uri="{BB962C8B-B14F-4D97-AF65-F5344CB8AC3E}">
        <p14:creationId xmlns:p14="http://schemas.microsoft.com/office/powerpoint/2010/main" val="9158674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70996" y="1005752"/>
            <a:ext cx="8761413" cy="706964"/>
          </a:xfrm>
        </p:spPr>
        <p:txBody>
          <a:bodyPr>
            <a:normAutofit/>
          </a:bodyPr>
          <a:lstStyle/>
          <a:p>
            <a:r>
              <a:rPr lang="zh-TW" altLang="en-US" b="1" dirty="0">
                <a:solidFill>
                  <a:schemeClr val="tx1"/>
                </a:solidFill>
              </a:rPr>
              <a:t>上表面硬度</a:t>
            </a:r>
          </a:p>
        </p:txBody>
      </p:sp>
      <p:sp>
        <p:nvSpPr>
          <p:cNvPr id="3" name="文字方塊 2"/>
          <p:cNvSpPr txBox="1"/>
          <p:nvPr/>
        </p:nvSpPr>
        <p:spPr>
          <a:xfrm>
            <a:off x="6272613" y="2025807"/>
            <a:ext cx="4913832" cy="2554545"/>
          </a:xfrm>
          <a:prstGeom prst="rect">
            <a:avLst/>
          </a:prstGeom>
          <a:noFill/>
        </p:spPr>
        <p:txBody>
          <a:bodyPr wrap="square" rtlCol="0">
            <a:spAutoFit/>
          </a:bodyPr>
          <a:lstStyle/>
          <a:p>
            <a:r>
              <a:rPr lang="zh-TW" altLang="en-US" sz="3200" b="1" dirty="0" smtClean="0">
                <a:latin typeface="標楷體" panose="03000509000000000000" pitchFamily="65" charset="-120"/>
                <a:ea typeface="標楷體" panose="03000509000000000000" pitchFamily="65" charset="-120"/>
              </a:rPr>
              <a:t>經由此數據得知</a:t>
            </a:r>
            <a:r>
              <a:rPr lang="en-US" altLang="zh-TW" sz="3200" b="1" dirty="0" smtClean="0">
                <a:latin typeface="標楷體" panose="03000509000000000000" pitchFamily="65" charset="-120"/>
                <a:ea typeface="標楷體" panose="03000509000000000000" pitchFamily="65" charset="-120"/>
              </a:rPr>
              <a:t>FCD600+V3%</a:t>
            </a:r>
            <a:r>
              <a:rPr lang="zh-TW" altLang="en-US" sz="3200" b="1" dirty="0" smtClean="0">
                <a:latin typeface="標楷體" panose="03000509000000000000" pitchFamily="65" charset="-120"/>
                <a:ea typeface="標楷體" panose="03000509000000000000" pitchFamily="65" charset="-120"/>
              </a:rPr>
              <a:t>的</a:t>
            </a:r>
            <a:r>
              <a:rPr lang="en-US" altLang="zh-TW" sz="3200" b="1" dirty="0" smtClean="0">
                <a:latin typeface="標楷體" panose="03000509000000000000" pitchFamily="65" charset="-120"/>
                <a:ea typeface="標楷體" panose="03000509000000000000" pitchFamily="65" charset="-120"/>
              </a:rPr>
              <a:t>HRB</a:t>
            </a:r>
            <a:r>
              <a:rPr lang="zh-TW" altLang="en-US" sz="3200" b="1" dirty="0" smtClean="0">
                <a:latin typeface="標楷體" panose="03000509000000000000" pitchFamily="65" charset="-120"/>
                <a:ea typeface="標楷體" panose="03000509000000000000" pitchFamily="65" charset="-120"/>
              </a:rPr>
              <a:t>硬度測試結果較硬</a:t>
            </a:r>
            <a:r>
              <a:rPr lang="zh-TW" altLang="en-US" sz="3200" b="1" dirty="0">
                <a:latin typeface="標楷體" panose="03000509000000000000" pitchFamily="65" charset="-120"/>
                <a:ea typeface="標楷體" panose="03000509000000000000" pitchFamily="65" charset="-120"/>
              </a:rPr>
              <a:t>而</a:t>
            </a:r>
            <a:r>
              <a:rPr lang="en-US" altLang="zh-TW" sz="3200" b="1" dirty="0" smtClean="0">
                <a:latin typeface="標楷體" panose="03000509000000000000" pitchFamily="65" charset="-120"/>
                <a:ea typeface="標楷體" panose="03000509000000000000" pitchFamily="65" charset="-120"/>
              </a:rPr>
              <a:t>FCD600+V1%</a:t>
            </a:r>
            <a:r>
              <a:rPr lang="zh-TW" altLang="en-US" sz="3200" b="1" dirty="0" smtClean="0">
                <a:latin typeface="標楷體" panose="03000509000000000000" pitchFamily="65" charset="-120"/>
                <a:ea typeface="標楷體" panose="03000509000000000000" pitchFamily="65" charset="-120"/>
              </a:rPr>
              <a:t>較軟，所以硬度較硬至較軟為</a:t>
            </a:r>
            <a:r>
              <a:rPr lang="en-US" altLang="zh-TW" sz="3200" b="1" dirty="0" smtClean="0">
                <a:solidFill>
                  <a:srgbClr val="C00000"/>
                </a:solidFill>
                <a:latin typeface="標楷體" panose="03000509000000000000" pitchFamily="65" charset="-120"/>
                <a:ea typeface="標楷體" panose="03000509000000000000" pitchFamily="65" charset="-120"/>
              </a:rPr>
              <a:t>3%V&gt;2%V&gt;1%V</a:t>
            </a:r>
            <a:endParaRPr lang="zh-TW" altLang="en-US" sz="3200" b="1" dirty="0">
              <a:solidFill>
                <a:srgbClr val="C00000"/>
              </a:solidFill>
              <a:latin typeface="標楷體" panose="03000509000000000000" pitchFamily="65" charset="-120"/>
              <a:ea typeface="標楷體" panose="03000509000000000000" pitchFamily="65" charset="-120"/>
            </a:endParaRPr>
          </a:p>
        </p:txBody>
      </p:sp>
      <p:sp>
        <p:nvSpPr>
          <p:cNvPr id="4" name="矩形 3"/>
          <p:cNvSpPr/>
          <p:nvPr/>
        </p:nvSpPr>
        <p:spPr>
          <a:xfrm>
            <a:off x="3238856" y="2264636"/>
            <a:ext cx="495656" cy="153824"/>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pic>
        <p:nvPicPr>
          <p:cNvPr id="7" name="內容版面配置區 6"/>
          <p:cNvPicPr>
            <a:picLocks noGrp="1" noChangeAspect="1"/>
          </p:cNvPicPr>
          <p:nvPr>
            <p:ph idx="1"/>
          </p:nvPr>
        </p:nvPicPr>
        <p:blipFill>
          <a:blip r:embed="rId2" cstate="print"/>
          <a:stretch>
            <a:fillRect/>
          </a:stretch>
        </p:blipFill>
        <p:spPr>
          <a:xfrm>
            <a:off x="999858" y="1927192"/>
            <a:ext cx="5249546" cy="3024949"/>
          </a:xfrm>
          <a:prstGeom prst="rect">
            <a:avLst/>
          </a:prstGeom>
        </p:spPr>
      </p:pic>
      <p:sp>
        <p:nvSpPr>
          <p:cNvPr id="5" name="矩形 4"/>
          <p:cNvSpPr/>
          <p:nvPr/>
        </p:nvSpPr>
        <p:spPr>
          <a:xfrm>
            <a:off x="1068224" y="0"/>
            <a:ext cx="45719"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p:cNvSpPr/>
          <p:nvPr/>
        </p:nvSpPr>
        <p:spPr>
          <a:xfrm>
            <a:off x="1085316" y="68366"/>
            <a:ext cx="45719"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7"/>
          <p:cNvSpPr/>
          <p:nvPr/>
        </p:nvSpPr>
        <p:spPr>
          <a:xfrm>
            <a:off x="3423805" y="2059160"/>
            <a:ext cx="401652" cy="1790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9152257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94426" y="219543"/>
            <a:ext cx="10286920" cy="1320800"/>
          </a:xfrm>
        </p:spPr>
        <p:txBody>
          <a:bodyPr>
            <a:normAutofit/>
          </a:bodyPr>
          <a:lstStyle/>
          <a:p>
            <a:pPr algn="ctr"/>
            <a:r>
              <a:rPr lang="zh-TW" altLang="en-US" sz="4800" b="1" dirty="0" smtClean="0">
                <a:solidFill>
                  <a:schemeClr val="tx1"/>
                </a:solidFill>
              </a:rPr>
              <a:t>目前進度</a:t>
            </a:r>
            <a:endParaRPr lang="zh-TW" altLang="en-US" sz="4800" b="1" dirty="0">
              <a:solidFill>
                <a:schemeClr val="tx1"/>
              </a:solidFill>
            </a:endParaRPr>
          </a:p>
        </p:txBody>
      </p:sp>
      <p:sp>
        <p:nvSpPr>
          <p:cNvPr id="4" name="圓角矩形 3"/>
          <p:cNvSpPr/>
          <p:nvPr/>
        </p:nvSpPr>
        <p:spPr>
          <a:xfrm>
            <a:off x="4846574" y="1292513"/>
            <a:ext cx="1999715" cy="94003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ltLang="zh-TW" b="1" dirty="0" smtClean="0">
                <a:solidFill>
                  <a:schemeClr val="tx1"/>
                </a:solidFill>
                <a:latin typeface="+mj-lt"/>
              </a:rPr>
              <a:t>FCD600</a:t>
            </a:r>
            <a:endParaRPr lang="zh-TW" altLang="en-US" b="1" dirty="0">
              <a:solidFill>
                <a:schemeClr val="tx1"/>
              </a:solidFill>
              <a:latin typeface="+mj-lt"/>
            </a:endParaRPr>
          </a:p>
        </p:txBody>
      </p:sp>
      <p:cxnSp>
        <p:nvCxnSpPr>
          <p:cNvPr id="6" name="直線接點 5"/>
          <p:cNvCxnSpPr>
            <a:stCxn id="4" idx="1"/>
          </p:cNvCxnSpPr>
          <p:nvPr/>
        </p:nvCxnSpPr>
        <p:spPr>
          <a:xfrm flipH="1" flipV="1">
            <a:off x="3452501" y="1762531"/>
            <a:ext cx="1394073"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直線接點 7"/>
          <p:cNvCxnSpPr/>
          <p:nvPr/>
        </p:nvCxnSpPr>
        <p:spPr>
          <a:xfrm flipH="1">
            <a:off x="3426864" y="1762533"/>
            <a:ext cx="8545" cy="85078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直線接點 9"/>
          <p:cNvCxnSpPr>
            <a:stCxn id="4" idx="3"/>
          </p:cNvCxnSpPr>
          <p:nvPr/>
        </p:nvCxnSpPr>
        <p:spPr>
          <a:xfrm flipV="1">
            <a:off x="6846289" y="1762531"/>
            <a:ext cx="1144029"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直線接點 13"/>
          <p:cNvCxnSpPr/>
          <p:nvPr/>
        </p:nvCxnSpPr>
        <p:spPr>
          <a:xfrm>
            <a:off x="7990318" y="1762533"/>
            <a:ext cx="0" cy="73283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圓角矩形 14"/>
          <p:cNvSpPr/>
          <p:nvPr/>
        </p:nvSpPr>
        <p:spPr>
          <a:xfrm>
            <a:off x="2657742" y="2613315"/>
            <a:ext cx="1717705" cy="90755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b="1" dirty="0" smtClean="0"/>
              <a:t>硬度</a:t>
            </a:r>
            <a:endParaRPr lang="zh-TW" altLang="en-US" b="1" dirty="0"/>
          </a:p>
        </p:txBody>
      </p:sp>
      <p:sp>
        <p:nvSpPr>
          <p:cNvPr id="16" name="圓角矩形 15"/>
          <p:cNvSpPr/>
          <p:nvPr/>
        </p:nvSpPr>
        <p:spPr>
          <a:xfrm>
            <a:off x="7191563" y="2489062"/>
            <a:ext cx="1597510" cy="957129"/>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b="1" dirty="0" smtClean="0"/>
              <a:t>金相</a:t>
            </a:r>
            <a:endParaRPr lang="zh-TW" altLang="en-US" b="1" dirty="0"/>
          </a:p>
        </p:txBody>
      </p:sp>
      <p:cxnSp>
        <p:nvCxnSpPr>
          <p:cNvPr id="18" name="直線接點 17"/>
          <p:cNvCxnSpPr>
            <a:stCxn id="15" idx="2"/>
          </p:cNvCxnSpPr>
          <p:nvPr/>
        </p:nvCxnSpPr>
        <p:spPr>
          <a:xfrm>
            <a:off x="3516595" y="3520867"/>
            <a:ext cx="4273" cy="87404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直線接點 19"/>
          <p:cNvCxnSpPr/>
          <p:nvPr/>
        </p:nvCxnSpPr>
        <p:spPr>
          <a:xfrm>
            <a:off x="1828800" y="4394911"/>
            <a:ext cx="3290130"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直線接點 24"/>
          <p:cNvCxnSpPr/>
          <p:nvPr/>
        </p:nvCxnSpPr>
        <p:spPr>
          <a:xfrm>
            <a:off x="1828800" y="4394911"/>
            <a:ext cx="0" cy="75820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直線接點 26"/>
          <p:cNvCxnSpPr/>
          <p:nvPr/>
        </p:nvCxnSpPr>
        <p:spPr>
          <a:xfrm>
            <a:off x="5118930" y="4394911"/>
            <a:ext cx="0" cy="84366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圓角矩形 27"/>
          <p:cNvSpPr/>
          <p:nvPr/>
        </p:nvSpPr>
        <p:spPr>
          <a:xfrm>
            <a:off x="1187865" y="5153114"/>
            <a:ext cx="1469877" cy="931492"/>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zh-TW" altLang="en-US" b="1" dirty="0" smtClean="0">
                <a:solidFill>
                  <a:schemeClr val="tx1"/>
                </a:solidFill>
              </a:rPr>
              <a:t>體硬度</a:t>
            </a:r>
            <a:endParaRPr lang="zh-TW" altLang="en-US" b="1" dirty="0">
              <a:solidFill>
                <a:schemeClr val="tx1"/>
              </a:solidFill>
            </a:endParaRPr>
          </a:p>
        </p:txBody>
      </p:sp>
      <p:sp>
        <p:nvSpPr>
          <p:cNvPr id="29" name="圓角矩形 28"/>
          <p:cNvSpPr/>
          <p:nvPr/>
        </p:nvSpPr>
        <p:spPr>
          <a:xfrm>
            <a:off x="4375447" y="5153114"/>
            <a:ext cx="1598063" cy="931492"/>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zh-TW" altLang="en-US" b="1" dirty="0" smtClean="0">
                <a:solidFill>
                  <a:schemeClr val="tx1"/>
                </a:solidFill>
              </a:rPr>
              <a:t>表硬度</a:t>
            </a:r>
            <a:endParaRPr lang="zh-TW" altLang="en-US" b="1" dirty="0">
              <a:solidFill>
                <a:schemeClr val="tx1"/>
              </a:solidFill>
            </a:endParaRPr>
          </a:p>
        </p:txBody>
      </p:sp>
    </p:spTree>
    <p:extLst>
      <p:ext uri="{BB962C8B-B14F-4D97-AF65-F5344CB8AC3E}">
        <p14:creationId xmlns:p14="http://schemas.microsoft.com/office/powerpoint/2010/main" val="7326751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06752" y="2207663"/>
            <a:ext cx="10367864" cy="1320800"/>
          </a:xfrm>
        </p:spPr>
        <p:txBody>
          <a:bodyPr>
            <a:noAutofit/>
          </a:bodyPr>
          <a:lstStyle/>
          <a:p>
            <a:pPr algn="ctr"/>
            <a:r>
              <a:rPr lang="zh-TW" altLang="en-US" sz="8800" b="1" dirty="0" smtClean="0">
                <a:solidFill>
                  <a:schemeClr val="tx1"/>
                </a:solidFill>
              </a:rPr>
              <a:t>未 來 進 度</a:t>
            </a:r>
            <a:endParaRPr lang="zh-TW" altLang="en-US" sz="8800" b="1" dirty="0">
              <a:solidFill>
                <a:schemeClr val="tx1"/>
              </a:solidFill>
            </a:endParaRPr>
          </a:p>
        </p:txBody>
      </p:sp>
    </p:spTree>
    <p:extLst>
      <p:ext uri="{BB962C8B-B14F-4D97-AF65-F5344CB8AC3E}">
        <p14:creationId xmlns:p14="http://schemas.microsoft.com/office/powerpoint/2010/main" val="21868220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79320" y="404501"/>
            <a:ext cx="8596668" cy="1320800"/>
          </a:xfrm>
        </p:spPr>
        <p:txBody>
          <a:bodyPr>
            <a:normAutofit/>
          </a:bodyPr>
          <a:lstStyle/>
          <a:p>
            <a:pPr algn="ctr"/>
            <a:r>
              <a:rPr lang="zh-TW" altLang="en-US" sz="7200" b="1" dirty="0" smtClean="0">
                <a:solidFill>
                  <a:schemeClr val="tx1"/>
                </a:solidFill>
                <a:latin typeface="標楷體" panose="03000509000000000000" pitchFamily="65" charset="-120"/>
                <a:ea typeface="標楷體" panose="03000509000000000000" pitchFamily="65" charset="-120"/>
              </a:rPr>
              <a:t>目錄</a:t>
            </a:r>
            <a:endParaRPr lang="zh-TW" altLang="en-US" sz="7200" b="1" dirty="0">
              <a:solidFill>
                <a:schemeClr val="tx1"/>
              </a:solidFill>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564022" y="2160589"/>
            <a:ext cx="10254954" cy="4556405"/>
          </a:xfrm>
        </p:spPr>
        <p:txBody>
          <a:bodyPr>
            <a:noAutofit/>
          </a:bodyPr>
          <a:lstStyle/>
          <a:p>
            <a:pPr marL="0" indent="0" algn="ctr">
              <a:buNone/>
            </a:pPr>
            <a:r>
              <a:rPr lang="en-US" altLang="zh-TW" sz="2800" b="1" dirty="0" smtClean="0">
                <a:latin typeface="標楷體" panose="03000509000000000000" pitchFamily="65" charset="-120"/>
                <a:ea typeface="標楷體" panose="03000509000000000000" pitchFamily="65" charset="-120"/>
              </a:rPr>
              <a:t>1.</a:t>
            </a:r>
            <a:r>
              <a:rPr lang="zh-TW" altLang="en-US" sz="2800" b="1" dirty="0" smtClean="0">
                <a:latin typeface="標楷體" panose="03000509000000000000" pitchFamily="65" charset="-120"/>
                <a:ea typeface="標楷體" panose="03000509000000000000" pitchFamily="65" charset="-120"/>
              </a:rPr>
              <a:t>前 言</a:t>
            </a:r>
            <a:endParaRPr lang="en-US" altLang="zh-TW" sz="2800" b="1" dirty="0" smtClean="0">
              <a:latin typeface="標楷體" panose="03000509000000000000" pitchFamily="65" charset="-120"/>
              <a:ea typeface="標楷體" panose="03000509000000000000" pitchFamily="65" charset="-120"/>
            </a:endParaRPr>
          </a:p>
          <a:p>
            <a:pPr marL="0" indent="0" algn="ctr">
              <a:buNone/>
            </a:pPr>
            <a:r>
              <a:rPr lang="en-US" altLang="zh-TW" b="1" dirty="0" smtClean="0">
                <a:solidFill>
                  <a:srgbClr val="C00000"/>
                </a:solidFill>
                <a:latin typeface="標楷體" panose="03000509000000000000" pitchFamily="65" charset="-120"/>
                <a:ea typeface="標楷體" panose="03000509000000000000" pitchFamily="65" charset="-120"/>
              </a:rPr>
              <a:t>1-1</a:t>
            </a:r>
            <a:r>
              <a:rPr lang="zh-TW" altLang="en-US" b="1" dirty="0" smtClean="0">
                <a:solidFill>
                  <a:srgbClr val="C00000"/>
                </a:solidFill>
                <a:latin typeface="標楷體" panose="03000509000000000000" pitchFamily="65" charset="-120"/>
                <a:ea typeface="標楷體" panose="03000509000000000000" pitchFamily="65" charset="-120"/>
              </a:rPr>
              <a:t>實驗</a:t>
            </a:r>
            <a:r>
              <a:rPr lang="zh-TW" altLang="en-US" b="1" dirty="0">
                <a:solidFill>
                  <a:srgbClr val="C00000"/>
                </a:solidFill>
                <a:latin typeface="標楷體" panose="03000509000000000000" pitchFamily="65" charset="-120"/>
                <a:ea typeface="標楷體" panose="03000509000000000000" pitchFamily="65" charset="-120"/>
              </a:rPr>
              <a:t>動機</a:t>
            </a:r>
            <a:endParaRPr lang="en-US" altLang="zh-TW" b="1" dirty="0">
              <a:solidFill>
                <a:srgbClr val="C00000"/>
              </a:solidFill>
              <a:latin typeface="標楷體" panose="03000509000000000000" pitchFamily="65" charset="-120"/>
              <a:ea typeface="標楷體" panose="03000509000000000000" pitchFamily="65" charset="-120"/>
            </a:endParaRPr>
          </a:p>
          <a:p>
            <a:pPr marL="0" indent="0" algn="ctr">
              <a:buNone/>
            </a:pPr>
            <a:r>
              <a:rPr lang="en-US" altLang="zh-TW" b="1" dirty="0">
                <a:solidFill>
                  <a:srgbClr val="C00000"/>
                </a:solidFill>
                <a:latin typeface="標楷體" panose="03000509000000000000" pitchFamily="65" charset="-120"/>
                <a:ea typeface="標楷體" panose="03000509000000000000" pitchFamily="65" charset="-120"/>
              </a:rPr>
              <a:t>1-2</a:t>
            </a:r>
            <a:r>
              <a:rPr lang="zh-TW" altLang="en-US" b="1" dirty="0">
                <a:solidFill>
                  <a:srgbClr val="C00000"/>
                </a:solidFill>
                <a:latin typeface="標楷體" panose="03000509000000000000" pitchFamily="65" charset="-120"/>
                <a:ea typeface="標楷體" panose="03000509000000000000" pitchFamily="65" charset="-120"/>
              </a:rPr>
              <a:t>實驗</a:t>
            </a:r>
            <a:r>
              <a:rPr lang="zh-TW" altLang="en-US" b="1" dirty="0" smtClean="0">
                <a:solidFill>
                  <a:srgbClr val="C00000"/>
                </a:solidFill>
                <a:latin typeface="標楷體" panose="03000509000000000000" pitchFamily="65" charset="-120"/>
                <a:ea typeface="標楷體" panose="03000509000000000000" pitchFamily="65" charset="-120"/>
              </a:rPr>
              <a:t>目的</a:t>
            </a:r>
            <a:endParaRPr lang="en-US" altLang="zh-TW" b="1" dirty="0">
              <a:solidFill>
                <a:srgbClr val="C00000"/>
              </a:solidFill>
              <a:latin typeface="標楷體" panose="03000509000000000000" pitchFamily="65" charset="-120"/>
              <a:ea typeface="標楷體" panose="03000509000000000000" pitchFamily="65" charset="-120"/>
            </a:endParaRPr>
          </a:p>
          <a:p>
            <a:pPr marL="0" indent="0" algn="ctr">
              <a:buNone/>
            </a:pPr>
            <a:r>
              <a:rPr lang="en-US" altLang="zh-TW" sz="2800" b="1" dirty="0" smtClean="0">
                <a:latin typeface="標楷體" panose="03000509000000000000" pitchFamily="65" charset="-120"/>
                <a:ea typeface="標楷體" panose="03000509000000000000" pitchFamily="65" charset="-120"/>
              </a:rPr>
              <a:t>2.</a:t>
            </a:r>
            <a:r>
              <a:rPr lang="zh-TW" altLang="en-US" sz="2800" b="1" dirty="0" smtClean="0">
                <a:latin typeface="標楷體" panose="03000509000000000000" pitchFamily="65" charset="-120"/>
                <a:ea typeface="標楷體" panose="03000509000000000000" pitchFamily="65" charset="-120"/>
              </a:rPr>
              <a:t>實 驗 結 果 與 討 論</a:t>
            </a:r>
            <a:endParaRPr lang="en-US" altLang="zh-TW" sz="2800" b="1" dirty="0" smtClean="0">
              <a:latin typeface="標楷體" panose="03000509000000000000" pitchFamily="65" charset="-120"/>
              <a:ea typeface="標楷體" panose="03000509000000000000" pitchFamily="65" charset="-120"/>
            </a:endParaRPr>
          </a:p>
          <a:p>
            <a:pPr marL="0" indent="0" algn="ctr">
              <a:buNone/>
            </a:pPr>
            <a:endParaRPr lang="en-US" altLang="zh-TW" sz="2800" b="1" dirty="0" smtClean="0">
              <a:latin typeface="標楷體" panose="03000509000000000000" pitchFamily="65" charset="-120"/>
              <a:ea typeface="標楷體" panose="03000509000000000000" pitchFamily="65" charset="-120"/>
            </a:endParaRPr>
          </a:p>
          <a:p>
            <a:pPr marL="0" indent="0" algn="ctr">
              <a:buNone/>
            </a:pPr>
            <a:r>
              <a:rPr lang="zh-TW" altLang="en-US" sz="2800" b="1" dirty="0" smtClean="0">
                <a:latin typeface="標楷體" panose="03000509000000000000" pitchFamily="65" charset="-120"/>
                <a:ea typeface="標楷體" panose="03000509000000000000" pitchFamily="65" charset="-120"/>
              </a:rPr>
              <a:t>    </a:t>
            </a:r>
            <a:r>
              <a:rPr lang="en-US" altLang="zh-TW" sz="2800" b="1" dirty="0" smtClean="0">
                <a:latin typeface="標楷體" panose="03000509000000000000" pitchFamily="65" charset="-120"/>
                <a:ea typeface="標楷體" panose="03000509000000000000" pitchFamily="65" charset="-120"/>
              </a:rPr>
              <a:t>3.</a:t>
            </a:r>
            <a:r>
              <a:rPr lang="zh-TW" altLang="en-US" sz="2800" b="1" dirty="0" smtClean="0">
                <a:latin typeface="標楷體" panose="03000509000000000000" pitchFamily="65" charset="-120"/>
                <a:ea typeface="標楷體" panose="03000509000000000000" pitchFamily="65" charset="-120"/>
              </a:rPr>
              <a:t> 目 前 進 度</a:t>
            </a:r>
            <a:endParaRPr lang="en-US" altLang="zh-TW" sz="2800" b="1" dirty="0" smtClean="0">
              <a:latin typeface="標楷體" panose="03000509000000000000" pitchFamily="65" charset="-120"/>
              <a:ea typeface="標楷體" panose="03000509000000000000" pitchFamily="65" charset="-120"/>
            </a:endParaRPr>
          </a:p>
          <a:p>
            <a:pPr marL="0" indent="0" algn="ctr">
              <a:buNone/>
            </a:pPr>
            <a:endParaRPr lang="en-US" altLang="zh-TW" sz="2800" b="1" dirty="0" smtClean="0">
              <a:latin typeface="標楷體" panose="03000509000000000000" pitchFamily="65" charset="-120"/>
              <a:ea typeface="標楷體" panose="03000509000000000000" pitchFamily="65" charset="-120"/>
            </a:endParaRPr>
          </a:p>
          <a:p>
            <a:pPr marL="0" indent="0" algn="ctr">
              <a:buNone/>
            </a:pPr>
            <a:r>
              <a:rPr lang="zh-TW" altLang="en-US" sz="2800" b="1" dirty="0" smtClean="0">
                <a:latin typeface="標楷體" panose="03000509000000000000" pitchFamily="65" charset="-120"/>
                <a:ea typeface="標楷體" panose="03000509000000000000" pitchFamily="65" charset="-120"/>
              </a:rPr>
              <a:t>    </a:t>
            </a:r>
            <a:r>
              <a:rPr lang="en-US" altLang="zh-TW" sz="2800" b="1" dirty="0" smtClean="0">
                <a:latin typeface="標楷體" panose="03000509000000000000" pitchFamily="65" charset="-120"/>
                <a:ea typeface="標楷體" panose="03000509000000000000" pitchFamily="65" charset="-120"/>
              </a:rPr>
              <a:t>4.</a:t>
            </a:r>
            <a:r>
              <a:rPr lang="zh-TW" altLang="en-US" sz="2800" b="1" dirty="0" smtClean="0">
                <a:latin typeface="標楷體" panose="03000509000000000000" pitchFamily="65" charset="-120"/>
                <a:ea typeface="標楷體" panose="03000509000000000000" pitchFamily="65" charset="-120"/>
              </a:rPr>
              <a:t>未 來 進 度</a:t>
            </a:r>
            <a:endParaRPr lang="zh-TW" altLang="en-US" sz="2800" b="1"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9017982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圓角矩形 4"/>
          <p:cNvSpPr/>
          <p:nvPr/>
        </p:nvSpPr>
        <p:spPr>
          <a:xfrm>
            <a:off x="1080340" y="928692"/>
            <a:ext cx="1549956" cy="66514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ltLang="zh-TW" b="1" dirty="0" smtClean="0">
                <a:latin typeface="+mj-lt"/>
              </a:rPr>
              <a:t>SSF</a:t>
            </a:r>
            <a:endParaRPr lang="zh-TW" altLang="en-US" b="1" dirty="0">
              <a:latin typeface="+mj-lt"/>
            </a:endParaRPr>
          </a:p>
        </p:txBody>
      </p:sp>
      <p:cxnSp>
        <p:nvCxnSpPr>
          <p:cNvPr id="7" name="直線接點 6"/>
          <p:cNvCxnSpPr/>
          <p:nvPr/>
        </p:nvCxnSpPr>
        <p:spPr>
          <a:xfrm>
            <a:off x="5933945" y="2826417"/>
            <a:ext cx="7084" cy="45652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圓角矩形 5"/>
          <p:cNvSpPr/>
          <p:nvPr/>
        </p:nvSpPr>
        <p:spPr>
          <a:xfrm>
            <a:off x="4673766" y="5980366"/>
            <a:ext cx="1130531" cy="614496"/>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altLang="zh-TW" b="1" dirty="0" smtClean="0">
                <a:solidFill>
                  <a:schemeClr val="tx1"/>
                </a:solidFill>
                <a:latin typeface="+mj-lt"/>
              </a:rPr>
              <a:t>HV</a:t>
            </a:r>
            <a:endParaRPr lang="zh-TW" altLang="en-US" b="1" dirty="0">
              <a:solidFill>
                <a:schemeClr val="tx1"/>
              </a:solidFill>
              <a:latin typeface="+mj-lt"/>
            </a:endParaRPr>
          </a:p>
        </p:txBody>
      </p:sp>
      <p:sp>
        <p:nvSpPr>
          <p:cNvPr id="8" name="圓角矩形 7"/>
          <p:cNvSpPr/>
          <p:nvPr/>
        </p:nvSpPr>
        <p:spPr>
          <a:xfrm>
            <a:off x="1331548" y="6033293"/>
            <a:ext cx="1298748" cy="60592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altLang="zh-TW" b="1" dirty="0" smtClean="0">
                <a:solidFill>
                  <a:schemeClr val="tx1"/>
                </a:solidFill>
                <a:latin typeface="+mj-lt"/>
              </a:rPr>
              <a:t>SEM/EDS</a:t>
            </a:r>
            <a:endParaRPr lang="zh-TW" altLang="en-US" b="1" dirty="0">
              <a:solidFill>
                <a:schemeClr val="tx1"/>
              </a:solidFill>
              <a:latin typeface="+mj-lt"/>
            </a:endParaRPr>
          </a:p>
        </p:txBody>
      </p:sp>
      <p:sp>
        <p:nvSpPr>
          <p:cNvPr id="10" name="圓角矩形 9"/>
          <p:cNvSpPr/>
          <p:nvPr/>
        </p:nvSpPr>
        <p:spPr>
          <a:xfrm>
            <a:off x="535830" y="6040699"/>
            <a:ext cx="670208" cy="59851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altLang="zh-TW" b="1" dirty="0" smtClean="0">
                <a:solidFill>
                  <a:schemeClr val="tx1"/>
                </a:solidFill>
                <a:latin typeface="+mj-lt"/>
              </a:rPr>
              <a:t>OM</a:t>
            </a:r>
            <a:endParaRPr lang="zh-TW" altLang="en-US" b="1" dirty="0">
              <a:solidFill>
                <a:schemeClr val="tx1"/>
              </a:solidFill>
              <a:latin typeface="+mj-lt"/>
            </a:endParaRPr>
          </a:p>
        </p:txBody>
      </p:sp>
      <p:sp>
        <p:nvSpPr>
          <p:cNvPr id="11" name="圓角矩形 10"/>
          <p:cNvSpPr/>
          <p:nvPr/>
        </p:nvSpPr>
        <p:spPr>
          <a:xfrm>
            <a:off x="2755806" y="6033293"/>
            <a:ext cx="745959" cy="598517"/>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altLang="zh-TW" b="1" dirty="0" smtClean="0">
                <a:solidFill>
                  <a:schemeClr val="tx1"/>
                </a:solidFill>
                <a:latin typeface="+mj-lt"/>
              </a:rPr>
              <a:t>XRD</a:t>
            </a:r>
            <a:endParaRPr lang="zh-TW" altLang="en-US" b="1" dirty="0">
              <a:solidFill>
                <a:schemeClr val="tx1"/>
              </a:solidFill>
              <a:latin typeface="+mj-lt"/>
            </a:endParaRPr>
          </a:p>
        </p:txBody>
      </p:sp>
      <p:sp>
        <p:nvSpPr>
          <p:cNvPr id="12" name="圓角矩形 11"/>
          <p:cNvSpPr/>
          <p:nvPr/>
        </p:nvSpPr>
        <p:spPr>
          <a:xfrm>
            <a:off x="3733953" y="5996346"/>
            <a:ext cx="767080" cy="598516"/>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altLang="zh-TW" b="1" dirty="0" smtClean="0">
                <a:solidFill>
                  <a:schemeClr val="tx1"/>
                </a:solidFill>
                <a:latin typeface="+mj-lt"/>
              </a:rPr>
              <a:t>HRB</a:t>
            </a:r>
            <a:endParaRPr lang="zh-TW" altLang="en-US" b="1" dirty="0">
              <a:solidFill>
                <a:schemeClr val="tx1"/>
              </a:solidFill>
              <a:latin typeface="+mj-lt"/>
            </a:endParaRPr>
          </a:p>
        </p:txBody>
      </p:sp>
      <p:sp>
        <p:nvSpPr>
          <p:cNvPr id="15" name="圓角矩形 14"/>
          <p:cNvSpPr/>
          <p:nvPr/>
        </p:nvSpPr>
        <p:spPr>
          <a:xfrm>
            <a:off x="9156740" y="4044798"/>
            <a:ext cx="1471353" cy="637312"/>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TW" altLang="en-US" b="1" dirty="0" smtClean="0">
                <a:solidFill>
                  <a:schemeClr val="tx1"/>
                </a:solidFill>
              </a:rPr>
              <a:t>腐蝕特性</a:t>
            </a:r>
            <a:endParaRPr lang="zh-TW" altLang="en-US" b="1" dirty="0">
              <a:solidFill>
                <a:schemeClr val="tx1"/>
              </a:solidFill>
            </a:endParaRPr>
          </a:p>
        </p:txBody>
      </p:sp>
      <p:sp>
        <p:nvSpPr>
          <p:cNvPr id="16" name="圓角矩形 15"/>
          <p:cNvSpPr/>
          <p:nvPr/>
        </p:nvSpPr>
        <p:spPr>
          <a:xfrm>
            <a:off x="8718891" y="5955649"/>
            <a:ext cx="1314328" cy="607091"/>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zh-TW" altLang="en-US" b="1" dirty="0" smtClean="0">
                <a:solidFill>
                  <a:schemeClr val="tx1"/>
                </a:solidFill>
                <a:latin typeface="+mn-ea"/>
              </a:rPr>
              <a:t>極化</a:t>
            </a:r>
            <a:endParaRPr lang="en-US" altLang="zh-TW" b="1" dirty="0" smtClean="0">
              <a:solidFill>
                <a:schemeClr val="tx1"/>
              </a:solidFill>
              <a:latin typeface="+mn-ea"/>
            </a:endParaRPr>
          </a:p>
          <a:p>
            <a:pPr algn="ctr"/>
            <a:r>
              <a:rPr lang="en-US" altLang="zh-TW" b="1" dirty="0" smtClean="0">
                <a:solidFill>
                  <a:schemeClr val="tx1"/>
                </a:solidFill>
                <a:latin typeface="+mn-ea"/>
              </a:rPr>
              <a:t>(</a:t>
            </a:r>
            <a:r>
              <a:rPr lang="zh-TW" altLang="en-US" b="1" dirty="0" smtClean="0">
                <a:solidFill>
                  <a:schemeClr val="tx1"/>
                </a:solidFill>
                <a:latin typeface="+mn-ea"/>
              </a:rPr>
              <a:t>恆</a:t>
            </a:r>
            <a:r>
              <a:rPr lang="zh-TW" altLang="en-US" b="1" dirty="0" smtClean="0">
                <a:solidFill>
                  <a:schemeClr val="tx1"/>
                </a:solidFill>
                <a:latin typeface="+mn-ea"/>
              </a:rPr>
              <a:t>電位儀</a:t>
            </a:r>
            <a:r>
              <a:rPr lang="en-US" altLang="zh-TW" dirty="0" smtClean="0">
                <a:solidFill>
                  <a:schemeClr val="tx1"/>
                </a:solidFill>
              </a:rPr>
              <a:t>)</a:t>
            </a:r>
            <a:endParaRPr lang="zh-TW" altLang="en-US" dirty="0">
              <a:solidFill>
                <a:schemeClr val="tx1"/>
              </a:solidFill>
            </a:endParaRPr>
          </a:p>
        </p:txBody>
      </p:sp>
      <p:sp>
        <p:nvSpPr>
          <p:cNvPr id="17" name="圓角矩形 16"/>
          <p:cNvSpPr/>
          <p:nvPr/>
        </p:nvSpPr>
        <p:spPr>
          <a:xfrm>
            <a:off x="7733308" y="5992058"/>
            <a:ext cx="683149" cy="607091"/>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TW" b="1" dirty="0" smtClean="0">
                <a:solidFill>
                  <a:schemeClr val="tx1"/>
                </a:solidFill>
                <a:latin typeface="+mj-lt"/>
              </a:rPr>
              <a:t>SLE</a:t>
            </a:r>
            <a:endParaRPr lang="zh-TW" altLang="en-US" b="1" dirty="0">
              <a:solidFill>
                <a:schemeClr val="tx1"/>
              </a:solidFill>
              <a:latin typeface="+mj-lt"/>
            </a:endParaRPr>
          </a:p>
        </p:txBody>
      </p:sp>
      <p:sp>
        <p:nvSpPr>
          <p:cNvPr id="18" name="圓角矩形 17"/>
          <p:cNvSpPr/>
          <p:nvPr/>
        </p:nvSpPr>
        <p:spPr>
          <a:xfrm>
            <a:off x="10271223" y="5943887"/>
            <a:ext cx="762521" cy="607091"/>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altLang="zh-TW" b="1" dirty="0" smtClean="0">
                <a:solidFill>
                  <a:schemeClr val="tx1"/>
                </a:solidFill>
                <a:latin typeface="+mj-lt"/>
              </a:rPr>
              <a:t>SEM</a:t>
            </a:r>
            <a:endParaRPr lang="zh-TW" altLang="en-US" b="1" dirty="0">
              <a:solidFill>
                <a:schemeClr val="tx1"/>
              </a:solidFill>
              <a:latin typeface="+mj-lt"/>
            </a:endParaRPr>
          </a:p>
        </p:txBody>
      </p:sp>
      <p:sp>
        <p:nvSpPr>
          <p:cNvPr id="21" name="圓角矩形 20"/>
          <p:cNvSpPr/>
          <p:nvPr/>
        </p:nvSpPr>
        <p:spPr>
          <a:xfrm>
            <a:off x="1109525" y="4279187"/>
            <a:ext cx="1712564" cy="637313"/>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zh-TW" b="1" dirty="0" smtClean="0">
                <a:solidFill>
                  <a:schemeClr val="tx1"/>
                </a:solidFill>
                <a:latin typeface="+mj-lt"/>
              </a:rPr>
              <a:t>microstructure</a:t>
            </a:r>
            <a:endParaRPr lang="zh-TW" altLang="en-US" b="1" dirty="0">
              <a:solidFill>
                <a:schemeClr val="tx1"/>
              </a:solidFill>
              <a:latin typeface="+mj-lt"/>
            </a:endParaRPr>
          </a:p>
        </p:txBody>
      </p:sp>
      <p:sp>
        <p:nvSpPr>
          <p:cNvPr id="22" name="圓角矩形 21"/>
          <p:cNvSpPr/>
          <p:nvPr/>
        </p:nvSpPr>
        <p:spPr>
          <a:xfrm>
            <a:off x="3853819" y="4173971"/>
            <a:ext cx="1471353" cy="637311"/>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TW" altLang="en-US" b="1" dirty="0" smtClean="0">
                <a:solidFill>
                  <a:schemeClr val="tx1"/>
                </a:solidFill>
              </a:rPr>
              <a:t>硬度</a:t>
            </a:r>
            <a:endParaRPr lang="zh-TW" altLang="en-US" b="1" dirty="0">
              <a:solidFill>
                <a:schemeClr val="tx1"/>
              </a:solidFill>
            </a:endParaRPr>
          </a:p>
        </p:txBody>
      </p:sp>
      <p:sp>
        <p:nvSpPr>
          <p:cNvPr id="23" name="圓角矩形 22"/>
          <p:cNvSpPr/>
          <p:nvPr/>
        </p:nvSpPr>
        <p:spPr>
          <a:xfrm>
            <a:off x="6642494" y="4087759"/>
            <a:ext cx="1471353" cy="637311"/>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TW" altLang="en-US" b="1" dirty="0" smtClean="0">
                <a:solidFill>
                  <a:schemeClr val="tx1"/>
                </a:solidFill>
              </a:rPr>
              <a:t>磨耗性能</a:t>
            </a:r>
            <a:endParaRPr lang="zh-TW" altLang="en-US" b="1" dirty="0">
              <a:solidFill>
                <a:schemeClr val="tx1"/>
              </a:solidFill>
            </a:endParaRPr>
          </a:p>
        </p:txBody>
      </p:sp>
      <p:sp>
        <p:nvSpPr>
          <p:cNvPr id="24" name="圓角矩形 23"/>
          <p:cNvSpPr/>
          <p:nvPr/>
        </p:nvSpPr>
        <p:spPr>
          <a:xfrm>
            <a:off x="6056037" y="5972180"/>
            <a:ext cx="1471353" cy="61726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TW" b="1" dirty="0" smtClean="0">
                <a:solidFill>
                  <a:schemeClr val="tx1"/>
                </a:solidFill>
                <a:latin typeface="+mj-lt"/>
              </a:rPr>
              <a:t>Ball-on-</a:t>
            </a:r>
            <a:r>
              <a:rPr lang="en-US" altLang="zh-TW" b="1" dirty="0" err="1" smtClean="0">
                <a:solidFill>
                  <a:schemeClr val="tx1"/>
                </a:solidFill>
                <a:latin typeface="+mj-lt"/>
              </a:rPr>
              <a:t>dise</a:t>
            </a:r>
            <a:endParaRPr lang="zh-TW" altLang="en-US" b="1" dirty="0">
              <a:solidFill>
                <a:schemeClr val="tx1"/>
              </a:solidFill>
              <a:latin typeface="+mj-lt"/>
            </a:endParaRPr>
          </a:p>
        </p:txBody>
      </p:sp>
      <p:cxnSp>
        <p:nvCxnSpPr>
          <p:cNvPr id="28" name="直線接點 27"/>
          <p:cNvCxnSpPr>
            <a:endCxn id="21" idx="0"/>
          </p:cNvCxnSpPr>
          <p:nvPr/>
        </p:nvCxnSpPr>
        <p:spPr>
          <a:xfrm>
            <a:off x="1960195" y="3378646"/>
            <a:ext cx="5612" cy="90054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直線接點 29"/>
          <p:cNvCxnSpPr>
            <a:endCxn id="22" idx="0"/>
          </p:cNvCxnSpPr>
          <p:nvPr/>
        </p:nvCxnSpPr>
        <p:spPr>
          <a:xfrm>
            <a:off x="4589495" y="3322945"/>
            <a:ext cx="1" cy="85102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直線接點 31"/>
          <p:cNvCxnSpPr>
            <a:endCxn id="23" idx="0"/>
          </p:cNvCxnSpPr>
          <p:nvPr/>
        </p:nvCxnSpPr>
        <p:spPr>
          <a:xfrm>
            <a:off x="7372775" y="3282944"/>
            <a:ext cx="5396" cy="80481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直線接點 33"/>
          <p:cNvCxnSpPr>
            <a:endCxn id="15" idx="0"/>
          </p:cNvCxnSpPr>
          <p:nvPr/>
        </p:nvCxnSpPr>
        <p:spPr>
          <a:xfrm>
            <a:off x="9827664" y="3282944"/>
            <a:ext cx="64753" cy="76185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直線接點 35"/>
          <p:cNvCxnSpPr>
            <a:stCxn id="21" idx="2"/>
            <a:endCxn id="8" idx="0"/>
          </p:cNvCxnSpPr>
          <p:nvPr/>
        </p:nvCxnSpPr>
        <p:spPr>
          <a:xfrm>
            <a:off x="1965807" y="4916500"/>
            <a:ext cx="15115" cy="111679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直線接點 37"/>
          <p:cNvCxnSpPr/>
          <p:nvPr/>
        </p:nvCxnSpPr>
        <p:spPr>
          <a:xfrm flipV="1">
            <a:off x="877939" y="5247940"/>
            <a:ext cx="2222393" cy="2216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直線接點 39"/>
          <p:cNvCxnSpPr/>
          <p:nvPr/>
        </p:nvCxnSpPr>
        <p:spPr>
          <a:xfrm>
            <a:off x="853366" y="5302681"/>
            <a:ext cx="8784" cy="73061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直線接點 41"/>
          <p:cNvCxnSpPr/>
          <p:nvPr/>
        </p:nvCxnSpPr>
        <p:spPr>
          <a:xfrm>
            <a:off x="3099694" y="5284887"/>
            <a:ext cx="14867" cy="74840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直線接點 43"/>
          <p:cNvCxnSpPr/>
          <p:nvPr/>
        </p:nvCxnSpPr>
        <p:spPr>
          <a:xfrm flipV="1">
            <a:off x="4105393" y="5221319"/>
            <a:ext cx="1086955" cy="1921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直線接點 47"/>
          <p:cNvCxnSpPr/>
          <p:nvPr/>
        </p:nvCxnSpPr>
        <p:spPr>
          <a:xfrm>
            <a:off x="4639539" y="4811282"/>
            <a:ext cx="9332" cy="39523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直線接點 49"/>
          <p:cNvCxnSpPr>
            <a:endCxn id="12" idx="0"/>
          </p:cNvCxnSpPr>
          <p:nvPr/>
        </p:nvCxnSpPr>
        <p:spPr>
          <a:xfrm>
            <a:off x="4105393" y="5247940"/>
            <a:ext cx="12100" cy="74840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直線接點 51"/>
          <p:cNvCxnSpPr/>
          <p:nvPr/>
        </p:nvCxnSpPr>
        <p:spPr>
          <a:xfrm>
            <a:off x="5198689" y="5240535"/>
            <a:ext cx="1" cy="73983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直線接點 53"/>
          <p:cNvCxnSpPr>
            <a:stCxn id="23" idx="2"/>
          </p:cNvCxnSpPr>
          <p:nvPr/>
        </p:nvCxnSpPr>
        <p:spPr>
          <a:xfrm flipH="1">
            <a:off x="7378170" y="4725070"/>
            <a:ext cx="1" cy="50585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直線接點 55"/>
          <p:cNvCxnSpPr/>
          <p:nvPr/>
        </p:nvCxnSpPr>
        <p:spPr>
          <a:xfrm>
            <a:off x="6761869" y="5188916"/>
            <a:ext cx="1289772" cy="76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直線接點 57"/>
          <p:cNvCxnSpPr/>
          <p:nvPr/>
        </p:nvCxnSpPr>
        <p:spPr>
          <a:xfrm>
            <a:off x="6781224" y="5206210"/>
            <a:ext cx="20977" cy="74943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直線接點 62"/>
          <p:cNvCxnSpPr/>
          <p:nvPr/>
        </p:nvCxnSpPr>
        <p:spPr>
          <a:xfrm>
            <a:off x="8051641" y="5230927"/>
            <a:ext cx="22694" cy="76762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直線接點 66"/>
          <p:cNvCxnSpPr/>
          <p:nvPr/>
        </p:nvCxnSpPr>
        <p:spPr>
          <a:xfrm flipV="1">
            <a:off x="9350886" y="5215366"/>
            <a:ext cx="1277207" cy="595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直線接點 68"/>
          <p:cNvCxnSpPr>
            <a:stCxn id="15" idx="2"/>
          </p:cNvCxnSpPr>
          <p:nvPr/>
        </p:nvCxnSpPr>
        <p:spPr>
          <a:xfrm>
            <a:off x="9892417" y="4682110"/>
            <a:ext cx="71440" cy="54881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直線接點 70"/>
          <p:cNvCxnSpPr/>
          <p:nvPr/>
        </p:nvCxnSpPr>
        <p:spPr>
          <a:xfrm>
            <a:off x="9332185" y="5188526"/>
            <a:ext cx="18701" cy="75904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直線接點 74"/>
          <p:cNvCxnSpPr/>
          <p:nvPr/>
        </p:nvCxnSpPr>
        <p:spPr>
          <a:xfrm>
            <a:off x="10642782" y="5188526"/>
            <a:ext cx="19402" cy="74943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直線接點 18"/>
          <p:cNvCxnSpPr/>
          <p:nvPr/>
        </p:nvCxnSpPr>
        <p:spPr>
          <a:xfrm flipV="1">
            <a:off x="2055346" y="3284144"/>
            <a:ext cx="7771367" cy="3880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直線接點 32"/>
          <p:cNvCxnSpPr>
            <a:stCxn id="5" idx="3"/>
            <a:endCxn id="55" idx="1"/>
          </p:cNvCxnSpPr>
          <p:nvPr/>
        </p:nvCxnSpPr>
        <p:spPr>
          <a:xfrm>
            <a:off x="2630296" y="1261266"/>
            <a:ext cx="187073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直線接點 36"/>
          <p:cNvCxnSpPr/>
          <p:nvPr/>
        </p:nvCxnSpPr>
        <p:spPr>
          <a:xfrm>
            <a:off x="3565664" y="573796"/>
            <a:ext cx="0" cy="158839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直線接點 42"/>
          <p:cNvCxnSpPr/>
          <p:nvPr/>
        </p:nvCxnSpPr>
        <p:spPr>
          <a:xfrm>
            <a:off x="3565664" y="606054"/>
            <a:ext cx="95913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直線接點 45"/>
          <p:cNvCxnSpPr/>
          <p:nvPr/>
        </p:nvCxnSpPr>
        <p:spPr>
          <a:xfrm>
            <a:off x="3565664" y="2162193"/>
            <a:ext cx="89077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9" name="矩形 48"/>
          <p:cNvSpPr/>
          <p:nvPr/>
        </p:nvSpPr>
        <p:spPr>
          <a:xfrm>
            <a:off x="4555686" y="341135"/>
            <a:ext cx="1273324" cy="5298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smtClean="0">
                <a:solidFill>
                  <a:schemeClr val="tx1"/>
                </a:solidFill>
                <a:latin typeface="+mj-lt"/>
              </a:rPr>
              <a:t>+V</a:t>
            </a:r>
            <a:r>
              <a:rPr lang="en-US" altLang="zh-TW" b="1" dirty="0" smtClean="0">
                <a:solidFill>
                  <a:schemeClr val="tx1"/>
                </a:solidFill>
              </a:rPr>
              <a:t>(</a:t>
            </a:r>
            <a:r>
              <a:rPr lang="zh-TW" altLang="en-US" b="1" dirty="0" smtClean="0">
                <a:solidFill>
                  <a:schemeClr val="tx1"/>
                </a:solidFill>
              </a:rPr>
              <a:t>合金化</a:t>
            </a:r>
            <a:r>
              <a:rPr lang="en-US" altLang="zh-TW" b="1" dirty="0" smtClean="0">
                <a:solidFill>
                  <a:schemeClr val="tx1"/>
                </a:solidFill>
              </a:rPr>
              <a:t>)</a:t>
            </a:r>
            <a:endParaRPr lang="zh-TW" altLang="en-US" b="1" dirty="0">
              <a:solidFill>
                <a:schemeClr val="tx1"/>
              </a:solidFill>
            </a:endParaRPr>
          </a:p>
        </p:txBody>
      </p:sp>
      <p:sp>
        <p:nvSpPr>
          <p:cNvPr id="51" name="矩形 50"/>
          <p:cNvSpPr/>
          <p:nvPr/>
        </p:nvSpPr>
        <p:spPr>
          <a:xfrm>
            <a:off x="4501033" y="1888728"/>
            <a:ext cx="2523221" cy="5469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smtClean="0">
                <a:solidFill>
                  <a:schemeClr val="tx1"/>
                </a:solidFill>
                <a:latin typeface="+mj-lt"/>
              </a:rPr>
              <a:t>Ion Nitrogen</a:t>
            </a:r>
            <a:r>
              <a:rPr lang="en-US" altLang="zh-TW" b="1" dirty="0" smtClean="0">
                <a:solidFill>
                  <a:schemeClr val="tx1"/>
                </a:solidFill>
              </a:rPr>
              <a:t>(</a:t>
            </a:r>
            <a:r>
              <a:rPr lang="zh-TW" altLang="en-US" b="1" dirty="0" smtClean="0">
                <a:solidFill>
                  <a:schemeClr val="tx1"/>
                </a:solidFill>
              </a:rPr>
              <a:t>離子</a:t>
            </a:r>
            <a:r>
              <a:rPr lang="zh-TW" altLang="en-US" b="1" dirty="0">
                <a:solidFill>
                  <a:schemeClr val="tx1"/>
                </a:solidFill>
              </a:rPr>
              <a:t>氮</a:t>
            </a:r>
            <a:r>
              <a:rPr lang="zh-TW" altLang="en-US" b="1" dirty="0" smtClean="0">
                <a:solidFill>
                  <a:schemeClr val="tx1"/>
                </a:solidFill>
              </a:rPr>
              <a:t>化</a:t>
            </a:r>
            <a:r>
              <a:rPr lang="en-US" altLang="zh-TW" b="1" dirty="0" smtClean="0">
                <a:solidFill>
                  <a:schemeClr val="tx1"/>
                </a:solidFill>
                <a:latin typeface="+mn-ea"/>
              </a:rPr>
              <a:t>)</a:t>
            </a:r>
            <a:endParaRPr lang="zh-TW" altLang="en-US" b="1" dirty="0">
              <a:latin typeface="+mn-ea"/>
            </a:endParaRPr>
          </a:p>
        </p:txBody>
      </p:sp>
      <p:sp>
        <p:nvSpPr>
          <p:cNvPr id="55" name="矩形 54"/>
          <p:cNvSpPr/>
          <p:nvPr/>
        </p:nvSpPr>
        <p:spPr>
          <a:xfrm>
            <a:off x="4501033" y="1035308"/>
            <a:ext cx="2395234" cy="4519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a:solidFill>
                  <a:schemeClr val="tx1"/>
                </a:solidFill>
                <a:latin typeface="+mj-lt"/>
              </a:rPr>
              <a:t>ADI</a:t>
            </a:r>
            <a:r>
              <a:rPr lang="en-US" altLang="zh-TW" b="1" dirty="0">
                <a:solidFill>
                  <a:schemeClr val="tx1"/>
                </a:solidFill>
                <a:latin typeface="+mn-ea"/>
              </a:rPr>
              <a:t>(</a:t>
            </a:r>
            <a:r>
              <a:rPr lang="zh-TW" altLang="en-US" b="1" dirty="0">
                <a:solidFill>
                  <a:schemeClr val="tx1"/>
                </a:solidFill>
                <a:latin typeface="+mn-ea"/>
              </a:rPr>
              <a:t>沃斯回火</a:t>
            </a:r>
            <a:r>
              <a:rPr lang="zh-TW" altLang="en-US" b="1" dirty="0" smtClean="0">
                <a:solidFill>
                  <a:schemeClr val="tx1"/>
                </a:solidFill>
                <a:latin typeface="+mn-ea"/>
              </a:rPr>
              <a:t>熱處理</a:t>
            </a:r>
            <a:r>
              <a:rPr lang="en-US" altLang="zh-TW" b="1" dirty="0" smtClean="0">
                <a:solidFill>
                  <a:schemeClr val="tx1"/>
                </a:solidFill>
                <a:latin typeface="+mn-ea"/>
              </a:rPr>
              <a:t>)</a:t>
            </a:r>
            <a:endParaRPr lang="zh-TW" altLang="en-US" b="1" dirty="0">
              <a:solidFill>
                <a:schemeClr val="tx1"/>
              </a:solidFill>
              <a:latin typeface="+mn-ea"/>
            </a:endParaRPr>
          </a:p>
        </p:txBody>
      </p:sp>
      <p:sp>
        <p:nvSpPr>
          <p:cNvPr id="65" name="圓角矩形 64"/>
          <p:cNvSpPr/>
          <p:nvPr/>
        </p:nvSpPr>
        <p:spPr>
          <a:xfrm>
            <a:off x="978415" y="153016"/>
            <a:ext cx="8178325" cy="2685596"/>
          </a:xfrm>
          <a:prstGeom prst="round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0397605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77333" y="2553660"/>
            <a:ext cx="9851085" cy="1480458"/>
          </a:xfrm>
        </p:spPr>
        <p:txBody>
          <a:bodyPr>
            <a:noAutofit/>
          </a:bodyPr>
          <a:lstStyle/>
          <a:p>
            <a:pPr algn="ctr"/>
            <a:r>
              <a:rPr lang="zh-TW" altLang="en-US" sz="9600" b="1" dirty="0" smtClean="0">
                <a:solidFill>
                  <a:schemeClr val="tx1"/>
                </a:solidFill>
              </a:rPr>
              <a:t>謝 謝 指 教</a:t>
            </a:r>
            <a:endParaRPr lang="zh-TW" altLang="en-US" sz="9600" b="1" dirty="0">
              <a:solidFill>
                <a:schemeClr val="tx1"/>
              </a:solidFill>
            </a:endParaRPr>
          </a:p>
        </p:txBody>
      </p:sp>
    </p:spTree>
    <p:extLst>
      <p:ext uri="{BB962C8B-B14F-4D97-AF65-F5344CB8AC3E}">
        <p14:creationId xmlns:p14="http://schemas.microsoft.com/office/powerpoint/2010/main" val="29666634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984155" y="218984"/>
            <a:ext cx="8596668" cy="687185"/>
          </a:xfrm>
        </p:spPr>
        <p:txBody>
          <a:bodyPr>
            <a:noAutofit/>
          </a:bodyPr>
          <a:lstStyle/>
          <a:p>
            <a:pPr algn="ctr"/>
            <a:r>
              <a:rPr lang="zh-TW" altLang="en-US" sz="5400" b="1" dirty="0" smtClean="0">
                <a:solidFill>
                  <a:schemeClr val="tx1"/>
                </a:solidFill>
                <a:latin typeface="標楷體" panose="03000509000000000000" pitchFamily="65" charset="-120"/>
                <a:ea typeface="標楷體" panose="03000509000000000000" pitchFamily="65" charset="-120"/>
              </a:rPr>
              <a:t>前 言</a:t>
            </a:r>
            <a:endParaRPr lang="zh-TW" altLang="en-US" sz="5400" b="1" dirty="0">
              <a:solidFill>
                <a:schemeClr val="tx1"/>
              </a:solidFill>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905854" y="1170774"/>
            <a:ext cx="10168971" cy="5076201"/>
          </a:xfrm>
        </p:spPr>
        <p:txBody>
          <a:bodyPr>
            <a:normAutofit/>
          </a:bodyPr>
          <a:lstStyle/>
          <a:p>
            <a:r>
              <a:rPr lang="zh-TW" altLang="en-US" sz="2400" b="1" dirty="0" smtClean="0">
                <a:solidFill>
                  <a:schemeClr val="tx1">
                    <a:lumMod val="95000"/>
                    <a:lumOff val="5000"/>
                  </a:schemeClr>
                </a:solidFill>
                <a:latin typeface="標楷體" panose="03000509000000000000" pitchFamily="65" charset="-120"/>
                <a:ea typeface="標楷體" panose="03000509000000000000" pitchFamily="65" charset="-120"/>
              </a:rPr>
              <a:t>球墨鑄鐵</a:t>
            </a:r>
            <a:r>
              <a:rPr lang="en-US" altLang="zh-TW" sz="2400" b="1" dirty="0" smtClean="0">
                <a:solidFill>
                  <a:schemeClr val="tx1">
                    <a:lumMod val="95000"/>
                    <a:lumOff val="5000"/>
                  </a:schemeClr>
                </a:solidFill>
                <a:latin typeface="標楷體" panose="03000509000000000000" pitchFamily="65" charset="-120"/>
                <a:ea typeface="標楷體" panose="03000509000000000000" pitchFamily="65" charset="-120"/>
              </a:rPr>
              <a:t>(</a:t>
            </a:r>
            <a:r>
              <a:rPr lang="en-US" altLang="zh-TW" sz="2400" b="1" dirty="0" smtClean="0">
                <a:solidFill>
                  <a:schemeClr val="tx1">
                    <a:lumMod val="95000"/>
                    <a:lumOff val="5000"/>
                  </a:schemeClr>
                </a:solidFill>
                <a:latin typeface="Times New Roman" panose="02020603050405020304" pitchFamily="18" charset="0"/>
                <a:ea typeface="標楷體" panose="03000509000000000000" pitchFamily="65" charset="-120"/>
                <a:cs typeface="Times New Roman" panose="02020603050405020304" pitchFamily="18" charset="0"/>
              </a:rPr>
              <a:t>FCD600</a:t>
            </a:r>
            <a:r>
              <a:rPr lang="en-US" altLang="zh-TW" sz="2400" b="1" dirty="0" smtClean="0">
                <a:solidFill>
                  <a:schemeClr val="tx1">
                    <a:lumMod val="95000"/>
                    <a:lumOff val="5000"/>
                  </a:schemeClr>
                </a:solidFill>
                <a:latin typeface="標楷體" panose="03000509000000000000" pitchFamily="65" charset="-120"/>
                <a:ea typeface="標楷體" panose="03000509000000000000" pitchFamily="65" charset="-120"/>
              </a:rPr>
              <a:t>)</a:t>
            </a:r>
          </a:p>
          <a:p>
            <a:pPr>
              <a:buNone/>
            </a:pPr>
            <a:endParaRPr lang="en-US" altLang="zh-TW" dirty="0" smtClean="0">
              <a:solidFill>
                <a:schemeClr val="tx1">
                  <a:lumMod val="95000"/>
                  <a:lumOff val="5000"/>
                </a:schemeClr>
              </a:solidFill>
            </a:endParaRPr>
          </a:p>
        </p:txBody>
      </p:sp>
      <p:sp>
        <p:nvSpPr>
          <p:cNvPr id="5" name="流程圖: 替代處理程序 4"/>
          <p:cNvSpPr/>
          <p:nvPr/>
        </p:nvSpPr>
        <p:spPr>
          <a:xfrm>
            <a:off x="1321724" y="2036618"/>
            <a:ext cx="1238596" cy="556953"/>
          </a:xfrm>
          <a:prstGeom prst="flowChartAlternate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latin typeface="標楷體" panose="03000509000000000000" pitchFamily="65" charset="-120"/>
                <a:ea typeface="標楷體" panose="03000509000000000000" pitchFamily="65" charset="-120"/>
              </a:rPr>
              <a:t>球墨鑄鐵</a:t>
            </a:r>
            <a:endParaRPr lang="en-US" altLang="zh-TW" dirty="0" smtClean="0">
              <a:solidFill>
                <a:schemeClr val="tx1"/>
              </a:solidFill>
              <a:latin typeface="標楷體" panose="03000509000000000000" pitchFamily="65" charset="-120"/>
              <a:ea typeface="標楷體" panose="03000509000000000000" pitchFamily="65" charset="-120"/>
            </a:endParaRPr>
          </a:p>
        </p:txBody>
      </p:sp>
      <p:sp>
        <p:nvSpPr>
          <p:cNvPr id="7" name="流程圖: 替代處理程序 6"/>
          <p:cNvSpPr/>
          <p:nvPr/>
        </p:nvSpPr>
        <p:spPr>
          <a:xfrm>
            <a:off x="1321724" y="2870661"/>
            <a:ext cx="1238596" cy="556953"/>
          </a:xfrm>
          <a:prstGeom prst="flowChartAlternate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latin typeface="標楷體" panose="03000509000000000000" pitchFamily="65" charset="-120"/>
                <a:ea typeface="標楷體" panose="03000509000000000000" pitchFamily="65" charset="-120"/>
              </a:rPr>
              <a:t>特性</a:t>
            </a:r>
            <a:endParaRPr lang="en-US" altLang="zh-TW" dirty="0" smtClean="0">
              <a:solidFill>
                <a:schemeClr val="tx1"/>
              </a:solidFill>
              <a:latin typeface="標楷體" panose="03000509000000000000" pitchFamily="65" charset="-120"/>
              <a:ea typeface="標楷體" panose="03000509000000000000" pitchFamily="65" charset="-120"/>
            </a:endParaRPr>
          </a:p>
        </p:txBody>
      </p:sp>
      <p:sp>
        <p:nvSpPr>
          <p:cNvPr id="8" name="流程圖: 替代處理程序 7"/>
          <p:cNvSpPr/>
          <p:nvPr/>
        </p:nvSpPr>
        <p:spPr>
          <a:xfrm>
            <a:off x="3003665" y="2865504"/>
            <a:ext cx="1238596" cy="556953"/>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latin typeface="標楷體" panose="03000509000000000000" pitchFamily="65" charset="-120"/>
                <a:ea typeface="標楷體" panose="03000509000000000000" pitchFamily="65" charset="-120"/>
              </a:rPr>
              <a:t>鑄造性</a:t>
            </a:r>
            <a:endParaRPr lang="en-US" altLang="zh-TW" dirty="0" smtClean="0">
              <a:solidFill>
                <a:schemeClr val="tx1"/>
              </a:solidFill>
              <a:latin typeface="標楷體" panose="03000509000000000000" pitchFamily="65" charset="-120"/>
              <a:ea typeface="標楷體" panose="03000509000000000000" pitchFamily="65" charset="-120"/>
            </a:endParaRPr>
          </a:p>
        </p:txBody>
      </p:sp>
      <p:sp>
        <p:nvSpPr>
          <p:cNvPr id="9" name="流程圖: 替代處理程序 8"/>
          <p:cNvSpPr/>
          <p:nvPr/>
        </p:nvSpPr>
        <p:spPr>
          <a:xfrm>
            <a:off x="4639291" y="2870661"/>
            <a:ext cx="1238596" cy="556953"/>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latin typeface="標楷體" panose="03000509000000000000" pitchFamily="65" charset="-120"/>
                <a:ea typeface="標楷體" panose="03000509000000000000" pitchFamily="65" charset="-120"/>
              </a:rPr>
              <a:t>加工性</a:t>
            </a:r>
            <a:endParaRPr lang="en-US" altLang="zh-TW" dirty="0" smtClean="0">
              <a:solidFill>
                <a:schemeClr val="tx1"/>
              </a:solidFill>
              <a:latin typeface="標楷體" panose="03000509000000000000" pitchFamily="65" charset="-120"/>
              <a:ea typeface="標楷體" panose="03000509000000000000" pitchFamily="65" charset="-120"/>
            </a:endParaRPr>
          </a:p>
        </p:txBody>
      </p:sp>
      <p:sp>
        <p:nvSpPr>
          <p:cNvPr id="10" name="流程圖: 替代處理程序 9"/>
          <p:cNvSpPr/>
          <p:nvPr/>
        </p:nvSpPr>
        <p:spPr>
          <a:xfrm>
            <a:off x="6340308" y="2865504"/>
            <a:ext cx="1238596" cy="556953"/>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latin typeface="標楷體" panose="03000509000000000000" pitchFamily="65" charset="-120"/>
                <a:ea typeface="標楷體" panose="03000509000000000000" pitchFamily="65" charset="-120"/>
              </a:rPr>
              <a:t>制震性</a:t>
            </a:r>
            <a:endParaRPr lang="en-US" altLang="zh-TW" dirty="0" smtClean="0">
              <a:solidFill>
                <a:schemeClr val="tx1"/>
              </a:solidFill>
              <a:latin typeface="標楷體" panose="03000509000000000000" pitchFamily="65" charset="-120"/>
              <a:ea typeface="標楷體" panose="03000509000000000000" pitchFamily="65" charset="-120"/>
            </a:endParaRPr>
          </a:p>
        </p:txBody>
      </p:sp>
      <p:sp>
        <p:nvSpPr>
          <p:cNvPr id="11" name="流程圖: 替代處理程序 10"/>
          <p:cNvSpPr/>
          <p:nvPr/>
        </p:nvSpPr>
        <p:spPr>
          <a:xfrm>
            <a:off x="7956858" y="2865504"/>
            <a:ext cx="1238596" cy="556953"/>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latin typeface="標楷體" panose="03000509000000000000" pitchFamily="65" charset="-120"/>
                <a:ea typeface="標楷體" panose="03000509000000000000" pitchFamily="65" charset="-120"/>
              </a:rPr>
              <a:t>成本低廉</a:t>
            </a:r>
            <a:endParaRPr lang="en-US" altLang="zh-TW" dirty="0" smtClean="0">
              <a:solidFill>
                <a:schemeClr val="tx1"/>
              </a:solidFill>
              <a:latin typeface="標楷體" panose="03000509000000000000" pitchFamily="65" charset="-120"/>
              <a:ea typeface="標楷體" panose="03000509000000000000" pitchFamily="65" charset="-120"/>
            </a:endParaRPr>
          </a:p>
        </p:txBody>
      </p:sp>
      <p:sp>
        <p:nvSpPr>
          <p:cNvPr id="12" name="流程圖: 替代處理程序 11"/>
          <p:cNvSpPr/>
          <p:nvPr/>
        </p:nvSpPr>
        <p:spPr>
          <a:xfrm>
            <a:off x="1312509" y="3684307"/>
            <a:ext cx="1238596" cy="556953"/>
          </a:xfrm>
          <a:prstGeom prst="flowChartAlternate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latin typeface="標楷體" panose="03000509000000000000" pitchFamily="65" charset="-120"/>
                <a:ea typeface="標楷體" panose="03000509000000000000" pitchFamily="65" charset="-120"/>
              </a:rPr>
              <a:t>使用場合</a:t>
            </a:r>
            <a:endParaRPr lang="en-US" altLang="zh-TW" dirty="0" smtClean="0">
              <a:solidFill>
                <a:schemeClr val="tx1"/>
              </a:solidFill>
              <a:latin typeface="標楷體" panose="03000509000000000000" pitchFamily="65" charset="-120"/>
              <a:ea typeface="標楷體" panose="03000509000000000000" pitchFamily="65" charset="-120"/>
            </a:endParaRPr>
          </a:p>
        </p:txBody>
      </p:sp>
      <p:sp>
        <p:nvSpPr>
          <p:cNvPr id="13" name="流程圖: 替代處理程序 12"/>
          <p:cNvSpPr/>
          <p:nvPr/>
        </p:nvSpPr>
        <p:spPr>
          <a:xfrm>
            <a:off x="2975900" y="3687373"/>
            <a:ext cx="1238596" cy="556953"/>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latin typeface="標楷體" panose="03000509000000000000" pitchFamily="65" charset="-120"/>
                <a:ea typeface="標楷體" panose="03000509000000000000" pitchFamily="65" charset="-120"/>
              </a:rPr>
              <a:t>模具</a:t>
            </a:r>
            <a:endParaRPr lang="en-US" altLang="zh-TW" dirty="0" smtClean="0">
              <a:solidFill>
                <a:schemeClr val="tx1"/>
              </a:solidFill>
              <a:latin typeface="標楷體" panose="03000509000000000000" pitchFamily="65" charset="-120"/>
              <a:ea typeface="標楷體" panose="03000509000000000000" pitchFamily="65" charset="-120"/>
            </a:endParaRPr>
          </a:p>
        </p:txBody>
      </p:sp>
      <p:sp>
        <p:nvSpPr>
          <p:cNvPr id="14" name="流程圖: 替代處理程序 13"/>
          <p:cNvSpPr/>
          <p:nvPr/>
        </p:nvSpPr>
        <p:spPr>
          <a:xfrm>
            <a:off x="4639291" y="3687385"/>
            <a:ext cx="1238596" cy="556953"/>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latin typeface="標楷體" panose="03000509000000000000" pitchFamily="65" charset="-120"/>
                <a:ea typeface="標楷體" panose="03000509000000000000" pitchFamily="65" charset="-120"/>
              </a:rPr>
              <a:t>活塞</a:t>
            </a:r>
            <a:endParaRPr lang="en-US" altLang="zh-TW" dirty="0" smtClean="0">
              <a:solidFill>
                <a:schemeClr val="tx1"/>
              </a:solidFill>
              <a:latin typeface="標楷體" panose="03000509000000000000" pitchFamily="65" charset="-120"/>
              <a:ea typeface="標楷體" panose="03000509000000000000" pitchFamily="65" charset="-120"/>
            </a:endParaRPr>
          </a:p>
        </p:txBody>
      </p:sp>
      <p:sp>
        <p:nvSpPr>
          <p:cNvPr id="15" name="流程圖: 替代處理程序 14"/>
          <p:cNvSpPr/>
          <p:nvPr/>
        </p:nvSpPr>
        <p:spPr>
          <a:xfrm>
            <a:off x="6302682" y="3684306"/>
            <a:ext cx="1238596" cy="556953"/>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latin typeface="標楷體" panose="03000509000000000000" pitchFamily="65" charset="-120"/>
                <a:ea typeface="標楷體" panose="03000509000000000000" pitchFamily="65" charset="-120"/>
              </a:rPr>
              <a:t>管道</a:t>
            </a:r>
            <a:endParaRPr lang="en-US" altLang="zh-TW" dirty="0" smtClean="0">
              <a:solidFill>
                <a:schemeClr val="tx1"/>
              </a:solidFill>
              <a:latin typeface="標楷體" panose="03000509000000000000" pitchFamily="65" charset="-120"/>
              <a:ea typeface="標楷體" panose="03000509000000000000" pitchFamily="65" charset="-120"/>
            </a:endParaRPr>
          </a:p>
        </p:txBody>
      </p:sp>
      <p:sp>
        <p:nvSpPr>
          <p:cNvPr id="16" name="流程圖: 替代處理程序 15"/>
          <p:cNvSpPr/>
          <p:nvPr/>
        </p:nvSpPr>
        <p:spPr>
          <a:xfrm>
            <a:off x="2999093" y="4401502"/>
            <a:ext cx="1238596" cy="556953"/>
          </a:xfrm>
          <a:prstGeom prst="flowChartAlternateProcess">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latin typeface="標楷體" panose="03000509000000000000" pitchFamily="65" charset="-120"/>
                <a:ea typeface="標楷體" panose="03000509000000000000" pitchFamily="65" charset="-120"/>
              </a:rPr>
              <a:t>腐蝕</a:t>
            </a:r>
            <a:endParaRPr lang="en-US" altLang="zh-TW" dirty="0" smtClean="0">
              <a:solidFill>
                <a:schemeClr val="tx1"/>
              </a:solidFill>
              <a:latin typeface="標楷體" panose="03000509000000000000" pitchFamily="65" charset="-120"/>
              <a:ea typeface="標楷體" panose="03000509000000000000" pitchFamily="65" charset="-120"/>
            </a:endParaRPr>
          </a:p>
        </p:txBody>
      </p:sp>
      <p:sp>
        <p:nvSpPr>
          <p:cNvPr id="17" name="流程圖: 替代處理程序 16"/>
          <p:cNvSpPr/>
          <p:nvPr/>
        </p:nvSpPr>
        <p:spPr>
          <a:xfrm>
            <a:off x="4663191" y="4401501"/>
            <a:ext cx="1238596" cy="556953"/>
          </a:xfrm>
          <a:prstGeom prst="flowChartAlternateProcess">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latin typeface="標楷體" panose="03000509000000000000" pitchFamily="65" charset="-120"/>
                <a:ea typeface="標楷體" panose="03000509000000000000" pitchFamily="65" charset="-120"/>
              </a:rPr>
              <a:t>磨耗</a:t>
            </a:r>
            <a:endParaRPr lang="en-US" altLang="zh-TW" dirty="0" smtClean="0">
              <a:solidFill>
                <a:schemeClr val="tx1"/>
              </a:solidFill>
              <a:latin typeface="標楷體" panose="03000509000000000000" pitchFamily="65" charset="-120"/>
              <a:ea typeface="標楷體" panose="03000509000000000000" pitchFamily="65" charset="-120"/>
            </a:endParaRPr>
          </a:p>
        </p:txBody>
      </p:sp>
      <p:sp>
        <p:nvSpPr>
          <p:cNvPr id="18" name="流程圖: 替代處理程序 17"/>
          <p:cNvSpPr/>
          <p:nvPr/>
        </p:nvSpPr>
        <p:spPr>
          <a:xfrm>
            <a:off x="1321723" y="5115630"/>
            <a:ext cx="1238596" cy="556953"/>
          </a:xfrm>
          <a:prstGeom prst="flowChartAlternate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tx1"/>
                </a:solidFill>
                <a:latin typeface="標楷體" panose="03000509000000000000" pitchFamily="65" charset="-120"/>
                <a:ea typeface="標楷體" panose="03000509000000000000" pitchFamily="65" charset="-120"/>
              </a:rPr>
              <a:t>表面</a:t>
            </a:r>
            <a:r>
              <a:rPr lang="zh-TW" altLang="en-US" dirty="0" smtClean="0">
                <a:solidFill>
                  <a:schemeClr val="tx1"/>
                </a:solidFill>
                <a:latin typeface="標楷體" panose="03000509000000000000" pitchFamily="65" charset="-120"/>
                <a:ea typeface="標楷體" panose="03000509000000000000" pitchFamily="65" charset="-120"/>
              </a:rPr>
              <a:t>氮化</a:t>
            </a:r>
            <a:endParaRPr lang="en-US" altLang="zh-TW" dirty="0" smtClean="0">
              <a:solidFill>
                <a:schemeClr val="tx1"/>
              </a:solidFill>
              <a:latin typeface="標楷體" panose="03000509000000000000" pitchFamily="65" charset="-120"/>
              <a:ea typeface="標楷體" panose="03000509000000000000" pitchFamily="65" charset="-120"/>
            </a:endParaRPr>
          </a:p>
        </p:txBody>
      </p:sp>
      <p:sp>
        <p:nvSpPr>
          <p:cNvPr id="19" name="流程圖: 替代處理程序 18"/>
          <p:cNvSpPr/>
          <p:nvPr/>
        </p:nvSpPr>
        <p:spPr>
          <a:xfrm>
            <a:off x="2992581" y="5124628"/>
            <a:ext cx="1338349" cy="556953"/>
          </a:xfrm>
          <a:prstGeom prst="flowChartAlternateProcess">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tx1"/>
                </a:solidFill>
                <a:latin typeface="標楷體" panose="03000509000000000000" pitchFamily="65" charset="-120"/>
                <a:ea typeface="標楷體" panose="03000509000000000000" pitchFamily="65" charset="-120"/>
              </a:rPr>
              <a:t>離子</a:t>
            </a:r>
            <a:r>
              <a:rPr lang="zh-TW" altLang="en-US" dirty="0" smtClean="0">
                <a:solidFill>
                  <a:schemeClr val="tx1"/>
                </a:solidFill>
                <a:latin typeface="標楷體" panose="03000509000000000000" pitchFamily="65" charset="-120"/>
                <a:ea typeface="標楷體" panose="03000509000000000000" pitchFamily="65" charset="-120"/>
              </a:rPr>
              <a:t>氮化處理</a:t>
            </a:r>
            <a:endParaRPr lang="en-US" altLang="zh-TW" dirty="0" smtClean="0">
              <a:solidFill>
                <a:schemeClr val="tx1"/>
              </a:solidFill>
              <a:latin typeface="標楷體" panose="03000509000000000000" pitchFamily="65" charset="-120"/>
              <a:ea typeface="標楷體" panose="03000509000000000000" pitchFamily="65" charset="-120"/>
            </a:endParaRPr>
          </a:p>
        </p:txBody>
      </p:sp>
      <p:sp>
        <p:nvSpPr>
          <p:cNvPr id="20" name="流程圖: 替代處理程序 19"/>
          <p:cNvSpPr/>
          <p:nvPr/>
        </p:nvSpPr>
        <p:spPr>
          <a:xfrm>
            <a:off x="4639291" y="5133382"/>
            <a:ext cx="1238596" cy="556953"/>
          </a:xfrm>
          <a:prstGeom prst="flowChartAlternateProcess">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latin typeface="標楷體" panose="03000509000000000000" pitchFamily="65" charset="-120"/>
                <a:ea typeface="標楷體" panose="03000509000000000000" pitchFamily="65" charset="-120"/>
              </a:rPr>
              <a:t>磨耗</a:t>
            </a:r>
            <a:endParaRPr lang="en-US" altLang="zh-TW" dirty="0" smtClean="0">
              <a:solidFill>
                <a:schemeClr val="tx1"/>
              </a:solidFill>
              <a:latin typeface="標楷體" panose="03000509000000000000" pitchFamily="65" charset="-120"/>
              <a:ea typeface="標楷體" panose="03000509000000000000" pitchFamily="65" charset="-120"/>
            </a:endParaRPr>
          </a:p>
        </p:txBody>
      </p:sp>
      <p:sp>
        <p:nvSpPr>
          <p:cNvPr id="21" name="流程圖: 替代處理程序 20"/>
          <p:cNvSpPr/>
          <p:nvPr/>
        </p:nvSpPr>
        <p:spPr>
          <a:xfrm>
            <a:off x="6340668" y="5135544"/>
            <a:ext cx="1238596" cy="556953"/>
          </a:xfrm>
          <a:prstGeom prst="flowChartAlternateProcess">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latin typeface="標楷體" panose="03000509000000000000" pitchFamily="65" charset="-120"/>
                <a:ea typeface="標楷體" panose="03000509000000000000" pitchFamily="65" charset="-120"/>
              </a:rPr>
              <a:t>腐蝕</a:t>
            </a:r>
            <a:endParaRPr lang="en-US" altLang="zh-TW" dirty="0" smtClean="0">
              <a:solidFill>
                <a:schemeClr val="tx1"/>
              </a:solidFill>
              <a:latin typeface="標楷體" panose="03000509000000000000" pitchFamily="65" charset="-120"/>
              <a:ea typeface="標楷體" panose="03000509000000000000" pitchFamily="65" charset="-120"/>
            </a:endParaRPr>
          </a:p>
        </p:txBody>
      </p:sp>
      <p:cxnSp>
        <p:nvCxnSpPr>
          <p:cNvPr id="36" name="直線接點 35"/>
          <p:cNvCxnSpPr>
            <a:stCxn id="7" idx="2"/>
            <a:endCxn id="12" idx="0"/>
          </p:cNvCxnSpPr>
          <p:nvPr/>
        </p:nvCxnSpPr>
        <p:spPr>
          <a:xfrm flipH="1">
            <a:off x="1931807" y="3427614"/>
            <a:ext cx="9215" cy="25669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直線接點 39"/>
          <p:cNvCxnSpPr>
            <a:stCxn id="12" idx="2"/>
            <a:endCxn id="18" idx="0"/>
          </p:cNvCxnSpPr>
          <p:nvPr/>
        </p:nvCxnSpPr>
        <p:spPr>
          <a:xfrm>
            <a:off x="1931807" y="4241260"/>
            <a:ext cx="9214" cy="87437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直線接點 45"/>
          <p:cNvCxnSpPr>
            <a:stCxn id="8" idx="3"/>
            <a:endCxn id="9" idx="1"/>
          </p:cNvCxnSpPr>
          <p:nvPr/>
        </p:nvCxnSpPr>
        <p:spPr>
          <a:xfrm>
            <a:off x="4242261" y="3143981"/>
            <a:ext cx="397030" cy="515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直線接點 47"/>
          <p:cNvCxnSpPr>
            <a:stCxn id="13" idx="3"/>
            <a:endCxn id="14" idx="1"/>
          </p:cNvCxnSpPr>
          <p:nvPr/>
        </p:nvCxnSpPr>
        <p:spPr>
          <a:xfrm>
            <a:off x="4214496" y="3965850"/>
            <a:ext cx="424795" cy="1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直線接點 49"/>
          <p:cNvCxnSpPr>
            <a:stCxn id="16" idx="3"/>
            <a:endCxn id="17" idx="1"/>
          </p:cNvCxnSpPr>
          <p:nvPr/>
        </p:nvCxnSpPr>
        <p:spPr>
          <a:xfrm flipV="1">
            <a:off x="4237689" y="4679978"/>
            <a:ext cx="425502"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直線接點 51"/>
          <p:cNvCxnSpPr>
            <a:stCxn id="9" idx="3"/>
            <a:endCxn id="10" idx="1"/>
          </p:cNvCxnSpPr>
          <p:nvPr/>
        </p:nvCxnSpPr>
        <p:spPr>
          <a:xfrm flipV="1">
            <a:off x="5877887" y="3143981"/>
            <a:ext cx="462421" cy="515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直線接點 53"/>
          <p:cNvCxnSpPr>
            <a:stCxn id="10" idx="3"/>
            <a:endCxn id="11" idx="1"/>
          </p:cNvCxnSpPr>
          <p:nvPr/>
        </p:nvCxnSpPr>
        <p:spPr>
          <a:xfrm>
            <a:off x="7578904" y="3143981"/>
            <a:ext cx="37795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直線接點 55"/>
          <p:cNvCxnSpPr>
            <a:stCxn id="14" idx="3"/>
            <a:endCxn id="15" idx="1"/>
          </p:cNvCxnSpPr>
          <p:nvPr/>
        </p:nvCxnSpPr>
        <p:spPr>
          <a:xfrm flipV="1">
            <a:off x="5877887" y="3962783"/>
            <a:ext cx="424795" cy="307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直線接點 57"/>
          <p:cNvCxnSpPr>
            <a:stCxn id="19" idx="3"/>
            <a:endCxn id="20" idx="1"/>
          </p:cNvCxnSpPr>
          <p:nvPr/>
        </p:nvCxnSpPr>
        <p:spPr>
          <a:xfrm>
            <a:off x="4330930" y="5403105"/>
            <a:ext cx="308361" cy="875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直線接點 59"/>
          <p:cNvCxnSpPr>
            <a:stCxn id="20" idx="3"/>
            <a:endCxn id="21" idx="1"/>
          </p:cNvCxnSpPr>
          <p:nvPr/>
        </p:nvCxnSpPr>
        <p:spPr>
          <a:xfrm>
            <a:off x="5877887" y="5411859"/>
            <a:ext cx="462781" cy="216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直線接點 21"/>
          <p:cNvCxnSpPr>
            <a:stCxn id="5" idx="2"/>
            <a:endCxn id="7" idx="0"/>
          </p:cNvCxnSpPr>
          <p:nvPr/>
        </p:nvCxnSpPr>
        <p:spPr>
          <a:xfrm>
            <a:off x="1941022" y="2593571"/>
            <a:ext cx="0" cy="27709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直線單箭頭接點 85"/>
          <p:cNvCxnSpPr>
            <a:stCxn id="7" idx="3"/>
            <a:endCxn id="8" idx="1"/>
          </p:cNvCxnSpPr>
          <p:nvPr/>
        </p:nvCxnSpPr>
        <p:spPr>
          <a:xfrm flipV="1">
            <a:off x="2560320" y="3143981"/>
            <a:ext cx="443345" cy="515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9" name="直線單箭頭接點 88"/>
          <p:cNvCxnSpPr>
            <a:stCxn id="12" idx="3"/>
            <a:endCxn id="13" idx="1"/>
          </p:cNvCxnSpPr>
          <p:nvPr/>
        </p:nvCxnSpPr>
        <p:spPr>
          <a:xfrm>
            <a:off x="2551105" y="3962784"/>
            <a:ext cx="424795" cy="306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2" name="直線單箭頭接點 91"/>
          <p:cNvCxnSpPr>
            <a:endCxn id="16" idx="1"/>
          </p:cNvCxnSpPr>
          <p:nvPr/>
        </p:nvCxnSpPr>
        <p:spPr>
          <a:xfrm>
            <a:off x="1941021" y="4679977"/>
            <a:ext cx="1058072" cy="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7" name="直線單箭頭接點 106"/>
          <p:cNvCxnSpPr>
            <a:stCxn id="18" idx="3"/>
            <a:endCxn id="19" idx="1"/>
          </p:cNvCxnSpPr>
          <p:nvPr/>
        </p:nvCxnSpPr>
        <p:spPr>
          <a:xfrm>
            <a:off x="2560319" y="5394107"/>
            <a:ext cx="432262" cy="899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3" name="流程圖: 替代處理程序 42"/>
          <p:cNvSpPr/>
          <p:nvPr/>
        </p:nvSpPr>
        <p:spPr>
          <a:xfrm>
            <a:off x="8055860" y="5146627"/>
            <a:ext cx="1238596" cy="556953"/>
          </a:xfrm>
          <a:prstGeom prst="flowChartAlternateProcess">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latin typeface="標楷體" panose="03000509000000000000" pitchFamily="65" charset="-120"/>
                <a:ea typeface="標楷體" panose="03000509000000000000" pitchFamily="65" charset="-120"/>
              </a:rPr>
              <a:t>硬度</a:t>
            </a:r>
            <a:endParaRPr lang="en-US" altLang="zh-TW" dirty="0" smtClean="0">
              <a:solidFill>
                <a:schemeClr val="tx1"/>
              </a:solidFill>
              <a:latin typeface="標楷體" panose="03000509000000000000" pitchFamily="65" charset="-120"/>
              <a:ea typeface="標楷體" panose="03000509000000000000" pitchFamily="65" charset="-120"/>
            </a:endParaRPr>
          </a:p>
        </p:txBody>
      </p:sp>
      <p:cxnSp>
        <p:nvCxnSpPr>
          <p:cNvPr id="45" name="直線接點 44"/>
          <p:cNvCxnSpPr>
            <a:stCxn id="21" idx="3"/>
            <a:endCxn id="43" idx="1"/>
          </p:cNvCxnSpPr>
          <p:nvPr/>
        </p:nvCxnSpPr>
        <p:spPr>
          <a:xfrm>
            <a:off x="7579264" y="5414021"/>
            <a:ext cx="476596" cy="1108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55640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0" y="609600"/>
            <a:ext cx="11562460" cy="1320800"/>
          </a:xfrm>
        </p:spPr>
        <p:txBody>
          <a:bodyPr>
            <a:normAutofit/>
          </a:bodyPr>
          <a:lstStyle/>
          <a:p>
            <a:pPr algn="ctr"/>
            <a:r>
              <a:rPr lang="zh-TW" altLang="en-US" sz="5400" b="1" dirty="0" smtClean="0">
                <a:solidFill>
                  <a:schemeClr val="tx1"/>
                </a:solidFill>
              </a:rPr>
              <a:t>添  加  釩  的  特  性</a:t>
            </a:r>
            <a:endParaRPr lang="zh-TW" altLang="en-US" sz="5400" b="1" dirty="0">
              <a:solidFill>
                <a:schemeClr val="tx1"/>
              </a:solidFill>
            </a:endParaRPr>
          </a:p>
        </p:txBody>
      </p:sp>
      <p:sp>
        <p:nvSpPr>
          <p:cNvPr id="8" name="圓角矩形 7"/>
          <p:cNvSpPr/>
          <p:nvPr/>
        </p:nvSpPr>
        <p:spPr>
          <a:xfrm>
            <a:off x="1161626" y="3170308"/>
            <a:ext cx="1199189" cy="528855"/>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chemeClr val="tx1"/>
                </a:solidFill>
              </a:rPr>
              <a:t>特性</a:t>
            </a:r>
            <a:endParaRPr lang="zh-TW" altLang="en-US" b="1" dirty="0">
              <a:solidFill>
                <a:schemeClr val="tx1"/>
              </a:solidFill>
            </a:endParaRPr>
          </a:p>
        </p:txBody>
      </p:sp>
      <p:sp>
        <p:nvSpPr>
          <p:cNvPr id="9" name="圓角矩形 8"/>
          <p:cNvSpPr/>
          <p:nvPr/>
        </p:nvSpPr>
        <p:spPr>
          <a:xfrm>
            <a:off x="2923925" y="3167149"/>
            <a:ext cx="1471353" cy="5320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chemeClr val="tx1"/>
                </a:solidFill>
              </a:rPr>
              <a:t>細化組織和晶粒</a:t>
            </a:r>
            <a:endParaRPr lang="zh-TW" altLang="en-US" b="1" dirty="0">
              <a:solidFill>
                <a:schemeClr val="tx1"/>
              </a:solidFill>
            </a:endParaRPr>
          </a:p>
        </p:txBody>
      </p:sp>
      <p:sp>
        <p:nvSpPr>
          <p:cNvPr id="10" name="圓角矩形 9"/>
          <p:cNvSpPr/>
          <p:nvPr/>
        </p:nvSpPr>
        <p:spPr>
          <a:xfrm>
            <a:off x="4838007" y="3167149"/>
            <a:ext cx="1280160" cy="5320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chemeClr val="tx1"/>
                </a:solidFill>
              </a:rPr>
              <a:t>增加鋼的淬透性</a:t>
            </a:r>
            <a:endParaRPr lang="zh-TW" altLang="en-US" b="1" dirty="0">
              <a:solidFill>
                <a:schemeClr val="tx1"/>
              </a:solidFill>
            </a:endParaRPr>
          </a:p>
        </p:txBody>
      </p:sp>
      <p:sp>
        <p:nvSpPr>
          <p:cNvPr id="11" name="圓角矩形 10"/>
          <p:cNvSpPr/>
          <p:nvPr/>
        </p:nvSpPr>
        <p:spPr>
          <a:xfrm>
            <a:off x="1161626" y="4015048"/>
            <a:ext cx="1199189" cy="465512"/>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chemeClr val="tx1"/>
                </a:solidFill>
              </a:rPr>
              <a:t>使用場合</a:t>
            </a:r>
            <a:endParaRPr lang="zh-TW" altLang="en-US" b="1" dirty="0">
              <a:solidFill>
                <a:schemeClr val="tx1"/>
              </a:solidFill>
            </a:endParaRPr>
          </a:p>
        </p:txBody>
      </p:sp>
      <p:sp>
        <p:nvSpPr>
          <p:cNvPr id="12" name="圓角矩形 11"/>
          <p:cNvSpPr/>
          <p:nvPr/>
        </p:nvSpPr>
        <p:spPr>
          <a:xfrm>
            <a:off x="2923925" y="4006735"/>
            <a:ext cx="1429789" cy="473825"/>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chemeClr val="tx1"/>
                </a:solidFill>
              </a:rPr>
              <a:t>軸承</a:t>
            </a:r>
            <a:endParaRPr lang="zh-TW" altLang="en-US" b="1" dirty="0">
              <a:solidFill>
                <a:schemeClr val="tx1"/>
              </a:solidFill>
            </a:endParaRPr>
          </a:p>
        </p:txBody>
      </p:sp>
      <p:sp>
        <p:nvSpPr>
          <p:cNvPr id="13" name="圓角矩形 12"/>
          <p:cNvSpPr/>
          <p:nvPr/>
        </p:nvSpPr>
        <p:spPr>
          <a:xfrm>
            <a:off x="4838007" y="4006735"/>
            <a:ext cx="1205346" cy="473825"/>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chemeClr val="tx1"/>
                </a:solidFill>
              </a:rPr>
              <a:t>齒輪</a:t>
            </a:r>
            <a:endParaRPr lang="zh-TW" altLang="en-US" b="1" dirty="0">
              <a:solidFill>
                <a:schemeClr val="tx1"/>
              </a:solidFill>
            </a:endParaRPr>
          </a:p>
        </p:txBody>
      </p:sp>
      <p:sp>
        <p:nvSpPr>
          <p:cNvPr id="14" name="圓角矩形 13"/>
          <p:cNvSpPr/>
          <p:nvPr/>
        </p:nvSpPr>
        <p:spPr>
          <a:xfrm>
            <a:off x="6459566" y="3167149"/>
            <a:ext cx="1172094" cy="5320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chemeClr val="tx1"/>
                </a:solidFill>
              </a:rPr>
              <a:t>抗磨損和抗爆裂性</a:t>
            </a:r>
            <a:endParaRPr lang="en-US" altLang="zh-TW" b="1" dirty="0" smtClean="0">
              <a:solidFill>
                <a:schemeClr val="tx1"/>
              </a:solidFill>
            </a:endParaRPr>
          </a:p>
        </p:txBody>
      </p:sp>
      <p:sp>
        <p:nvSpPr>
          <p:cNvPr id="16" name="圓角矩形 15"/>
          <p:cNvSpPr/>
          <p:nvPr/>
        </p:nvSpPr>
        <p:spPr>
          <a:xfrm>
            <a:off x="7973060" y="3167149"/>
            <a:ext cx="1280160" cy="5320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chemeClr val="tx1"/>
                </a:solidFill>
              </a:rPr>
              <a:t>耐高溫又抗寒</a:t>
            </a:r>
            <a:endParaRPr lang="zh-TW" altLang="en-US" b="1" dirty="0">
              <a:solidFill>
                <a:schemeClr val="tx1"/>
              </a:solidFill>
            </a:endParaRPr>
          </a:p>
        </p:txBody>
      </p:sp>
      <p:sp>
        <p:nvSpPr>
          <p:cNvPr id="17" name="圓角矩形 16"/>
          <p:cNvSpPr/>
          <p:nvPr/>
        </p:nvSpPr>
        <p:spPr>
          <a:xfrm>
            <a:off x="6459567" y="4006735"/>
            <a:ext cx="1172094" cy="473825"/>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chemeClr val="tx1"/>
                </a:solidFill>
              </a:rPr>
              <a:t>汽車零件</a:t>
            </a:r>
            <a:endParaRPr lang="zh-TW" altLang="en-US" b="1" dirty="0">
              <a:solidFill>
                <a:schemeClr val="tx1"/>
              </a:solidFill>
            </a:endParaRPr>
          </a:p>
        </p:txBody>
      </p:sp>
      <p:cxnSp>
        <p:nvCxnSpPr>
          <p:cNvPr id="5" name="直線接點 4"/>
          <p:cNvCxnSpPr/>
          <p:nvPr/>
        </p:nvCxnSpPr>
        <p:spPr>
          <a:xfrm>
            <a:off x="1751829" y="2859577"/>
            <a:ext cx="9391" cy="31073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直線接點 14"/>
          <p:cNvCxnSpPr/>
          <p:nvPr/>
        </p:nvCxnSpPr>
        <p:spPr>
          <a:xfrm>
            <a:off x="1762299" y="3699164"/>
            <a:ext cx="0" cy="30757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直線接點 19"/>
          <p:cNvCxnSpPr>
            <a:stCxn id="8" idx="3"/>
            <a:endCxn id="9" idx="1"/>
          </p:cNvCxnSpPr>
          <p:nvPr/>
        </p:nvCxnSpPr>
        <p:spPr>
          <a:xfrm flipV="1">
            <a:off x="2360815" y="3433157"/>
            <a:ext cx="563110" cy="157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直線接點 22"/>
          <p:cNvCxnSpPr>
            <a:stCxn id="9" idx="3"/>
            <a:endCxn id="10" idx="1"/>
          </p:cNvCxnSpPr>
          <p:nvPr/>
        </p:nvCxnSpPr>
        <p:spPr>
          <a:xfrm flipV="1">
            <a:off x="4395278" y="3433156"/>
            <a:ext cx="442729"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直線接點 24"/>
          <p:cNvCxnSpPr>
            <a:stCxn id="10" idx="3"/>
            <a:endCxn id="14" idx="1"/>
          </p:cNvCxnSpPr>
          <p:nvPr/>
        </p:nvCxnSpPr>
        <p:spPr>
          <a:xfrm>
            <a:off x="6118167" y="3433156"/>
            <a:ext cx="34139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直線接點 26"/>
          <p:cNvCxnSpPr>
            <a:stCxn id="14" idx="3"/>
            <a:endCxn id="16" idx="1"/>
          </p:cNvCxnSpPr>
          <p:nvPr/>
        </p:nvCxnSpPr>
        <p:spPr>
          <a:xfrm flipV="1">
            <a:off x="7631660" y="3433155"/>
            <a:ext cx="341400"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直線接點 28"/>
          <p:cNvCxnSpPr>
            <a:stCxn id="11" idx="3"/>
            <a:endCxn id="12" idx="1"/>
          </p:cNvCxnSpPr>
          <p:nvPr/>
        </p:nvCxnSpPr>
        <p:spPr>
          <a:xfrm flipV="1">
            <a:off x="2360815" y="4243648"/>
            <a:ext cx="563110" cy="415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直線接點 30"/>
          <p:cNvCxnSpPr>
            <a:stCxn id="12" idx="3"/>
            <a:endCxn id="13" idx="1"/>
          </p:cNvCxnSpPr>
          <p:nvPr/>
        </p:nvCxnSpPr>
        <p:spPr>
          <a:xfrm>
            <a:off x="4353714" y="4243648"/>
            <a:ext cx="48429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直線接點 32"/>
          <p:cNvCxnSpPr>
            <a:stCxn id="13" idx="3"/>
            <a:endCxn id="17" idx="1"/>
          </p:cNvCxnSpPr>
          <p:nvPr/>
        </p:nvCxnSpPr>
        <p:spPr>
          <a:xfrm>
            <a:off x="6043353" y="4243648"/>
            <a:ext cx="41621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圓角矩形 3"/>
          <p:cNvSpPr/>
          <p:nvPr/>
        </p:nvSpPr>
        <p:spPr>
          <a:xfrm>
            <a:off x="1011530" y="2276106"/>
            <a:ext cx="1480598" cy="575158"/>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TW" b="1" dirty="0" smtClean="0">
                <a:solidFill>
                  <a:schemeClr val="tx1"/>
                </a:solidFill>
              </a:rPr>
              <a:t>+V(</a:t>
            </a:r>
            <a:r>
              <a:rPr lang="zh-TW" altLang="en-US" b="1" dirty="0" smtClean="0">
                <a:solidFill>
                  <a:schemeClr val="tx1"/>
                </a:solidFill>
              </a:rPr>
              <a:t>固溶強化</a:t>
            </a:r>
            <a:r>
              <a:rPr lang="en-US" altLang="zh-TW" b="1" dirty="0" smtClean="0">
                <a:solidFill>
                  <a:schemeClr val="tx1"/>
                </a:solidFill>
              </a:rPr>
              <a:t>)</a:t>
            </a:r>
            <a:endParaRPr lang="zh-TW" altLang="en-US" b="1" dirty="0">
              <a:solidFill>
                <a:schemeClr val="tx1"/>
              </a:solidFill>
            </a:endParaRPr>
          </a:p>
        </p:txBody>
      </p:sp>
      <p:sp>
        <p:nvSpPr>
          <p:cNvPr id="3" name="圓角矩形 2"/>
          <p:cNvSpPr/>
          <p:nvPr/>
        </p:nvSpPr>
        <p:spPr>
          <a:xfrm>
            <a:off x="9827663" y="3167149"/>
            <a:ext cx="1051133" cy="5320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chemeClr val="tx1"/>
                </a:solidFill>
              </a:rPr>
              <a:t>碳化釩</a:t>
            </a:r>
            <a:endParaRPr lang="zh-TW" altLang="en-US" b="1" dirty="0">
              <a:solidFill>
                <a:schemeClr val="tx1"/>
              </a:solidFill>
            </a:endParaRPr>
          </a:p>
        </p:txBody>
      </p:sp>
      <p:cxnSp>
        <p:nvCxnSpPr>
          <p:cNvPr id="7" name="直線接點 6"/>
          <p:cNvCxnSpPr>
            <a:stCxn id="16" idx="3"/>
            <a:endCxn id="3" idx="1"/>
          </p:cNvCxnSpPr>
          <p:nvPr/>
        </p:nvCxnSpPr>
        <p:spPr>
          <a:xfrm>
            <a:off x="9253220" y="3433155"/>
            <a:ext cx="57444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30261" y="435361"/>
            <a:ext cx="8596668" cy="1320800"/>
          </a:xfrm>
        </p:spPr>
        <p:txBody>
          <a:bodyPr>
            <a:noAutofit/>
          </a:bodyPr>
          <a:lstStyle/>
          <a:p>
            <a:pPr algn="ctr"/>
            <a:r>
              <a:rPr lang="zh-TW" altLang="en-US" sz="5400" b="1" dirty="0" smtClean="0">
                <a:solidFill>
                  <a:schemeClr val="tx1"/>
                </a:solidFill>
                <a:latin typeface="標楷體" panose="03000509000000000000" pitchFamily="65" charset="-120"/>
                <a:ea typeface="標楷體" panose="03000509000000000000" pitchFamily="65" charset="-120"/>
              </a:rPr>
              <a:t>沃 斯 回 火 製 程</a:t>
            </a:r>
            <a:endParaRPr lang="zh-TW" altLang="en-US" sz="5400" b="1" dirty="0">
              <a:solidFill>
                <a:schemeClr val="tx1"/>
              </a:solidFill>
              <a:latin typeface="標楷體" panose="03000509000000000000" pitchFamily="65" charset="-120"/>
              <a:ea typeface="標楷體" panose="03000509000000000000" pitchFamily="65" charset="-120"/>
            </a:endParaRPr>
          </a:p>
        </p:txBody>
      </p:sp>
      <p:sp>
        <p:nvSpPr>
          <p:cNvPr id="4" name="圓角矩形 3"/>
          <p:cNvSpPr/>
          <p:nvPr/>
        </p:nvSpPr>
        <p:spPr>
          <a:xfrm>
            <a:off x="1375873" y="1674976"/>
            <a:ext cx="1264778" cy="6665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文字方塊 4"/>
          <p:cNvSpPr txBox="1"/>
          <p:nvPr/>
        </p:nvSpPr>
        <p:spPr>
          <a:xfrm>
            <a:off x="1692069" y="1819323"/>
            <a:ext cx="700755" cy="369332"/>
          </a:xfrm>
          <a:prstGeom prst="rect">
            <a:avLst/>
          </a:prstGeom>
          <a:noFill/>
        </p:spPr>
        <p:txBody>
          <a:bodyPr wrap="square" rtlCol="0">
            <a:spAutoFit/>
          </a:bodyPr>
          <a:lstStyle/>
          <a:p>
            <a:r>
              <a:rPr lang="zh-TW" altLang="en-US" b="1" dirty="0" smtClean="0">
                <a:latin typeface="標楷體" panose="03000509000000000000" pitchFamily="65" charset="-120"/>
                <a:ea typeface="標楷體" panose="03000509000000000000" pitchFamily="65" charset="-120"/>
              </a:rPr>
              <a:t>原材</a:t>
            </a:r>
            <a:endParaRPr lang="zh-TW" altLang="en-US" b="1" dirty="0">
              <a:latin typeface="標楷體" panose="03000509000000000000" pitchFamily="65" charset="-120"/>
              <a:ea typeface="標楷體" panose="03000509000000000000" pitchFamily="65" charset="-120"/>
            </a:endParaRPr>
          </a:p>
        </p:txBody>
      </p:sp>
      <p:sp>
        <p:nvSpPr>
          <p:cNvPr id="6" name="圓角矩形 5"/>
          <p:cNvSpPr/>
          <p:nvPr/>
        </p:nvSpPr>
        <p:spPr>
          <a:xfrm>
            <a:off x="3426863" y="1670703"/>
            <a:ext cx="1774160" cy="6665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文字方塊 6"/>
          <p:cNvSpPr txBox="1"/>
          <p:nvPr/>
        </p:nvSpPr>
        <p:spPr>
          <a:xfrm>
            <a:off x="3568777" y="1811709"/>
            <a:ext cx="1700613" cy="369332"/>
          </a:xfrm>
          <a:prstGeom prst="rect">
            <a:avLst/>
          </a:prstGeom>
          <a:noFill/>
        </p:spPr>
        <p:txBody>
          <a:bodyPr wrap="square" rtlCol="0">
            <a:spAutoFit/>
          </a:bodyPr>
          <a:lstStyle/>
          <a:p>
            <a:r>
              <a:rPr lang="zh-TW" altLang="en-US" b="1" dirty="0" smtClean="0">
                <a:latin typeface="標楷體" panose="03000509000000000000" pitchFamily="65" charset="-120"/>
                <a:ea typeface="標楷體" panose="03000509000000000000" pitchFamily="65" charset="-120"/>
              </a:rPr>
              <a:t>高溫沃斯田體</a:t>
            </a:r>
            <a:endParaRPr lang="zh-TW" altLang="en-US" b="1" dirty="0">
              <a:latin typeface="標楷體" panose="03000509000000000000" pitchFamily="65" charset="-120"/>
              <a:ea typeface="標楷體" panose="03000509000000000000" pitchFamily="65" charset="-120"/>
            </a:endParaRPr>
          </a:p>
        </p:txBody>
      </p:sp>
      <p:cxnSp>
        <p:nvCxnSpPr>
          <p:cNvPr id="9" name="直線單箭頭接點 8"/>
          <p:cNvCxnSpPr>
            <a:stCxn id="4" idx="3"/>
            <a:endCxn id="6" idx="1"/>
          </p:cNvCxnSpPr>
          <p:nvPr/>
        </p:nvCxnSpPr>
        <p:spPr>
          <a:xfrm flipV="1">
            <a:off x="2640651" y="2003989"/>
            <a:ext cx="786212" cy="427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文字方塊 9"/>
          <p:cNvSpPr txBox="1"/>
          <p:nvPr/>
        </p:nvSpPr>
        <p:spPr>
          <a:xfrm>
            <a:off x="2734654" y="1967943"/>
            <a:ext cx="666572" cy="369332"/>
          </a:xfrm>
          <a:prstGeom prst="rect">
            <a:avLst/>
          </a:prstGeom>
          <a:noFill/>
        </p:spPr>
        <p:txBody>
          <a:bodyPr wrap="square" rtlCol="0">
            <a:spAutoFit/>
          </a:bodyPr>
          <a:lstStyle/>
          <a:p>
            <a:r>
              <a:rPr lang="zh-TW" altLang="en-US" b="1" dirty="0" smtClean="0">
                <a:latin typeface="標楷體" panose="03000509000000000000" pitchFamily="65" charset="-120"/>
                <a:ea typeface="標楷體" panose="03000509000000000000" pitchFamily="65" charset="-120"/>
              </a:rPr>
              <a:t>加熱</a:t>
            </a:r>
            <a:endParaRPr lang="zh-TW" altLang="en-US" b="1" dirty="0">
              <a:latin typeface="標楷體" panose="03000509000000000000" pitchFamily="65" charset="-120"/>
              <a:ea typeface="標楷體" panose="03000509000000000000" pitchFamily="65" charset="-120"/>
            </a:endParaRPr>
          </a:p>
        </p:txBody>
      </p:sp>
      <p:sp>
        <p:nvSpPr>
          <p:cNvPr id="13" name="圓角矩形 12"/>
          <p:cNvSpPr/>
          <p:nvPr/>
        </p:nvSpPr>
        <p:spPr>
          <a:xfrm>
            <a:off x="5913690" y="1670703"/>
            <a:ext cx="1495514" cy="6665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chemeClr val="tx1"/>
                </a:solidFill>
                <a:latin typeface="標楷體" panose="03000509000000000000" pitchFamily="65" charset="-120"/>
                <a:ea typeface="標楷體" panose="03000509000000000000" pitchFamily="65" charset="-120"/>
              </a:rPr>
              <a:t>恆溫鹽浴</a:t>
            </a:r>
            <a:endParaRPr lang="zh-TW" altLang="en-US" b="1" dirty="0">
              <a:solidFill>
                <a:schemeClr val="tx1"/>
              </a:solidFill>
              <a:latin typeface="標楷體" panose="03000509000000000000" pitchFamily="65" charset="-120"/>
              <a:ea typeface="標楷體" panose="03000509000000000000" pitchFamily="65" charset="-120"/>
            </a:endParaRPr>
          </a:p>
        </p:txBody>
      </p:sp>
      <p:cxnSp>
        <p:nvCxnSpPr>
          <p:cNvPr id="15" name="直線單箭頭接點 14"/>
          <p:cNvCxnSpPr/>
          <p:nvPr/>
        </p:nvCxnSpPr>
        <p:spPr>
          <a:xfrm flipH="1" flipV="1">
            <a:off x="5546221" y="2691925"/>
            <a:ext cx="94003" cy="683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直線單箭頭接點 16"/>
          <p:cNvCxnSpPr>
            <a:stCxn id="7" idx="3"/>
            <a:endCxn id="13" idx="1"/>
          </p:cNvCxnSpPr>
          <p:nvPr/>
        </p:nvCxnSpPr>
        <p:spPr>
          <a:xfrm>
            <a:off x="5269390" y="1996375"/>
            <a:ext cx="644300" cy="761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文字方塊 17"/>
          <p:cNvSpPr txBox="1"/>
          <p:nvPr/>
        </p:nvSpPr>
        <p:spPr>
          <a:xfrm>
            <a:off x="5235206" y="2051923"/>
            <a:ext cx="644300" cy="369332"/>
          </a:xfrm>
          <a:prstGeom prst="rect">
            <a:avLst/>
          </a:prstGeom>
          <a:noFill/>
        </p:spPr>
        <p:txBody>
          <a:bodyPr wrap="square" rtlCol="0">
            <a:spAutoFit/>
          </a:bodyPr>
          <a:lstStyle/>
          <a:p>
            <a:r>
              <a:rPr lang="zh-TW" altLang="en-US" b="1" dirty="0" smtClean="0">
                <a:latin typeface="標楷體" panose="03000509000000000000" pitchFamily="65" charset="-120"/>
                <a:ea typeface="標楷體" panose="03000509000000000000" pitchFamily="65" charset="-120"/>
              </a:rPr>
              <a:t>冷卻</a:t>
            </a:r>
            <a:endParaRPr lang="zh-TW" altLang="en-US" b="1" dirty="0">
              <a:latin typeface="標楷體" panose="03000509000000000000" pitchFamily="65" charset="-120"/>
              <a:ea typeface="標楷體" panose="03000509000000000000" pitchFamily="65" charset="-120"/>
            </a:endParaRPr>
          </a:p>
        </p:txBody>
      </p:sp>
      <p:cxnSp>
        <p:nvCxnSpPr>
          <p:cNvPr id="21" name="直線接點 20"/>
          <p:cNvCxnSpPr>
            <a:stCxn id="13" idx="3"/>
          </p:cNvCxnSpPr>
          <p:nvPr/>
        </p:nvCxnSpPr>
        <p:spPr>
          <a:xfrm flipV="1">
            <a:off x="7409204" y="1996375"/>
            <a:ext cx="1230594" cy="761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直線接點 26"/>
          <p:cNvCxnSpPr/>
          <p:nvPr/>
        </p:nvCxnSpPr>
        <p:spPr>
          <a:xfrm>
            <a:off x="8639798" y="1996375"/>
            <a:ext cx="0" cy="69555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直線接點 28"/>
          <p:cNvCxnSpPr/>
          <p:nvPr/>
        </p:nvCxnSpPr>
        <p:spPr>
          <a:xfrm flipH="1">
            <a:off x="2042446" y="2691925"/>
            <a:ext cx="6597353" cy="4793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直線單箭頭接點 30"/>
          <p:cNvCxnSpPr/>
          <p:nvPr/>
        </p:nvCxnSpPr>
        <p:spPr>
          <a:xfrm flipH="1">
            <a:off x="2042445" y="2739859"/>
            <a:ext cx="1" cy="70502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圓角矩形 33"/>
          <p:cNvSpPr/>
          <p:nvPr/>
        </p:nvSpPr>
        <p:spPr>
          <a:xfrm>
            <a:off x="1207174" y="3443955"/>
            <a:ext cx="1433477" cy="7349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latin typeface="標楷體" panose="03000509000000000000" pitchFamily="65" charset="-120"/>
                <a:ea typeface="標楷體" panose="03000509000000000000" pitchFamily="65" charset="-120"/>
              </a:rPr>
              <a:t>成品</a:t>
            </a:r>
            <a:endParaRPr lang="zh-TW" altLang="en-US" dirty="0">
              <a:solidFill>
                <a:schemeClr val="tx1"/>
              </a:solidFill>
              <a:latin typeface="標楷體" panose="03000509000000000000" pitchFamily="65" charset="-120"/>
              <a:ea typeface="標楷體" panose="03000509000000000000" pitchFamily="65" charset="-120"/>
            </a:endParaRPr>
          </a:p>
        </p:txBody>
      </p:sp>
      <p:pic>
        <p:nvPicPr>
          <p:cNvPr id="37" name="圖片 36"/>
          <p:cNvPicPr>
            <a:picLocks noChangeAspect="1"/>
          </p:cNvPicPr>
          <p:nvPr/>
        </p:nvPicPr>
        <p:blipFill>
          <a:blip r:embed="rId2" cstate="print"/>
          <a:stretch>
            <a:fillRect/>
          </a:stretch>
        </p:blipFill>
        <p:spPr>
          <a:xfrm>
            <a:off x="3069572" y="2846657"/>
            <a:ext cx="3654084" cy="3878339"/>
          </a:xfrm>
          <a:prstGeom prst="rect">
            <a:avLst/>
          </a:prstGeom>
        </p:spPr>
      </p:pic>
    </p:spTree>
    <p:extLst>
      <p:ext uri="{BB962C8B-B14F-4D97-AF65-F5344CB8AC3E}">
        <p14:creationId xmlns:p14="http://schemas.microsoft.com/office/powerpoint/2010/main" val="13018036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62792" y="365572"/>
            <a:ext cx="10192916" cy="1320800"/>
          </a:xfrm>
        </p:spPr>
        <p:txBody>
          <a:bodyPr>
            <a:normAutofit/>
          </a:bodyPr>
          <a:lstStyle/>
          <a:p>
            <a:pPr algn="ctr"/>
            <a:r>
              <a:rPr lang="zh-TW" altLang="en-US" sz="5400" b="1" dirty="0" smtClean="0">
                <a:solidFill>
                  <a:schemeClr val="tx1"/>
                </a:solidFill>
                <a:latin typeface="標楷體" panose="03000509000000000000" pitchFamily="65" charset="-120"/>
                <a:ea typeface="標楷體" panose="03000509000000000000" pitchFamily="65" charset="-120"/>
              </a:rPr>
              <a:t>沃 斯 回 火 特 性</a:t>
            </a:r>
            <a:endParaRPr lang="zh-TW" altLang="en-US" sz="5400" b="1" dirty="0">
              <a:solidFill>
                <a:schemeClr val="tx1"/>
              </a:solidFill>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555477" y="1930401"/>
            <a:ext cx="10477143" cy="4110962"/>
          </a:xfrm>
        </p:spPr>
        <p:txBody>
          <a:bodyPr>
            <a:normAutofit/>
          </a:bodyPr>
          <a:lstStyle/>
          <a:p>
            <a:r>
              <a:rPr lang="zh-TW" altLang="en-US" sz="2400" b="1" dirty="0" smtClean="0">
                <a:latin typeface="標楷體" panose="03000509000000000000" pitchFamily="65" charset="-120"/>
                <a:ea typeface="標楷體" panose="03000509000000000000" pitchFamily="65" charset="-120"/>
              </a:rPr>
              <a:t>優點</a:t>
            </a:r>
            <a:r>
              <a:rPr lang="en-US" altLang="zh-TW" sz="2400" b="1" dirty="0" smtClean="0">
                <a:latin typeface="標楷體" panose="03000509000000000000" pitchFamily="65" charset="-120"/>
                <a:ea typeface="標楷體" panose="03000509000000000000" pitchFamily="65" charset="-120"/>
              </a:rPr>
              <a:t>:</a:t>
            </a:r>
          </a:p>
          <a:p>
            <a:endParaRPr lang="en-US" altLang="zh-TW" sz="2400" b="1" dirty="0">
              <a:latin typeface="標楷體" panose="03000509000000000000" pitchFamily="65" charset="-120"/>
              <a:ea typeface="標楷體" panose="03000509000000000000" pitchFamily="65" charset="-120"/>
            </a:endParaRPr>
          </a:p>
          <a:p>
            <a:endParaRPr lang="en-US" altLang="zh-TW" sz="2400" b="1" dirty="0" smtClean="0">
              <a:latin typeface="標楷體" panose="03000509000000000000" pitchFamily="65" charset="-120"/>
              <a:ea typeface="標楷體" panose="03000509000000000000" pitchFamily="65" charset="-120"/>
            </a:endParaRPr>
          </a:p>
          <a:p>
            <a:r>
              <a:rPr lang="zh-TW" altLang="en-US" sz="2400" b="1" dirty="0" smtClean="0">
                <a:latin typeface="標楷體" panose="03000509000000000000" pitchFamily="65" charset="-120"/>
                <a:ea typeface="標楷體" panose="03000509000000000000" pitchFamily="65" charset="-120"/>
              </a:rPr>
              <a:t>缺點</a:t>
            </a:r>
            <a:r>
              <a:rPr lang="en-US" altLang="zh-TW" sz="2400" b="1" dirty="0" smtClean="0">
                <a:latin typeface="標楷體" panose="03000509000000000000" pitchFamily="65" charset="-120"/>
                <a:ea typeface="標楷體" panose="03000509000000000000" pitchFamily="65" charset="-120"/>
              </a:rPr>
              <a:t>:</a:t>
            </a:r>
            <a:endParaRPr lang="zh-TW" altLang="en-US" sz="2400" b="1" dirty="0">
              <a:latin typeface="標楷體" panose="03000509000000000000" pitchFamily="65" charset="-120"/>
              <a:ea typeface="標楷體" panose="03000509000000000000" pitchFamily="65" charset="-120"/>
            </a:endParaRPr>
          </a:p>
        </p:txBody>
      </p:sp>
      <p:sp>
        <p:nvSpPr>
          <p:cNvPr id="4" name="圓角矩形 3"/>
          <p:cNvSpPr/>
          <p:nvPr/>
        </p:nvSpPr>
        <p:spPr>
          <a:xfrm>
            <a:off x="1939895" y="2345820"/>
            <a:ext cx="1410057" cy="8118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chemeClr val="tx1"/>
                </a:solidFill>
                <a:latin typeface="標楷體" panose="03000509000000000000" pitchFamily="65" charset="-120"/>
                <a:ea typeface="標楷體" panose="03000509000000000000" pitchFamily="65" charset="-120"/>
              </a:rPr>
              <a:t>高強度</a:t>
            </a:r>
            <a:endParaRPr lang="zh-TW" altLang="en-US" b="1" dirty="0">
              <a:solidFill>
                <a:schemeClr val="tx1"/>
              </a:solidFill>
              <a:latin typeface="標楷體" panose="03000509000000000000" pitchFamily="65" charset="-120"/>
              <a:ea typeface="標楷體" panose="03000509000000000000" pitchFamily="65" charset="-120"/>
            </a:endParaRPr>
          </a:p>
        </p:txBody>
      </p:sp>
      <p:sp>
        <p:nvSpPr>
          <p:cNvPr id="5" name="圓角矩形 4"/>
          <p:cNvSpPr/>
          <p:nvPr/>
        </p:nvSpPr>
        <p:spPr>
          <a:xfrm>
            <a:off x="3661874" y="2345820"/>
            <a:ext cx="1414328" cy="8118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chemeClr val="tx1"/>
                </a:solidFill>
                <a:latin typeface="標楷體" panose="03000509000000000000" pitchFamily="65" charset="-120"/>
                <a:ea typeface="標楷體" panose="03000509000000000000" pitchFamily="65" charset="-120"/>
              </a:rPr>
              <a:t>高韌性</a:t>
            </a:r>
            <a:endParaRPr lang="zh-TW" altLang="en-US" b="1" dirty="0">
              <a:solidFill>
                <a:schemeClr val="tx1"/>
              </a:solidFill>
              <a:latin typeface="標楷體" panose="03000509000000000000" pitchFamily="65" charset="-120"/>
              <a:ea typeface="標楷體" panose="03000509000000000000" pitchFamily="65" charset="-120"/>
            </a:endParaRPr>
          </a:p>
        </p:txBody>
      </p:sp>
      <p:sp>
        <p:nvSpPr>
          <p:cNvPr id="6" name="圓角矩形 5"/>
          <p:cNvSpPr/>
          <p:nvPr/>
        </p:nvSpPr>
        <p:spPr>
          <a:xfrm>
            <a:off x="5520584" y="2345820"/>
            <a:ext cx="1529698" cy="8118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chemeClr val="tx1"/>
                </a:solidFill>
                <a:latin typeface="標楷體" panose="03000509000000000000" pitchFamily="65" charset="-120"/>
                <a:ea typeface="標楷體" panose="03000509000000000000" pitchFamily="65" charset="-120"/>
              </a:rPr>
              <a:t>變</a:t>
            </a:r>
            <a:r>
              <a:rPr lang="zh-TW" altLang="en-US" b="1" dirty="0">
                <a:solidFill>
                  <a:schemeClr val="tx1"/>
                </a:solidFill>
                <a:latin typeface="標楷體" panose="03000509000000000000" pitchFamily="65" charset="-120"/>
                <a:ea typeface="標楷體" panose="03000509000000000000" pitchFamily="65" charset="-120"/>
              </a:rPr>
              <a:t>形</a:t>
            </a:r>
            <a:r>
              <a:rPr lang="zh-TW" altLang="en-US" b="1" dirty="0" smtClean="0">
                <a:solidFill>
                  <a:schemeClr val="tx1"/>
                </a:solidFill>
                <a:latin typeface="標楷體" panose="03000509000000000000" pitchFamily="65" charset="-120"/>
                <a:ea typeface="標楷體" panose="03000509000000000000" pitchFamily="65" charset="-120"/>
              </a:rPr>
              <a:t>量極小</a:t>
            </a:r>
            <a:endParaRPr lang="zh-TW" altLang="en-US" b="1" dirty="0">
              <a:solidFill>
                <a:schemeClr val="tx1"/>
              </a:solidFill>
              <a:latin typeface="標楷體" panose="03000509000000000000" pitchFamily="65" charset="-120"/>
              <a:ea typeface="標楷體" panose="03000509000000000000" pitchFamily="65" charset="-120"/>
            </a:endParaRPr>
          </a:p>
        </p:txBody>
      </p:sp>
      <p:sp>
        <p:nvSpPr>
          <p:cNvPr id="7" name="圓角矩形 6"/>
          <p:cNvSpPr/>
          <p:nvPr/>
        </p:nvSpPr>
        <p:spPr>
          <a:xfrm>
            <a:off x="7545937" y="2345820"/>
            <a:ext cx="1495514" cy="8118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chemeClr val="tx1"/>
                </a:solidFill>
                <a:latin typeface="標楷體" panose="03000509000000000000" pitchFamily="65" charset="-120"/>
                <a:ea typeface="標楷體" panose="03000509000000000000" pitchFamily="65" charset="-120"/>
              </a:rPr>
              <a:t>不易脆裂</a:t>
            </a:r>
            <a:endParaRPr lang="zh-TW" altLang="en-US" b="1" dirty="0">
              <a:solidFill>
                <a:schemeClr val="tx1"/>
              </a:solidFill>
              <a:latin typeface="標楷體" panose="03000509000000000000" pitchFamily="65" charset="-120"/>
              <a:ea typeface="標楷體" panose="03000509000000000000" pitchFamily="65" charset="-120"/>
            </a:endParaRPr>
          </a:p>
        </p:txBody>
      </p:sp>
      <p:sp>
        <p:nvSpPr>
          <p:cNvPr id="8" name="圓角矩形 7"/>
          <p:cNvSpPr/>
          <p:nvPr/>
        </p:nvSpPr>
        <p:spPr>
          <a:xfrm>
            <a:off x="1640793" y="4170348"/>
            <a:ext cx="3435409" cy="9376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smtClean="0">
                <a:solidFill>
                  <a:schemeClr val="tx1"/>
                </a:solidFill>
                <a:latin typeface="標楷體" panose="03000509000000000000" pitchFamily="65" charset="-120"/>
                <a:ea typeface="標楷體" panose="03000509000000000000" pitchFamily="65" charset="-120"/>
              </a:rPr>
              <a:t>有牙孔時殘鹽洗淨不易</a:t>
            </a:r>
            <a:endParaRPr lang="zh-TW" altLang="en-US" sz="2000" b="1" dirty="0">
              <a:solidFill>
                <a:schemeClr val="tx1"/>
              </a:solidFill>
              <a:latin typeface="標楷體" panose="03000509000000000000" pitchFamily="65" charset="-120"/>
              <a:ea typeface="標楷體" panose="03000509000000000000" pitchFamily="65" charset="-120"/>
            </a:endParaRPr>
          </a:p>
        </p:txBody>
      </p:sp>
      <p:sp>
        <p:nvSpPr>
          <p:cNvPr id="9" name="圓角矩形 8"/>
          <p:cNvSpPr/>
          <p:nvPr/>
        </p:nvSpPr>
        <p:spPr>
          <a:xfrm>
            <a:off x="5520585" y="4170348"/>
            <a:ext cx="1529698" cy="9376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chemeClr val="tx1"/>
                </a:solidFill>
                <a:latin typeface="標楷體" panose="03000509000000000000" pitchFamily="65" charset="-120"/>
                <a:ea typeface="標楷體" panose="03000509000000000000" pitchFamily="65" charset="-120"/>
              </a:rPr>
              <a:t>生產效率低</a:t>
            </a:r>
            <a:endParaRPr lang="zh-TW" altLang="en-US" b="1" dirty="0">
              <a:solidFill>
                <a:schemeClr val="tx1"/>
              </a:solidFill>
              <a:latin typeface="標楷體" panose="03000509000000000000" pitchFamily="65" charset="-120"/>
              <a:ea typeface="標楷體" panose="03000509000000000000" pitchFamily="65" charset="-120"/>
            </a:endParaRPr>
          </a:p>
        </p:txBody>
      </p:sp>
      <p:sp>
        <p:nvSpPr>
          <p:cNvPr id="10" name="圓角矩形 9"/>
          <p:cNvSpPr/>
          <p:nvPr/>
        </p:nvSpPr>
        <p:spPr>
          <a:xfrm>
            <a:off x="7554482" y="4170349"/>
            <a:ext cx="1486969" cy="9376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chemeClr val="tx1"/>
                </a:solidFill>
                <a:latin typeface="標楷體" panose="03000509000000000000" pitchFamily="65" charset="-120"/>
                <a:ea typeface="標楷體" panose="03000509000000000000" pitchFamily="65" charset="-120"/>
              </a:rPr>
              <a:t>生產成本高</a:t>
            </a:r>
            <a:endParaRPr lang="zh-TW" altLang="en-US" b="1" dirty="0">
              <a:solidFill>
                <a:schemeClr val="tx1"/>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1316902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77334" y="267768"/>
            <a:ext cx="10910763" cy="1320800"/>
          </a:xfrm>
        </p:spPr>
        <p:txBody>
          <a:bodyPr>
            <a:normAutofit/>
          </a:bodyPr>
          <a:lstStyle/>
          <a:p>
            <a:pPr algn="ctr"/>
            <a:r>
              <a:rPr lang="zh-TW" altLang="en-US" sz="5400" b="1" dirty="0" smtClean="0">
                <a:solidFill>
                  <a:schemeClr val="tx1"/>
                </a:solidFill>
              </a:rPr>
              <a:t>實 驗 動 機</a:t>
            </a:r>
            <a:endParaRPr lang="zh-TW" altLang="en-US" sz="5400" b="1" dirty="0">
              <a:solidFill>
                <a:schemeClr val="tx1"/>
              </a:solidFill>
            </a:endParaRPr>
          </a:p>
        </p:txBody>
      </p:sp>
      <p:sp>
        <p:nvSpPr>
          <p:cNvPr id="3" name="內容版面配置區 2"/>
          <p:cNvSpPr>
            <a:spLocks noGrp="1"/>
          </p:cNvSpPr>
          <p:nvPr>
            <p:ph idx="1"/>
          </p:nvPr>
        </p:nvSpPr>
        <p:spPr>
          <a:xfrm>
            <a:off x="980709" y="2085173"/>
            <a:ext cx="10304012" cy="4280929"/>
          </a:xfrm>
        </p:spPr>
        <p:txBody>
          <a:bodyPr>
            <a:normAutofit/>
          </a:bodyPr>
          <a:lstStyle/>
          <a:p>
            <a:r>
              <a:rPr lang="en-US" altLang="zh-TW" sz="2800" b="1" dirty="0" smtClean="0">
                <a:latin typeface="+mj-lt"/>
              </a:rPr>
              <a:t>FCD600</a:t>
            </a:r>
            <a:r>
              <a:rPr lang="zh-TW" altLang="en-US" sz="2800" b="1" dirty="0" smtClean="0">
                <a:latin typeface="+mj-lt"/>
              </a:rPr>
              <a:t>經由</a:t>
            </a:r>
            <a:r>
              <a:rPr lang="zh-TW" altLang="en-US" sz="2800" b="1" dirty="0" smtClean="0">
                <a:latin typeface="+mn-ea"/>
              </a:rPr>
              <a:t>製程</a:t>
            </a:r>
            <a:r>
              <a:rPr lang="zh-TW" altLang="en-US" sz="2800" b="1" dirty="0">
                <a:latin typeface="+mn-ea"/>
              </a:rPr>
              <a:t>加工，能夠提升原材料</a:t>
            </a:r>
            <a:r>
              <a:rPr lang="zh-TW" altLang="en-US" sz="2800" b="1" dirty="0" smtClean="0">
                <a:latin typeface="+mn-ea"/>
              </a:rPr>
              <a:t>的</a:t>
            </a:r>
            <a:r>
              <a:rPr lang="zh-TW" altLang="en-US" sz="2800" b="1" dirty="0">
                <a:latin typeface="+mn-ea"/>
              </a:rPr>
              <a:t>表面</a:t>
            </a:r>
            <a:r>
              <a:rPr lang="zh-TW" altLang="en-US" sz="2800" b="1" dirty="0" smtClean="0">
                <a:latin typeface="+mn-ea"/>
              </a:rPr>
              <a:t>強度</a:t>
            </a:r>
            <a:r>
              <a:rPr lang="zh-TW" altLang="en-US" sz="2800" b="1" dirty="0">
                <a:latin typeface="+mn-ea"/>
              </a:rPr>
              <a:t>、耐磨性質、抗腐蝕性。</a:t>
            </a:r>
          </a:p>
        </p:txBody>
      </p:sp>
    </p:spTree>
    <p:extLst>
      <p:ext uri="{BB962C8B-B14F-4D97-AF65-F5344CB8AC3E}">
        <p14:creationId xmlns:p14="http://schemas.microsoft.com/office/powerpoint/2010/main" val="10247986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60576" y="251626"/>
            <a:ext cx="8596668" cy="1320800"/>
          </a:xfrm>
        </p:spPr>
        <p:txBody>
          <a:bodyPr>
            <a:normAutofit/>
          </a:bodyPr>
          <a:lstStyle/>
          <a:p>
            <a:pPr algn="ctr"/>
            <a:r>
              <a:rPr lang="zh-TW" altLang="en-US" sz="5400" b="1" dirty="0" smtClean="0">
                <a:solidFill>
                  <a:schemeClr val="tx1"/>
                </a:solidFill>
              </a:rPr>
              <a:t>實  驗 </a:t>
            </a:r>
            <a:r>
              <a:rPr lang="zh-TW" altLang="en-US" sz="5400" b="1" dirty="0">
                <a:solidFill>
                  <a:schemeClr val="tx1"/>
                </a:solidFill>
                <a:latin typeface="+mj-ea"/>
              </a:rPr>
              <a:t>目 </a:t>
            </a:r>
            <a:r>
              <a:rPr lang="zh-TW" altLang="en-US" sz="5400" b="1" dirty="0" smtClean="0">
                <a:solidFill>
                  <a:schemeClr val="tx1"/>
                </a:solidFill>
                <a:latin typeface="+mj-ea"/>
              </a:rPr>
              <a:t>的</a:t>
            </a:r>
            <a:endParaRPr lang="zh-TW" altLang="en-US" sz="5400" b="1" dirty="0">
              <a:solidFill>
                <a:schemeClr val="tx1"/>
              </a:solidFill>
            </a:endParaRPr>
          </a:p>
        </p:txBody>
      </p:sp>
      <p:sp>
        <p:nvSpPr>
          <p:cNvPr id="4" name="文字方塊 3"/>
          <p:cNvSpPr txBox="1"/>
          <p:nvPr/>
        </p:nvSpPr>
        <p:spPr>
          <a:xfrm>
            <a:off x="760576" y="1572426"/>
            <a:ext cx="9417465" cy="5170646"/>
          </a:xfrm>
          <a:prstGeom prst="rect">
            <a:avLst/>
          </a:prstGeom>
          <a:noFill/>
        </p:spPr>
        <p:txBody>
          <a:bodyPr wrap="square" rtlCol="0">
            <a:spAutoFit/>
          </a:bodyPr>
          <a:lstStyle/>
          <a:p>
            <a:pPr marL="342900" indent="-342900">
              <a:buFont typeface="+mj-lt"/>
              <a:buAutoNum type="arabicPeriod"/>
            </a:pPr>
            <a:r>
              <a:rPr lang="zh-TW" altLang="en-US" sz="2800" b="1" dirty="0" smtClean="0">
                <a:latin typeface="+mn-ea"/>
              </a:rPr>
              <a:t>探討</a:t>
            </a:r>
            <a:r>
              <a:rPr lang="en-US" altLang="zh-TW" sz="2800" b="1" dirty="0" smtClean="0">
                <a:latin typeface="+mn-ea"/>
              </a:rPr>
              <a:t>FCD600</a:t>
            </a:r>
            <a:r>
              <a:rPr lang="zh-TW" altLang="en-US" sz="2800" b="1" dirty="0" smtClean="0">
                <a:latin typeface="+mn-ea"/>
              </a:rPr>
              <a:t>經沃斯回火後表面硬度、耐磨耗性</a:t>
            </a:r>
            <a:r>
              <a:rPr lang="zh-TW" altLang="en-US" sz="2800" b="1" dirty="0">
                <a:latin typeface="+mn-ea"/>
              </a:rPr>
              <a:t>及耐腐蝕性</a:t>
            </a:r>
            <a:r>
              <a:rPr lang="zh-TW" altLang="en-US" sz="2800" b="1" dirty="0" smtClean="0">
                <a:latin typeface="+mn-ea"/>
              </a:rPr>
              <a:t>之影響</a:t>
            </a:r>
            <a:endParaRPr lang="en-US" altLang="zh-TW" sz="2800" b="1" dirty="0" smtClean="0">
              <a:latin typeface="+mn-ea"/>
            </a:endParaRPr>
          </a:p>
          <a:p>
            <a:pPr marL="342900" indent="-342900">
              <a:buFont typeface="+mj-lt"/>
              <a:buAutoNum type="arabicPeriod"/>
            </a:pPr>
            <a:endParaRPr lang="en-US" altLang="zh-TW" sz="2800" b="1" dirty="0">
              <a:latin typeface="+mn-ea"/>
            </a:endParaRPr>
          </a:p>
          <a:p>
            <a:pPr marL="342900" indent="-342900">
              <a:buFont typeface="+mj-lt"/>
              <a:buAutoNum type="arabicPeriod"/>
            </a:pPr>
            <a:endParaRPr lang="en-US" altLang="zh-TW" sz="2800" b="1" dirty="0" smtClean="0">
              <a:latin typeface="+mn-ea"/>
            </a:endParaRPr>
          </a:p>
          <a:p>
            <a:pPr marL="342900" indent="-342900">
              <a:buFont typeface="+mj-lt"/>
              <a:buAutoNum type="arabicPeriod"/>
            </a:pPr>
            <a:endParaRPr lang="en-US" altLang="zh-TW" sz="2800" b="1" dirty="0">
              <a:latin typeface="+mn-ea"/>
            </a:endParaRPr>
          </a:p>
          <a:p>
            <a:pPr marL="342900" indent="-342900">
              <a:buFont typeface="+mj-lt"/>
              <a:buAutoNum type="arabicPeriod"/>
            </a:pPr>
            <a:endParaRPr lang="en-US" altLang="zh-TW" sz="2800" b="1" dirty="0" smtClean="0">
              <a:latin typeface="+mn-ea"/>
            </a:endParaRPr>
          </a:p>
          <a:p>
            <a:pPr marL="342900" indent="-342900">
              <a:buFont typeface="+mj-lt"/>
              <a:buAutoNum type="arabicPeriod"/>
            </a:pPr>
            <a:endParaRPr lang="en-US" altLang="zh-TW" sz="2800" b="1" dirty="0">
              <a:latin typeface="+mn-ea"/>
            </a:endParaRPr>
          </a:p>
          <a:p>
            <a:pPr marL="342900" indent="-342900">
              <a:buFont typeface="+mj-lt"/>
              <a:buAutoNum type="arabicPeriod"/>
            </a:pPr>
            <a:r>
              <a:rPr lang="zh-TW" altLang="en-US" sz="2800" b="1" dirty="0">
                <a:latin typeface="+mn-ea"/>
              </a:rPr>
              <a:t>藉</a:t>
            </a:r>
            <a:r>
              <a:rPr lang="zh-TW" altLang="en-US" sz="2800" b="1" dirty="0" smtClean="0">
                <a:latin typeface="+mn-ea"/>
              </a:rPr>
              <a:t>由</a:t>
            </a:r>
            <a:r>
              <a:rPr lang="zh-TW" altLang="en-US" sz="2800" b="1" dirty="0">
                <a:latin typeface="+mn-ea"/>
              </a:rPr>
              <a:t>離子氮</a:t>
            </a:r>
            <a:r>
              <a:rPr lang="zh-TW" altLang="en-US" sz="2800" b="1" dirty="0" smtClean="0">
                <a:latin typeface="+mn-ea"/>
              </a:rPr>
              <a:t>化製程經</a:t>
            </a:r>
            <a:r>
              <a:rPr lang="zh-TW" altLang="en-US" sz="2800" b="1" dirty="0">
                <a:latin typeface="+mn-ea"/>
              </a:rPr>
              <a:t>沃斯</a:t>
            </a:r>
            <a:r>
              <a:rPr lang="zh-TW" altLang="en-US" sz="2800" b="1" dirty="0" smtClean="0">
                <a:latin typeface="+mn-ea"/>
              </a:rPr>
              <a:t>回火之</a:t>
            </a:r>
            <a:r>
              <a:rPr lang="en-US" altLang="zh-TW" sz="2800" b="1" dirty="0" smtClean="0">
                <a:latin typeface="+mn-ea"/>
              </a:rPr>
              <a:t>FCD600</a:t>
            </a:r>
            <a:r>
              <a:rPr lang="zh-TW" altLang="en-US" sz="2800" b="1" dirty="0" smtClean="0">
                <a:latin typeface="+mn-ea"/>
              </a:rPr>
              <a:t>耐</a:t>
            </a:r>
            <a:r>
              <a:rPr lang="zh-TW" altLang="en-US" sz="2800" b="1" dirty="0">
                <a:latin typeface="+mn-ea"/>
              </a:rPr>
              <a:t>磨耗</a:t>
            </a:r>
            <a:r>
              <a:rPr lang="zh-TW" altLang="en-US" sz="2800" b="1" dirty="0" smtClean="0">
                <a:latin typeface="+mn-ea"/>
              </a:rPr>
              <a:t>性及耐腐蝕性之差異</a:t>
            </a:r>
            <a:endParaRPr lang="en-US" altLang="zh-TW" sz="2800" b="1" dirty="0" smtClean="0">
              <a:latin typeface="+mn-ea"/>
            </a:endParaRPr>
          </a:p>
          <a:p>
            <a:pPr marL="342900" indent="-342900">
              <a:buFont typeface="+mj-lt"/>
              <a:buAutoNum type="arabicPeriod"/>
            </a:pPr>
            <a:endParaRPr lang="en-US" altLang="zh-TW" sz="2400" dirty="0"/>
          </a:p>
          <a:p>
            <a:pPr marL="342900" indent="-342900">
              <a:buFont typeface="+mj-lt"/>
              <a:buAutoNum type="arabicPeriod"/>
            </a:pPr>
            <a:endParaRPr lang="en-US" altLang="zh-TW" dirty="0" smtClean="0"/>
          </a:p>
          <a:p>
            <a:pPr marL="342900" indent="-342900">
              <a:buFont typeface="+mj-lt"/>
              <a:buAutoNum type="arabicPeriod"/>
            </a:pPr>
            <a:endParaRPr lang="en-US" altLang="zh-TW" dirty="0"/>
          </a:p>
          <a:p>
            <a:pPr marL="342900" indent="-342900">
              <a:buFont typeface="+mj-lt"/>
              <a:buAutoNum type="arabicPeriod"/>
            </a:pPr>
            <a:endParaRPr lang="en-US" altLang="zh-TW" dirty="0" smtClean="0"/>
          </a:p>
        </p:txBody>
      </p:sp>
    </p:spTree>
    <p:extLst>
      <p:ext uri="{BB962C8B-B14F-4D97-AF65-F5344CB8AC3E}">
        <p14:creationId xmlns:p14="http://schemas.microsoft.com/office/powerpoint/2010/main" val="23134358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22612" y="336390"/>
            <a:ext cx="9406703" cy="646632"/>
          </a:xfrm>
        </p:spPr>
        <p:txBody>
          <a:bodyPr>
            <a:noAutofit/>
          </a:bodyPr>
          <a:lstStyle/>
          <a:p>
            <a:pPr algn="ctr"/>
            <a:r>
              <a:rPr lang="zh-TW" altLang="en-US" sz="5400" b="1" dirty="0" smtClean="0">
                <a:solidFill>
                  <a:schemeClr val="tx1"/>
                </a:solidFill>
                <a:latin typeface="+mj-ea"/>
              </a:rPr>
              <a:t>實 驗 目 的</a:t>
            </a:r>
            <a:endParaRPr lang="zh-TW" altLang="en-US" sz="5400" b="1" dirty="0">
              <a:solidFill>
                <a:schemeClr val="tx1"/>
              </a:solidFill>
              <a:latin typeface="+mj-ea"/>
            </a:endParaRPr>
          </a:p>
        </p:txBody>
      </p:sp>
      <p:sp>
        <p:nvSpPr>
          <p:cNvPr id="7" name="圓角矩形 6"/>
          <p:cNvSpPr/>
          <p:nvPr/>
        </p:nvSpPr>
        <p:spPr>
          <a:xfrm>
            <a:off x="4484511" y="1726947"/>
            <a:ext cx="1832840" cy="8412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smtClean="0">
                <a:solidFill>
                  <a:schemeClr val="tx1"/>
                </a:solidFill>
                <a:latin typeface="+mj-lt"/>
              </a:rPr>
              <a:t>SSF</a:t>
            </a:r>
            <a:r>
              <a:rPr lang="en-US" altLang="zh-TW" b="1" dirty="0" smtClean="0">
                <a:solidFill>
                  <a:schemeClr val="tx1"/>
                </a:solidFill>
                <a:latin typeface="+mn-ea"/>
              </a:rPr>
              <a:t>(</a:t>
            </a:r>
            <a:r>
              <a:rPr lang="zh-TW" altLang="en-US" b="1" dirty="0" smtClean="0">
                <a:solidFill>
                  <a:schemeClr val="tx1"/>
                </a:solidFill>
                <a:latin typeface="+mn-ea"/>
              </a:rPr>
              <a:t>固溶強化</a:t>
            </a:r>
            <a:r>
              <a:rPr lang="en-US" altLang="zh-TW" b="1" dirty="0" smtClean="0">
                <a:solidFill>
                  <a:schemeClr val="tx1"/>
                </a:solidFill>
                <a:latin typeface="+mn-ea"/>
              </a:rPr>
              <a:t>)</a:t>
            </a:r>
            <a:endParaRPr lang="zh-TW" altLang="en-US" b="1" dirty="0">
              <a:solidFill>
                <a:schemeClr val="tx1"/>
              </a:solidFill>
              <a:latin typeface="+mn-ea"/>
            </a:endParaRPr>
          </a:p>
        </p:txBody>
      </p:sp>
      <p:sp>
        <p:nvSpPr>
          <p:cNvPr id="9" name="圓角矩形 8"/>
          <p:cNvSpPr/>
          <p:nvPr/>
        </p:nvSpPr>
        <p:spPr>
          <a:xfrm>
            <a:off x="1769703" y="4721316"/>
            <a:ext cx="1465809" cy="70935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smtClean="0">
                <a:solidFill>
                  <a:schemeClr val="tx1"/>
                </a:solidFill>
                <a:latin typeface="+mj-lt"/>
              </a:rPr>
              <a:t>+V</a:t>
            </a:r>
            <a:r>
              <a:rPr lang="en-US" altLang="zh-TW" b="1" dirty="0" smtClean="0">
                <a:solidFill>
                  <a:schemeClr val="tx1"/>
                </a:solidFill>
              </a:rPr>
              <a:t>(</a:t>
            </a:r>
            <a:r>
              <a:rPr lang="zh-TW" altLang="en-US" b="1" dirty="0" smtClean="0">
                <a:solidFill>
                  <a:schemeClr val="tx1"/>
                </a:solidFill>
              </a:rPr>
              <a:t>合金化</a:t>
            </a:r>
            <a:r>
              <a:rPr lang="en-US" altLang="zh-TW" b="1" dirty="0" smtClean="0">
                <a:solidFill>
                  <a:schemeClr val="tx1"/>
                </a:solidFill>
              </a:rPr>
              <a:t>)</a:t>
            </a:r>
            <a:endParaRPr lang="zh-TW" altLang="en-US" b="1" dirty="0">
              <a:solidFill>
                <a:schemeClr val="tx1"/>
              </a:solidFill>
            </a:endParaRPr>
          </a:p>
        </p:txBody>
      </p:sp>
      <p:sp>
        <p:nvSpPr>
          <p:cNvPr id="10" name="圓角矩形 9"/>
          <p:cNvSpPr/>
          <p:nvPr/>
        </p:nvSpPr>
        <p:spPr>
          <a:xfrm>
            <a:off x="4179915" y="4724088"/>
            <a:ext cx="2442030" cy="7065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smtClean="0">
                <a:solidFill>
                  <a:schemeClr val="tx1"/>
                </a:solidFill>
                <a:latin typeface="+mj-lt"/>
              </a:rPr>
              <a:t>ADI</a:t>
            </a:r>
            <a:r>
              <a:rPr lang="en-US" altLang="zh-TW" b="1" dirty="0" smtClean="0">
                <a:solidFill>
                  <a:schemeClr val="tx1"/>
                </a:solidFill>
                <a:latin typeface="+mn-ea"/>
              </a:rPr>
              <a:t>(</a:t>
            </a:r>
            <a:r>
              <a:rPr lang="zh-TW" altLang="en-US" b="1" dirty="0" smtClean="0">
                <a:solidFill>
                  <a:schemeClr val="tx1"/>
                </a:solidFill>
                <a:latin typeface="+mn-ea"/>
              </a:rPr>
              <a:t>沃斯回火熱處理</a:t>
            </a:r>
            <a:endParaRPr lang="zh-TW" altLang="en-US" b="1" dirty="0">
              <a:solidFill>
                <a:schemeClr val="tx1"/>
              </a:solidFill>
              <a:latin typeface="+mn-ea"/>
            </a:endParaRPr>
          </a:p>
        </p:txBody>
      </p:sp>
      <p:sp>
        <p:nvSpPr>
          <p:cNvPr id="11" name="圓角矩形 10"/>
          <p:cNvSpPr/>
          <p:nvPr/>
        </p:nvSpPr>
        <p:spPr>
          <a:xfrm>
            <a:off x="7445795" y="4724867"/>
            <a:ext cx="2493818" cy="7065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smtClean="0">
                <a:solidFill>
                  <a:schemeClr val="tx1"/>
                </a:solidFill>
                <a:latin typeface="+mj-lt"/>
              </a:rPr>
              <a:t>Ion Nitrogen</a:t>
            </a:r>
            <a:r>
              <a:rPr lang="en-US" altLang="zh-TW" dirty="0" smtClean="0">
                <a:solidFill>
                  <a:schemeClr val="tx1"/>
                </a:solidFill>
              </a:rPr>
              <a:t>(</a:t>
            </a:r>
            <a:r>
              <a:rPr lang="zh-TW" altLang="en-US" b="1" dirty="0" smtClean="0">
                <a:solidFill>
                  <a:schemeClr val="tx1"/>
                </a:solidFill>
                <a:latin typeface="+mn-ea"/>
              </a:rPr>
              <a:t>離子氮化</a:t>
            </a:r>
            <a:r>
              <a:rPr lang="en-US" altLang="zh-TW" b="1" dirty="0" smtClean="0">
                <a:solidFill>
                  <a:schemeClr val="tx1"/>
                </a:solidFill>
                <a:latin typeface="+mn-ea"/>
              </a:rPr>
              <a:t>)</a:t>
            </a:r>
            <a:endParaRPr lang="zh-TW" altLang="en-US" b="1" dirty="0">
              <a:solidFill>
                <a:schemeClr val="tx1"/>
              </a:solidFill>
              <a:latin typeface="+mn-ea"/>
            </a:endParaRPr>
          </a:p>
        </p:txBody>
      </p:sp>
      <p:cxnSp>
        <p:nvCxnSpPr>
          <p:cNvPr id="13" name="直線接點 12"/>
          <p:cNvCxnSpPr/>
          <p:nvPr/>
        </p:nvCxnSpPr>
        <p:spPr>
          <a:xfrm>
            <a:off x="2502606" y="3531897"/>
            <a:ext cx="619009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直線接點 21"/>
          <p:cNvCxnSpPr/>
          <p:nvPr/>
        </p:nvCxnSpPr>
        <p:spPr>
          <a:xfrm>
            <a:off x="2502606" y="3525657"/>
            <a:ext cx="1" cy="119644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直線接點 23"/>
          <p:cNvCxnSpPr>
            <a:stCxn id="7" idx="2"/>
          </p:cNvCxnSpPr>
          <p:nvPr/>
        </p:nvCxnSpPr>
        <p:spPr>
          <a:xfrm flipH="1">
            <a:off x="5400930" y="2568165"/>
            <a:ext cx="1" cy="215315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直線接點 25"/>
          <p:cNvCxnSpPr>
            <a:endCxn id="11" idx="0"/>
          </p:cNvCxnSpPr>
          <p:nvPr/>
        </p:nvCxnSpPr>
        <p:spPr>
          <a:xfrm>
            <a:off x="8692704" y="3531897"/>
            <a:ext cx="0" cy="119297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427643"/>
      </p:ext>
    </p:extLst>
  </p:cSld>
  <p:clrMapOvr>
    <a:masterClrMapping/>
  </p:clrMapOvr>
  <p:timing>
    <p:tnLst>
      <p:par>
        <p:cTn id="1" dur="indefinite" restart="never" nodeType="tmRoot"/>
      </p:par>
    </p:tnLst>
  </p:timing>
</p:sld>
</file>

<file path=ppt/theme/theme1.xml><?xml version="1.0" encoding="utf-8"?>
<a:theme xmlns:a="http://schemas.openxmlformats.org/drawingml/2006/main" name="多面向">
  <a:themeElements>
    <a:clrScheme name="多面向">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自訂 2">
      <a:majorFont>
        <a:latin typeface="Times New Roman"/>
        <a:ea typeface="標楷體"/>
        <a:cs typeface=""/>
      </a:majorFont>
      <a:minorFont>
        <a:latin typeface="Franklin Gothic Book"/>
        <a:ea typeface="標楷體"/>
        <a:cs typeface=""/>
      </a:minorFont>
    </a:fontScheme>
    <a:fmtScheme name="多面向">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862</TotalTime>
  <Words>626</Words>
  <Application>Microsoft Office PowerPoint</Application>
  <PresentationFormat>寬螢幕</PresentationFormat>
  <Paragraphs>169</Paragraphs>
  <Slides>21</Slides>
  <Notes>1</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21</vt:i4>
      </vt:variant>
    </vt:vector>
  </HeadingPairs>
  <TitlesOfParts>
    <vt:vector size="29" baseType="lpstr">
      <vt:lpstr>新細明體</vt:lpstr>
      <vt:lpstr>標楷體</vt:lpstr>
      <vt:lpstr>Arial</vt:lpstr>
      <vt:lpstr>Calibri</vt:lpstr>
      <vt:lpstr>Franklin Gothic Book</vt:lpstr>
      <vt:lpstr>Times New Roman</vt:lpstr>
      <vt:lpstr>Wingdings 3</vt:lpstr>
      <vt:lpstr>多面向</vt:lpstr>
      <vt:lpstr>離子氮化表面硬化處理重型機械及卡車柴油引擎用球墨鑄鐵活塞之磨耗行為研究</vt:lpstr>
      <vt:lpstr>目錄</vt:lpstr>
      <vt:lpstr>前 言</vt:lpstr>
      <vt:lpstr>添  加  釩  的  特  性</vt:lpstr>
      <vt:lpstr>沃 斯 回 火 製 程</vt:lpstr>
      <vt:lpstr>沃 斯 回 火 特 性</vt:lpstr>
      <vt:lpstr>實 驗 動 機</vt:lpstr>
      <vt:lpstr>實  驗 目 的</vt:lpstr>
      <vt:lpstr>實 驗 目 的</vt:lpstr>
      <vt:lpstr>PowerPoint 簡報</vt:lpstr>
      <vt:lpstr>FCD600+V  1% 50x</vt:lpstr>
      <vt:lpstr>FCD600+V  1% 100x</vt:lpstr>
      <vt:lpstr>FCD600+V  1% 200x</vt:lpstr>
      <vt:lpstr>FCD600+V  2% 50x</vt:lpstr>
      <vt:lpstr>FCD600+V  2% 100x</vt:lpstr>
      <vt:lpstr>FCD600+V  2% 200x</vt:lpstr>
      <vt:lpstr>上表面硬度</vt:lpstr>
      <vt:lpstr>目前進度</vt:lpstr>
      <vt:lpstr>未 來 進 度</vt:lpstr>
      <vt:lpstr>PowerPoint 簡報</vt:lpstr>
      <vt:lpstr>謝 謝 指 教</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a8896335@gmail.com</dc:creator>
  <cp:lastModifiedBy>a8896335@gmail.com</cp:lastModifiedBy>
  <cp:revision>110</cp:revision>
  <dcterms:created xsi:type="dcterms:W3CDTF">2021-03-15T12:05:23Z</dcterms:created>
  <dcterms:modified xsi:type="dcterms:W3CDTF">2021-03-29T09:38:54Z</dcterms:modified>
</cp:coreProperties>
</file>