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2" r:id="rId6"/>
    <p:sldId id="272" r:id="rId7"/>
    <p:sldId id="273" r:id="rId8"/>
    <p:sldId id="263" r:id="rId9"/>
    <p:sldId id="265" r:id="rId10"/>
    <p:sldId id="274" r:id="rId11"/>
    <p:sldId id="267" r:id="rId12"/>
    <p:sldId id="275" r:id="rId13"/>
    <p:sldId id="268" r:id="rId14"/>
    <p:sldId id="271" r:id="rId15"/>
    <p:sldId id="276" r:id="rId16"/>
    <p:sldId id="277" r:id="rId17"/>
    <p:sldId id="269" r:id="rId18"/>
    <p:sldId id="278" r:id="rId19"/>
    <p:sldId id="279" r:id="rId20"/>
    <p:sldId id="280" r:id="rId21"/>
    <p:sldId id="281" r:id="rId22"/>
    <p:sldId id="282" r:id="rId23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917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78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A65DA-2A75-4195-99E3-30E5BF0B8C97}" type="datetimeFigureOut">
              <a:rPr lang="zh-TW" altLang="en-US" smtClean="0"/>
              <a:t>2017/3/11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81A07-E644-4D35-A25C-13CBF16E320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46636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A65DA-2A75-4195-99E3-30E5BF0B8C97}" type="datetimeFigureOut">
              <a:rPr lang="zh-TW" altLang="en-US" smtClean="0"/>
              <a:t>2017/3/11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81A07-E644-4D35-A25C-13CBF16E320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638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A65DA-2A75-4195-99E3-30E5BF0B8C97}" type="datetimeFigureOut">
              <a:rPr lang="zh-TW" altLang="en-US" smtClean="0"/>
              <a:t>2017/3/11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81A07-E644-4D35-A25C-13CBF16E320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1360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A65DA-2A75-4195-99E3-30E5BF0B8C97}" type="datetimeFigureOut">
              <a:rPr lang="zh-TW" altLang="en-US" smtClean="0"/>
              <a:t>2017/3/11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81A07-E644-4D35-A25C-13CBF16E320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76772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A65DA-2A75-4195-99E3-30E5BF0B8C97}" type="datetimeFigureOut">
              <a:rPr lang="zh-TW" altLang="en-US" smtClean="0"/>
              <a:t>2017/3/11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81A07-E644-4D35-A25C-13CBF16E320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47294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A65DA-2A75-4195-99E3-30E5BF0B8C97}" type="datetimeFigureOut">
              <a:rPr lang="zh-TW" altLang="en-US" smtClean="0"/>
              <a:t>2017/3/11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81A07-E644-4D35-A25C-13CBF16E320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3419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A65DA-2A75-4195-99E3-30E5BF0B8C97}" type="datetimeFigureOut">
              <a:rPr lang="zh-TW" altLang="en-US" smtClean="0"/>
              <a:t>2017/3/11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81A07-E644-4D35-A25C-13CBF16E320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3581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A65DA-2A75-4195-99E3-30E5BF0B8C97}" type="datetimeFigureOut">
              <a:rPr lang="zh-TW" altLang="en-US" smtClean="0"/>
              <a:t>2017/3/11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81A07-E644-4D35-A25C-13CBF16E320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4670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A65DA-2A75-4195-99E3-30E5BF0B8C97}" type="datetimeFigureOut">
              <a:rPr lang="zh-TW" altLang="en-US" smtClean="0"/>
              <a:t>2017/3/11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81A07-E644-4D35-A25C-13CBF16E320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6406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A65DA-2A75-4195-99E3-30E5BF0B8C97}" type="datetimeFigureOut">
              <a:rPr lang="zh-TW" altLang="en-US" smtClean="0"/>
              <a:t>2017/3/11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81A07-E644-4D35-A25C-13CBF16E320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42348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A65DA-2A75-4195-99E3-30E5BF0B8C97}" type="datetimeFigureOut">
              <a:rPr lang="zh-TW" altLang="en-US" smtClean="0"/>
              <a:t>2017/3/11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81A07-E644-4D35-A25C-13CBF16E320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0216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6A65DA-2A75-4195-99E3-30E5BF0B8C97}" type="datetimeFigureOut">
              <a:rPr lang="zh-TW" altLang="en-US" smtClean="0"/>
              <a:t>2017/3/11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81A07-E644-4D35-A25C-13CBF16E320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50215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microsoft.com/office/2007/relationships/hdphoto" Target="../media/hdphoto4.wdp"/><Relationship Id="rId10" Type="http://schemas.openxmlformats.org/officeDocument/2006/relationships/image" Target="../media/image18.jpeg"/><Relationship Id="rId4" Type="http://schemas.openxmlformats.org/officeDocument/2006/relationships/image" Target="../media/image15.png"/><Relationship Id="rId9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620751" y="450037"/>
            <a:ext cx="7886700" cy="132556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教育部</a:t>
            </a:r>
            <a:r>
              <a:rPr lang="en-US" altLang="zh-TW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全校型中文閱讀書寫課程革新推動計畫</a:t>
            </a:r>
            <a:endParaRPr lang="zh-TW" altLang="en-US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內容版面配置區 2"/>
          <p:cNvSpPr txBox="1">
            <a:spLocks/>
          </p:cNvSpPr>
          <p:nvPr/>
        </p:nvSpPr>
        <p:spPr>
          <a:xfrm>
            <a:off x="1863154" y="4197350"/>
            <a:ext cx="5671542" cy="8503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zh-TW" altLang="en-US" sz="2800" b="1" spc="3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「中文閱讀與表達」授課教師</a:t>
            </a:r>
            <a:endParaRPr lang="en-US" altLang="zh-TW" sz="2800" b="1" spc="300" dirty="0" smtClean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zh-TW" altLang="en-US" sz="5400" spc="3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內容版面配置區 2"/>
          <p:cNvSpPr txBox="1">
            <a:spLocks/>
          </p:cNvSpPr>
          <p:nvPr/>
        </p:nvSpPr>
        <p:spPr>
          <a:xfrm>
            <a:off x="777280" y="4799332"/>
            <a:ext cx="7886700" cy="8503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zh-TW" altLang="en-US" sz="2400" b="1" spc="3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陳憶蘇、熊仙如、林麗美</a:t>
            </a:r>
            <a:endParaRPr lang="en-US" altLang="zh-TW" sz="2400" b="1" spc="3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zh-TW" altLang="en-US" sz="2400" b="1" spc="3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陳金英、施寬文、楊雅琪</a:t>
            </a:r>
            <a:endParaRPr lang="zh-TW" altLang="en-US" sz="2400" b="1" spc="3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-7898" y="2348732"/>
            <a:ext cx="9151898" cy="1008260"/>
          </a:xfrm>
          <a:prstGeom prst="rect">
            <a:avLst/>
          </a:prstGeom>
          <a:solidFill>
            <a:schemeClr val="accent2">
              <a:lumMod val="50000"/>
              <a:alpha val="52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內容版面配置區 2"/>
          <p:cNvSpPr txBox="1">
            <a:spLocks/>
          </p:cNvSpPr>
          <p:nvPr/>
        </p:nvSpPr>
        <p:spPr>
          <a:xfrm>
            <a:off x="755576" y="2506662"/>
            <a:ext cx="7886700" cy="85033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zh-TW" altLang="en-US" sz="5400" b="1" spc="3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全人觀點</a:t>
            </a:r>
            <a:r>
              <a:rPr lang="en-US" altLang="zh-TW" sz="5400" b="1" spc="3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‧</a:t>
            </a:r>
            <a:r>
              <a:rPr lang="zh-TW" altLang="en-US" sz="5400" b="1" spc="3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從心讀寫</a:t>
            </a:r>
            <a:endParaRPr lang="zh-TW" altLang="en-US" sz="5400" b="1" spc="3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20751" y="4124332"/>
            <a:ext cx="8021525" cy="1581391"/>
          </a:xfrm>
          <a:prstGeom prst="rect">
            <a:avLst/>
          </a:prstGeom>
          <a:noFill/>
          <a:ln w="28575">
            <a:solidFill>
              <a:schemeClr val="accent2">
                <a:lumMod val="75000"/>
                <a:alpha val="40000"/>
              </a:schemeClr>
            </a:solidFill>
            <a:prstDash val="lg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4337288" y="3592505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105-2</a:t>
            </a:r>
            <a:endParaRPr lang="zh-TW" altLang="en-US" dirty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0046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689222" y="332656"/>
            <a:ext cx="7981672" cy="20159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5000"/>
              </a:lnSpc>
            </a:pP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現代行銷，書店處處有心機。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50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其他商店亦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然，尤其當前在臺北街頭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5000"/>
              </a:lnSpc>
            </a:pP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隨處可見的連鎖咖啡館，以其時髦與便利。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897" y="2672953"/>
            <a:ext cx="1844824" cy="1844824"/>
          </a:xfrm>
          <a:prstGeom prst="ellipse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737698"/>
            <a:ext cx="3059832" cy="305983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011" y="2764421"/>
            <a:ext cx="1661888" cy="1661888"/>
          </a:xfrm>
          <a:prstGeom prst="ellipse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791" y="4807641"/>
            <a:ext cx="1656184" cy="1656184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8" r="30785" b="20007"/>
          <a:stretch/>
        </p:blipFill>
        <p:spPr>
          <a:xfrm>
            <a:off x="155551" y="3947204"/>
            <a:ext cx="2160240" cy="3039009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079" y="2700933"/>
            <a:ext cx="2857500" cy="142875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785" y="4712097"/>
            <a:ext cx="1552575" cy="195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17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323528" y="871870"/>
            <a:ext cx="4698722" cy="114390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>
              <a:lnSpc>
                <a:spcPts val="4100"/>
              </a:lnSpc>
            </a:pP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連鎖咖啡店真正行銷點：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4100"/>
              </a:lnSpc>
            </a:pPr>
            <a:r>
              <a:rPr lang="zh-TW" altLang="en-US" sz="3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都會生活的象徵意義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726444" y="3717032"/>
            <a:ext cx="4310052" cy="1143903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>
              <a:lnSpc>
                <a:spcPts val="4100"/>
              </a:lnSpc>
            </a:pPr>
            <a:r>
              <a:rPr lang="zh-TW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孤</a:t>
            </a: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絕與荒謬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、距離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雖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近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4100"/>
              </a:lnSpc>
            </a:pP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冷淡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卻截然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分明。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4139952" y="9087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5534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90852" y="404664"/>
            <a:ext cx="6109340" cy="2195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100"/>
              </a:lnSpc>
            </a:pP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咖啡的現代意義：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4100"/>
              </a:lnSpc>
            </a:pP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靈感的激發、休閒時光的徜徉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4100"/>
              </a:lnSpc>
            </a:pP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業務上禮貌方便、提神醒腦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4100"/>
              </a:lnSpc>
            </a:pP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象徵國際化、專業化、</a:t>
            </a:r>
            <a:r>
              <a:rPr lang="zh-TW" altLang="en-US" sz="3200" u="sng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現代化</a:t>
            </a:r>
            <a:endParaRPr lang="zh-TW" altLang="en-US" sz="3200" u="sng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970517"/>
            <a:ext cx="5832648" cy="3887483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86580" y="0"/>
            <a:ext cx="2893932" cy="299695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2" r="19502"/>
          <a:stretch/>
        </p:blipFill>
        <p:spPr>
          <a:xfrm>
            <a:off x="-42863" y="2978900"/>
            <a:ext cx="4110807" cy="3922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43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9679"/>
            <a:ext cx="9180512" cy="6895114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915816" y="332656"/>
            <a:ext cx="60841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39552" y="4653136"/>
            <a:ext cx="6408712" cy="1636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100"/>
              </a:lnSpc>
            </a:pPr>
            <a:r>
              <a:rPr lang="zh-TW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正是</a:t>
            </a: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一座</a:t>
            </a:r>
            <a:r>
              <a:rPr lang="zh-TW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圍城，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4100"/>
              </a:lnSpc>
            </a:pPr>
            <a:r>
              <a:rPr lang="zh-TW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外面</a:t>
            </a: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的想進去，裡面的想</a:t>
            </a:r>
            <a:r>
              <a:rPr lang="zh-TW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出來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41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急著讓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自己跟上時代潮流的心態。</a:t>
            </a:r>
            <a:endParaRPr lang="zh-TW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75302" y="3791362"/>
            <a:ext cx="2412522" cy="86177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zh-TW" altLang="en-US" sz="5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現代化</a:t>
            </a:r>
            <a:endParaRPr lang="en-US" altLang="zh-TW" sz="5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65711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251520" y="206638"/>
            <a:ext cx="510909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手工慢慢煮出來的咖啡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ts val="600"/>
              </a:spcBef>
            </a:pP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細緻而充滿感情的動作</a:t>
            </a:r>
            <a:r>
              <a:rPr lang="zh-TW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ts val="600"/>
              </a:spcBef>
            </a:pPr>
            <a:r>
              <a:rPr lang="zh-TW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像</a:t>
            </a: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初戀的</a:t>
            </a:r>
            <a:r>
              <a:rPr lang="zh-TW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珍惜；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ts val="600"/>
              </a:spcBef>
            </a:pPr>
            <a:r>
              <a:rPr lang="zh-TW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沸水</a:t>
            </a: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小心地濡濕了咖啡</a:t>
            </a:r>
            <a:r>
              <a:rPr lang="zh-TW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粉，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ts val="600"/>
              </a:spcBef>
            </a:pPr>
            <a:r>
              <a:rPr lang="zh-TW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像</a:t>
            </a: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歡愛的繾綣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3" t="29843" r="3438"/>
          <a:stretch/>
        </p:blipFill>
        <p:spPr>
          <a:xfrm>
            <a:off x="5543600" y="1"/>
            <a:ext cx="3596356" cy="373787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3165309"/>
            <a:ext cx="5580112" cy="372007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652120" y="4077072"/>
            <a:ext cx="346761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黑色的</a:t>
            </a:r>
            <a:r>
              <a:rPr lang="zh-TW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液體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是</a:t>
            </a: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繆思奔放的冥想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6616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9180512" cy="6867908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226348" y="4077072"/>
            <a:ext cx="5929828" cy="114390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4100"/>
              </a:lnSpc>
            </a:pP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我常常將咖啡煮得太濃或太淡，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4100"/>
              </a:lnSpc>
            </a:pP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太生或太焦，不甚可口的作品。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向右箭號 5"/>
          <p:cNvSpPr/>
          <p:nvPr/>
        </p:nvSpPr>
        <p:spPr>
          <a:xfrm>
            <a:off x="1551157" y="5661248"/>
            <a:ext cx="1004619" cy="720080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2552283" y="5414784"/>
            <a:ext cx="6340197" cy="11105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4100"/>
              </a:lnSpc>
            </a:pP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太酸或太苦的滋味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4100"/>
              </a:lnSpc>
            </a:pP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何嘗不是人生裡另一種懷念的微笑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89932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 trans="15000" scaling="48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73436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295636" y="620688"/>
            <a:ext cx="6552728" cy="1669688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>
              <a:lnSpc>
                <a:spcPts val="4100"/>
              </a:lnSpc>
            </a:pP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唐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·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布袋和尚 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〈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插秧詩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〉</a:t>
            </a:r>
          </a:p>
          <a:p>
            <a:pPr>
              <a:lnSpc>
                <a:spcPts val="4100"/>
              </a:lnSpc>
            </a:pP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手把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青秧插滿田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，低頭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便見水中天。</a:t>
            </a:r>
          </a:p>
          <a:p>
            <a:pPr>
              <a:lnSpc>
                <a:spcPts val="4100"/>
              </a:lnSpc>
            </a:pP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六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根清靜方為道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，退步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原來是向前。</a:t>
            </a:r>
          </a:p>
        </p:txBody>
      </p:sp>
      <p:sp>
        <p:nvSpPr>
          <p:cNvPr id="3" name="矩形 2"/>
          <p:cNvSpPr/>
          <p:nvPr/>
        </p:nvSpPr>
        <p:spPr>
          <a:xfrm>
            <a:off x="1259632" y="2852936"/>
            <a:ext cx="6624736" cy="1669688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>
              <a:lnSpc>
                <a:spcPts val="4100"/>
              </a:lnSpc>
            </a:pP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宋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·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王安石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書湖陰先生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壁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</a:p>
          <a:p>
            <a:pPr>
              <a:lnSpc>
                <a:spcPts val="4100"/>
              </a:lnSpc>
            </a:pP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茆簷長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掃淨無苔，花木成畦手自栽。</a:t>
            </a:r>
          </a:p>
          <a:p>
            <a:pPr>
              <a:lnSpc>
                <a:spcPts val="41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一水護田將綠繞，兩山排闥送青來。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2195736" y="5197385"/>
            <a:ext cx="5519460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親手、凡事親躬、不仰賴機器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向右箭號 6"/>
          <p:cNvSpPr/>
          <p:nvPr/>
        </p:nvSpPr>
        <p:spPr>
          <a:xfrm>
            <a:off x="1547664" y="5229200"/>
            <a:ext cx="648072" cy="48095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4236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70" y="-1"/>
            <a:ext cx="9166870" cy="6966065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324684" y="260648"/>
            <a:ext cx="849463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zh-TW" altLang="en-US" sz="36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手寫、手織、</a:t>
            </a:r>
            <a:r>
              <a:rPr lang="zh-TW" altLang="zh-TW" sz="3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手</a:t>
            </a:r>
            <a:r>
              <a:rPr lang="zh-TW" altLang="zh-TW" sz="36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刻</a:t>
            </a:r>
            <a:r>
              <a:rPr lang="zh-TW" altLang="en-US" sz="36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zh-TW" sz="3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手</a:t>
            </a:r>
            <a:r>
              <a:rPr lang="zh-TW" altLang="zh-TW" sz="36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捏</a:t>
            </a:r>
            <a:r>
              <a:rPr lang="zh-TW" altLang="en-US" sz="36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zh-TW" sz="3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手</a:t>
            </a:r>
            <a:r>
              <a:rPr lang="zh-TW" altLang="zh-TW" sz="36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奏</a:t>
            </a:r>
            <a:r>
              <a:rPr lang="zh-TW" altLang="en-US" sz="36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zh-TW" sz="3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手</a:t>
            </a:r>
            <a:r>
              <a:rPr lang="zh-TW" altLang="zh-TW" sz="36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拉</a:t>
            </a:r>
            <a:r>
              <a:rPr lang="zh-TW" altLang="en-US" sz="36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sz="3600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spcBef>
                <a:spcPts val="1200"/>
              </a:spcBef>
            </a:pPr>
            <a:r>
              <a:rPr lang="zh-TW" altLang="zh-TW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每一個巧思背後都是無可取代的</a:t>
            </a:r>
            <a:r>
              <a:rPr lang="zh-TW" altLang="zh-TW" sz="32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真摯</a:t>
            </a:r>
            <a:r>
              <a:rPr lang="zh-TW" altLang="en-US" sz="32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sz="3200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spcBef>
                <a:spcPts val="1200"/>
              </a:spcBef>
            </a:pP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在不可避免的誤差中發現</a:t>
            </a:r>
            <a:r>
              <a:rPr lang="zh-TW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專屬</a:t>
            </a:r>
          </a:p>
        </p:txBody>
      </p:sp>
      <p:sp>
        <p:nvSpPr>
          <p:cNvPr id="6" name="矩形 5"/>
          <p:cNvSpPr/>
          <p:nvPr/>
        </p:nvSpPr>
        <p:spPr>
          <a:xfrm>
            <a:off x="1835696" y="2485345"/>
            <a:ext cx="4817278" cy="101566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spcBef>
                <a:spcPts val="1200"/>
              </a:spcBef>
            </a:pPr>
            <a:r>
              <a:rPr lang="zh-TW" altLang="zh-TW" sz="6000" b="1" dirty="0">
                <a:ln w="50800"/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「人」的味道</a:t>
            </a:r>
            <a:endParaRPr lang="en-US" altLang="zh-TW" sz="6000" b="1" dirty="0">
              <a:ln w="50800"/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0532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512" y="-51048"/>
            <a:ext cx="9180512" cy="6936432"/>
          </a:xfrm>
          <a:prstGeom prst="rect">
            <a:avLst/>
          </a:prstGeom>
        </p:spPr>
      </p:pic>
      <p:grpSp>
        <p:nvGrpSpPr>
          <p:cNvPr id="11" name="群組 10"/>
          <p:cNvGrpSpPr/>
          <p:nvPr/>
        </p:nvGrpSpPr>
        <p:grpSpPr>
          <a:xfrm>
            <a:off x="480104" y="548680"/>
            <a:ext cx="8737963" cy="1623085"/>
            <a:chOff x="348486" y="476672"/>
            <a:chExt cx="8737963" cy="1623085"/>
          </a:xfrm>
        </p:grpSpPr>
        <p:sp>
          <p:nvSpPr>
            <p:cNvPr id="9" name="文字方塊 8"/>
            <p:cNvSpPr txBox="1"/>
            <p:nvPr/>
          </p:nvSpPr>
          <p:spPr>
            <a:xfrm>
              <a:off x="348486" y="476672"/>
              <a:ext cx="572464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4800" dirty="0" smtClean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手工創造恆如人性，</a:t>
              </a:r>
              <a:endPara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0" name="文字方塊 9"/>
            <p:cNvSpPr txBox="1"/>
            <p:nvPr/>
          </p:nvSpPr>
          <p:spPr>
            <a:xfrm>
              <a:off x="899592" y="1268760"/>
              <a:ext cx="818685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4800" dirty="0" smtClean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總是留下大大小小的不完美。</a:t>
              </a:r>
              <a:endPara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12" name="向下箭號 11"/>
          <p:cNvSpPr/>
          <p:nvPr/>
        </p:nvSpPr>
        <p:spPr>
          <a:xfrm>
            <a:off x="2446815" y="2492896"/>
            <a:ext cx="901049" cy="868323"/>
          </a:xfrm>
          <a:prstGeom prst="downArrow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13" name="表格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8346177"/>
              </p:ext>
            </p:extLst>
          </p:nvPr>
        </p:nvGraphicFramePr>
        <p:xfrm>
          <a:off x="323528" y="3717032"/>
          <a:ext cx="5650388" cy="2520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25194"/>
                <a:gridCol w="2825194"/>
              </a:tblGrid>
              <a:tr h="63007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機械式</a:t>
                      </a:r>
                      <a:endParaRPr lang="zh-TW" altLang="en-US" sz="32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手工</a:t>
                      </a:r>
                      <a:endParaRPr lang="zh-TW" altLang="en-US" sz="32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</a:tr>
              <a:tr h="63007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標準</a:t>
                      </a:r>
                      <a:endParaRPr lang="zh-TW" altLang="en-US" sz="32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有誤差</a:t>
                      </a:r>
                      <a:endParaRPr lang="zh-TW" altLang="en-US" sz="32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</a:tr>
              <a:tr h="63007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冷、無感情</a:t>
                      </a:r>
                      <a:endParaRPr lang="zh-TW" altLang="en-US" sz="32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有「人」溫度</a:t>
                      </a:r>
                      <a:endParaRPr lang="zh-TW" altLang="en-US" sz="32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</a:tr>
              <a:tr h="63007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完美</a:t>
                      </a:r>
                      <a:endParaRPr lang="zh-TW" altLang="en-US" sz="32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不盡完美</a:t>
                      </a:r>
                      <a:endParaRPr lang="zh-TW" altLang="en-US" sz="32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9971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1870"/>
            <a:ext cx="9144000" cy="6888427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38"/>
          <a:stretch/>
        </p:blipFill>
        <p:spPr>
          <a:xfrm>
            <a:off x="1358896" y="764704"/>
            <a:ext cx="6237440" cy="2272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91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" r="10741"/>
          <a:stretch/>
        </p:blipFill>
        <p:spPr>
          <a:xfrm>
            <a:off x="-36511" y="-27384"/>
            <a:ext cx="9180512" cy="6885384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88" r="52187" b="13039"/>
          <a:stretch/>
        </p:blipFill>
        <p:spPr>
          <a:xfrm rot="19309418">
            <a:off x="471195" y="4448639"/>
            <a:ext cx="3131840" cy="862583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8" b="71250"/>
          <a:stretch/>
        </p:blipFill>
        <p:spPr>
          <a:xfrm>
            <a:off x="179003" y="186924"/>
            <a:ext cx="3803531" cy="1528762"/>
          </a:xfrm>
          <a:prstGeom prst="rect">
            <a:avLst/>
          </a:prstGeom>
        </p:spPr>
      </p:pic>
      <p:grpSp>
        <p:nvGrpSpPr>
          <p:cNvPr id="13" name="群組 12"/>
          <p:cNvGrpSpPr/>
          <p:nvPr/>
        </p:nvGrpSpPr>
        <p:grpSpPr>
          <a:xfrm>
            <a:off x="1115616" y="1670560"/>
            <a:ext cx="4745805" cy="1182376"/>
            <a:chOff x="1482379" y="1670560"/>
            <a:chExt cx="5567451" cy="1460672"/>
          </a:xfrm>
        </p:grpSpPr>
        <p:pic>
          <p:nvPicPr>
            <p:cNvPr id="11" name="圖片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625" b="38958"/>
            <a:stretch/>
          </p:blipFill>
          <p:spPr>
            <a:xfrm>
              <a:off x="1482379" y="1700808"/>
              <a:ext cx="3803531" cy="1400176"/>
            </a:xfrm>
            <a:prstGeom prst="rect">
              <a:avLst/>
            </a:prstGeom>
          </p:spPr>
        </p:pic>
        <p:pic>
          <p:nvPicPr>
            <p:cNvPr id="12" name="圖片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76" r="50000" b="5625"/>
            <a:stretch/>
          </p:blipFill>
          <p:spPr>
            <a:xfrm>
              <a:off x="5148064" y="1670560"/>
              <a:ext cx="1901766" cy="1460672"/>
            </a:xfrm>
            <a:prstGeom prst="rect">
              <a:avLst/>
            </a:prstGeom>
          </p:spPr>
        </p:pic>
      </p:grpSp>
      <p:sp>
        <p:nvSpPr>
          <p:cNvPr id="14" name="文字方塊 13"/>
          <p:cNvSpPr txBox="1"/>
          <p:nvPr/>
        </p:nvSpPr>
        <p:spPr>
          <a:xfrm>
            <a:off x="6516216" y="6086265"/>
            <a:ext cx="2635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簡報製作：陳金英 老師</a:t>
            </a:r>
            <a:endParaRPr lang="en-US" altLang="zh-TW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152000"/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陳思穎 助理</a:t>
            </a:r>
            <a:endParaRPr lang="en-US" altLang="zh-TW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7910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71"/>
            <a:ext cx="9144000" cy="6858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375979" y="1130627"/>
            <a:ext cx="88024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文中提到</a:t>
            </a:r>
            <a:r>
              <a:rPr lang="zh-TW" altLang="en-US" sz="3200" u="sng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不可避免的誤差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中</a:t>
            </a:r>
            <a:r>
              <a:rPr lang="zh-TW" altLang="en-US" sz="3200" dirty="0" smtClean="0">
                <a:latin typeface="標楷體"/>
                <a:ea typeface="標楷體"/>
              </a:rPr>
              <a:t>，你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可發現什麼？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416205" y="2651427"/>
            <a:ext cx="79714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文中「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人」的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味道代表什麼？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96000"/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生活中</a:t>
            </a:r>
            <a:r>
              <a:rPr lang="zh-TW" altLang="en-US" sz="3200" dirty="0" smtClean="0">
                <a:latin typeface="標楷體"/>
                <a:ea typeface="標楷體"/>
              </a:rPr>
              <a:t>，你曾從</a:t>
            </a:r>
            <a:r>
              <a:rPr lang="zh-TW" altLang="en-US" sz="3200" u="sng" dirty="0" smtClean="0">
                <a:latin typeface="標楷體"/>
                <a:ea typeface="標楷體"/>
              </a:rPr>
              <a:t>何物</a:t>
            </a:r>
            <a:r>
              <a:rPr lang="zh-TW" altLang="en-US" sz="3200" dirty="0" smtClean="0">
                <a:latin typeface="標楷體"/>
                <a:ea typeface="標楷體"/>
              </a:rPr>
              <a:t>體會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「人」的味道？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4295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21"/>
            <a:ext cx="9144000" cy="6858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375979" y="838240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altLang="zh-TW" sz="3200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75978" y="1738164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altLang="zh-TW" sz="3200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632458" y="1916832"/>
            <a:ext cx="8392041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32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40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請說說：</a:t>
            </a:r>
            <a:endParaRPr lang="en-US" altLang="zh-TW" sz="4000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生活中哪種食物或飲品能代表自己？</a:t>
            </a:r>
            <a:endParaRPr lang="en-US" altLang="zh-TW" sz="400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1000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為什麼</a:t>
            </a:r>
            <a:r>
              <a:rPr lang="en-US" altLang="zh-TW" sz="40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en-US" altLang="zh-TW" sz="4000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5800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512" y="-747464"/>
            <a:ext cx="9144000" cy="6888427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6726142" y="1196752"/>
            <a:ext cx="25202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TW" sz="36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一杯咖啡</a:t>
            </a:r>
            <a:endParaRPr lang="en-US" altLang="zh-TW" sz="36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滿滿幸福</a:t>
            </a:r>
          </a:p>
        </p:txBody>
      </p:sp>
    </p:spTree>
    <p:extLst>
      <p:ext uri="{BB962C8B-B14F-4D97-AF65-F5344CB8AC3E}">
        <p14:creationId xmlns:p14="http://schemas.microsoft.com/office/powerpoint/2010/main" val="111875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2"/>
            <a:ext cx="9144000" cy="6858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88" r="52187" b="13039"/>
          <a:stretch/>
        </p:blipFill>
        <p:spPr>
          <a:xfrm>
            <a:off x="4139951" y="476672"/>
            <a:ext cx="4752528" cy="1308959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8" r="51852" b="10091"/>
          <a:stretch/>
        </p:blipFill>
        <p:spPr>
          <a:xfrm>
            <a:off x="4211960" y="332656"/>
            <a:ext cx="4680520" cy="144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78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29" r="8929"/>
          <a:stretch/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28600" y="908720"/>
            <a:ext cx="8686800" cy="5688632"/>
          </a:xfrm>
        </p:spPr>
        <p:txBody>
          <a:bodyPr>
            <a:normAutofit/>
          </a:bodyPr>
          <a:lstStyle/>
          <a:p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1973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年出生於臺北</a:t>
            </a:r>
            <a:endParaRPr lang="en-US" altLang="zh-TW" sz="3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東海大學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畢業、</a:t>
            </a:r>
            <a:endParaRPr lang="en-US" altLang="zh-TW" sz="3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60000" indent="0">
              <a:buNone/>
            </a:pP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國立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臺灣師範大學文學博士</a:t>
            </a:r>
            <a:endParaRPr lang="en-US" altLang="zh-TW" sz="3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現任教於國立臺灣師範大學國文系</a:t>
            </a:r>
            <a:endParaRPr lang="en-US" altLang="zh-TW" sz="3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曾獲</a:t>
            </a:r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2003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年讀書人年度最佳書獎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endParaRPr lang="en-US" altLang="zh-TW" sz="3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聯合報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文學獎、時報文學獎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endParaRPr lang="en-US" altLang="zh-TW" sz="3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教育部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文學獎、台灣文學獎</a:t>
            </a:r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等殊榮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7653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29" r="8929"/>
          <a:stretch/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07029"/>
            <a:ext cx="2561160" cy="381787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5576" y="44624"/>
            <a:ext cx="7931224" cy="1143000"/>
          </a:xfrm>
        </p:spPr>
        <p:txBody>
          <a:bodyPr/>
          <a:lstStyle/>
          <a:p>
            <a:pPr algn="l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著作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散文集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85" y="1352506"/>
            <a:ext cx="2674317" cy="3986559"/>
          </a:xfrm>
          <a:prstGeom prst="rect">
            <a:avLst/>
          </a:prstGeom>
        </p:spPr>
      </p:pic>
      <p:pic>
        <p:nvPicPr>
          <p:cNvPr id="2050" name="Picture 2" descr="C:\Users\user1\Downloads\showLarge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255688"/>
            <a:ext cx="2752725" cy="390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125024"/>
            <a:ext cx="2662608" cy="373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90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95" r="5595"/>
          <a:stretch/>
        </p:blipFill>
        <p:spPr>
          <a:xfrm>
            <a:off x="-108520" y="-3042"/>
            <a:ext cx="9289032" cy="6864085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2195736" y="1412776"/>
            <a:ext cx="5328592" cy="2232248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3142583"/>
              </a:avLst>
            </a:prstTxWarp>
            <a:spAutoFit/>
          </a:bodyPr>
          <a:lstStyle/>
          <a:p>
            <a:r>
              <a:rPr lang="zh-TW" altLang="en-US" sz="8000" dirty="0" smtClean="0">
                <a:solidFill>
                  <a:schemeClr val="bg1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隨想啟動</a:t>
            </a:r>
            <a:endParaRPr lang="zh-TW" altLang="en-US" sz="8000" dirty="0">
              <a:solidFill>
                <a:schemeClr val="bg1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7779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你曾去過哪種書局？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69" y="1484784"/>
            <a:ext cx="4652020" cy="3102862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451" y="3491381"/>
            <a:ext cx="4524549" cy="3394003"/>
          </a:xfrm>
          <a:prstGeom prst="rect">
            <a:avLst/>
          </a:prstGeom>
        </p:spPr>
      </p:pic>
      <p:sp>
        <p:nvSpPr>
          <p:cNvPr id="7" name="向右箭號 6"/>
          <p:cNvSpPr/>
          <p:nvPr/>
        </p:nvSpPr>
        <p:spPr>
          <a:xfrm>
            <a:off x="276077" y="4945730"/>
            <a:ext cx="4295923" cy="1408970"/>
          </a:xfrm>
          <a:prstGeom prst="rightArrow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裝潢明亮</a:t>
            </a:r>
            <a:r>
              <a:rPr lang="zh-TW" altLang="en-US" sz="3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的連鎖</a:t>
            </a:r>
            <a:r>
              <a:rPr lang="zh-TW" altLang="en-US" sz="32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書局</a:t>
            </a:r>
            <a:endParaRPr lang="zh-TW" altLang="en-US" sz="32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向左箭號 7"/>
          <p:cNvSpPr/>
          <p:nvPr/>
        </p:nvSpPr>
        <p:spPr>
          <a:xfrm>
            <a:off x="4644008" y="1772816"/>
            <a:ext cx="4248472" cy="1296144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外觀</a:t>
            </a:r>
            <a:r>
              <a:rPr lang="zh-TW" altLang="en-US" sz="32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微舊的傳統書局</a:t>
            </a:r>
            <a:endParaRPr lang="zh-TW" altLang="en-US" sz="32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5560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529967" y="188640"/>
            <a:ext cx="3744416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zh-TW" altLang="en-US" sz="6000" b="1" cap="all" dirty="0" smtClean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連鎖書店</a:t>
            </a:r>
            <a:endParaRPr lang="zh-TW" altLang="en-US" sz="6000" b="1" cap="all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11560" y="1340768"/>
            <a:ext cx="77764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多角化經營、亂世的桃花源、心靈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避難所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93" t="7686" r="11865" b="14429"/>
          <a:stretch/>
        </p:blipFill>
        <p:spPr>
          <a:xfrm>
            <a:off x="529967" y="2225275"/>
            <a:ext cx="1514475" cy="1543051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31" b="93462" l="115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416" b="12897"/>
          <a:stretch/>
        </p:blipFill>
        <p:spPr>
          <a:xfrm rot="354777">
            <a:off x="6332494" y="2158018"/>
            <a:ext cx="2216442" cy="1677563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4" b="99699" l="3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5" r="12287"/>
          <a:stretch/>
        </p:blipFill>
        <p:spPr>
          <a:xfrm rot="336879">
            <a:off x="7119818" y="4188538"/>
            <a:ext cx="1411484" cy="2450263"/>
          </a:xfrm>
          <a:prstGeom prst="rect">
            <a:avLst/>
          </a:prstGeom>
        </p:spPr>
      </p:pic>
      <p:grpSp>
        <p:nvGrpSpPr>
          <p:cNvPr id="17" name="群組 16"/>
          <p:cNvGrpSpPr/>
          <p:nvPr/>
        </p:nvGrpSpPr>
        <p:grpSpPr>
          <a:xfrm>
            <a:off x="431680" y="4684382"/>
            <a:ext cx="1383768" cy="2085290"/>
            <a:chOff x="220067" y="3931092"/>
            <a:chExt cx="1383768" cy="2085290"/>
          </a:xfrm>
        </p:grpSpPr>
        <p:pic>
          <p:nvPicPr>
            <p:cNvPr id="15" name="圖片 14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462" b="74231" l="15385" r="5115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46" t="9900" r="50000" b="23649"/>
            <a:stretch/>
          </p:blipFill>
          <p:spPr>
            <a:xfrm rot="8229469">
              <a:off x="220067" y="4418128"/>
              <a:ext cx="782988" cy="1598254"/>
            </a:xfrm>
            <a:prstGeom prst="rect">
              <a:avLst/>
            </a:prstGeom>
          </p:spPr>
        </p:pic>
        <p:pic>
          <p:nvPicPr>
            <p:cNvPr id="14" name="圖片 13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462" b="74231" l="15385" r="5115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46" t="9900" r="50000" b="23649"/>
            <a:stretch/>
          </p:blipFill>
          <p:spPr>
            <a:xfrm rot="8229469">
              <a:off x="531005" y="4186849"/>
              <a:ext cx="782988" cy="1598254"/>
            </a:xfrm>
            <a:prstGeom prst="rect">
              <a:avLst/>
            </a:prstGeom>
          </p:spPr>
        </p:pic>
        <p:pic>
          <p:nvPicPr>
            <p:cNvPr id="16" name="圖片 15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462" b="74231" l="15385" r="5115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46" t="9900" r="50000" b="23649"/>
            <a:stretch/>
          </p:blipFill>
          <p:spPr>
            <a:xfrm rot="8767113">
              <a:off x="820847" y="3931092"/>
              <a:ext cx="782988" cy="1598254"/>
            </a:xfrm>
            <a:prstGeom prst="rect">
              <a:avLst/>
            </a:prstGeom>
          </p:spPr>
        </p:pic>
      </p:grpSp>
      <p:pic>
        <p:nvPicPr>
          <p:cNvPr id="18" name="圖片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094" y="2621475"/>
            <a:ext cx="5336797" cy="39984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9231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467" y="1"/>
            <a:ext cx="4362353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1644"/>
            <a:ext cx="5580112" cy="3716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矩形 3"/>
          <p:cNvSpPr/>
          <p:nvPr/>
        </p:nvSpPr>
        <p:spPr>
          <a:xfrm>
            <a:off x="428984" y="319054"/>
            <a:ext cx="3877985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樸實無華的小</a:t>
            </a:r>
            <a:r>
              <a:rPr lang="zh-TW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書店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ts val="1200"/>
              </a:spcBef>
            </a:pP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不甚整齊的</a:t>
            </a:r>
            <a:r>
              <a:rPr lang="zh-TW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店面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ts val="1200"/>
              </a:spcBef>
            </a:pP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找</a:t>
            </a:r>
            <a:r>
              <a:rPr lang="zh-TW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書全</a:t>
            </a: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憑愛書成癡</a:t>
            </a:r>
            <a:r>
              <a:rPr lang="zh-TW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老闆</a:t>
            </a: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zh-TW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記憶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  <p:sp>
        <p:nvSpPr>
          <p:cNvPr id="8" name="矩形 7"/>
          <p:cNvSpPr/>
          <p:nvPr/>
        </p:nvSpPr>
        <p:spPr>
          <a:xfrm>
            <a:off x="5926385" y="3717032"/>
            <a:ext cx="305724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慘淡經營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卻</a:t>
            </a: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也不屈不撓</a:t>
            </a:r>
            <a:r>
              <a:rPr lang="zh-TW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796136" y="4869160"/>
            <a:ext cx="3702100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zh-TW" altLang="zh-TW" sz="6000" b="1" cap="all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文人風味</a:t>
            </a:r>
            <a:endParaRPr lang="zh-TW" altLang="en-US" sz="6000" b="1" cap="all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8326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1348</TotalTime>
  <Words>571</Words>
  <Application>Microsoft Office PowerPoint</Application>
  <PresentationFormat>如螢幕大小 (4:3)</PresentationFormat>
  <Paragraphs>86</Paragraphs>
  <Slides>22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22</vt:i4>
      </vt:variant>
    </vt:vector>
  </HeadingPairs>
  <TitlesOfParts>
    <vt:vector size="23" baseType="lpstr">
      <vt:lpstr>Office 佈景主題</vt:lpstr>
      <vt:lpstr>PowerPoint 簡報</vt:lpstr>
      <vt:lpstr>PowerPoint 簡報</vt:lpstr>
      <vt:lpstr>PowerPoint 簡報</vt:lpstr>
      <vt:lpstr>PowerPoint 簡報</vt:lpstr>
      <vt:lpstr>著作—散文集</vt:lpstr>
      <vt:lpstr>PowerPoint 簡報</vt:lpstr>
      <vt:lpstr>你曾去過哪種書局？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user1</dc:creator>
  <cp:lastModifiedBy>Aspire</cp:lastModifiedBy>
  <cp:revision>62</cp:revision>
  <dcterms:created xsi:type="dcterms:W3CDTF">2017-02-18T06:59:22Z</dcterms:created>
  <dcterms:modified xsi:type="dcterms:W3CDTF">2017-03-11T13:38:26Z</dcterms:modified>
</cp:coreProperties>
</file>