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zh-TW"/>
    </a:defPPr>
    <a:lvl1pPr marL="0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030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060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088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119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147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2177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9205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6235" algn="l" defTabSz="9140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400"/>
    <a:srgbClr val="23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37" autoAdjust="0"/>
  </p:normalViewPr>
  <p:slideViewPr>
    <p:cSldViewPr>
      <p:cViewPr varScale="1">
        <p:scale>
          <a:sx n="90" d="100"/>
          <a:sy n="90" d="100"/>
        </p:scale>
        <p:origin x="-80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D3B69-9BD3-4FF5-858D-A5579804715B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FCC34-A691-4290-A107-1F4DA9F8D3A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9061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3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6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88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19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47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77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05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35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394460"/>
            <a:ext cx="6400800" cy="9715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100834"/>
            <a:ext cx="9144000" cy="69951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71750"/>
            <a:ext cx="6400800" cy="5715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6781"/>
            <a:ext cx="1295400" cy="32385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14400"/>
            <a:ext cx="5181600" cy="32004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28800"/>
            <a:ext cx="6400800" cy="22860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013347"/>
            <a:ext cx="9144000" cy="6995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557701"/>
            <a:ext cx="6248400" cy="1092280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127760"/>
            <a:ext cx="6248400" cy="1175147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013347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1828800"/>
            <a:ext cx="3124200" cy="23431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1828800"/>
            <a:ext cx="3124200" cy="23431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114550"/>
            <a:ext cx="3124200" cy="2057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114550"/>
            <a:ext cx="3124200" cy="2057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771651"/>
            <a:ext cx="3125788" cy="338504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769364"/>
            <a:ext cx="3127375" cy="336042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257300"/>
            <a:ext cx="2819399" cy="44958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1706880"/>
            <a:ext cx="2819399" cy="217932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257300"/>
            <a:ext cx="3276600" cy="2628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385316"/>
            <a:ext cx="3090672" cy="2318004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257300"/>
            <a:ext cx="2819400" cy="44958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428750"/>
            <a:ext cx="2971800" cy="222885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707642"/>
            <a:ext cx="2819400" cy="21564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971550"/>
            <a:ext cx="6400800" cy="5143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43050"/>
            <a:ext cx="6400800" cy="2571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4767263"/>
            <a:ext cx="2133600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4767263"/>
            <a:ext cx="3200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47731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24"/>
          <a:stretch/>
        </p:blipFill>
        <p:spPr bwMode="auto">
          <a:xfrm>
            <a:off x="859810" y="7"/>
            <a:ext cx="6089666" cy="525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572776" y="2205290"/>
            <a:ext cx="3404040" cy="92122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副標題 2"/>
          <p:cNvSpPr>
            <a:spLocks noGrp="1"/>
          </p:cNvSpPr>
          <p:nvPr/>
        </p:nvSpPr>
        <p:spPr>
          <a:xfrm>
            <a:off x="5148066" y="3298110"/>
            <a:ext cx="4134836" cy="1875853"/>
          </a:xfrm>
          <a:prstGeom prst="rect">
            <a:avLst/>
          </a:prstGeom>
        </p:spPr>
        <p:txBody>
          <a:bodyPr vert="horz" lIns="91406" tIns="45703" rIns="91406" bIns="45703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060"/>
            <a:r>
              <a:rPr lang="zh-TW" altLang="en-US" b="1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題目：   </a:t>
            </a:r>
            <a:r>
              <a:rPr lang="zh-TW" altLang="en-US" b="1" dirty="0" smtClean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分手</a:t>
            </a:r>
            <a:endParaRPr lang="en-US" altLang="zh-TW" b="1" dirty="0">
              <a:solidFill>
                <a:srgbClr val="4472C4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 defTabSz="914060"/>
            <a:r>
              <a:rPr lang="zh-TW" altLang="en-US" b="1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zh-TW" altLang="en-US" b="1" dirty="0">
                <a:solidFill>
                  <a:srgbClr val="4472C4">
                    <a:lumMod val="75000"/>
                  </a:srgb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 陳約強、黃辰彥  </a:t>
            </a:r>
            <a:endParaRPr lang="en-US" altLang="zh-TW" b="1" dirty="0">
              <a:solidFill>
                <a:srgbClr val="4472C4">
                  <a:lumMod val="75000"/>
                </a:srgb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defTabSz="914060"/>
            <a:r>
              <a:rPr lang="zh-TW" altLang="en-US" b="1" dirty="0">
                <a:solidFill>
                  <a:srgbClr val="4472C4">
                    <a:lumMod val="75000"/>
                  </a:srgb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指導：彭易璟老師</a:t>
            </a:r>
            <a:endParaRPr lang="en-US" altLang="zh-TW" b="1" dirty="0">
              <a:solidFill>
                <a:srgbClr val="4472C4">
                  <a:lumMod val="75000"/>
                </a:srgb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defTabSz="914060"/>
            <a:r>
              <a:rPr lang="zh-TW" altLang="en-US" b="1" dirty="0">
                <a:solidFill>
                  <a:srgbClr val="4472C4">
                    <a:lumMod val="75000"/>
                  </a:srgb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      課程：電影與兩性課題</a:t>
            </a:r>
            <a:endParaRPr lang="en-US" altLang="zh-TW" b="1" dirty="0">
              <a:solidFill>
                <a:srgbClr val="4472C4">
                  <a:lumMod val="75000"/>
                </a:srgb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6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1595" y="-910086"/>
            <a:ext cx="9687189" cy="696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>
            <a:spLocks noGrp="1"/>
          </p:cNvSpPr>
          <p:nvPr/>
        </p:nvSpPr>
        <p:spPr>
          <a:xfrm>
            <a:off x="5292082" y="1360412"/>
            <a:ext cx="3057098" cy="1325565"/>
          </a:xfrm>
          <a:prstGeom prst="rect">
            <a:avLst/>
          </a:prstGeom>
        </p:spPr>
        <p:txBody>
          <a:bodyPr vert="horz" lIns="91406" tIns="45703" rIns="91406" bIns="4570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438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100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分工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共同討論下完成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704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字詞解釋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原本關係親密的兩個人結束關係，變成普通朋友甚至陌生人</a:t>
            </a:r>
            <a:r>
              <a:rPr lang="zh-TW" altLang="en-US" dirty="0" smtClean="0">
                <a:solidFill>
                  <a:srgbClr val="0070C0"/>
                </a:solidFill>
              </a:rPr>
              <a:t>。</a:t>
            </a:r>
          </a:p>
          <a:p>
            <a:r>
              <a:rPr lang="zh-TW" altLang="en-US" dirty="0" smtClean="0">
                <a:solidFill>
                  <a:srgbClr val="0070C0"/>
                </a:solidFill>
              </a:rPr>
              <a:t>概念</a:t>
            </a:r>
            <a:r>
              <a:rPr lang="zh-TW" altLang="en-US" dirty="0">
                <a:solidFill>
                  <a:srgbClr val="0070C0"/>
                </a:solidFill>
              </a:rPr>
              <a:t>：</a:t>
            </a:r>
            <a:r>
              <a:rPr lang="zh-TW" altLang="en-US" dirty="0" smtClean="0">
                <a:solidFill>
                  <a:srgbClr val="0070C0"/>
                </a:solidFill>
              </a:rPr>
              <a:t>讓男生和女生認清分手不是</a:t>
            </a:r>
            <a:r>
              <a:rPr lang="zh-TW" altLang="en-US" dirty="0">
                <a:solidFill>
                  <a:srgbClr val="0070C0"/>
                </a:solidFill>
              </a:rPr>
              <a:t>一個切分點，而是一個過程。讓一段親密關係朝向好聚好散的發展，而非暴力事件。唯有保持自我的主體性以及自我價值，才能讓自己在面對過去時，有能力向前走；而有了這樣的認知，才會具有尊重</a:t>
            </a:r>
            <a:r>
              <a:rPr lang="zh-TW" altLang="en-US" dirty="0" smtClean="0">
                <a:solidFill>
                  <a:srgbClr val="0070C0"/>
                </a:solidFill>
              </a:rPr>
              <a:t>他人的能力。</a:t>
            </a:r>
            <a:endParaRPr lang="zh-TW" altLang="en-US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609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第一步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851670"/>
            <a:ext cx="6400800" cy="2286001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找最好的朋友陪你發洩情緒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0070C0"/>
                </a:solidFill>
              </a:rPr>
              <a:t>與</a:t>
            </a:r>
            <a:r>
              <a:rPr lang="zh-TW" altLang="en-US" dirty="0">
                <a:solidFill>
                  <a:srgbClr val="0070C0"/>
                </a:solidFill>
              </a:rPr>
              <a:t>人保持接觸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dirty="0">
                <a:solidFill>
                  <a:srgbClr val="0070C0"/>
                </a:solidFill>
              </a:rPr>
              <a:t>維持</a:t>
            </a:r>
            <a:r>
              <a:rPr lang="zh-TW" altLang="en-US" dirty="0" smtClean="0">
                <a:solidFill>
                  <a:srgbClr val="0070C0"/>
                </a:solidFill>
              </a:rPr>
              <a:t>規律生活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切記不要衝動行事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9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第二步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想起</a:t>
            </a:r>
            <a:r>
              <a:rPr lang="zh-TW" altLang="en-US" dirty="0" smtClean="0">
                <a:solidFill>
                  <a:srgbClr val="0070C0"/>
                </a:solidFill>
              </a:rPr>
              <a:t>這段</a:t>
            </a:r>
            <a:r>
              <a:rPr lang="zh-TW" altLang="en-US" dirty="0">
                <a:solidFill>
                  <a:srgbClr val="0070C0"/>
                </a:solidFill>
              </a:rPr>
              <a:t>感情的</a:t>
            </a:r>
            <a:r>
              <a:rPr lang="zh-TW" altLang="en-US" dirty="0" smtClean="0">
                <a:solidFill>
                  <a:srgbClr val="0070C0"/>
                </a:solidFill>
              </a:rPr>
              <a:t>發生到結束所帶給你的每個美好回憶，</a:t>
            </a:r>
            <a:r>
              <a:rPr lang="zh-TW" altLang="en-US" dirty="0">
                <a:solidFill>
                  <a:srgbClr val="0070C0"/>
                </a:solidFill>
              </a:rPr>
              <a:t>才會對感情有所</a:t>
            </a:r>
            <a:r>
              <a:rPr lang="zh-TW" altLang="en-US" dirty="0" smtClean="0">
                <a:solidFill>
                  <a:srgbClr val="0070C0"/>
                </a:solidFill>
              </a:rPr>
              <a:t>珍惜。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>
                <a:solidFill>
                  <a:srgbClr val="0070C0"/>
                </a:solidFill>
              </a:rPr>
              <a:t>學會理性的</a:t>
            </a:r>
            <a:r>
              <a:rPr lang="zh-TW" altLang="en-US" dirty="0" smtClean="0">
                <a:solidFill>
                  <a:srgbClr val="0070C0"/>
                </a:solidFill>
              </a:rPr>
              <a:t>思考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不要一直往負面去想</a:t>
            </a:r>
            <a:endParaRPr lang="zh-TW" altLang="en-US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2172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第三步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整理自己在這段情感中出現的缺點並將其作調整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不要對他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她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</a:rPr>
              <a:t>做無意義的復仇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rgbClr val="0070C0"/>
                </a:solidFill>
              </a:rPr>
              <a:t>調整現在的心態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r>
              <a:rPr lang="zh-TW" altLang="en-US" dirty="0">
                <a:solidFill>
                  <a:srgbClr val="FAC400"/>
                </a:solidFill>
              </a:rPr>
              <a:t>往下一段新的戀情再出發</a:t>
            </a:r>
          </a:p>
        </p:txBody>
      </p:sp>
    </p:spTree>
    <p:extLst>
      <p:ext uri="{BB962C8B-B14F-4D97-AF65-F5344CB8AC3E}">
        <p14:creationId xmlns:p14="http://schemas.microsoft.com/office/powerpoint/2010/main" xmlns="" val="380860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個人心得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辰彥：分手雖然會有短暫的痛苦，但卻會帶給雙方無可取代的寶貴經驗。</a:t>
            </a:r>
            <a:endParaRPr lang="en-US" altLang="zh-TW" dirty="0" smtClean="0"/>
          </a:p>
          <a:p>
            <a:r>
              <a:rPr lang="zh-TW" altLang="en-US" dirty="0"/>
              <a:t>約強</a:t>
            </a:r>
            <a:r>
              <a:rPr lang="zh-TW" altLang="en-US" dirty="0" smtClean="0"/>
              <a:t>：分手是很多人人生中必經的一個課題，我們要用甚麼心態去面對它呢，我覺得是要用正面的想法，從錯中學習，相信會有更好的戀情，並感謝對方的陪伴。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91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https</a:t>
            </a:r>
            <a:r>
              <a:rPr lang="en-US" altLang="zh-TW" dirty="0"/>
              <a:t>://</a:t>
            </a:r>
            <a:r>
              <a:rPr lang="en-US" altLang="zh-TW" dirty="0" smtClean="0"/>
              <a:t>read01.com/exdnK.html</a:t>
            </a:r>
          </a:p>
          <a:p>
            <a:r>
              <a:rPr lang="en-US" altLang="zh-TW" dirty="0"/>
              <a:t>https://thewritingpeople.net/2014/05/05</a:t>
            </a:r>
            <a:r>
              <a:rPr lang="en-US" altLang="zh-TW" dirty="0" smtClean="0"/>
              <a:t>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3003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時裝">
  <a:themeElements>
    <a:clrScheme name="時裝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黑領帶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時裝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199</TotalTime>
  <Words>316</Words>
  <Application>Microsoft Office PowerPoint</Application>
  <PresentationFormat>如螢幕大小 (16:9)</PresentationFormat>
  <Paragraphs>31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時裝</vt:lpstr>
      <vt:lpstr>好．愛企畫</vt:lpstr>
      <vt:lpstr>投影片 2</vt:lpstr>
      <vt:lpstr>分工</vt:lpstr>
      <vt:lpstr>字詞解釋&amp;概念</vt:lpstr>
      <vt:lpstr>第一步</vt:lpstr>
      <vt:lpstr>第二步</vt:lpstr>
      <vt:lpstr>第三步</vt:lpstr>
      <vt:lpstr>個人心得</vt:lpstr>
      <vt:lpstr>參考資料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Row</dc:creator>
  <cp:lastModifiedBy>陳約強</cp:lastModifiedBy>
  <cp:revision>14</cp:revision>
  <dcterms:created xsi:type="dcterms:W3CDTF">2016-11-28T14:04:51Z</dcterms:created>
  <dcterms:modified xsi:type="dcterms:W3CDTF">2016-12-04T14:33:16Z</dcterms:modified>
</cp:coreProperties>
</file>