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58" r:id="rId3"/>
    <p:sldId id="259" r:id="rId4"/>
    <p:sldId id="260" r:id="rId5"/>
    <p:sldId id="264" r:id="rId6"/>
    <p:sldId id="261" r:id="rId7"/>
    <p:sldId id="268" r:id="rId8"/>
    <p:sldId id="269" r:id="rId9"/>
    <p:sldId id="263" r:id="rId10"/>
    <p:sldId id="265" r:id="rId11"/>
    <p:sldId id="266" r:id="rId12"/>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BB867548-C8C4-4F51-9656-049489A576CC}" type="datetimeFigureOut">
              <a:rPr lang="zh-TW" altLang="en-US" smtClean="0"/>
              <a:t>2015/12/29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265A1288-D0A7-43C8-B1D4-557B92A862BF}" type="slidenum">
              <a:rPr lang="zh-TW" altLang="en-US" smtClean="0"/>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Vertical Text Placeholder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BB867548-C8C4-4F51-9656-049489A576CC}" type="datetimeFigureOut">
              <a:rPr lang="zh-TW" altLang="en-US" smtClean="0"/>
              <a:t>2015/12/29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265A1288-D0A7-43C8-B1D4-557B92A862BF}"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BB867548-C8C4-4F51-9656-049489A576CC}" type="datetimeFigureOut">
              <a:rPr lang="zh-TW" altLang="en-US" smtClean="0"/>
              <a:t>2015/12/29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265A1288-D0A7-43C8-B1D4-557B92A862BF}"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Content Placeholder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BB867548-C8C4-4F51-9656-049489A576CC}" type="datetimeFigureOut">
              <a:rPr lang="zh-TW" altLang="en-US" smtClean="0"/>
              <a:t>2015/12/29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265A1288-D0A7-43C8-B1D4-557B92A862BF}" type="slidenum">
              <a:rPr lang="zh-TW" altLang="en-US" smtClean="0"/>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7" name="Date Placeholder 6"/>
          <p:cNvSpPr>
            <a:spLocks noGrp="1"/>
          </p:cNvSpPr>
          <p:nvPr>
            <p:ph type="dt" sz="half" idx="10"/>
          </p:nvPr>
        </p:nvSpPr>
        <p:spPr/>
        <p:txBody>
          <a:bodyPr/>
          <a:lstStyle/>
          <a:p>
            <a:fld id="{BB867548-C8C4-4F51-9656-049489A576CC}" type="datetimeFigureOut">
              <a:rPr lang="zh-TW" altLang="en-US" smtClean="0"/>
              <a:t>2015/12/29</a:t>
            </a:fld>
            <a:endParaRPr lang="zh-TW" altLang="en-US"/>
          </a:p>
        </p:txBody>
      </p:sp>
      <p:sp>
        <p:nvSpPr>
          <p:cNvPr id="8" name="Slide Number Placeholder 7"/>
          <p:cNvSpPr>
            <a:spLocks noGrp="1"/>
          </p:cNvSpPr>
          <p:nvPr>
            <p:ph type="sldNum" sz="quarter" idx="11"/>
          </p:nvPr>
        </p:nvSpPr>
        <p:spPr/>
        <p:txBody>
          <a:bodyPr/>
          <a:lstStyle/>
          <a:p>
            <a:fld id="{265A1288-D0A7-43C8-B1D4-557B92A862BF}" type="slidenum">
              <a:rPr lang="zh-TW" altLang="en-US" smtClean="0"/>
              <a:t>‹#›</a:t>
            </a:fld>
            <a:endParaRPr lang="zh-TW" altLang="en-US"/>
          </a:p>
        </p:txBody>
      </p:sp>
      <p:sp>
        <p:nvSpPr>
          <p:cNvPr id="9" name="Footer Placeholder 8"/>
          <p:cNvSpPr>
            <a:spLocks noGrp="1"/>
          </p:cNvSpPr>
          <p:nvPr>
            <p:ph type="ftr" sz="quarter" idx="12"/>
          </p:nvPr>
        </p:nvSpPr>
        <p:spPr/>
        <p:txBody>
          <a:bodyPr/>
          <a:lstStyle/>
          <a:p>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BB867548-C8C4-4F51-9656-049489A576CC}" type="datetimeFigureOut">
              <a:rPr lang="zh-TW" altLang="en-US" smtClean="0"/>
              <a:t>2015/12/29</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265A1288-D0A7-43C8-B1D4-557B92A862BF}" type="slidenum">
              <a:rPr lang="zh-TW" altLang="en-US" smtClean="0"/>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smtClean="0"/>
              <a:t>按一下以編輯母片標題樣式</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zh-TW" altLang="en-US" smtClean="0"/>
              <a:t>按一下以編輯母片文字樣式</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BB867548-C8C4-4F51-9656-049489A576CC}" type="datetimeFigureOut">
              <a:rPr lang="zh-TW" altLang="en-US" smtClean="0"/>
              <a:t>2015/12/29</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265A1288-D0A7-43C8-B1D4-557B92A862BF}" type="slidenum">
              <a:rPr lang="zh-TW" altLang="en-US" smtClean="0"/>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Date Placeholder 2"/>
          <p:cNvSpPr>
            <a:spLocks noGrp="1"/>
          </p:cNvSpPr>
          <p:nvPr>
            <p:ph type="dt" sz="half" idx="10"/>
          </p:nvPr>
        </p:nvSpPr>
        <p:spPr/>
        <p:txBody>
          <a:bodyPr/>
          <a:lstStyle/>
          <a:p>
            <a:fld id="{BB867548-C8C4-4F51-9656-049489A576CC}" type="datetimeFigureOut">
              <a:rPr lang="zh-TW" altLang="en-US" smtClean="0"/>
              <a:t>2015/12/29</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265A1288-D0A7-43C8-B1D4-557B92A862BF}"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867548-C8C4-4F51-9656-049489A576CC}" type="datetimeFigureOut">
              <a:rPr lang="zh-TW" altLang="en-US" smtClean="0"/>
              <a:t>2015/12/29</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265A1288-D0A7-43C8-B1D4-557B92A862BF}"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BB867548-C8C4-4F51-9656-049489A576CC}" type="datetimeFigureOut">
              <a:rPr lang="zh-TW" altLang="en-US" smtClean="0"/>
              <a:t>2015/12/29</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265A1288-D0A7-43C8-B1D4-557B92A862BF}" type="slidenum">
              <a:rPr lang="zh-TW" altLang="en-US" smtClean="0"/>
              <a:t>‹#›</a:t>
            </a:fld>
            <a:endParaRPr lang="zh-TW" altLang="en-US"/>
          </a:p>
        </p:txBody>
      </p:sp>
      <p:sp>
        <p:nvSpPr>
          <p:cNvPr id="8" name="Title 7"/>
          <p:cNvSpPr>
            <a:spLocks noGrp="1"/>
          </p:cNvSpPr>
          <p:nvPr>
            <p:ph type="title"/>
          </p:nvPr>
        </p:nvSpPr>
        <p:spPr/>
        <p:txBody>
          <a:bodyPr/>
          <a:lstStyle/>
          <a:p>
            <a:r>
              <a:rPr lang="zh-TW" altLang="en-US" smtClean="0"/>
              <a:t>按一下以編輯母片標題樣式</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BB867548-C8C4-4F51-9656-049489A576CC}" type="datetimeFigureOut">
              <a:rPr lang="zh-TW" altLang="en-US" smtClean="0"/>
              <a:t>2015/12/29</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265A1288-D0A7-43C8-B1D4-557B92A862BF}" type="slidenum">
              <a:rPr lang="zh-TW" altLang="en-US" smtClean="0"/>
              <a:t>‹#›</a:t>
            </a:fld>
            <a:endParaRPr lang="zh-TW" altLang="en-US"/>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zh-TW" altLang="en-US" smtClean="0"/>
              <a:t>按一下以編輯母片標題樣式</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BB867548-C8C4-4F51-9656-049489A576CC}" type="datetimeFigureOut">
              <a:rPr lang="zh-TW" altLang="en-US" smtClean="0"/>
              <a:t>2015/12/29</a:t>
            </a:fld>
            <a:endParaRPr lang="zh-TW" altLang="en-US"/>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zh-TW" altLang="en-US"/>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265A1288-D0A7-43C8-B1D4-557B92A862BF}" type="slidenum">
              <a:rPr lang="zh-TW" altLang="en-US" smtClean="0"/>
              <a:t>‹#›</a:t>
            </a:fld>
            <a:endParaRPr lang="zh-TW" altLang="en-US"/>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zh.wikipedia.org/wiki/%E5%9C%B0%E6%B2%9F%E6%B2%B9" TargetMode="External"/><Relationship Id="rId2" Type="http://schemas.openxmlformats.org/officeDocument/2006/relationships/hyperlink" Target="https://zh.wikipedia.org/wiki/2014%E5%B9%B4%E5%8F%B0%E7%81%A3%E5%8A%A3%E8%B3%AA%E6%B2%B9%E5%93%81%E4%BA%8B%E4%BB%B6" TargetMode="External"/><Relationship Id="rId1" Type="http://schemas.openxmlformats.org/officeDocument/2006/relationships/slideLayout" Target="../slideLayouts/slideLayout2.xml"/><Relationship Id="rId6" Type="http://schemas.openxmlformats.org/officeDocument/2006/relationships/hyperlink" Target="http://www.god-bene.com.tw/index.php?option=com_content&amp;view=article&amp;id=21&amp;Itemid=6" TargetMode="External"/><Relationship Id="rId5" Type="http://schemas.openxmlformats.org/officeDocument/2006/relationships/hyperlink" Target="https://www.foodsafety.gov.mo/c/faq/detail.aspx?id=88dd58d8-974e-421b-bcda-464e4c7e0c5c" TargetMode="External"/><Relationship Id="rId4" Type="http://schemas.openxmlformats.org/officeDocument/2006/relationships/hyperlink" Target="https://zh.wikipedia.org/wiki/%E5%8F%B0%E7%81%A3%E9%A3%9F%E5%93%81%E5%AE%89%E5%85%A8%E4%BA%8B%E4%BB%B6%E5%88%97%E8%A1%A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83568" y="1268760"/>
            <a:ext cx="7772400" cy="1519809"/>
          </a:xfrm>
        </p:spPr>
        <p:txBody>
          <a:bodyPr/>
          <a:lstStyle/>
          <a:p>
            <a:pPr marL="182880" indent="0">
              <a:buNone/>
            </a:pPr>
            <a:r>
              <a:rPr lang="zh-TW" altLang="en-US" b="1" dirty="0"/>
              <a:t>食在不安心</a:t>
            </a:r>
          </a:p>
        </p:txBody>
      </p:sp>
      <p:sp>
        <p:nvSpPr>
          <p:cNvPr id="3" name="副標題 2"/>
          <p:cNvSpPr>
            <a:spLocks noGrp="1"/>
          </p:cNvSpPr>
          <p:nvPr>
            <p:ph type="subTitle" idx="1"/>
          </p:nvPr>
        </p:nvSpPr>
        <p:spPr>
          <a:xfrm>
            <a:off x="1331640" y="3068960"/>
            <a:ext cx="6400800" cy="2952328"/>
          </a:xfrm>
        </p:spPr>
        <p:txBody>
          <a:bodyPr>
            <a:normAutofit/>
          </a:bodyPr>
          <a:lstStyle/>
          <a:p>
            <a:r>
              <a:rPr lang="zh-TW" altLang="en-US" sz="2800" b="1" dirty="0" smtClean="0"/>
              <a:t>組員：</a:t>
            </a:r>
            <a:r>
              <a:rPr lang="en-US" altLang="zh-TW" sz="2800" b="1" dirty="0" smtClean="0"/>
              <a:t>4a2h0012</a:t>
            </a:r>
            <a:r>
              <a:rPr lang="zh-TW" altLang="en-US" sz="2800" b="1" dirty="0" smtClean="0"/>
              <a:t>王浚杰</a:t>
            </a:r>
            <a:endParaRPr lang="en-US" altLang="zh-TW" sz="2800" b="1" dirty="0" smtClean="0"/>
          </a:p>
          <a:p>
            <a:r>
              <a:rPr lang="zh-TW" altLang="en-US" sz="2800" b="1" dirty="0"/>
              <a:t> </a:t>
            </a:r>
            <a:r>
              <a:rPr lang="zh-TW" altLang="en-US" sz="2800" b="1" dirty="0" smtClean="0"/>
              <a:t>       </a:t>
            </a:r>
            <a:r>
              <a:rPr lang="en-US" altLang="zh-TW" sz="2800" b="1" dirty="0" smtClean="0"/>
              <a:t>4a252014</a:t>
            </a:r>
            <a:r>
              <a:rPr lang="zh-TW" altLang="en-US" sz="2800" b="1" dirty="0" smtClean="0"/>
              <a:t>蔡昕妤</a:t>
            </a:r>
            <a:endParaRPr lang="en-US" altLang="zh-TW" sz="2800" b="1" dirty="0" smtClean="0"/>
          </a:p>
          <a:p>
            <a:r>
              <a:rPr lang="zh-TW" altLang="en-US" sz="2800" b="1" dirty="0"/>
              <a:t> </a:t>
            </a:r>
            <a:r>
              <a:rPr lang="zh-TW" altLang="en-US" sz="2800" b="1" dirty="0" smtClean="0"/>
              <a:t>       </a:t>
            </a:r>
            <a:r>
              <a:rPr lang="en-US" altLang="zh-TW" sz="2800" b="1" dirty="0" smtClean="0"/>
              <a:t>4a2h0039</a:t>
            </a:r>
            <a:r>
              <a:rPr lang="zh-TW" altLang="en-US" sz="2800" b="1" dirty="0" smtClean="0"/>
              <a:t>陳怡蓁</a:t>
            </a:r>
            <a:endParaRPr lang="en-US" altLang="zh-TW" sz="2800" b="1" dirty="0" smtClean="0"/>
          </a:p>
          <a:p>
            <a:r>
              <a:rPr lang="zh-TW" altLang="en-US" sz="2800" b="1" dirty="0"/>
              <a:t> </a:t>
            </a:r>
            <a:r>
              <a:rPr lang="zh-TW" altLang="en-US" sz="2800" b="1" dirty="0" smtClean="0"/>
              <a:t>       </a:t>
            </a:r>
            <a:r>
              <a:rPr lang="en-US" altLang="zh-TW" sz="2800" b="1" dirty="0" smtClean="0"/>
              <a:t>4a2h0046</a:t>
            </a:r>
            <a:r>
              <a:rPr lang="zh-TW" altLang="en-US" sz="2800" b="1" dirty="0" smtClean="0"/>
              <a:t>王俐婷</a:t>
            </a:r>
            <a:endParaRPr lang="en-US" altLang="zh-TW" sz="2800" b="1" dirty="0" smtClean="0"/>
          </a:p>
          <a:p>
            <a:r>
              <a:rPr lang="zh-TW" altLang="en-US" sz="2800" b="1" dirty="0"/>
              <a:t> </a:t>
            </a:r>
            <a:r>
              <a:rPr lang="zh-TW" altLang="en-US" sz="2800" b="1" dirty="0" smtClean="0"/>
              <a:t>       </a:t>
            </a:r>
            <a:r>
              <a:rPr lang="en-US" altLang="zh-TW" sz="2800" b="1" dirty="0" smtClean="0"/>
              <a:t>4a2h0017</a:t>
            </a:r>
            <a:r>
              <a:rPr lang="zh-TW" altLang="en-US" sz="2800" b="1" dirty="0" smtClean="0"/>
              <a:t>陳冠廷</a:t>
            </a:r>
            <a:endParaRPr lang="zh-TW" altLang="en-US" sz="2800" b="1" dirty="0"/>
          </a:p>
        </p:txBody>
      </p:sp>
    </p:spTree>
    <p:extLst>
      <p:ext uri="{BB962C8B-B14F-4D97-AF65-F5344CB8AC3E}">
        <p14:creationId xmlns:p14="http://schemas.microsoft.com/office/powerpoint/2010/main" val="3977536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圖片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552" y="1700808"/>
            <a:ext cx="8064896" cy="3384376"/>
          </a:xfrm>
          <a:prstGeom prst="rect">
            <a:avLst/>
          </a:prstGeom>
          <a:ln>
            <a:noFill/>
          </a:ln>
          <a:effectLst>
            <a:softEdge rad="112500"/>
          </a:effectLst>
        </p:spPr>
      </p:pic>
    </p:spTree>
    <p:extLst>
      <p:ext uri="{BB962C8B-B14F-4D97-AF65-F5344CB8AC3E}">
        <p14:creationId xmlns:p14="http://schemas.microsoft.com/office/powerpoint/2010/main" val="2977297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691680" y="2708920"/>
            <a:ext cx="5770984" cy="1332066"/>
          </a:xfrm>
        </p:spPr>
        <p:txBody>
          <a:bodyPr>
            <a:normAutofit/>
          </a:bodyPr>
          <a:lstStyle/>
          <a:p>
            <a:pPr algn="ctr"/>
            <a:r>
              <a:rPr lang="en-US" altLang="zh-TW" sz="7200" dirty="0" smtClean="0"/>
              <a:t>The</a:t>
            </a:r>
            <a:r>
              <a:rPr lang="zh-TW" altLang="en-US" sz="7200" dirty="0" smtClean="0"/>
              <a:t> </a:t>
            </a:r>
            <a:r>
              <a:rPr lang="en-US" altLang="zh-TW" sz="7200" dirty="0" smtClean="0"/>
              <a:t>end</a:t>
            </a:r>
            <a:endParaRPr lang="zh-TW" altLang="en-US" sz="7200" dirty="0"/>
          </a:p>
        </p:txBody>
      </p:sp>
    </p:spTree>
    <p:extLst>
      <p:ext uri="{BB962C8B-B14F-4D97-AF65-F5344CB8AC3E}">
        <p14:creationId xmlns:p14="http://schemas.microsoft.com/office/powerpoint/2010/main" val="38574720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6000" b="1" dirty="0"/>
              <a:t>食安風暴開始</a:t>
            </a:r>
            <a:endParaRPr lang="zh-TW" altLang="en-US" sz="6000" dirty="0"/>
          </a:p>
        </p:txBody>
      </p:sp>
      <p:sp>
        <p:nvSpPr>
          <p:cNvPr id="3" name="內容版面配置區 2"/>
          <p:cNvSpPr>
            <a:spLocks noGrp="1"/>
          </p:cNvSpPr>
          <p:nvPr>
            <p:ph idx="1"/>
          </p:nvPr>
        </p:nvSpPr>
        <p:spPr/>
        <p:txBody>
          <a:bodyPr>
            <a:normAutofit lnSpcReduction="10000"/>
          </a:bodyPr>
          <a:lstStyle/>
          <a:p>
            <a:r>
              <a:rPr lang="zh-TW" altLang="zh-TW" sz="3600" dirty="0"/>
              <a:t>食安風暴從</a:t>
            </a:r>
            <a:r>
              <a:rPr lang="en-US" altLang="zh-TW" sz="3600" dirty="0"/>
              <a:t>1980</a:t>
            </a:r>
            <a:r>
              <a:rPr lang="zh-TW" altLang="zh-TW" sz="3600" dirty="0"/>
              <a:t>年</a:t>
            </a:r>
            <a:r>
              <a:rPr lang="zh-TW" altLang="zh-TW" sz="3600" dirty="0" smtClean="0"/>
              <a:t>的</a:t>
            </a:r>
            <a:r>
              <a:rPr lang="zh-TW" altLang="zh-TW" sz="3600" dirty="0" smtClean="0">
                <a:solidFill>
                  <a:srgbClr val="FF0000"/>
                </a:solidFill>
              </a:rPr>
              <a:t>米糠油中毒事件</a:t>
            </a:r>
            <a:r>
              <a:rPr lang="zh-TW" altLang="zh-TW" sz="3600" dirty="0"/>
              <a:t>開始，之後中間到現在一直都有食安的問題存在，只是那時候的問題都是新聞帶過，時間久了大家也就都忘了，直到</a:t>
            </a:r>
            <a:r>
              <a:rPr lang="en-US" altLang="zh-TW" sz="3600" dirty="0"/>
              <a:t>2011</a:t>
            </a:r>
            <a:r>
              <a:rPr lang="zh-TW" altLang="zh-TW" sz="3600" dirty="0"/>
              <a:t>年的</a:t>
            </a:r>
            <a:r>
              <a:rPr lang="zh-TW" altLang="zh-TW" sz="3600" dirty="0" smtClean="0">
                <a:solidFill>
                  <a:srgbClr val="FF0000"/>
                </a:solidFill>
              </a:rPr>
              <a:t>塑化劑</a:t>
            </a:r>
            <a:r>
              <a:rPr lang="zh-TW" altLang="en-US" sz="3600" dirty="0">
                <a:solidFill>
                  <a:srgbClr val="FF0000"/>
                </a:solidFill>
              </a:rPr>
              <a:t>事件</a:t>
            </a:r>
            <a:r>
              <a:rPr lang="zh-TW" altLang="zh-TW" sz="3600" dirty="0" smtClean="0"/>
              <a:t>開始</a:t>
            </a:r>
            <a:r>
              <a:rPr lang="zh-TW" altLang="zh-TW" sz="3600" dirty="0"/>
              <a:t>，大家才</a:t>
            </a:r>
            <a:r>
              <a:rPr lang="zh-TW" altLang="zh-TW" sz="3600" dirty="0" smtClean="0"/>
              <a:t>開始</a:t>
            </a:r>
            <a:r>
              <a:rPr lang="zh-TW" altLang="en-US" sz="3600" dirty="0" smtClean="0"/>
              <a:t>真正的</a:t>
            </a:r>
            <a:r>
              <a:rPr lang="zh-TW" altLang="zh-TW" sz="3600" dirty="0" smtClean="0"/>
              <a:t>重視</a:t>
            </a:r>
            <a:r>
              <a:rPr lang="zh-TW" altLang="zh-TW" sz="3600" dirty="0"/>
              <a:t>到食安的嚴重性，之後入入續續一件件的食安問題被檢驗而出</a:t>
            </a:r>
          </a:p>
          <a:p>
            <a:endParaRPr lang="zh-TW" altLang="en-US" sz="3600" dirty="0"/>
          </a:p>
        </p:txBody>
      </p:sp>
      <p:pic>
        <p:nvPicPr>
          <p:cNvPr id="5" name="圖片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57250"/>
            <a:ext cx="9144000" cy="5143500"/>
          </a:xfrm>
          <a:prstGeom prst="rect">
            <a:avLst/>
          </a:prstGeom>
        </p:spPr>
      </p:pic>
    </p:spTree>
    <p:extLst>
      <p:ext uri="{BB962C8B-B14F-4D97-AF65-F5344CB8AC3E}">
        <p14:creationId xmlns:p14="http://schemas.microsoft.com/office/powerpoint/2010/main" val="3802142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152718"/>
            <a:ext cx="7715200" cy="1371600"/>
          </a:xfrm>
        </p:spPr>
        <p:txBody>
          <a:bodyPr>
            <a:noAutofit/>
          </a:bodyPr>
          <a:lstStyle/>
          <a:p>
            <a:r>
              <a:rPr lang="zh-TW" altLang="en-US" sz="6000" b="1" dirty="0" smtClean="0"/>
              <a:t>近幾年的食安問題</a:t>
            </a:r>
            <a:endParaRPr lang="zh-TW" altLang="en-US" sz="6000" b="1" dirty="0"/>
          </a:p>
        </p:txBody>
      </p:sp>
      <p:sp>
        <p:nvSpPr>
          <p:cNvPr id="3" name="內容版面配置區 2"/>
          <p:cNvSpPr>
            <a:spLocks noGrp="1"/>
          </p:cNvSpPr>
          <p:nvPr>
            <p:ph idx="1"/>
          </p:nvPr>
        </p:nvSpPr>
        <p:spPr/>
        <p:txBody>
          <a:bodyPr/>
          <a:lstStyle/>
          <a:p>
            <a:r>
              <a:rPr lang="zh-TW" altLang="en-US" sz="4000" dirty="0"/>
              <a:t>一、</a:t>
            </a:r>
            <a:r>
              <a:rPr lang="en-US" altLang="zh-TW" sz="4000" dirty="0"/>
              <a:t>2011</a:t>
            </a:r>
            <a:r>
              <a:rPr lang="zh-TW" altLang="en-US" sz="4000" dirty="0"/>
              <a:t>年─塑化劑事件</a:t>
            </a:r>
          </a:p>
          <a:p>
            <a:r>
              <a:rPr lang="zh-TW" altLang="en-US" sz="4000" dirty="0"/>
              <a:t>二、</a:t>
            </a:r>
            <a:r>
              <a:rPr lang="en-US" altLang="zh-TW" sz="4000" dirty="0"/>
              <a:t>2013</a:t>
            </a:r>
            <a:r>
              <a:rPr lang="zh-TW" altLang="en-US" sz="4000" dirty="0"/>
              <a:t>年─胖達仁香精事件</a:t>
            </a:r>
            <a:endParaRPr lang="en-US" altLang="zh-TW" sz="4000" dirty="0"/>
          </a:p>
          <a:p>
            <a:r>
              <a:rPr lang="zh-TW" altLang="en-US" sz="4000" dirty="0"/>
              <a:t>三、</a:t>
            </a:r>
            <a:r>
              <a:rPr lang="en-US" altLang="zh-TW" sz="4000" dirty="0"/>
              <a:t>2014</a:t>
            </a:r>
            <a:r>
              <a:rPr lang="zh-TW" altLang="en-US" sz="4000" dirty="0"/>
              <a:t>年</a:t>
            </a:r>
            <a:r>
              <a:rPr lang="zh-TW" altLang="en-US" sz="4000" dirty="0" smtClean="0"/>
              <a:t>─頂新黑心油事件</a:t>
            </a:r>
            <a:endParaRPr lang="en-US" altLang="zh-TW" sz="4000" dirty="0"/>
          </a:p>
          <a:p>
            <a:r>
              <a:rPr lang="zh-TW" altLang="en-US" sz="4000" dirty="0"/>
              <a:t>四、</a:t>
            </a:r>
            <a:r>
              <a:rPr lang="en-US" altLang="zh-TW" sz="4000" dirty="0"/>
              <a:t>2015</a:t>
            </a:r>
            <a:r>
              <a:rPr lang="zh-TW" altLang="en-US" sz="4000" dirty="0"/>
              <a:t>年─茶類飲料農藥殘留事件</a:t>
            </a:r>
          </a:p>
          <a:p>
            <a:endParaRPr lang="zh-TW" altLang="en-US" dirty="0"/>
          </a:p>
        </p:txBody>
      </p:sp>
    </p:spTree>
    <p:extLst>
      <p:ext uri="{BB962C8B-B14F-4D97-AF65-F5344CB8AC3E}">
        <p14:creationId xmlns:p14="http://schemas.microsoft.com/office/powerpoint/2010/main" val="9501035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152718"/>
            <a:ext cx="6347048" cy="1371600"/>
          </a:xfrm>
        </p:spPr>
        <p:txBody>
          <a:bodyPr>
            <a:normAutofit/>
          </a:bodyPr>
          <a:lstStyle/>
          <a:p>
            <a:r>
              <a:rPr lang="zh-TW" altLang="en-US" sz="6000" b="1" dirty="0" smtClean="0"/>
              <a:t>什麼是地溝油</a:t>
            </a:r>
            <a:r>
              <a:rPr lang="en-US" altLang="zh-TW" sz="6000" b="1" dirty="0" smtClean="0"/>
              <a:t>?</a:t>
            </a:r>
            <a:endParaRPr lang="zh-TW" altLang="en-US" sz="6000" b="1" dirty="0"/>
          </a:p>
        </p:txBody>
      </p:sp>
      <p:sp>
        <p:nvSpPr>
          <p:cNvPr id="3" name="內容版面配置區 2"/>
          <p:cNvSpPr>
            <a:spLocks noGrp="1"/>
          </p:cNvSpPr>
          <p:nvPr>
            <p:ph idx="1"/>
          </p:nvPr>
        </p:nvSpPr>
        <p:spPr/>
        <p:txBody>
          <a:bodyPr>
            <a:normAutofit/>
          </a:bodyPr>
          <a:lstStyle/>
          <a:p>
            <a:pPr marL="342900" indent="-342900">
              <a:buFont typeface="Wingdings" pitchFamily="2" charset="2"/>
              <a:buChar char="l"/>
            </a:pPr>
            <a:r>
              <a:rPr lang="zh-TW" altLang="en-US" sz="2400" dirty="0"/>
              <a:t>是指從廢棄食物或殘渣中提煉出的油，還包括回鍋</a:t>
            </a:r>
            <a:r>
              <a:rPr lang="zh-TW" altLang="en-US" sz="2400" dirty="0" smtClean="0"/>
              <a:t>油等</a:t>
            </a:r>
            <a:r>
              <a:rPr lang="zh-TW" altLang="en-US" sz="2400" dirty="0"/>
              <a:t>廢棄</a:t>
            </a:r>
            <a:r>
              <a:rPr lang="zh-TW" altLang="en-US" sz="2400" dirty="0" smtClean="0"/>
              <a:t>食用油</a:t>
            </a:r>
            <a:endParaRPr lang="en-US" altLang="zh-TW" sz="2400" dirty="0" smtClean="0"/>
          </a:p>
          <a:p>
            <a:pPr marL="342900" indent="-342900">
              <a:buFont typeface="Wingdings" pitchFamily="2" charset="2"/>
              <a:buChar char="l"/>
            </a:pPr>
            <a:r>
              <a:rPr lang="zh-TW" altLang="en-US" sz="2400" dirty="0"/>
              <a:t>許多油品業者從餐館飯店等回收已經使用過的廢棄油進行重新加工處理，將餿水油當</a:t>
            </a:r>
            <a:r>
              <a:rPr lang="zh-TW" altLang="en-US" sz="2400" dirty="0" smtClean="0"/>
              <a:t>食用油</a:t>
            </a:r>
            <a:r>
              <a:rPr lang="zh-TW" altLang="en-US" sz="2400" dirty="0"/>
              <a:t>，這種食用油占全中國市場十分之一，當中包括街邊攤檔和高級餐館，用於製造各式</a:t>
            </a:r>
            <a:r>
              <a:rPr lang="zh-TW" altLang="en-US" sz="2400" dirty="0" smtClean="0"/>
              <a:t>食物</a:t>
            </a:r>
            <a:r>
              <a:rPr lang="zh-TW" altLang="en-US" sz="2400" dirty="0"/>
              <a:t>用於製造各式食物，如油條、羊肉串、水煮魚、</a:t>
            </a:r>
            <a:r>
              <a:rPr lang="zh-TW" altLang="en-US" sz="2400" dirty="0" smtClean="0"/>
              <a:t>麻辣火鍋</a:t>
            </a:r>
            <a:r>
              <a:rPr lang="zh-TW" altLang="en-US" sz="2400" dirty="0"/>
              <a:t>等等，消費者根本不知道烹煮這些食物的食油有毒</a:t>
            </a:r>
            <a:endParaRPr lang="en-US" altLang="zh-TW" sz="2400" dirty="0" smtClean="0"/>
          </a:p>
          <a:p>
            <a:endParaRPr lang="en-US" altLang="zh-TW" b="0" dirty="0" smtClean="0"/>
          </a:p>
        </p:txBody>
      </p:sp>
      <p:pic>
        <p:nvPicPr>
          <p:cNvPr id="4" name="圖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99992" y="4581128"/>
            <a:ext cx="3456384" cy="2206452"/>
          </a:xfrm>
          <a:prstGeom prst="rect">
            <a:avLst/>
          </a:prstGeom>
        </p:spPr>
      </p:pic>
    </p:spTree>
    <p:extLst>
      <p:ext uri="{BB962C8B-B14F-4D97-AF65-F5344CB8AC3E}">
        <p14:creationId xmlns:p14="http://schemas.microsoft.com/office/powerpoint/2010/main" val="25188538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152718"/>
            <a:ext cx="7283152" cy="1371600"/>
          </a:xfrm>
        </p:spPr>
        <p:txBody>
          <a:bodyPr>
            <a:noAutofit/>
          </a:bodyPr>
          <a:lstStyle/>
          <a:p>
            <a:r>
              <a:rPr lang="zh-TW" altLang="en-US" sz="6000" b="1" dirty="0" smtClean="0"/>
              <a:t>地溝油帶來的危害</a:t>
            </a:r>
            <a:endParaRPr lang="zh-TW" altLang="en-US" sz="6000" b="1" dirty="0"/>
          </a:p>
        </p:txBody>
      </p:sp>
      <p:sp>
        <p:nvSpPr>
          <p:cNvPr id="3" name="內容版面配置區 2"/>
          <p:cNvSpPr>
            <a:spLocks noGrp="1"/>
          </p:cNvSpPr>
          <p:nvPr>
            <p:ph idx="1"/>
          </p:nvPr>
        </p:nvSpPr>
        <p:spPr/>
        <p:txBody>
          <a:bodyPr>
            <a:normAutofit/>
          </a:bodyPr>
          <a:lstStyle/>
          <a:p>
            <a:pPr marL="342900" indent="-342900">
              <a:buFont typeface="Wingdings" pitchFamily="2" charset="2"/>
              <a:buChar char="l"/>
            </a:pPr>
            <a:r>
              <a:rPr lang="zh-TW" altLang="en-US" sz="2800" dirty="0"/>
              <a:t>地溝</a:t>
            </a:r>
            <a:r>
              <a:rPr lang="zh-TW" altLang="en-US" sz="2800" dirty="0" smtClean="0"/>
              <a:t>油的</a:t>
            </a:r>
            <a:r>
              <a:rPr lang="zh-TW" altLang="en-US" sz="2800" dirty="0"/>
              <a:t>製作過程不衛生，容易受到污染而產生有害物質，一旦食用，會引致腹瀉、噁心、嘔吐等一系列胃腸</a:t>
            </a:r>
            <a:r>
              <a:rPr lang="zh-TW" altLang="en-US" sz="2800" dirty="0" smtClean="0"/>
              <a:t>疾病</a:t>
            </a:r>
            <a:endParaRPr lang="en-US" altLang="zh-TW" sz="2800" dirty="0" smtClean="0"/>
          </a:p>
          <a:p>
            <a:pPr marL="342900" indent="-342900">
              <a:buFont typeface="Wingdings" pitchFamily="2" charset="2"/>
              <a:buChar char="l"/>
            </a:pPr>
            <a:r>
              <a:rPr lang="zh-TW" altLang="en-US" sz="2800" dirty="0"/>
              <a:t>地溝</a:t>
            </a:r>
            <a:r>
              <a:rPr lang="zh-TW" altLang="en-US" sz="2800" dirty="0" smtClean="0"/>
              <a:t>油中</a:t>
            </a:r>
            <a:r>
              <a:rPr lang="zh-TW" altLang="en-US" sz="2800" dirty="0"/>
              <a:t>混有大量污水及重金屬等有害化學物，會引起劇烈腹絞痛、貧血、中毒性肝病等</a:t>
            </a:r>
            <a:r>
              <a:rPr lang="zh-TW" altLang="en-US" sz="2800" dirty="0" smtClean="0"/>
              <a:t>症狀</a:t>
            </a:r>
            <a:endParaRPr lang="en-US" altLang="zh-TW" sz="2800" dirty="0" smtClean="0"/>
          </a:p>
          <a:p>
            <a:pPr marL="342900" indent="-342900">
              <a:buFont typeface="Wingdings" pitchFamily="2" charset="2"/>
              <a:buChar char="l"/>
            </a:pPr>
            <a:r>
              <a:rPr lang="zh-TW" altLang="en-US" sz="2800" dirty="0"/>
              <a:t>地溝</a:t>
            </a:r>
            <a:r>
              <a:rPr lang="zh-TW" altLang="en-US" sz="2800" dirty="0" smtClean="0"/>
              <a:t>油含有</a:t>
            </a:r>
            <a:r>
              <a:rPr lang="zh-TW" altLang="en-US" sz="2800" dirty="0"/>
              <a:t>黃麴黴素、苯並芘等致癌物質，可以導致癌症</a:t>
            </a:r>
          </a:p>
        </p:txBody>
      </p:sp>
    </p:spTree>
    <p:extLst>
      <p:ext uri="{BB962C8B-B14F-4D97-AF65-F5344CB8AC3E}">
        <p14:creationId xmlns:p14="http://schemas.microsoft.com/office/powerpoint/2010/main" val="24947430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152718"/>
            <a:ext cx="8147248" cy="1371600"/>
          </a:xfrm>
        </p:spPr>
        <p:txBody>
          <a:bodyPr>
            <a:noAutofit/>
          </a:bodyPr>
          <a:lstStyle/>
          <a:p>
            <a:r>
              <a:rPr lang="zh-TW" altLang="en-US" sz="6000" b="1" dirty="0" smtClean="0"/>
              <a:t>黑心油</a:t>
            </a:r>
            <a:r>
              <a:rPr lang="zh-TW" altLang="en-US" sz="6000" b="1" dirty="0"/>
              <a:t>在台灣</a:t>
            </a:r>
            <a:r>
              <a:rPr lang="zh-TW" altLang="en-US" sz="6000" b="1" dirty="0" smtClean="0"/>
              <a:t>發現時間</a:t>
            </a:r>
            <a:endParaRPr lang="zh-TW" altLang="en-US" sz="6000" b="1" dirty="0"/>
          </a:p>
        </p:txBody>
      </p:sp>
      <p:sp>
        <p:nvSpPr>
          <p:cNvPr id="3" name="內容版面配置區 2"/>
          <p:cNvSpPr>
            <a:spLocks noGrp="1"/>
          </p:cNvSpPr>
          <p:nvPr>
            <p:ph idx="1"/>
          </p:nvPr>
        </p:nvSpPr>
        <p:spPr/>
        <p:txBody>
          <a:bodyPr>
            <a:normAutofit fontScale="92500"/>
          </a:bodyPr>
          <a:lstStyle/>
          <a:p>
            <a:pPr marL="342900" indent="-342900">
              <a:buFont typeface="Wingdings" pitchFamily="2" charset="2"/>
              <a:buChar char="l"/>
            </a:pPr>
            <a:r>
              <a:rPr lang="en-US" altLang="zh-TW" sz="2400" dirty="0" smtClean="0">
                <a:latin typeface="+mn-ea"/>
              </a:rPr>
              <a:t>2011</a:t>
            </a:r>
            <a:r>
              <a:rPr lang="zh-TW" altLang="en-US" sz="2400" dirty="0" smtClean="0">
                <a:latin typeface="+mn-ea"/>
              </a:rPr>
              <a:t>年</a:t>
            </a:r>
            <a:r>
              <a:rPr lang="en-US" altLang="zh-TW" sz="2400" dirty="0" smtClean="0">
                <a:latin typeface="+mn-ea"/>
              </a:rPr>
              <a:t>9</a:t>
            </a:r>
            <a:r>
              <a:rPr lang="zh-TW" altLang="zh-TW" sz="2400" dirty="0">
                <a:latin typeface="+mn-ea"/>
              </a:rPr>
              <a:t>月</a:t>
            </a:r>
            <a:r>
              <a:rPr lang="en-US" altLang="zh-TW" sz="2400" dirty="0">
                <a:latin typeface="+mn-ea"/>
              </a:rPr>
              <a:t>4</a:t>
            </a:r>
            <a:r>
              <a:rPr lang="zh-TW" altLang="zh-TW" sz="2400" dirty="0">
                <a:latin typeface="+mn-ea"/>
              </a:rPr>
              <a:t>日，警察破獲屏東主嫌郭烈成等</a:t>
            </a:r>
            <a:r>
              <a:rPr lang="en-US" altLang="zh-TW" sz="2400" dirty="0">
                <a:latin typeface="+mn-ea"/>
              </a:rPr>
              <a:t>6</a:t>
            </a:r>
            <a:r>
              <a:rPr lang="zh-TW" altLang="zh-TW" sz="2400" dirty="0">
                <a:latin typeface="+mn-ea"/>
              </a:rPr>
              <a:t>人經營地下油廠，專門</a:t>
            </a:r>
            <a:r>
              <a:rPr lang="zh-TW" altLang="zh-TW" sz="2400" dirty="0">
                <a:solidFill>
                  <a:srgbClr val="FF0000"/>
                </a:solidFill>
                <a:latin typeface="+mn-ea"/>
              </a:rPr>
              <a:t>向廢油回收業者</a:t>
            </a:r>
            <a:r>
              <a:rPr lang="zh-TW" altLang="zh-TW" sz="2400" dirty="0">
                <a:latin typeface="+mn-ea"/>
              </a:rPr>
              <a:t>順德企業和自助餐廳</a:t>
            </a:r>
            <a:r>
              <a:rPr lang="zh-TW" altLang="zh-TW" sz="2400" dirty="0">
                <a:solidFill>
                  <a:schemeClr val="tx2"/>
                </a:solidFill>
                <a:latin typeface="+mn-ea"/>
              </a:rPr>
              <a:t>收購餿水，再自行熬煉成「餿水油」</a:t>
            </a:r>
            <a:r>
              <a:rPr lang="zh-TW" altLang="zh-TW" sz="2400" dirty="0" smtClean="0">
                <a:latin typeface="+mn-ea"/>
              </a:rPr>
              <a:t>。</a:t>
            </a:r>
            <a:r>
              <a:rPr lang="zh-TW" altLang="en-US" sz="2400" dirty="0" smtClean="0">
                <a:latin typeface="+mn-ea"/>
              </a:rPr>
              <a:t>經調查後得知</a:t>
            </a:r>
            <a:r>
              <a:rPr lang="zh-TW" altLang="zh-TW" sz="2400" dirty="0" smtClean="0">
                <a:latin typeface="+mn-ea"/>
              </a:rPr>
              <a:t>目前</a:t>
            </a:r>
            <a:r>
              <a:rPr lang="zh-TW" altLang="zh-TW" sz="2400" dirty="0">
                <a:latin typeface="+mn-ea"/>
              </a:rPr>
              <a:t>已知「強冠企業股份有限公司」有購買黑心油，製成「全統香豬油」後販賣到</a:t>
            </a:r>
            <a:r>
              <a:rPr lang="zh-TW" altLang="zh-TW" sz="2400" dirty="0" smtClean="0">
                <a:latin typeface="+mn-ea"/>
              </a:rPr>
              <a:t>市面</a:t>
            </a:r>
            <a:endParaRPr lang="en-US" altLang="zh-TW" sz="2400" dirty="0" smtClean="0">
              <a:latin typeface="+mn-ea"/>
            </a:endParaRPr>
          </a:p>
          <a:p>
            <a:pPr marL="342900" indent="-342900">
              <a:buFont typeface="Wingdings" pitchFamily="2" charset="2"/>
              <a:buChar char="l"/>
            </a:pPr>
            <a:r>
              <a:rPr lang="zh-TW" altLang="en-US" sz="2400" dirty="0">
                <a:latin typeface="+mn-ea"/>
              </a:rPr>
              <a:t>檢警人員指出，強冠公司為國內的老牌油品大廠，部分產品擁有</a:t>
            </a:r>
            <a:r>
              <a:rPr lang="en-US" altLang="zh-TW" sz="2400" dirty="0">
                <a:latin typeface="+mn-ea"/>
              </a:rPr>
              <a:t>ISO</a:t>
            </a:r>
            <a:r>
              <a:rPr lang="zh-TW" altLang="en-US" sz="2400" dirty="0">
                <a:latin typeface="+mn-ea"/>
              </a:rPr>
              <a:t>和</a:t>
            </a:r>
            <a:r>
              <a:rPr lang="en-US" altLang="zh-TW" sz="2400" dirty="0">
                <a:latin typeface="+mn-ea"/>
              </a:rPr>
              <a:t>WHO</a:t>
            </a:r>
            <a:r>
              <a:rPr lang="zh-TW" altLang="en-US" sz="2400" dirty="0">
                <a:latin typeface="+mn-ea"/>
              </a:rPr>
              <a:t>食品</a:t>
            </a:r>
            <a:r>
              <a:rPr lang="en-US" altLang="zh-TW" sz="2400" dirty="0">
                <a:latin typeface="+mn-ea"/>
              </a:rPr>
              <a:t>GMP</a:t>
            </a:r>
            <a:r>
              <a:rPr lang="zh-TW" altLang="en-US" sz="2400" dirty="0">
                <a:latin typeface="+mn-ea"/>
              </a:rPr>
              <a:t>的</a:t>
            </a:r>
            <a:r>
              <a:rPr lang="zh-TW" altLang="en-US" sz="2400" dirty="0" smtClean="0">
                <a:latin typeface="+mn-ea"/>
              </a:rPr>
              <a:t>認證，</a:t>
            </a:r>
            <a:r>
              <a:rPr lang="en-US" altLang="zh-TW" sz="2400" dirty="0">
                <a:latin typeface="+mn-ea"/>
              </a:rPr>
              <a:t>2014</a:t>
            </a:r>
            <a:r>
              <a:rPr lang="zh-TW" altLang="en-US" sz="2400" dirty="0">
                <a:latin typeface="+mn-ea"/>
              </a:rPr>
              <a:t>年初強冠豬油漲價，比行情高出約一成，除欺騙千家中、下游業者，更殃及全台民眾。董事長</a:t>
            </a:r>
            <a:r>
              <a:rPr lang="zh-TW" altLang="en-US" sz="2400" dirty="0" smtClean="0">
                <a:latin typeface="+mn-ea"/>
              </a:rPr>
              <a:t>葉文祥，</a:t>
            </a:r>
            <a:r>
              <a:rPr lang="en-US" altLang="zh-TW" sz="2400" dirty="0">
                <a:latin typeface="+mn-ea"/>
              </a:rPr>
              <a:t>40</a:t>
            </a:r>
            <a:r>
              <a:rPr lang="zh-TW" altLang="en-US" sz="2400" dirty="0">
                <a:latin typeface="+mn-ea"/>
              </a:rPr>
              <a:t>年前就開始從事油品加工，期間多次被人檢舉收購餿水油製作黑心油，自</a:t>
            </a:r>
            <a:r>
              <a:rPr lang="en-US" altLang="zh-TW" sz="2400" dirty="0">
                <a:latin typeface="+mn-ea"/>
              </a:rPr>
              <a:t>2008</a:t>
            </a:r>
            <a:r>
              <a:rPr lang="zh-TW" altLang="en-US" sz="2400" dirty="0">
                <a:latin typeface="+mn-ea"/>
              </a:rPr>
              <a:t>年以來從香港進口動物飼料油，累積</a:t>
            </a:r>
            <a:r>
              <a:rPr lang="en-US" altLang="zh-TW" sz="2400" dirty="0">
                <a:solidFill>
                  <a:schemeClr val="tx2"/>
                </a:solidFill>
                <a:latin typeface="+mn-ea"/>
              </a:rPr>
              <a:t>56</a:t>
            </a:r>
            <a:r>
              <a:rPr lang="zh-TW" altLang="en-US" sz="2400" dirty="0">
                <a:solidFill>
                  <a:schemeClr val="tx2"/>
                </a:solidFill>
                <a:latin typeface="+mn-ea"/>
              </a:rPr>
              <a:t>批共</a:t>
            </a:r>
            <a:r>
              <a:rPr lang="en-US" altLang="zh-TW" sz="2400" dirty="0">
                <a:solidFill>
                  <a:schemeClr val="tx2"/>
                </a:solidFill>
                <a:latin typeface="+mn-ea"/>
              </a:rPr>
              <a:t>2385</a:t>
            </a:r>
            <a:r>
              <a:rPr lang="zh-TW" altLang="en-US" sz="2400" dirty="0">
                <a:solidFill>
                  <a:schemeClr val="tx2"/>
                </a:solidFill>
                <a:latin typeface="+mn-ea"/>
              </a:rPr>
              <a:t>噸豬油</a:t>
            </a:r>
            <a:r>
              <a:rPr lang="zh-TW" altLang="en-US" sz="2400" dirty="0">
                <a:latin typeface="+mn-ea"/>
              </a:rPr>
              <a:t>，偷天換日加工成劣質食用油，惡行可能長達多年</a:t>
            </a:r>
            <a:endParaRPr lang="zh-TW" altLang="zh-TW" sz="2400" dirty="0">
              <a:latin typeface="+mn-ea"/>
            </a:endParaRPr>
          </a:p>
          <a:p>
            <a:endParaRPr lang="zh-TW" altLang="en-US" dirty="0"/>
          </a:p>
        </p:txBody>
      </p:sp>
    </p:spTree>
    <p:extLst>
      <p:ext uri="{BB962C8B-B14F-4D97-AF65-F5344CB8AC3E}">
        <p14:creationId xmlns:p14="http://schemas.microsoft.com/office/powerpoint/2010/main" val="31105490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6000" b="1" dirty="0" smtClean="0"/>
              <a:t>油品的優劣比較</a:t>
            </a:r>
            <a:endParaRPr lang="zh-TW" altLang="en-US" sz="6000" b="1" dirty="0"/>
          </a:p>
        </p:txBody>
      </p:sp>
      <p:sp>
        <p:nvSpPr>
          <p:cNvPr id="5" name="內容版面配置區 4"/>
          <p:cNvSpPr>
            <a:spLocks noGrp="1"/>
          </p:cNvSpPr>
          <p:nvPr>
            <p:ph idx="1"/>
          </p:nvPr>
        </p:nvSpPr>
        <p:spPr/>
        <p:txBody>
          <a:bodyPr>
            <a:normAutofit fontScale="85000" lnSpcReduction="10000"/>
          </a:bodyPr>
          <a:lstStyle/>
          <a:p>
            <a:pPr fontAlgn="ctr"/>
            <a:r>
              <a:rPr lang="zh-TW" altLang="zh-TW" sz="2600" dirty="0">
                <a:latin typeface="+mn-ea"/>
              </a:rPr>
              <a:t>♦</a:t>
            </a:r>
            <a:r>
              <a:rPr lang="zh-TW" altLang="zh-TW" sz="2600" dirty="0" smtClean="0">
                <a:latin typeface="+mn-ea"/>
              </a:rPr>
              <a:t>等級較</a:t>
            </a:r>
            <a:r>
              <a:rPr lang="zh-TW" altLang="zh-TW" sz="2600" dirty="0">
                <a:latin typeface="+mn-ea"/>
              </a:rPr>
              <a:t>差的油製造方式</a:t>
            </a:r>
          </a:p>
          <a:p>
            <a:pPr fontAlgn="ctr"/>
            <a:r>
              <a:rPr lang="zh-TW" altLang="zh-TW" sz="2600" dirty="0">
                <a:latin typeface="+mn-ea"/>
              </a:rPr>
              <a:t>如</a:t>
            </a:r>
            <a:r>
              <a:rPr lang="zh-TW" altLang="zh-TW" sz="2600" dirty="0">
                <a:solidFill>
                  <a:schemeClr val="tx2"/>
                </a:solidFill>
                <a:latin typeface="+mn-ea"/>
              </a:rPr>
              <a:t>精製棕櫚油</a:t>
            </a:r>
            <a:r>
              <a:rPr lang="zh-TW" altLang="zh-TW" sz="2600" dirty="0">
                <a:latin typeface="+mn-ea"/>
              </a:rPr>
              <a:t>、</a:t>
            </a:r>
            <a:r>
              <a:rPr lang="zh-TW" altLang="zh-TW" sz="2600" dirty="0">
                <a:solidFill>
                  <a:schemeClr val="tx2"/>
                </a:solidFill>
                <a:latin typeface="+mn-ea"/>
              </a:rPr>
              <a:t>精製椰子油</a:t>
            </a:r>
            <a:r>
              <a:rPr lang="zh-TW" altLang="zh-TW" sz="2600" dirty="0">
                <a:latin typeface="+mn-ea"/>
              </a:rPr>
              <a:t>、</a:t>
            </a:r>
            <a:r>
              <a:rPr lang="zh-TW" altLang="zh-TW" sz="2600" dirty="0">
                <a:solidFill>
                  <a:schemeClr val="tx2"/>
                </a:solidFill>
                <a:latin typeface="+mn-ea"/>
              </a:rPr>
              <a:t>馬加林</a:t>
            </a:r>
            <a:r>
              <a:rPr lang="zh-TW" altLang="zh-TW" sz="2600" dirty="0">
                <a:latin typeface="+mn-ea"/>
              </a:rPr>
              <a:t>、</a:t>
            </a:r>
            <a:r>
              <a:rPr lang="zh-TW" altLang="zh-TW" sz="2600" dirty="0">
                <a:solidFill>
                  <a:schemeClr val="tx2"/>
                </a:solidFill>
                <a:latin typeface="+mn-ea"/>
              </a:rPr>
              <a:t>人造</a:t>
            </a:r>
            <a:r>
              <a:rPr lang="zh-TW" altLang="zh-TW" sz="2600" dirty="0" smtClean="0">
                <a:solidFill>
                  <a:schemeClr val="tx2"/>
                </a:solidFill>
                <a:latin typeface="+mn-ea"/>
              </a:rPr>
              <a:t>奶油</a:t>
            </a:r>
            <a:r>
              <a:rPr lang="zh-TW" altLang="zh-TW" sz="2600" dirty="0" smtClean="0">
                <a:latin typeface="+mn-ea"/>
              </a:rPr>
              <a:t>等</a:t>
            </a:r>
            <a:r>
              <a:rPr lang="zh-TW" altLang="zh-TW" sz="2600" dirty="0">
                <a:latin typeface="+mn-ea"/>
              </a:rPr>
              <a:t>。此類油品處理方式</a:t>
            </a:r>
            <a:r>
              <a:rPr lang="en-US" altLang="zh-TW" sz="2600" dirty="0">
                <a:latin typeface="+mn-ea"/>
              </a:rPr>
              <a:t>:</a:t>
            </a:r>
            <a:r>
              <a:rPr lang="zh-TW" altLang="zh-TW" sz="2600" dirty="0">
                <a:latin typeface="+mn-ea"/>
              </a:rPr>
              <a:t>包括脫酸、脫臭、漂白，化學工業以及食品工業及多重加熱加工處理。結果逐漸將原料的本性破壞。 長期食用這一類油品會影響人體新陳代謝，破壞身體器官，經醫學報導證實心臟血管疾病會提早</a:t>
            </a:r>
            <a:r>
              <a:rPr lang="en-US" altLang="zh-TW" sz="2600" dirty="0">
                <a:latin typeface="+mn-ea"/>
              </a:rPr>
              <a:t>10</a:t>
            </a:r>
            <a:r>
              <a:rPr lang="zh-TW" altLang="zh-TW" sz="2600" dirty="0">
                <a:latin typeface="+mn-ea"/>
              </a:rPr>
              <a:t>年發生。</a:t>
            </a:r>
          </a:p>
          <a:p>
            <a:pPr fontAlgn="ctr"/>
            <a:r>
              <a:rPr lang="zh-TW" altLang="zh-TW" sz="2600" dirty="0">
                <a:latin typeface="+mn-ea"/>
              </a:rPr>
              <a:t>♦ 中等油精製油</a:t>
            </a:r>
            <a:r>
              <a:rPr lang="en-US" altLang="zh-TW" sz="2600" dirty="0">
                <a:latin typeface="+mn-ea"/>
              </a:rPr>
              <a:t>(</a:t>
            </a:r>
            <a:r>
              <a:rPr lang="zh-TW" altLang="zh-TW" sz="2600" dirty="0">
                <a:latin typeface="+mn-ea"/>
              </a:rPr>
              <a:t>普通油</a:t>
            </a:r>
            <a:r>
              <a:rPr lang="en-US" altLang="zh-TW" sz="2600" dirty="0">
                <a:latin typeface="+mn-ea"/>
              </a:rPr>
              <a:t>)</a:t>
            </a:r>
            <a:endParaRPr lang="zh-TW" altLang="zh-TW" sz="2600" dirty="0">
              <a:latin typeface="+mn-ea"/>
            </a:endParaRPr>
          </a:p>
          <a:p>
            <a:pPr fontAlgn="ctr"/>
            <a:r>
              <a:rPr lang="zh-TW" altLang="zh-TW" sz="2600" dirty="0">
                <a:latin typeface="+mn-ea"/>
              </a:rPr>
              <a:t>如</a:t>
            </a:r>
            <a:r>
              <a:rPr lang="zh-TW" altLang="zh-TW" sz="2600" dirty="0">
                <a:solidFill>
                  <a:schemeClr val="tx2"/>
                </a:solidFill>
                <a:latin typeface="+mn-ea"/>
              </a:rPr>
              <a:t>沙拉油</a:t>
            </a:r>
            <a:r>
              <a:rPr lang="zh-TW" altLang="zh-TW" sz="2600" dirty="0">
                <a:latin typeface="+mn-ea"/>
              </a:rPr>
              <a:t>、</a:t>
            </a:r>
            <a:r>
              <a:rPr lang="zh-TW" altLang="zh-TW" sz="2600" dirty="0">
                <a:solidFill>
                  <a:schemeClr val="tx2"/>
                </a:solidFill>
                <a:latin typeface="+mn-ea"/>
              </a:rPr>
              <a:t>玉米油</a:t>
            </a:r>
            <a:r>
              <a:rPr lang="zh-TW" altLang="zh-TW" sz="2600" dirty="0">
                <a:latin typeface="+mn-ea"/>
              </a:rPr>
              <a:t>、</a:t>
            </a:r>
            <a:r>
              <a:rPr lang="zh-TW" altLang="zh-TW" sz="2600" dirty="0">
                <a:solidFill>
                  <a:schemeClr val="tx2"/>
                </a:solidFill>
                <a:latin typeface="+mn-ea"/>
              </a:rPr>
              <a:t>葵花油</a:t>
            </a:r>
            <a:r>
              <a:rPr lang="zh-TW" altLang="zh-TW" sz="2600" dirty="0">
                <a:latin typeface="+mn-ea"/>
              </a:rPr>
              <a:t>及</a:t>
            </a:r>
            <a:r>
              <a:rPr lang="zh-TW" altLang="zh-TW" sz="2600" dirty="0">
                <a:solidFill>
                  <a:schemeClr val="tx2"/>
                </a:solidFill>
                <a:latin typeface="+mn-ea"/>
              </a:rPr>
              <a:t>中等級橄欖油</a:t>
            </a:r>
            <a:r>
              <a:rPr lang="zh-TW" altLang="zh-TW" sz="2600" dirty="0">
                <a:latin typeface="+mn-ea"/>
              </a:rPr>
              <a:t>此類等油僅經過食品工業處理，對原料的破壞率較下等油低，優點是取油率高，製程較快速，適合需求量大的精製型油品</a:t>
            </a:r>
            <a:r>
              <a:rPr lang="zh-TW" altLang="zh-TW" sz="2600" dirty="0" smtClean="0">
                <a:latin typeface="+mn-ea"/>
              </a:rPr>
              <a:t>。缺點</a:t>
            </a:r>
            <a:r>
              <a:rPr lang="zh-TW" altLang="zh-TW" sz="2600" dirty="0">
                <a:latin typeface="+mn-ea"/>
              </a:rPr>
              <a:t>是生病的人不能</a:t>
            </a:r>
            <a:r>
              <a:rPr lang="zh-TW" altLang="zh-TW" sz="2600" dirty="0" smtClean="0">
                <a:latin typeface="+mn-ea"/>
              </a:rPr>
              <a:t>吃。</a:t>
            </a:r>
            <a:r>
              <a:rPr lang="zh-TW" altLang="zh-TW" sz="2600" dirty="0">
                <a:latin typeface="+mn-ea"/>
              </a:rPr>
              <a:t>現代預防醫學的觀點</a:t>
            </a:r>
            <a:r>
              <a:rPr lang="en-US" altLang="zh-TW" sz="2600" dirty="0">
                <a:latin typeface="+mn-ea"/>
              </a:rPr>
              <a:t>: </a:t>
            </a:r>
            <a:r>
              <a:rPr lang="zh-TW" altLang="zh-TW" sz="2600" dirty="0">
                <a:latin typeface="+mn-ea"/>
              </a:rPr>
              <a:t>平時就需吃好油，不要直到生病了，才來吃好油</a:t>
            </a:r>
            <a:r>
              <a:rPr lang="en-US" altLang="zh-TW" sz="2600" dirty="0">
                <a:latin typeface="+mn-ea"/>
              </a:rPr>
              <a:t>(</a:t>
            </a:r>
            <a:r>
              <a:rPr lang="zh-TW" altLang="zh-TW" sz="2600" dirty="0">
                <a:latin typeface="+mn-ea"/>
              </a:rPr>
              <a:t>冷壓油，或冷壓催芽油</a:t>
            </a:r>
            <a:r>
              <a:rPr lang="en-US" altLang="zh-TW" sz="2600" dirty="0" smtClean="0">
                <a:latin typeface="+mn-ea"/>
              </a:rPr>
              <a:t>)</a:t>
            </a:r>
            <a:r>
              <a:rPr lang="zh-TW" altLang="en-US" sz="2600" dirty="0" smtClean="0">
                <a:latin typeface="+mn-ea"/>
              </a:rPr>
              <a:t>。</a:t>
            </a:r>
            <a:endParaRPr lang="zh-TW" altLang="en-US" dirty="0">
              <a:latin typeface="+mn-ea"/>
            </a:endParaRPr>
          </a:p>
        </p:txBody>
      </p:sp>
    </p:spTree>
    <p:extLst>
      <p:ext uri="{BB962C8B-B14F-4D97-AF65-F5344CB8AC3E}">
        <p14:creationId xmlns:p14="http://schemas.microsoft.com/office/powerpoint/2010/main" val="1871337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Autofit/>
          </a:bodyPr>
          <a:lstStyle/>
          <a:p>
            <a:pPr fontAlgn="ctr"/>
            <a:r>
              <a:rPr lang="zh-TW" altLang="zh-TW" sz="2200" dirty="0" smtClean="0">
                <a:latin typeface="+mj-ea"/>
                <a:ea typeface="+mj-ea"/>
              </a:rPr>
              <a:t>♦ </a:t>
            </a:r>
            <a:r>
              <a:rPr lang="zh-TW" altLang="zh-TW" sz="2200" dirty="0">
                <a:latin typeface="+mj-ea"/>
                <a:ea typeface="+mj-ea"/>
              </a:rPr>
              <a:t>上等油</a:t>
            </a:r>
          </a:p>
          <a:p>
            <a:pPr fontAlgn="ctr"/>
            <a:r>
              <a:rPr lang="zh-TW" altLang="zh-TW" sz="2200" dirty="0">
                <a:latin typeface="+mj-ea"/>
                <a:ea typeface="+mj-ea"/>
              </a:rPr>
              <a:t>如</a:t>
            </a:r>
            <a:r>
              <a:rPr lang="zh-TW" altLang="zh-TW" sz="2200" dirty="0">
                <a:solidFill>
                  <a:schemeClr val="tx2"/>
                </a:solidFill>
                <a:latin typeface="+mj-ea"/>
                <a:ea typeface="+mj-ea"/>
              </a:rPr>
              <a:t>冷壓芝麻油</a:t>
            </a:r>
            <a:r>
              <a:rPr lang="zh-TW" altLang="zh-TW" sz="2200" dirty="0">
                <a:latin typeface="+mj-ea"/>
                <a:ea typeface="+mj-ea"/>
              </a:rPr>
              <a:t>、</a:t>
            </a:r>
            <a:r>
              <a:rPr lang="zh-TW" altLang="zh-TW" sz="2200" dirty="0">
                <a:solidFill>
                  <a:schemeClr val="tx2"/>
                </a:solidFill>
                <a:latin typeface="+mj-ea"/>
                <a:ea typeface="+mj-ea"/>
              </a:rPr>
              <a:t>冷壓花生油</a:t>
            </a:r>
            <a:r>
              <a:rPr lang="zh-TW" altLang="zh-TW" sz="2200" dirty="0">
                <a:latin typeface="+mj-ea"/>
                <a:ea typeface="+mj-ea"/>
              </a:rPr>
              <a:t>、</a:t>
            </a:r>
            <a:r>
              <a:rPr lang="zh-TW" altLang="zh-TW" sz="2200" dirty="0">
                <a:solidFill>
                  <a:schemeClr val="tx2"/>
                </a:solidFill>
                <a:latin typeface="+mj-ea"/>
                <a:ea typeface="+mj-ea"/>
              </a:rPr>
              <a:t>冷壓亞麻仁油</a:t>
            </a:r>
            <a:r>
              <a:rPr lang="zh-TW" altLang="zh-TW" sz="2200" dirty="0">
                <a:latin typeface="+mj-ea"/>
                <a:ea typeface="+mj-ea"/>
              </a:rPr>
              <a:t>、</a:t>
            </a:r>
            <a:r>
              <a:rPr lang="zh-TW" altLang="zh-TW" sz="2200" dirty="0">
                <a:solidFill>
                  <a:schemeClr val="tx2"/>
                </a:solidFill>
                <a:latin typeface="+mj-ea"/>
                <a:ea typeface="+mj-ea"/>
              </a:rPr>
              <a:t>低溫壓榨苦茶油</a:t>
            </a:r>
            <a:r>
              <a:rPr lang="zh-TW" altLang="zh-TW" sz="2200" dirty="0">
                <a:latin typeface="+mj-ea"/>
                <a:ea typeface="+mj-ea"/>
              </a:rPr>
              <a:t>此類等油選取新鮮原料並採用原始自然方法壓榨</a:t>
            </a:r>
            <a:r>
              <a:rPr lang="en-US" altLang="zh-TW" sz="2200" dirty="0">
                <a:latin typeface="+mj-ea"/>
                <a:ea typeface="+mj-ea"/>
              </a:rPr>
              <a:t>(</a:t>
            </a:r>
            <a:r>
              <a:rPr lang="zh-TW" altLang="zh-TW" sz="2200" dirty="0">
                <a:latin typeface="+mj-ea"/>
                <a:ea typeface="+mj-ea"/>
              </a:rPr>
              <a:t>冷壓</a:t>
            </a:r>
            <a:r>
              <a:rPr lang="en-US" altLang="zh-TW" sz="2200" dirty="0">
                <a:latin typeface="+mj-ea"/>
                <a:ea typeface="+mj-ea"/>
              </a:rPr>
              <a:t>)</a:t>
            </a:r>
            <a:r>
              <a:rPr lang="zh-TW" altLang="zh-TW" sz="2200" dirty="0">
                <a:latin typeface="+mj-ea"/>
                <a:ea typeface="+mj-ea"/>
              </a:rPr>
              <a:t>，不產生高溫對原料本身才能保留營養</a:t>
            </a:r>
            <a:r>
              <a:rPr lang="zh-TW" altLang="zh-TW" sz="2200" dirty="0" smtClean="0">
                <a:latin typeface="+mj-ea"/>
                <a:ea typeface="+mj-ea"/>
              </a:rPr>
              <a:t>。</a:t>
            </a:r>
            <a:endParaRPr lang="en-US" altLang="zh-TW" sz="2200" dirty="0" smtClean="0">
              <a:latin typeface="+mj-ea"/>
              <a:ea typeface="+mj-ea"/>
            </a:endParaRPr>
          </a:p>
          <a:p>
            <a:pPr fontAlgn="ctr"/>
            <a:r>
              <a:rPr lang="zh-TW" altLang="zh-TW" sz="2200" dirty="0" smtClean="0">
                <a:latin typeface="+mj-ea"/>
                <a:ea typeface="+mj-ea"/>
              </a:rPr>
              <a:t>♦ </a:t>
            </a:r>
            <a:r>
              <a:rPr lang="zh-TW" altLang="zh-TW" sz="2200" dirty="0">
                <a:latin typeface="+mj-ea"/>
                <a:ea typeface="+mj-ea"/>
              </a:rPr>
              <a:t>特優等油</a:t>
            </a:r>
          </a:p>
          <a:p>
            <a:pPr fontAlgn="ctr"/>
            <a:r>
              <a:rPr lang="zh-TW" altLang="zh-TW" sz="2200" dirty="0">
                <a:latin typeface="+mj-ea"/>
                <a:ea typeface="+mj-ea"/>
              </a:rPr>
              <a:t>如</a:t>
            </a:r>
            <a:r>
              <a:rPr lang="zh-TW" altLang="zh-TW" sz="2200" dirty="0">
                <a:solidFill>
                  <a:schemeClr val="tx2"/>
                </a:solidFill>
                <a:latin typeface="+mj-ea"/>
                <a:ea typeface="+mj-ea"/>
              </a:rPr>
              <a:t>已催芽冷壓芝麻油</a:t>
            </a:r>
            <a:r>
              <a:rPr lang="zh-TW" altLang="zh-TW" sz="2200" dirty="0">
                <a:latin typeface="+mj-ea"/>
                <a:ea typeface="+mj-ea"/>
              </a:rPr>
              <a:t>此類等油不但採用上等油的製作方式保留芝麻原有的營養，並將新鮮芝麻經催芽的轉換，此種油品，不但保留原始的原料精華，於催芽過程中激發出原料的能量。因此，食用油不再只是食用油，而是提升為雙重加倍的營養補充品</a:t>
            </a:r>
            <a:r>
              <a:rPr lang="zh-TW" altLang="zh-TW" sz="2200" dirty="0" smtClean="0">
                <a:latin typeface="+mj-ea"/>
                <a:ea typeface="+mj-ea"/>
              </a:rPr>
              <a:t>。</a:t>
            </a:r>
            <a:endParaRPr lang="en-US" altLang="zh-TW" sz="2200" dirty="0" smtClean="0">
              <a:latin typeface="+mj-ea"/>
              <a:ea typeface="+mj-ea"/>
            </a:endParaRPr>
          </a:p>
        </p:txBody>
      </p:sp>
    </p:spTree>
    <p:extLst>
      <p:ext uri="{BB962C8B-B14F-4D97-AF65-F5344CB8AC3E}">
        <p14:creationId xmlns:p14="http://schemas.microsoft.com/office/powerpoint/2010/main" val="20409928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6000" b="1" dirty="0" smtClean="0"/>
              <a:t>參考資料</a:t>
            </a:r>
            <a:endParaRPr lang="zh-TW" altLang="en-US" sz="6000" b="1" dirty="0"/>
          </a:p>
        </p:txBody>
      </p:sp>
      <p:sp>
        <p:nvSpPr>
          <p:cNvPr id="3" name="內容版面配置區 2"/>
          <p:cNvSpPr>
            <a:spLocks noGrp="1"/>
          </p:cNvSpPr>
          <p:nvPr>
            <p:ph idx="1"/>
          </p:nvPr>
        </p:nvSpPr>
        <p:spPr/>
        <p:txBody>
          <a:bodyPr>
            <a:normAutofit lnSpcReduction="10000"/>
          </a:bodyPr>
          <a:lstStyle/>
          <a:p>
            <a:pPr marL="342900" indent="-342900">
              <a:buFont typeface="Wingdings" pitchFamily="2" charset="2"/>
              <a:buChar char="l"/>
            </a:pPr>
            <a:r>
              <a:rPr lang="en-US" altLang="zh-TW" dirty="0">
                <a:hlinkClick r:id="rId2"/>
              </a:rPr>
              <a:t>https://</a:t>
            </a:r>
            <a:r>
              <a:rPr lang="en-US" altLang="zh-TW" dirty="0" smtClean="0">
                <a:hlinkClick r:id="rId2"/>
              </a:rPr>
              <a:t>zh.wikipedia.org/wiki/2014%E5%B9%B4%E5%8F%B0%E7%81%A3%E5%8A%A3%E8%B3%AA%E6%B2%B9%E5%93%81%E4%BA%8B%E4%BB%B6</a:t>
            </a:r>
            <a:endParaRPr lang="en-US" altLang="zh-TW" dirty="0" smtClean="0"/>
          </a:p>
          <a:p>
            <a:pPr marL="342900" indent="-342900">
              <a:buFont typeface="Wingdings" pitchFamily="2" charset="2"/>
              <a:buChar char="l"/>
            </a:pPr>
            <a:r>
              <a:rPr lang="en-US" altLang="zh-TW" dirty="0">
                <a:hlinkClick r:id="rId3"/>
              </a:rPr>
              <a:t>https://zh.wikipedia.org/wiki/%</a:t>
            </a:r>
            <a:r>
              <a:rPr lang="en-US" altLang="zh-TW" dirty="0" smtClean="0">
                <a:hlinkClick r:id="rId3"/>
              </a:rPr>
              <a:t>E5%9C%B0%E6%B2%9F%E6%B2%B9</a:t>
            </a:r>
            <a:endParaRPr lang="en-US" altLang="zh-TW" dirty="0" smtClean="0"/>
          </a:p>
          <a:p>
            <a:pPr marL="342900" indent="-342900">
              <a:buFont typeface="Wingdings" pitchFamily="2" charset="2"/>
              <a:buChar char="l"/>
            </a:pPr>
            <a:r>
              <a:rPr lang="en-US" altLang="zh-TW" dirty="0">
                <a:hlinkClick r:id="rId4"/>
              </a:rPr>
              <a:t>https://zh.wikipedia.org/wiki/%</a:t>
            </a:r>
            <a:r>
              <a:rPr lang="en-US" altLang="zh-TW" dirty="0" smtClean="0">
                <a:hlinkClick r:id="rId4"/>
              </a:rPr>
              <a:t>E5%8F%B0%E7%81%A3%E9%A3%9F%E5%93%81%E5%AE%89%E5%85%A8%E4%BA%8B%E4%BB%B6%E5%88%97%E8%A1%A8</a:t>
            </a:r>
            <a:endParaRPr lang="en-US" altLang="zh-TW" dirty="0" smtClean="0"/>
          </a:p>
          <a:p>
            <a:pPr marL="342900" indent="-342900">
              <a:buFont typeface="Wingdings" pitchFamily="2" charset="2"/>
              <a:buChar char="l"/>
            </a:pPr>
            <a:r>
              <a:rPr lang="en-US" altLang="zh-TW" dirty="0">
                <a:hlinkClick r:id="rId5"/>
              </a:rPr>
              <a:t>https://</a:t>
            </a:r>
            <a:r>
              <a:rPr lang="en-US" altLang="zh-TW" dirty="0" smtClean="0">
                <a:hlinkClick r:id="rId5"/>
              </a:rPr>
              <a:t>www.foodsafety.gov.mo/c/faq/detail.aspx?id=88dd58d8-974e-421b-bcda-464e4c7e0c5c</a:t>
            </a:r>
            <a:endParaRPr lang="en-US" altLang="zh-TW" dirty="0"/>
          </a:p>
          <a:p>
            <a:pPr marL="342900" indent="-342900">
              <a:buFont typeface="Wingdings" pitchFamily="2" charset="2"/>
              <a:buChar char="l"/>
            </a:pPr>
            <a:r>
              <a:rPr lang="en-US" altLang="zh-TW" smtClean="0">
                <a:hlinkClick r:id="rId6"/>
              </a:rPr>
              <a:t>http://www.god-bene.com.tw/index.php?option=com_content&amp;view=article&amp;id=21&amp;Itemid=6</a:t>
            </a:r>
            <a:endParaRPr lang="en-US" altLang="zh-TW" dirty="0" smtClean="0"/>
          </a:p>
        </p:txBody>
      </p:sp>
    </p:spTree>
    <p:extLst>
      <p:ext uri="{BB962C8B-B14F-4D97-AF65-F5344CB8AC3E}">
        <p14:creationId xmlns:p14="http://schemas.microsoft.com/office/powerpoint/2010/main" val="10835087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基本">
  <a:themeElements>
    <a:clrScheme name="基本">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基本">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基本">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176</TotalTime>
  <Words>871</Words>
  <Application>Microsoft Office PowerPoint</Application>
  <PresentationFormat>如螢幕大小 (4:3)</PresentationFormat>
  <Paragraphs>39</Paragraphs>
  <Slides>11</Slides>
  <Notes>0</Notes>
  <HiddenSlides>0</HiddenSlides>
  <MMClips>0</MMClips>
  <ScaleCrop>false</ScaleCrop>
  <HeadingPairs>
    <vt:vector size="4" baseType="variant">
      <vt:variant>
        <vt:lpstr>佈景主題</vt:lpstr>
      </vt:variant>
      <vt:variant>
        <vt:i4>1</vt:i4>
      </vt:variant>
      <vt:variant>
        <vt:lpstr>投影片標題</vt:lpstr>
      </vt:variant>
      <vt:variant>
        <vt:i4>11</vt:i4>
      </vt:variant>
    </vt:vector>
  </HeadingPairs>
  <TitlesOfParts>
    <vt:vector size="12" baseType="lpstr">
      <vt:lpstr>基本</vt:lpstr>
      <vt:lpstr>食在不安心</vt:lpstr>
      <vt:lpstr>食安風暴開始</vt:lpstr>
      <vt:lpstr>近幾年的食安問題</vt:lpstr>
      <vt:lpstr>什麼是地溝油?</vt:lpstr>
      <vt:lpstr>地溝油帶來的危害</vt:lpstr>
      <vt:lpstr>黑心油在台灣發現時間</vt:lpstr>
      <vt:lpstr>油品的優劣比較</vt:lpstr>
      <vt:lpstr>PowerPoint 簡報</vt:lpstr>
      <vt:lpstr>參考資料</vt:lpstr>
      <vt:lpstr>PowerPoint 簡報</vt:lpstr>
      <vt:lpstr>The end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食在不安心</dc:title>
  <dc:creator>USER</dc:creator>
  <cp:lastModifiedBy>JA</cp:lastModifiedBy>
  <cp:revision>14</cp:revision>
  <dcterms:created xsi:type="dcterms:W3CDTF">2015-12-27T15:33:07Z</dcterms:created>
  <dcterms:modified xsi:type="dcterms:W3CDTF">2015-12-28T19:35:10Z</dcterms:modified>
</cp:coreProperties>
</file>