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zh-TW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按一下圖示以新增圖片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7DB11F3-DD8B-4CE8-A7E5-057F922EFA5C}" type="datetimeFigureOut">
              <a:rPr lang="zh-TW" altLang="en-US" smtClean="0"/>
              <a:t>2012/12/24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9EA9241-6573-476F-A202-B60F85E9261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ipower.com.tw/left_bar/power_life/power_development_plan/Regeneration_energy.htm" TargetMode="External"/><Relationship Id="rId2" Type="http://schemas.openxmlformats.org/officeDocument/2006/relationships/hyperlink" Target="http://vm.nthu.edu.tw/science/shows/nuclear/safety/content4-4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oku.com.tw/%E6%A0%B8%E8%83%BD%E7%99%BC%E9%9B%BB&#65295;" TargetMode="External"/><Relationship Id="rId4" Type="http://schemas.openxmlformats.org/officeDocument/2006/relationships/hyperlink" Target="http://mail.dali.tcc.edu.tw/~tech/units/unit4_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59632" y="764704"/>
            <a:ext cx="6777318" cy="173198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工程與社會專題</a:t>
            </a:r>
            <a:r>
              <a:rPr lang="en-US" altLang="zh-TW" dirty="0" smtClean="0">
                <a:solidFill>
                  <a:srgbClr val="0070C0"/>
                </a:solidFill>
              </a:rPr>
              <a:t/>
            </a:r>
            <a:br>
              <a:rPr lang="en-US" altLang="zh-TW" dirty="0" smtClean="0">
                <a:solidFill>
                  <a:srgbClr val="0070C0"/>
                </a:solidFill>
              </a:rPr>
            </a:br>
            <a:r>
              <a:rPr lang="zh-TW" altLang="zh-TW" sz="2600" b="1" dirty="0">
                <a:effectLst/>
              </a:rPr>
              <a:t>以適當科技與風險評估的角度來看核能發電系統</a:t>
            </a:r>
            <a:endParaRPr lang="zh-TW" altLang="en-US" sz="2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zh-TW" altLang="en-US" dirty="0" smtClean="0"/>
              <a:t>班級</a:t>
            </a:r>
            <a:r>
              <a:rPr lang="en-US" altLang="zh-TW" dirty="0" smtClean="0"/>
              <a:t>:</a:t>
            </a:r>
            <a:r>
              <a:rPr lang="zh-TW" altLang="en-US" dirty="0" smtClean="0"/>
              <a:t>車輛三甲</a:t>
            </a:r>
            <a:endParaRPr lang="en-US" altLang="zh-TW" dirty="0" smtClean="0"/>
          </a:p>
          <a:p>
            <a:pPr algn="l"/>
            <a:r>
              <a:rPr lang="zh-TW" altLang="en-US" dirty="0"/>
              <a:t>學號</a:t>
            </a:r>
            <a:r>
              <a:rPr lang="en-US" altLang="zh-TW" dirty="0"/>
              <a:t>:</a:t>
            </a:r>
            <a:r>
              <a:rPr lang="en-US" altLang="zh-TW" dirty="0" smtClean="0"/>
              <a:t>49915051</a:t>
            </a:r>
          </a:p>
          <a:p>
            <a:pPr algn="l"/>
            <a:r>
              <a:rPr lang="zh-TW" altLang="en-US" dirty="0"/>
              <a:t>姓名</a:t>
            </a:r>
            <a:r>
              <a:rPr lang="en-US" altLang="zh-TW" dirty="0"/>
              <a:t>:</a:t>
            </a:r>
            <a:r>
              <a:rPr lang="zh-TW" altLang="en-US" dirty="0" smtClean="0"/>
              <a:t>許耀庭</a:t>
            </a:r>
            <a:endParaRPr lang="en-US" altLang="zh-TW" dirty="0" smtClean="0"/>
          </a:p>
          <a:p>
            <a:pPr algn="l"/>
            <a:r>
              <a:rPr lang="zh-TW" altLang="en-US" dirty="0"/>
              <a:t>指導老師</a:t>
            </a:r>
            <a:r>
              <a:rPr lang="en-US" altLang="zh-TW" dirty="0"/>
              <a:t>:</a:t>
            </a:r>
            <a:r>
              <a:rPr lang="zh-TW" altLang="en-US" dirty="0"/>
              <a:t>林聰益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501008"/>
            <a:ext cx="3672408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25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0" dirty="0">
                <a:effectLst/>
              </a:rPr>
              <a:t>核電廠發電原理</a:t>
            </a:r>
            <a:br>
              <a:rPr lang="zh-TW" altLang="en-US" b="0" dirty="0">
                <a:effectLst/>
              </a:rPr>
            </a:b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844824"/>
            <a:ext cx="5076056" cy="5013176"/>
          </a:xfrm>
        </p:spPr>
      </p:pic>
      <p:sp>
        <p:nvSpPr>
          <p:cNvPr id="5" name="文字方塊 4"/>
          <p:cNvSpPr txBox="1"/>
          <p:nvPr/>
        </p:nvSpPr>
        <p:spPr>
          <a:xfrm>
            <a:off x="179512" y="1772816"/>
            <a:ext cx="374441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/>
              <a:t>現在使用最普遍的民用核電廠大都是壓水反應爐核電廠，它的工作原理是：用鈾製成的核燃料在反應爐內進行裂變並釋放出大量熱能；高壓下的循環冷卻水把熱能帶出，在蒸汽發生器內生成蒸汽；高溫高壓的蒸汽推動汽輪機，進而推動發電機旋轉。</a:t>
            </a:r>
          </a:p>
        </p:txBody>
      </p:sp>
    </p:spTree>
    <p:extLst>
      <p:ext uri="{BB962C8B-B14F-4D97-AF65-F5344CB8AC3E}">
        <p14:creationId xmlns:p14="http://schemas.microsoft.com/office/powerpoint/2010/main" val="24290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核能發電的優點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核能發電不像化石燃料發電那樣排放巨量的污染物質到大氣中，</a:t>
            </a:r>
            <a:r>
              <a:rPr lang="zh-TW" altLang="en-US" dirty="0" smtClean="0"/>
              <a:t>因此，核能</a:t>
            </a:r>
            <a:r>
              <a:rPr lang="zh-TW" altLang="en-US" dirty="0"/>
              <a:t>發電不會造成空氣污染。</a:t>
            </a:r>
          </a:p>
          <a:p>
            <a:r>
              <a:rPr lang="zh-TW" altLang="en-US" dirty="0" smtClean="0"/>
              <a:t>其</a:t>
            </a:r>
            <a:r>
              <a:rPr lang="zh-TW" altLang="en-US" dirty="0"/>
              <a:t>發電成本比汽力電廠</a:t>
            </a:r>
            <a:r>
              <a:rPr lang="zh-TW" altLang="en-US" dirty="0" smtClean="0"/>
              <a:t>低</a:t>
            </a:r>
            <a:r>
              <a:rPr lang="zh-TW" altLang="en-US" dirty="0"/>
              <a:t>。</a:t>
            </a:r>
            <a:endParaRPr lang="en-US" altLang="zh-TW" dirty="0" smtClean="0"/>
          </a:p>
          <a:p>
            <a:r>
              <a:rPr lang="zh-TW" altLang="en-US" dirty="0"/>
              <a:t>核能發電不會產生加重地球溫室效應的二氧化碳。</a:t>
            </a:r>
            <a:r>
              <a:rPr lang="zh-TW" altLang="en-US" dirty="0" smtClean="0"/>
              <a:t>具有</a:t>
            </a:r>
            <a:r>
              <a:rPr lang="zh-TW" altLang="en-US" dirty="0"/>
              <a:t>經濟上的誘因，核燃料鈾含有極高的能量，其相對成本很低。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93808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核能發電的缺點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同容量發電廠之建設成本高於汽力、水力電廠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用直接循環式反應爐時爐內發生之蒸氣直接導入 汽輪機，操作時須注意帶有輻射線蒸氣</a:t>
            </a:r>
            <a:r>
              <a:rPr lang="zh-TW" altLang="en-US" dirty="0" smtClean="0"/>
              <a:t>。</a:t>
            </a:r>
            <a:endParaRPr lang="en-US" altLang="zh-TW" dirty="0"/>
          </a:p>
          <a:p>
            <a:r>
              <a:rPr lang="zh-TW" altLang="en-US" dirty="0"/>
              <a:t>事故發生時有輻射線污染產生之熱災害及致命之 損害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鏈式反應必須能由人通過一定裝置進行控制。失去控制的裂變能不僅不能用于發電，還會釀成災害。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4459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核能發電的風險評估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核能電廠的安全顧慮源自反應器內的大量放射性物質，當人體過度曝露於輻射環境中時，身體細胞會產生病變，形成所謂的</a:t>
            </a:r>
            <a:r>
              <a:rPr lang="zh-TW" altLang="en-US" dirty="0" smtClean="0"/>
              <a:t>癌症。</a:t>
            </a:r>
            <a:r>
              <a:rPr lang="zh-TW" altLang="en-US" dirty="0"/>
              <a:t>低劑量的輻射是否會導致癌症，到目前還有很大的爭議，為了估算輻射致癌的風險，通常採用的為線性假設，即我們將已確知高劑量致癌的風險，以線性外插的方式，計算低劑量輻射致癌的危險度。事實上，除了輻射外，環境中還存在有許許多多的致癌因素，下表所列即為其他致癌因素的危險度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287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以適當科技的角度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/>
              <a:t>核能電廠有一定的壽命</a:t>
            </a:r>
            <a:r>
              <a:rPr lang="en-US" altLang="zh-TW" dirty="0"/>
              <a:t>, </a:t>
            </a:r>
            <a:r>
              <a:rPr lang="zh-TW" altLang="en-US" dirty="0"/>
              <a:t>若持意維持一定的核電</a:t>
            </a:r>
            <a:r>
              <a:rPr lang="zh-TW" altLang="en-US" dirty="0" smtClean="0"/>
              <a:t>比例</a:t>
            </a:r>
            <a:r>
              <a:rPr lang="en-US" altLang="zh-TW" dirty="0" smtClean="0"/>
              <a:t>, </a:t>
            </a:r>
            <a:r>
              <a:rPr lang="zh-TW" altLang="en-US" dirty="0"/>
              <a:t>核能可說是永續污染的能源。核電機組因為長期持續性地處在高溫、 高壓的環境下</a:t>
            </a:r>
            <a:r>
              <a:rPr lang="en-US" altLang="zh-TW" dirty="0"/>
              <a:t>, </a:t>
            </a:r>
            <a:r>
              <a:rPr lang="zh-TW" altLang="en-US" dirty="0"/>
              <a:t>機件容易疲乏、老化</a:t>
            </a:r>
            <a:r>
              <a:rPr lang="en-US" altLang="zh-TW" dirty="0"/>
              <a:t>,</a:t>
            </a:r>
            <a:r>
              <a:rPr lang="zh-TW" altLang="en-US" dirty="0"/>
              <a:t>以壓水式反應爐為例</a:t>
            </a:r>
            <a:r>
              <a:rPr lang="en-US" altLang="zh-TW" dirty="0"/>
              <a:t>, </a:t>
            </a:r>
            <a:r>
              <a:rPr lang="zh-TW" altLang="en-US" dirty="0"/>
              <a:t>必須持續維持在 </a:t>
            </a:r>
            <a:r>
              <a:rPr lang="en-US" altLang="zh-TW" dirty="0"/>
              <a:t>150 </a:t>
            </a:r>
            <a:r>
              <a:rPr lang="zh-TW" altLang="en-US" dirty="0"/>
              <a:t>大氣壓下將</a:t>
            </a:r>
            <a:r>
              <a:rPr lang="en-US" altLang="zh-TW" dirty="0"/>
              <a:t>300 C </a:t>
            </a:r>
            <a:r>
              <a:rPr lang="zh-TW" altLang="en-US" dirty="0"/>
              <a:t>的水保持在液態</a:t>
            </a:r>
            <a:r>
              <a:rPr lang="en-US" altLang="zh-TW" dirty="0"/>
              <a:t>, </a:t>
            </a:r>
            <a:r>
              <a:rPr lang="zh-TW" altLang="en-US" dirty="0"/>
              <a:t>因此壽命約在</a:t>
            </a:r>
            <a:r>
              <a:rPr lang="en-US" altLang="zh-TW" dirty="0"/>
              <a:t>30 </a:t>
            </a:r>
            <a:r>
              <a:rPr lang="zh-TW" altLang="en-US" dirty="0"/>
              <a:t>年左右。 核能工業雖然希望能延長核電廠使用時間 為</a:t>
            </a:r>
            <a:r>
              <a:rPr lang="en-US" altLang="zh-TW" dirty="0"/>
              <a:t>40 </a:t>
            </a:r>
            <a:r>
              <a:rPr lang="zh-TW" altLang="en-US" dirty="0"/>
              <a:t>年</a:t>
            </a:r>
            <a:r>
              <a:rPr lang="en-US" altLang="zh-TW" dirty="0"/>
              <a:t>, </a:t>
            </a:r>
            <a:r>
              <a:rPr lang="zh-TW" altLang="en-US" dirty="0"/>
              <a:t>但</a:t>
            </a:r>
            <a:r>
              <a:rPr lang="en-US" altLang="zh-TW" dirty="0"/>
              <a:t>1997 </a:t>
            </a:r>
            <a:r>
              <a:rPr lang="zh-TW" altLang="en-US" dirty="0"/>
              <a:t>年以前已除役的</a:t>
            </a:r>
            <a:r>
              <a:rPr lang="en-US" altLang="zh-TW" dirty="0"/>
              <a:t>84 </a:t>
            </a:r>
            <a:r>
              <a:rPr lang="zh-TW" altLang="en-US" dirty="0"/>
              <a:t>座核能機組壽命平均僅 </a:t>
            </a:r>
            <a:r>
              <a:rPr lang="en-US" altLang="zh-TW" dirty="0"/>
              <a:t>17 </a:t>
            </a:r>
            <a:r>
              <a:rPr lang="zh-TW" altLang="en-US" dirty="0"/>
              <a:t>年</a:t>
            </a:r>
            <a:r>
              <a:rPr lang="en-US" altLang="zh-TW" dirty="0"/>
              <a:t>,1999</a:t>
            </a:r>
            <a:r>
              <a:rPr lang="zh-TW" altLang="en-US" dirty="0"/>
              <a:t>年 </a:t>
            </a:r>
            <a:r>
              <a:rPr lang="en-US" altLang="zh-TW" dirty="0"/>
              <a:t>11 </a:t>
            </a:r>
            <a:r>
              <a:rPr lang="zh-TW" altLang="en-US" dirty="0"/>
              <a:t>月瑞典關閉得首座電廠也僅使用 </a:t>
            </a:r>
            <a:r>
              <a:rPr lang="en-US" altLang="zh-TW" dirty="0"/>
              <a:t>26</a:t>
            </a:r>
            <a:r>
              <a:rPr lang="zh-TW" altLang="en-US" dirty="0" smtClean="0"/>
              <a:t>年。因為</a:t>
            </a:r>
            <a:r>
              <a:rPr lang="zh-TW" altLang="en-US" dirty="0"/>
              <a:t>核電廠興建耗時十到十五年完成</a:t>
            </a:r>
            <a:r>
              <a:rPr lang="en-US" altLang="zh-TW" dirty="0"/>
              <a:t>, </a:t>
            </a:r>
            <a:r>
              <a:rPr lang="zh-TW" altLang="en-US" dirty="0"/>
              <a:t>如果要維持一定的核能發電比例</a:t>
            </a:r>
            <a:r>
              <a:rPr lang="en-US" altLang="zh-TW" dirty="0"/>
              <a:t>, </a:t>
            </a:r>
            <a:r>
              <a:rPr lang="zh-TW" altLang="en-US" dirty="0"/>
              <a:t>其實是每十年到十五年就要籌建另一批</a:t>
            </a:r>
            <a:r>
              <a:rPr lang="zh-TW" altLang="en-US" dirty="0" smtClean="0"/>
              <a:t>核電廠</a:t>
            </a:r>
            <a:r>
              <a:rPr lang="en-US" altLang="zh-TW" dirty="0" smtClean="0"/>
              <a:t> </a:t>
            </a:r>
            <a:r>
              <a:rPr lang="zh-TW" altLang="en-US" dirty="0"/>
              <a:t>。</a:t>
            </a:r>
            <a:r>
              <a:rPr lang="zh-TW" altLang="en-US" dirty="0" smtClean="0"/>
              <a:t>臺灣</a:t>
            </a:r>
            <a:r>
              <a:rPr lang="zh-TW" altLang="en-US" dirty="0"/>
              <a:t>核一廠已超過二十年</a:t>
            </a:r>
            <a:r>
              <a:rPr lang="en-US" altLang="zh-TW" dirty="0"/>
              <a:t>, </a:t>
            </a:r>
            <a:r>
              <a:rPr lang="zh-TW" altLang="en-US" dirty="0"/>
              <a:t>核二廠已十八年</a:t>
            </a:r>
            <a:r>
              <a:rPr lang="en-US" altLang="zh-TW" dirty="0"/>
              <a:t>, </a:t>
            </a:r>
            <a:r>
              <a:rPr lang="zh-TW" altLang="en-US" dirty="0"/>
              <a:t>核三廠已十六年</a:t>
            </a:r>
            <a:r>
              <a:rPr lang="en-US" altLang="zh-TW" dirty="0"/>
              <a:t>, </a:t>
            </a:r>
            <a:r>
              <a:rPr lang="zh-TW" altLang="en-US" dirty="0"/>
              <a:t>如果一定要維持目前核能發電比例</a:t>
            </a:r>
            <a:r>
              <a:rPr lang="en-US" altLang="zh-TW" dirty="0"/>
              <a:t>, </a:t>
            </a:r>
            <a:r>
              <a:rPr lang="zh-TW" altLang="en-US" dirty="0"/>
              <a:t>核四廠決不可能是最後一座</a:t>
            </a:r>
            <a:r>
              <a:rPr lang="en-US" altLang="zh-TW" dirty="0"/>
              <a:t>! </a:t>
            </a:r>
            <a:r>
              <a:rPr lang="zh-TW" altLang="en-US" dirty="0"/>
              <a:t>臺灣必需每五到十年加兩到四座核能機組</a:t>
            </a:r>
            <a:r>
              <a:rPr lang="en-US" altLang="zh-TW" dirty="0"/>
              <a:t>, </a:t>
            </a:r>
            <a:r>
              <a:rPr lang="zh-TW" altLang="en-US" dirty="0"/>
              <a:t>以取代核一</a:t>
            </a:r>
            <a:r>
              <a:rPr lang="en-US" altLang="zh-TW" dirty="0"/>
              <a:t>, </a:t>
            </a:r>
            <a:r>
              <a:rPr lang="zh-TW" altLang="en-US" dirty="0"/>
              <a:t>之後</a:t>
            </a:r>
            <a:r>
              <a:rPr lang="en-US" altLang="zh-TW" dirty="0"/>
              <a:t>...</a:t>
            </a:r>
            <a:r>
              <a:rPr lang="zh-TW" altLang="en-US" dirty="0"/>
              <a:t>。 一直不斷建新廠</a:t>
            </a:r>
            <a:r>
              <a:rPr lang="en-US" altLang="zh-TW" dirty="0"/>
              <a:t>, </a:t>
            </a:r>
            <a:r>
              <a:rPr lang="zh-TW" altLang="en-US" dirty="0"/>
              <a:t>舊有的廠、 地因高輻射污染</a:t>
            </a:r>
            <a:r>
              <a:rPr lang="en-US" altLang="zh-TW" dirty="0"/>
              <a:t>,</a:t>
            </a:r>
            <a:r>
              <a:rPr lang="zh-TW" altLang="en-US" dirty="0"/>
              <a:t>無法安全再使用</a:t>
            </a:r>
            <a:r>
              <a:rPr lang="en-US" altLang="zh-TW" dirty="0"/>
              <a:t>, </a:t>
            </a:r>
            <a:r>
              <a:rPr lang="zh-TW" altLang="en-US" dirty="0"/>
              <a:t>不斷汰舊換新的</a:t>
            </a:r>
            <a:r>
              <a:rPr lang="zh-TW" altLang="en-US" dirty="0" smtClean="0"/>
              <a:t>結果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42051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再生能源未來的發展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太陽能</a:t>
            </a:r>
            <a:endParaRPr lang="en-US" altLang="zh-TW" dirty="0" smtClean="0"/>
          </a:p>
          <a:p>
            <a:pPr marL="137160" indent="0">
              <a:buNone/>
            </a:pPr>
            <a:r>
              <a:rPr lang="zh-TW" altLang="en-US" sz="1700" dirty="0"/>
              <a:t>近年來隨著全球環保思潮風起雲湧，以及美、日、歐等先進國家政策帶動下，太陽光電產業在全球市場快速成長，近幾年平均年成長率約在</a:t>
            </a:r>
            <a:r>
              <a:rPr lang="en-US" altLang="zh-TW" sz="1700" dirty="0"/>
              <a:t>30%</a:t>
            </a:r>
            <a:r>
              <a:rPr lang="zh-TW" altLang="en-US" sz="1700" dirty="0"/>
              <a:t>以上，因此太陽光電被認為是最具發展潛力的再生能源。為進一步促進再生能源的開發利用，我國也在去（</a:t>
            </a:r>
            <a:r>
              <a:rPr lang="en-US" altLang="zh-TW" sz="1700" dirty="0"/>
              <a:t>98</a:t>
            </a:r>
            <a:r>
              <a:rPr lang="zh-TW" altLang="en-US" sz="1700" dirty="0"/>
              <a:t>）年</a:t>
            </a:r>
            <a:r>
              <a:rPr lang="en-US" altLang="zh-TW" sz="1700" dirty="0"/>
              <a:t>7</a:t>
            </a:r>
            <a:r>
              <a:rPr lang="zh-TW" altLang="en-US" sz="1700" dirty="0"/>
              <a:t>月通過了「再生能源發展條例」的立法並付諸實施，對於太陽光電未來的發展提供了相當優厚的條件。另外，配合該條例的實施，政府將未來太陽光電之推廣目標設定為</a:t>
            </a:r>
            <a:r>
              <a:rPr lang="en-US" altLang="zh-TW" sz="1700" dirty="0"/>
              <a:t>250</a:t>
            </a:r>
            <a:r>
              <a:rPr lang="zh-TW" altLang="en-US" sz="1700" dirty="0"/>
              <a:t>萬瓩</a:t>
            </a:r>
            <a:r>
              <a:rPr lang="zh-TW" altLang="en-US" sz="1700" dirty="0" smtClean="0"/>
              <a:t>。</a:t>
            </a:r>
            <a:endParaRPr lang="en-US" altLang="zh-TW" sz="1700" dirty="0" smtClean="0"/>
          </a:p>
          <a:p>
            <a:r>
              <a:rPr lang="zh-TW" altLang="en-US" dirty="0"/>
              <a:t>黑</a:t>
            </a:r>
            <a:r>
              <a:rPr lang="zh-TW" altLang="en-US" dirty="0" smtClean="0"/>
              <a:t>潮</a:t>
            </a:r>
            <a:endParaRPr lang="en-US" altLang="zh-TW" dirty="0" smtClean="0"/>
          </a:p>
          <a:p>
            <a:pPr marL="137160" indent="0">
              <a:buNone/>
            </a:pPr>
            <a:r>
              <a:rPr lang="zh-TW" altLang="en-US" sz="1700" dirty="0" smtClean="0"/>
              <a:t>台灣地區可供開發海流發電應用之海流，以黑潮最具開發潛力，黑潮的厚度約為</a:t>
            </a:r>
            <a:r>
              <a:rPr lang="en-US" altLang="zh-TW" sz="1700" dirty="0" smtClean="0"/>
              <a:t>200</a:t>
            </a:r>
            <a:r>
              <a:rPr lang="zh-TW" altLang="en-US" sz="1700" dirty="0" smtClean="0"/>
              <a:t>～</a:t>
            </a:r>
            <a:r>
              <a:rPr lang="en-US" altLang="zh-TW" sz="1700" dirty="0" smtClean="0"/>
              <a:t>500</a:t>
            </a:r>
            <a:r>
              <a:rPr lang="zh-TW" altLang="en-US" sz="1700" dirty="0" smtClean="0"/>
              <a:t>公尺，寬度約</a:t>
            </a:r>
            <a:r>
              <a:rPr lang="en-US" altLang="zh-TW" sz="1700" dirty="0" smtClean="0"/>
              <a:t>100</a:t>
            </a:r>
            <a:r>
              <a:rPr lang="zh-TW" altLang="en-US" sz="1700" dirty="0" smtClean="0"/>
              <a:t>公里至</a:t>
            </a:r>
            <a:r>
              <a:rPr lang="en-US" altLang="zh-TW" sz="1700" dirty="0" smtClean="0"/>
              <a:t>800</a:t>
            </a:r>
            <a:r>
              <a:rPr lang="zh-TW" altLang="en-US" sz="1700" dirty="0" smtClean="0"/>
              <a:t>公里左右，其流速介於</a:t>
            </a:r>
            <a:r>
              <a:rPr lang="en-US" altLang="zh-TW" sz="1700" dirty="0" smtClean="0"/>
              <a:t>0.5m/sec</a:t>
            </a:r>
            <a:r>
              <a:rPr lang="zh-TW" altLang="en-US" sz="1700" dirty="0" smtClean="0"/>
              <a:t>至</a:t>
            </a:r>
            <a:r>
              <a:rPr lang="en-US" altLang="zh-TW" sz="1700" dirty="0" smtClean="0"/>
              <a:t>1m/sec</a:t>
            </a:r>
            <a:r>
              <a:rPr lang="zh-TW" altLang="en-US" sz="1700" dirty="0" smtClean="0"/>
              <a:t>，理論上利用黑潮發電是可行的，但因深海用的水輪發電機尚屬研究階段，而水輪發電機如何在海中固定等施工技術亦有待驗證。目前國科會正推動辦理「黑潮潛能調查計畫」，若計畫順利執行完成，再據以推動下階段先導型發電系統之設置計畫。配合再生能源發展條例之施行，政府將海洋能發電（含海水溫差、波浪、潮汐、海流等）之推廣目標設定為</a:t>
            </a:r>
            <a:r>
              <a:rPr lang="en-US" altLang="zh-TW" sz="1700" dirty="0" smtClean="0"/>
              <a:t>60</a:t>
            </a:r>
            <a:r>
              <a:rPr lang="zh-TW" altLang="en-US" sz="1700" dirty="0" smtClean="0"/>
              <a:t>萬</a:t>
            </a:r>
            <a:r>
              <a:rPr lang="zh-TW" altLang="en-US" sz="1700" dirty="0"/>
              <a:t>瓩</a:t>
            </a:r>
            <a:r>
              <a:rPr lang="zh-TW" altLang="en-US" sz="1700" dirty="0" smtClean="0"/>
              <a:t>。</a:t>
            </a:r>
            <a:endParaRPr lang="en-US" altLang="zh-TW" sz="1700" dirty="0"/>
          </a:p>
          <a:p>
            <a:pPr marL="137160" indent="0">
              <a:buNone/>
            </a:pPr>
            <a:endParaRPr lang="en-US" altLang="zh-TW" dirty="0" smtClean="0"/>
          </a:p>
          <a:p>
            <a:pPr marL="137160" indent="0">
              <a:buNone/>
            </a:pPr>
            <a:endParaRPr lang="en-US" altLang="zh-TW" sz="1600" dirty="0" smtClean="0"/>
          </a:p>
          <a:p>
            <a:pPr marL="137160" indent="0">
              <a:buNone/>
            </a:pPr>
            <a:endParaRPr lang="en-US" altLang="zh-TW" sz="1600" dirty="0"/>
          </a:p>
          <a:p>
            <a:pPr marL="137160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86096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雖然核能的優點很多，與其他石化發電比起來，確實不會造成汙染，但其所剩之核廢料對現在環境卻仍是目前最需要思考的問題。核能所產生的能量較其他發電大很多，但所造成的災害也是無法收拾的，對環境對人體造成的傷害，都是現在反對核能的原因之一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9445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u="sng" dirty="0">
                <a:hlinkClick r:id="rId2"/>
              </a:rPr>
              <a:t>http://</a:t>
            </a:r>
            <a:r>
              <a:rPr lang="en-US" altLang="zh-TW" u="sng" dirty="0" smtClean="0">
                <a:hlinkClick r:id="rId2"/>
              </a:rPr>
              <a:t>vm.nthu.edu.tw/science/shows/nuclear/safety/content4-4.html</a:t>
            </a:r>
            <a:endParaRPr lang="en-US" altLang="zh-TW" u="sng" dirty="0" smtClean="0"/>
          </a:p>
          <a:p>
            <a:r>
              <a:rPr lang="en-US" altLang="zh-TW" u="sng" dirty="0">
                <a:hlinkClick r:id="rId3"/>
              </a:rPr>
              <a:t>http://</a:t>
            </a:r>
            <a:r>
              <a:rPr lang="en-US" altLang="zh-TW" u="sng" dirty="0" smtClean="0">
                <a:hlinkClick r:id="rId3"/>
              </a:rPr>
              <a:t>www.taipower.com.tw/left_bar/power_life/power_development_plan/Regeneration_energy.htm</a:t>
            </a:r>
            <a:endParaRPr lang="en-US" altLang="zh-TW" u="sng" dirty="0" smtClean="0"/>
          </a:p>
          <a:p>
            <a:r>
              <a:rPr lang="en-US" altLang="zh-TW" u="sng" dirty="0">
                <a:hlinkClick r:id="rId4"/>
              </a:rPr>
              <a:t>http://mail.dali.tcc.edu.tw/~</a:t>
            </a:r>
            <a:r>
              <a:rPr lang="en-US" altLang="zh-TW" u="sng" dirty="0" smtClean="0">
                <a:hlinkClick r:id="rId4"/>
              </a:rPr>
              <a:t>tech/units/unit4_3.html</a:t>
            </a:r>
            <a:endParaRPr lang="en-US" altLang="zh-TW" u="sng" dirty="0" smtClean="0"/>
          </a:p>
          <a:p>
            <a:r>
              <a:rPr lang="en-US" altLang="zh-TW" u="sng" dirty="0">
                <a:hlinkClick r:id="rId5"/>
              </a:rPr>
              <a:t>http://www.soku.com.tw/%</a:t>
            </a:r>
            <a:r>
              <a:rPr lang="en-US" altLang="zh-TW" u="sng" dirty="0" smtClean="0">
                <a:hlinkClick r:id="rId5"/>
              </a:rPr>
              <a:t>E6%A0%B8%E8%83%BD%E7%99%BC%E9%9B%BB</a:t>
            </a:r>
            <a:r>
              <a:rPr lang="zh-TW" altLang="en-US" u="sng" dirty="0" smtClean="0">
                <a:hlinkClick r:id="rId5"/>
              </a:rPr>
              <a:t>／</a:t>
            </a:r>
            <a:endParaRPr lang="en-US" altLang="zh-TW" u="sng" smtClean="0"/>
          </a:p>
          <a:p>
            <a:pPr marL="137160" indent="0">
              <a:buNone/>
            </a:pPr>
            <a:endParaRPr lang="en-US" altLang="zh-TW" u="sng" dirty="0"/>
          </a:p>
        </p:txBody>
      </p:sp>
    </p:spTree>
    <p:extLst>
      <p:ext uri="{BB962C8B-B14F-4D97-AF65-F5344CB8AC3E}">
        <p14:creationId xmlns:p14="http://schemas.microsoft.com/office/powerpoint/2010/main" val="326343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鋒芒">
  <a:themeElements>
    <a:clrScheme name="鋒芒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鋒芒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鋒芒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82</TotalTime>
  <Words>984</Words>
  <Application>Microsoft Office PowerPoint</Application>
  <PresentationFormat>如螢幕大小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鋒芒</vt:lpstr>
      <vt:lpstr>工程與社會專題 以適當科技與風險評估的角度來看核能發電系統</vt:lpstr>
      <vt:lpstr>核電廠發電原理 </vt:lpstr>
      <vt:lpstr>核能發電的優點</vt:lpstr>
      <vt:lpstr>核能發電的缺點</vt:lpstr>
      <vt:lpstr>核能發電的風險評估</vt:lpstr>
      <vt:lpstr>以適當科技的角度</vt:lpstr>
      <vt:lpstr>再生能源未來的發展</vt:lpstr>
      <vt:lpstr>結論</vt:lpstr>
      <vt:lpstr>參考資料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 以適當科技與風險評估的角度來看核能發電系統</dc:title>
  <dc:creator>Win7User</dc:creator>
  <cp:lastModifiedBy>Win7User</cp:lastModifiedBy>
  <cp:revision>7</cp:revision>
  <dcterms:created xsi:type="dcterms:W3CDTF">2012-12-24T03:26:08Z</dcterms:created>
  <dcterms:modified xsi:type="dcterms:W3CDTF">2012-12-24T04:48:17Z</dcterms:modified>
</cp:coreProperties>
</file>