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8" r:id="rId3"/>
    <p:sldId id="274" r:id="rId4"/>
    <p:sldId id="277" r:id="rId5"/>
    <p:sldId id="279" r:id="rId6"/>
    <p:sldId id="272" r:id="rId7"/>
    <p:sldId id="280" r:id="rId8"/>
    <p:sldId id="267" r:id="rId9"/>
    <p:sldId id="273" r:id="rId10"/>
    <p:sldId id="259" r:id="rId11"/>
    <p:sldId id="260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2C64C62-99E0-40E7-A496-B06597AB958B}" type="datetimeFigureOut">
              <a:rPr lang="zh-TW" altLang="en-US" smtClean="0"/>
              <a:t>2012/8/31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7FAB3B5-F86F-4485-90D9-76B2D7DCA40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4C62-99E0-40E7-A496-B06597AB958B}" type="datetimeFigureOut">
              <a:rPr lang="zh-TW" altLang="en-US" smtClean="0"/>
              <a:t>2012/8/31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B3B5-F86F-4485-90D9-76B2D7DCA40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4C62-99E0-40E7-A496-B06597AB958B}" type="datetimeFigureOut">
              <a:rPr lang="zh-TW" altLang="en-US" smtClean="0"/>
              <a:t>2012/8/31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B3B5-F86F-4485-90D9-76B2D7DCA40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  <a:lvl2pPr>
              <a:defRPr>
                <a:solidFill>
                  <a:srgbClr val="7030A0"/>
                </a:solidFill>
              </a:defRPr>
            </a:lvl2pPr>
          </a:lstStyle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2C64C62-99E0-40E7-A496-B06597AB958B}" type="datetimeFigureOut">
              <a:rPr lang="zh-TW" altLang="en-US" smtClean="0"/>
              <a:t>2012/8/31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FAB3B5-F86F-4485-90D9-76B2D7DCA40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2C64C62-99E0-40E7-A496-B06597AB958B}" type="datetimeFigureOut">
              <a:rPr lang="zh-TW" altLang="en-US" smtClean="0"/>
              <a:t>2012/8/31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7FAB3B5-F86F-4485-90D9-76B2D7DCA40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4C62-99E0-40E7-A496-B06597AB958B}" type="datetimeFigureOut">
              <a:rPr lang="zh-TW" altLang="en-US" smtClean="0"/>
              <a:t>2012/8/31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B3B5-F86F-4485-90D9-76B2D7DCA40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4C62-99E0-40E7-A496-B06597AB958B}" type="datetimeFigureOut">
              <a:rPr lang="zh-TW" altLang="en-US" smtClean="0"/>
              <a:t>2012/8/31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B3B5-F86F-4485-90D9-76B2D7DCA40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2C64C62-99E0-40E7-A496-B06597AB958B}" type="datetimeFigureOut">
              <a:rPr lang="zh-TW" altLang="en-US" smtClean="0"/>
              <a:t>2012/8/31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FAB3B5-F86F-4485-90D9-76B2D7DCA40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4C62-99E0-40E7-A496-B06597AB958B}" type="datetimeFigureOut">
              <a:rPr lang="zh-TW" altLang="en-US" smtClean="0"/>
              <a:t>2012/8/31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B3B5-F86F-4485-90D9-76B2D7DCA40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2C64C62-99E0-40E7-A496-B06597AB958B}" type="datetimeFigureOut">
              <a:rPr lang="zh-TW" altLang="en-US" smtClean="0"/>
              <a:t>2012/8/31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FAB3B5-F86F-4485-90D9-76B2D7DCA40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2C64C62-99E0-40E7-A496-B06597AB958B}" type="datetimeFigureOut">
              <a:rPr lang="zh-TW" altLang="en-US" smtClean="0"/>
              <a:t>2012/8/31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FAB3B5-F86F-4485-90D9-76B2D7DCA40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dirty="0" smtClean="0"/>
              <a:t>第二層</a:t>
            </a:r>
          </a:p>
          <a:p>
            <a:pPr lvl="2" eaLnBrk="1" latinLnBrk="0" hangingPunct="1"/>
            <a:r>
              <a:rPr kumimoji="0" lang="zh-TW" altLang="en-US" dirty="0" smtClean="0"/>
              <a:t>第三層</a:t>
            </a:r>
          </a:p>
          <a:p>
            <a:pPr lvl="3" eaLnBrk="1" latinLnBrk="0" hangingPunct="1"/>
            <a:r>
              <a:rPr kumimoji="0" lang="zh-TW" altLang="en-US" dirty="0" smtClean="0"/>
              <a:t>第四層</a:t>
            </a:r>
          </a:p>
          <a:p>
            <a:pPr lvl="4" eaLnBrk="1" latinLnBrk="0" hangingPunct="1"/>
            <a:r>
              <a:rPr kumimoji="0" lang="zh-TW" altLang="en-US" dirty="0" smtClean="0"/>
              <a:t>第五層</a:t>
            </a:r>
            <a:endParaRPr kumimoji="0" lang="en-US" dirty="0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2C64C62-99E0-40E7-A496-B06597AB958B}" type="datetimeFigureOut">
              <a:rPr lang="zh-TW" altLang="en-US" smtClean="0"/>
              <a:t>2012/8/31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7FAB3B5-F86F-4485-90D9-76B2D7DCA40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59632" y="1988840"/>
            <a:ext cx="7272808" cy="1894362"/>
          </a:xfrm>
        </p:spPr>
        <p:txBody>
          <a:bodyPr>
            <a:noAutofit/>
          </a:bodyPr>
          <a:lstStyle/>
          <a:p>
            <a:pPr marL="360000"/>
            <a:r>
              <a:rPr lang="zh-TW" altLang="en-US" sz="40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第十</a:t>
            </a:r>
            <a:r>
              <a:rPr lang="zh-TW" altLang="en-US" sz="40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單元</a:t>
            </a:r>
            <a:r>
              <a:rPr lang="en-US" altLang="zh-TW" sz="40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40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        跟著安藤忠雄看建築</a:t>
            </a:r>
            <a:r>
              <a:rPr lang="zh-TW" altLang="en-US" sz="4000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4000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4000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         </a:t>
            </a:r>
            <a:endParaRPr lang="zh-TW" altLang="en-US" sz="4000" dirty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763688" y="5013176"/>
            <a:ext cx="7704856" cy="1371600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              </a:t>
            </a:r>
            <a:r>
              <a:rPr lang="en-US" altLang="zh-TW" sz="3200" dirty="0" smtClean="0"/>
              <a:t>~</a:t>
            </a:r>
            <a:r>
              <a:rPr lang="zh-TW" altLang="en-US" sz="3200" dirty="0" smtClean="0"/>
              <a:t>人與自然的對話</a:t>
            </a:r>
            <a:br>
              <a:rPr lang="zh-TW" altLang="en-US" sz="3200" dirty="0" smtClean="0"/>
            </a:br>
            <a:r>
              <a:rPr lang="zh-TW" altLang="en-US" sz="3200" dirty="0" smtClean="0"/>
              <a:t>   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96532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zh-TW" altLang="en-US" dirty="0"/>
              <a:t>真言宗本福寺水御堂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95536" y="1340768"/>
            <a:ext cx="8147248" cy="5616624"/>
          </a:xfrm>
        </p:spPr>
        <p:txBody>
          <a:bodyPr>
            <a:normAutofit/>
          </a:bodyPr>
          <a:lstStyle/>
          <a:p>
            <a:r>
              <a:rPr lang="zh-TW" altLang="en-US" dirty="0"/>
              <a:t>從建築上講，日本佛教寺的巨大屋頂一向是它最有象徵意義的要素。在水御堂的設計中，天</a:t>
            </a:r>
            <a:r>
              <a:rPr lang="en-US" altLang="zh-TW" dirty="0"/>
              <a:t>﹑</a:t>
            </a:r>
            <a:r>
              <a:rPr lang="zh-TW" altLang="en-US" dirty="0"/>
              <a:t>水</a:t>
            </a:r>
            <a:r>
              <a:rPr lang="en-US" altLang="zh-TW" dirty="0"/>
              <a:t>﹑</a:t>
            </a:r>
            <a:r>
              <a:rPr lang="zh-TW" altLang="en-US" dirty="0" smtClean="0"/>
              <a:t>光被</a:t>
            </a:r>
            <a:r>
              <a:rPr lang="zh-TW" altLang="en-US" dirty="0"/>
              <a:t>充分</a:t>
            </a:r>
            <a:r>
              <a:rPr lang="zh-TW" altLang="en-US" dirty="0" smtClean="0"/>
              <a:t>利用，安藤選擇</a:t>
            </a:r>
            <a:r>
              <a:rPr lang="zh-TW" altLang="en-US" dirty="0"/>
              <a:t>了水和富有生命力的荷花作為象徵要素。並把它們安排在人流主導空間序列上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/>
              <a:t>安藤忠雄認為</a:t>
            </a:r>
            <a:r>
              <a:rPr lang="en-US" altLang="zh-TW" dirty="0"/>
              <a:t>﹐</a:t>
            </a:r>
            <a:r>
              <a:rPr lang="zh-TW" altLang="en-US" dirty="0"/>
              <a:t>建築師主要任務是創造建築空間以供人</a:t>
            </a:r>
            <a:r>
              <a:rPr lang="zh-TW" altLang="en-US" dirty="0" smtClean="0"/>
              <a:t>體驗</a:t>
            </a:r>
            <a:endParaRPr lang="en-US" altLang="zh-TW" dirty="0" smtClean="0"/>
          </a:p>
          <a:p>
            <a:r>
              <a:rPr lang="zh-TW" altLang="en-US" dirty="0"/>
              <a:t>水的元素有兩個</a:t>
            </a:r>
            <a:r>
              <a:rPr lang="en-US" altLang="zh-TW" dirty="0"/>
              <a:t>﹐</a:t>
            </a:r>
            <a:r>
              <a:rPr lang="zh-TW" altLang="en-US" dirty="0"/>
              <a:t>一個作為遠景的海</a:t>
            </a:r>
            <a:r>
              <a:rPr lang="en-US" altLang="zh-TW" dirty="0"/>
              <a:t>﹐</a:t>
            </a:r>
            <a:r>
              <a:rPr lang="zh-TW" altLang="en-US" dirty="0"/>
              <a:t>另外就是蓮花池。信眾進入廟宇的路途</a:t>
            </a:r>
            <a:r>
              <a:rPr lang="en-US" altLang="zh-TW" dirty="0"/>
              <a:t>﹐</a:t>
            </a:r>
            <a:r>
              <a:rPr lang="zh-TW" altLang="en-US" dirty="0"/>
              <a:t>安藤塑造了光的流動</a:t>
            </a:r>
            <a:r>
              <a:rPr lang="en-US" altLang="zh-TW" dirty="0"/>
              <a:t>﹕</a:t>
            </a:r>
            <a:r>
              <a:rPr lang="zh-TW" altLang="en-US" dirty="0"/>
              <a:t>純白色的牆把人的心靈從塵世淨化</a:t>
            </a:r>
            <a:r>
              <a:rPr lang="en-US" altLang="zh-TW" dirty="0"/>
              <a:t>﹐</a:t>
            </a:r>
            <a:r>
              <a:rPr lang="zh-TW" altLang="en-US" dirty="0"/>
              <a:t>進入蓮花池中</a:t>
            </a:r>
            <a:r>
              <a:rPr lang="en-US" altLang="zh-TW" dirty="0"/>
              <a:t>﹐</a:t>
            </a:r>
            <a:r>
              <a:rPr lang="zh-TW" altLang="en-US" dirty="0"/>
              <a:t>步下階梯</a:t>
            </a:r>
            <a:r>
              <a:rPr lang="en-US" altLang="zh-TW" dirty="0"/>
              <a:t>﹐</a:t>
            </a:r>
            <a:r>
              <a:rPr lang="zh-TW" altLang="en-US" dirty="0"/>
              <a:t>藍色的光線漸弱</a:t>
            </a:r>
            <a:r>
              <a:rPr lang="en-US" altLang="zh-TW" dirty="0"/>
              <a:t>﹐</a:t>
            </a:r>
            <a:r>
              <a:rPr lang="zh-TW" altLang="en-US" dirty="0"/>
              <a:t>直至差不多全黑</a:t>
            </a:r>
            <a:r>
              <a:rPr lang="en-US" altLang="zh-TW" dirty="0"/>
              <a:t>﹐</a:t>
            </a:r>
            <a:r>
              <a:rPr lang="zh-TW" altLang="en-US" dirty="0"/>
              <a:t>進入</a:t>
            </a:r>
            <a:r>
              <a:rPr lang="zh-TW" altLang="en-US" dirty="0" smtClean="0"/>
              <a:t>大殿後突然</a:t>
            </a:r>
            <a:r>
              <a:rPr lang="zh-TW" altLang="en-US" dirty="0"/>
              <a:t>被滿堂的紅色喚醒。這段旅程</a:t>
            </a:r>
            <a:r>
              <a:rPr lang="en-US" altLang="zh-TW" dirty="0"/>
              <a:t>﹐</a:t>
            </a:r>
            <a:r>
              <a:rPr lang="zh-TW" altLang="en-US" dirty="0"/>
              <a:t>象徵了淨化</a:t>
            </a:r>
            <a:r>
              <a:rPr lang="en-US" altLang="zh-TW" dirty="0"/>
              <a:t>﹐</a:t>
            </a:r>
            <a:r>
              <a:rPr lang="zh-TW" altLang="en-US" dirty="0"/>
              <a:t>死亡和重生。</a:t>
            </a:r>
            <a:br>
              <a:rPr lang="zh-TW" altLang="en-US" dirty="0"/>
            </a:br>
            <a:endParaRPr lang="zh-TW" altLang="en-US" dirty="0"/>
          </a:p>
          <a:p>
            <a:endParaRPr lang="zh-TW" altLang="en-US" dirty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105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704856" cy="72008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          與</a:t>
            </a:r>
            <a:r>
              <a:rPr lang="zh-TW" altLang="en-US" dirty="0"/>
              <a:t>建築哲人安藤忠雄的空間對話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95536" y="1412776"/>
            <a:ext cx="7467600" cy="5877272"/>
          </a:xfrm>
        </p:spPr>
        <p:txBody>
          <a:bodyPr>
            <a:normAutofit/>
          </a:bodyPr>
          <a:lstStyle/>
          <a:p>
            <a:r>
              <a:rPr lang="zh-TW" altLang="en-US" dirty="0"/>
              <a:t>「簡潔、低科技、高度與環境結合、獨特的日本風、深化的東方哲理。」是他作品給人的第一印象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/>
              <a:t>安藤忠雄強調「人、建築與環境共生」，建築成為人與自然對話的</a:t>
            </a:r>
            <a:r>
              <a:rPr lang="zh-TW" altLang="en-US" dirty="0" smtClean="0"/>
              <a:t>媒介</a:t>
            </a:r>
            <a:endParaRPr lang="en-US" altLang="zh-TW" dirty="0" smtClean="0"/>
          </a:p>
          <a:p>
            <a:r>
              <a:rPr lang="zh-TW" altLang="en-US" dirty="0" smtClean="0"/>
              <a:t>幾何</a:t>
            </a:r>
            <a:r>
              <a:rPr lang="zh-TW" altLang="en-US" dirty="0"/>
              <a:t>形式則是他建築的共通點，從方形、長方置身於建築空間裡，光是細品這些幾何形體，藉由切割、複製、增生、旋轉、平移、交雜、堆疊、對稱、變形等不同手法相互結合，就是一場視覺的饗宴</a:t>
            </a:r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3624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                        有關</a:t>
            </a:r>
            <a:r>
              <a:rPr lang="zh-TW" altLang="en-US" sz="3200" dirty="0"/>
              <a:t>安藤忠雄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95536" y="2204864"/>
            <a:ext cx="7467600" cy="4873752"/>
          </a:xfrm>
        </p:spPr>
        <p:txBody>
          <a:bodyPr/>
          <a:lstStyle/>
          <a:p>
            <a:r>
              <a:rPr lang="en-US" altLang="zh-TW" sz="2800" dirty="0"/>
              <a:t>1</a:t>
            </a:r>
            <a:r>
              <a:rPr lang="en-US" altLang="zh-TW" sz="2800" dirty="0" smtClean="0"/>
              <a:t>.</a:t>
            </a:r>
            <a:r>
              <a:rPr lang="zh-TW" altLang="en-US" sz="2800" dirty="0" smtClean="0"/>
              <a:t>生平</a:t>
            </a:r>
            <a:endParaRPr lang="en-US" altLang="zh-TW" sz="2800" dirty="0" smtClean="0"/>
          </a:p>
          <a:p>
            <a:r>
              <a:rPr lang="en-US" altLang="zh-TW" sz="2800" dirty="0" smtClean="0"/>
              <a:t>2.</a:t>
            </a:r>
            <a:r>
              <a:rPr lang="zh-TW" altLang="en-US" sz="2800" dirty="0" smtClean="0"/>
              <a:t>安</a:t>
            </a:r>
            <a:r>
              <a:rPr lang="zh-TW" altLang="en-US" sz="2800" dirty="0"/>
              <a:t>藤忠雄建築設計的特色</a:t>
            </a:r>
          </a:p>
          <a:p>
            <a:r>
              <a:rPr lang="en-US" altLang="zh-TW" sz="2800" dirty="0" smtClean="0"/>
              <a:t>3.</a:t>
            </a:r>
            <a:r>
              <a:rPr lang="zh-TW" altLang="en-US" sz="2800" dirty="0"/>
              <a:t>教堂系列</a:t>
            </a:r>
          </a:p>
          <a:p>
            <a:r>
              <a:rPr lang="en-US" altLang="zh-TW" sz="2800" dirty="0" smtClean="0"/>
              <a:t>4.</a:t>
            </a:r>
            <a:r>
              <a:rPr lang="zh-TW" altLang="en-US" sz="2800" dirty="0"/>
              <a:t>蓮池塘底下的佛寺</a:t>
            </a:r>
          </a:p>
          <a:p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348880"/>
            <a:ext cx="2314575" cy="2733675"/>
          </a:xfrm>
          <a:prstGeom prst="ellipse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4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75656" y="-171400"/>
            <a:ext cx="7467600" cy="764704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日本建築之神</a:t>
            </a:r>
            <a:r>
              <a:rPr lang="en-US" altLang="zh-TW" dirty="0" smtClean="0"/>
              <a:t>~</a:t>
            </a:r>
            <a:r>
              <a:rPr lang="zh-TW" altLang="en-US" dirty="0" smtClean="0"/>
              <a:t>安藤忠雄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07504" y="620688"/>
            <a:ext cx="8651304" cy="6237312"/>
          </a:xfrm>
        </p:spPr>
        <p:txBody>
          <a:bodyPr>
            <a:noAutofit/>
          </a:bodyPr>
          <a:lstStyle/>
          <a:p>
            <a:pPr marL="0" indent="25200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TW" sz="1400" dirty="0"/>
              <a:t>1941</a:t>
            </a:r>
            <a:r>
              <a:rPr lang="zh-TW" altLang="en-US" sz="1400" dirty="0"/>
              <a:t>年       </a:t>
            </a:r>
            <a:r>
              <a:rPr lang="en-US" altLang="zh-TW" sz="1400" dirty="0"/>
              <a:t>9</a:t>
            </a:r>
            <a:r>
              <a:rPr lang="zh-TW" altLang="en-US" sz="1400" dirty="0"/>
              <a:t>月</a:t>
            </a:r>
            <a:r>
              <a:rPr lang="en-US" altLang="zh-TW" sz="1400" dirty="0"/>
              <a:t>13</a:t>
            </a:r>
            <a:r>
              <a:rPr lang="zh-TW" altLang="en-US" sz="1400" dirty="0"/>
              <a:t>日生於日本大阪 </a:t>
            </a:r>
          </a:p>
          <a:p>
            <a:pPr marL="0" indent="25200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1400" dirty="0"/>
              <a:t>           </a:t>
            </a:r>
            <a:r>
              <a:rPr lang="en-US" altLang="zh-TW" sz="1400" dirty="0"/>
              <a:t>1962-69</a:t>
            </a:r>
            <a:r>
              <a:rPr lang="zh-TW" altLang="en-US" sz="1400" dirty="0"/>
              <a:t>年 </a:t>
            </a:r>
            <a:r>
              <a:rPr lang="zh-TW" altLang="en-US" sz="1400" dirty="0">
                <a:solidFill>
                  <a:srgbClr val="FF0000"/>
                </a:solidFill>
              </a:rPr>
              <a:t> 自學建築</a:t>
            </a:r>
            <a:r>
              <a:rPr lang="zh-TW" altLang="en-US" sz="1400" dirty="0"/>
              <a:t>，並在美國、歐洲和非洲遊學 </a:t>
            </a:r>
          </a:p>
          <a:p>
            <a:pPr marL="0" indent="25200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1400" dirty="0"/>
              <a:t>           </a:t>
            </a:r>
            <a:r>
              <a:rPr lang="en-US" altLang="zh-TW" sz="1400" dirty="0"/>
              <a:t>1969</a:t>
            </a:r>
            <a:r>
              <a:rPr lang="zh-TW" altLang="en-US" sz="1400" dirty="0"/>
              <a:t>年      在大阪建立安籐忠雄建築家協會 </a:t>
            </a:r>
          </a:p>
          <a:p>
            <a:pPr marL="0" indent="25200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1400" dirty="0"/>
              <a:t>           </a:t>
            </a:r>
            <a:r>
              <a:rPr lang="en-US" altLang="zh-TW" sz="1400" dirty="0"/>
              <a:t>1979</a:t>
            </a:r>
            <a:r>
              <a:rPr lang="zh-TW" altLang="en-US" sz="1400" dirty="0"/>
              <a:t>年      獲日本建築院的年度大獎</a:t>
            </a:r>
            <a:r>
              <a:rPr lang="en-US" altLang="zh-TW" sz="1400" dirty="0"/>
              <a:t>〈</a:t>
            </a:r>
            <a:r>
              <a:rPr lang="zh-TW" altLang="en-US" sz="1400" dirty="0"/>
              <a:t>住吉街屋</a:t>
            </a:r>
            <a:r>
              <a:rPr lang="en-US" altLang="zh-TW" sz="1400" dirty="0"/>
              <a:t>〉 </a:t>
            </a:r>
          </a:p>
          <a:p>
            <a:pPr marL="0" indent="25200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TW" sz="1400" dirty="0"/>
              <a:t>           1983</a:t>
            </a:r>
            <a:r>
              <a:rPr lang="zh-TW" altLang="en-US" sz="1400" dirty="0"/>
              <a:t>年      日本文化設計賞</a:t>
            </a:r>
            <a:r>
              <a:rPr lang="en-US" altLang="zh-TW" sz="1400" dirty="0"/>
              <a:t>〈</a:t>
            </a:r>
            <a:r>
              <a:rPr lang="zh-TW" altLang="en-US" sz="1400" dirty="0"/>
              <a:t>六甲集合住宅</a:t>
            </a:r>
            <a:r>
              <a:rPr lang="en-US" altLang="zh-TW" sz="1400" dirty="0"/>
              <a:t>1〉 </a:t>
            </a:r>
          </a:p>
          <a:p>
            <a:pPr marL="0" indent="25200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TW" sz="1400" dirty="0"/>
              <a:t>           1985</a:t>
            </a:r>
            <a:r>
              <a:rPr lang="zh-TW" altLang="en-US" sz="1400" dirty="0"/>
              <a:t>年      芬蘭建築師協會</a:t>
            </a:r>
            <a:r>
              <a:rPr lang="en-US" altLang="zh-TW" sz="1400" dirty="0" err="1"/>
              <a:t>Alvar</a:t>
            </a:r>
            <a:r>
              <a:rPr lang="en-US" altLang="zh-TW" sz="1400" dirty="0"/>
              <a:t> Aalto</a:t>
            </a:r>
            <a:r>
              <a:rPr lang="zh-TW" altLang="en-US" sz="1400" dirty="0"/>
              <a:t>獎 </a:t>
            </a:r>
          </a:p>
          <a:p>
            <a:pPr marL="0" indent="25200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1400" dirty="0"/>
              <a:t>           </a:t>
            </a:r>
            <a:r>
              <a:rPr lang="en-US" altLang="zh-TW" sz="1400" dirty="0"/>
              <a:t>1986</a:t>
            </a:r>
            <a:r>
              <a:rPr lang="zh-TW" altLang="en-US" sz="1400" dirty="0"/>
              <a:t>年      獲日本教育部的年度獎－大臣新人賞</a:t>
            </a:r>
            <a:r>
              <a:rPr lang="en-US" altLang="zh-TW" sz="1400" dirty="0"/>
              <a:t>〈</a:t>
            </a:r>
            <a:r>
              <a:rPr lang="zh-TW" altLang="en-US" sz="1400" dirty="0"/>
              <a:t>中山邸</a:t>
            </a:r>
            <a:r>
              <a:rPr lang="en-US" altLang="zh-TW" sz="1400" dirty="0"/>
              <a:t>〉 </a:t>
            </a:r>
          </a:p>
          <a:p>
            <a:pPr marL="0" indent="25200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TW" sz="1400" dirty="0"/>
              <a:t>           1987</a:t>
            </a:r>
            <a:r>
              <a:rPr lang="zh-TW" altLang="en-US" sz="1400" dirty="0"/>
              <a:t>年      任耶魯大學訪問教授、每日藝術賞</a:t>
            </a:r>
            <a:r>
              <a:rPr lang="en-US" altLang="zh-TW" sz="1400" dirty="0"/>
              <a:t>〈</a:t>
            </a:r>
            <a:r>
              <a:rPr lang="zh-TW" altLang="en-US" sz="1400" dirty="0"/>
              <a:t>六甲山教會</a:t>
            </a:r>
            <a:r>
              <a:rPr lang="en-US" altLang="zh-TW" sz="1400" dirty="0"/>
              <a:t>〉 </a:t>
            </a:r>
          </a:p>
          <a:p>
            <a:pPr marL="0" indent="25200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TW" sz="1400" dirty="0"/>
              <a:t>           1988</a:t>
            </a:r>
            <a:r>
              <a:rPr lang="zh-TW" altLang="en-US" sz="1400" dirty="0"/>
              <a:t>年      任哥倫比亞大學訪問教授、吉田五十八賞</a:t>
            </a:r>
            <a:r>
              <a:rPr lang="en-US" altLang="zh-TW" sz="1400" dirty="0"/>
              <a:t>〈</a:t>
            </a:r>
            <a:r>
              <a:rPr lang="zh-TW" altLang="en-US" sz="1400" dirty="0"/>
              <a:t>城戶崎邸</a:t>
            </a:r>
            <a:r>
              <a:rPr lang="en-US" altLang="zh-TW" sz="1400" dirty="0"/>
              <a:t>〉 </a:t>
            </a:r>
          </a:p>
          <a:p>
            <a:pPr marL="0" indent="25200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TW" sz="1400" dirty="0"/>
              <a:t>           1989</a:t>
            </a:r>
            <a:r>
              <a:rPr lang="zh-TW" altLang="en-US" sz="1400" dirty="0"/>
              <a:t>年      獲法國建築學院頒發的建築金獎 </a:t>
            </a:r>
          </a:p>
          <a:p>
            <a:pPr marL="0" indent="25200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1400" dirty="0"/>
              <a:t>           </a:t>
            </a:r>
            <a:r>
              <a:rPr lang="en-US" altLang="zh-TW" sz="1400" dirty="0"/>
              <a:t>1990</a:t>
            </a:r>
            <a:r>
              <a:rPr lang="zh-TW" altLang="en-US" sz="1400" dirty="0"/>
              <a:t>年      任哈沸大學訪問教授、大阪藝術賞 </a:t>
            </a:r>
          </a:p>
          <a:p>
            <a:pPr marL="0" indent="25200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1400" dirty="0"/>
              <a:t>           </a:t>
            </a:r>
            <a:r>
              <a:rPr lang="en-US" altLang="zh-TW" sz="1400" dirty="0"/>
              <a:t>1991</a:t>
            </a:r>
            <a:r>
              <a:rPr lang="zh-TW" altLang="en-US" sz="1400" dirty="0"/>
              <a:t>年      成為美國建築家學會榮譽會員、美國科學院和文學藝術研究所頒發　 </a:t>
            </a:r>
          </a:p>
          <a:p>
            <a:pPr marL="0" indent="25200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1400" dirty="0"/>
              <a:t>　　　　　         </a:t>
            </a:r>
            <a:r>
              <a:rPr lang="en-US" altLang="zh-TW" sz="1400" dirty="0"/>
              <a:t>Arnold W. Brunner</a:t>
            </a:r>
            <a:r>
              <a:rPr lang="zh-TW" altLang="en-US" sz="1400" dirty="0"/>
              <a:t>紀念獎，丹麥</a:t>
            </a:r>
            <a:r>
              <a:rPr lang="en-US" altLang="zh-TW" sz="1400" dirty="0"/>
              <a:t>Carlsberg</a:t>
            </a:r>
            <a:r>
              <a:rPr lang="zh-TW" altLang="en-US" sz="1400" dirty="0"/>
              <a:t>建築獎 </a:t>
            </a:r>
          </a:p>
          <a:p>
            <a:pPr marL="0" indent="25200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1400" dirty="0"/>
              <a:t>           </a:t>
            </a:r>
            <a:r>
              <a:rPr lang="en-US" altLang="zh-TW" sz="1400" dirty="0"/>
              <a:t>1992</a:t>
            </a:r>
            <a:r>
              <a:rPr lang="zh-TW" altLang="en-US" sz="1400" dirty="0"/>
              <a:t>年      獲丹麥卡爾斯堡建築獎 </a:t>
            </a:r>
          </a:p>
          <a:p>
            <a:pPr marL="0" indent="25200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1400" dirty="0"/>
              <a:t>           </a:t>
            </a:r>
            <a:r>
              <a:rPr lang="en-US" altLang="zh-TW" sz="1400" dirty="0"/>
              <a:t>1993</a:t>
            </a:r>
            <a:r>
              <a:rPr lang="zh-TW" altLang="en-US" sz="1400" dirty="0"/>
              <a:t>年      獲日本藝術學院頒發的獎勵，成為英國皇家建築學學會的榮譽會員 </a:t>
            </a:r>
          </a:p>
          <a:p>
            <a:pPr marL="0" indent="25200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1400" dirty="0"/>
              <a:t>           </a:t>
            </a:r>
            <a:r>
              <a:rPr lang="en-US" altLang="zh-TW" sz="1400" dirty="0"/>
              <a:t>1994</a:t>
            </a:r>
            <a:r>
              <a:rPr lang="zh-TW" altLang="en-US" sz="1400" dirty="0"/>
              <a:t>年      獲日本藝術大獎 </a:t>
            </a:r>
          </a:p>
          <a:p>
            <a:pPr marL="0" indent="25200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1400" dirty="0"/>
              <a:t>           </a:t>
            </a:r>
            <a:r>
              <a:rPr lang="en-US" altLang="zh-TW" sz="1400" dirty="0"/>
              <a:t>1995</a:t>
            </a:r>
            <a:r>
              <a:rPr lang="zh-TW" altLang="en-US" sz="1400" dirty="0"/>
              <a:t>年      獲第七屆</a:t>
            </a:r>
            <a:r>
              <a:rPr lang="zh-TW" altLang="en-US" sz="1400" dirty="0">
                <a:solidFill>
                  <a:srgbClr val="FF0000"/>
                </a:solidFill>
              </a:rPr>
              <a:t>世界設計大獎（普立茲克獎） </a:t>
            </a:r>
          </a:p>
          <a:p>
            <a:pPr marL="0" indent="25200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1400" dirty="0"/>
              <a:t>           </a:t>
            </a:r>
            <a:r>
              <a:rPr lang="en-US" altLang="zh-TW" sz="1400" dirty="0"/>
              <a:t>1997</a:t>
            </a:r>
            <a:r>
              <a:rPr lang="zh-TW" altLang="en-US" sz="1400" dirty="0"/>
              <a:t>年      任東京大學教授</a:t>
            </a:r>
            <a:br>
              <a:rPr lang="zh-TW" altLang="en-US" sz="1400" dirty="0"/>
            </a:b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22279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467600" cy="850106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　</a:t>
            </a:r>
            <a:r>
              <a:rPr lang="zh-TW" altLang="en-US" dirty="0" smtClean="0"/>
              <a:t>                            ◆</a:t>
            </a:r>
            <a:r>
              <a:rPr lang="zh-TW" altLang="en-US" dirty="0"/>
              <a:t>作品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83568" y="620688"/>
            <a:ext cx="7467600" cy="5373216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endParaRPr lang="zh-TW" altLang="en-US" sz="5600" dirty="0"/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zh-TW" altLang="en-US" sz="5600" dirty="0"/>
              <a:t>　˙住吉街屋（日本</a:t>
            </a:r>
            <a:r>
              <a:rPr lang="en-US" altLang="zh-TW" sz="5600" dirty="0"/>
              <a:t>‧</a:t>
            </a:r>
            <a:r>
              <a:rPr lang="zh-TW" altLang="en-US" sz="5600" dirty="0"/>
              <a:t>大阪 </a:t>
            </a:r>
            <a:r>
              <a:rPr lang="en-US" altLang="zh-TW" sz="5600" dirty="0"/>
              <a:t>/ 1976</a:t>
            </a:r>
            <a:r>
              <a:rPr lang="zh-TW" altLang="en-US" sz="5600" dirty="0"/>
              <a:t>） 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zh-TW" altLang="en-US" sz="5600" dirty="0"/>
              <a:t>　˙岩佐邸（日本</a:t>
            </a:r>
            <a:r>
              <a:rPr lang="en-US" altLang="zh-TW" sz="5600" dirty="0"/>
              <a:t>‧</a:t>
            </a:r>
            <a:r>
              <a:rPr lang="zh-TW" altLang="en-US" sz="5600" dirty="0"/>
              <a:t>蘆屋 </a:t>
            </a:r>
            <a:r>
              <a:rPr lang="en-US" altLang="zh-TW" sz="5600" dirty="0"/>
              <a:t>/ 1982</a:t>
            </a:r>
            <a:r>
              <a:rPr lang="zh-TW" altLang="en-US" sz="5600" dirty="0"/>
              <a:t>～</a:t>
            </a:r>
            <a:r>
              <a:rPr lang="en-US" altLang="zh-TW" sz="5600" dirty="0"/>
              <a:t>1990</a:t>
            </a:r>
            <a:r>
              <a:rPr lang="zh-TW" altLang="en-US" sz="5600" dirty="0"/>
              <a:t>） 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zh-TW" altLang="en-US" sz="5600" dirty="0"/>
              <a:t>　˙</a:t>
            </a:r>
            <a:r>
              <a:rPr lang="en-US" altLang="zh-TW" sz="5600" dirty="0"/>
              <a:t>POKKO</a:t>
            </a:r>
            <a:r>
              <a:rPr lang="zh-TW" altLang="en-US" sz="5600" dirty="0"/>
              <a:t>集合住宅（日本</a:t>
            </a:r>
            <a:r>
              <a:rPr lang="en-US" altLang="zh-TW" sz="5600" dirty="0"/>
              <a:t>‧</a:t>
            </a:r>
            <a:r>
              <a:rPr lang="zh-TW" altLang="en-US" sz="5600" dirty="0"/>
              <a:t>肥後縣 </a:t>
            </a:r>
            <a:r>
              <a:rPr lang="en-US" altLang="zh-TW" sz="5600" dirty="0"/>
              <a:t>/ 1983</a:t>
            </a:r>
            <a:r>
              <a:rPr lang="zh-TW" altLang="en-US" sz="5600" dirty="0"/>
              <a:t>） 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zh-TW" altLang="en-US" sz="5600" dirty="0"/>
              <a:t>　˙</a:t>
            </a:r>
            <a:r>
              <a:rPr lang="en-US" altLang="zh-TW" sz="5600" dirty="0"/>
              <a:t>RAIKA</a:t>
            </a:r>
            <a:r>
              <a:rPr lang="zh-TW" altLang="en-US" sz="5600" dirty="0"/>
              <a:t>總部辦公大廈（日本</a:t>
            </a:r>
            <a:r>
              <a:rPr lang="en-US" altLang="zh-TW" sz="5600" dirty="0"/>
              <a:t>‧</a:t>
            </a:r>
            <a:r>
              <a:rPr lang="zh-TW" altLang="en-US" sz="5600" dirty="0"/>
              <a:t>大阪 </a:t>
            </a:r>
            <a:r>
              <a:rPr lang="en-US" altLang="zh-TW" sz="5600" dirty="0"/>
              <a:t>/ 1986</a:t>
            </a:r>
            <a:r>
              <a:rPr lang="zh-TW" altLang="en-US" sz="5600" dirty="0"/>
              <a:t>～</a:t>
            </a:r>
            <a:r>
              <a:rPr lang="en-US" altLang="zh-TW" sz="5600" dirty="0"/>
              <a:t>1990</a:t>
            </a:r>
            <a:r>
              <a:rPr lang="zh-TW" altLang="en-US" sz="5600" dirty="0"/>
              <a:t>） 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zh-TW" altLang="en-US" sz="5600" dirty="0"/>
              <a:t>　˙夏川紀念會館（日本</a:t>
            </a:r>
            <a:r>
              <a:rPr lang="en-US" altLang="zh-TW" sz="5600" dirty="0"/>
              <a:t>‧</a:t>
            </a:r>
            <a:r>
              <a:rPr lang="zh-TW" altLang="en-US" sz="5600" dirty="0"/>
              <a:t>滋賀縣 </a:t>
            </a:r>
            <a:r>
              <a:rPr lang="en-US" altLang="zh-TW" sz="5600" dirty="0"/>
              <a:t>/ 1987</a:t>
            </a:r>
            <a:r>
              <a:rPr lang="zh-TW" altLang="en-US" sz="5600" dirty="0"/>
              <a:t>～</a:t>
            </a:r>
            <a:r>
              <a:rPr lang="en-US" altLang="zh-TW" sz="5600" dirty="0"/>
              <a:t>1989</a:t>
            </a:r>
            <a:r>
              <a:rPr lang="zh-TW" altLang="en-US" sz="5600" dirty="0"/>
              <a:t>） 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zh-TW" altLang="en-US" sz="5600" dirty="0"/>
              <a:t>　˙兵庫縣立兒童博物館（日本</a:t>
            </a:r>
            <a:r>
              <a:rPr lang="en-US" altLang="zh-TW" sz="5600" dirty="0"/>
              <a:t>‧</a:t>
            </a:r>
            <a:r>
              <a:rPr lang="zh-TW" altLang="en-US" sz="5600" dirty="0"/>
              <a:t>兵庫縣 </a:t>
            </a:r>
            <a:r>
              <a:rPr lang="en-US" altLang="zh-TW" sz="5600" dirty="0"/>
              <a:t>/ 1987</a:t>
            </a:r>
            <a:r>
              <a:rPr lang="zh-TW" altLang="en-US" sz="5600" dirty="0"/>
              <a:t>～</a:t>
            </a:r>
            <a:r>
              <a:rPr lang="en-US" altLang="zh-TW" sz="5600" dirty="0"/>
              <a:t>1989</a:t>
            </a:r>
            <a:r>
              <a:rPr lang="zh-TW" altLang="en-US" sz="5600" dirty="0"/>
              <a:t>） 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zh-TW" altLang="en-US" sz="5600" dirty="0"/>
              <a:t>　˙伊東邸（日本</a:t>
            </a:r>
            <a:r>
              <a:rPr lang="en-US" altLang="zh-TW" sz="5600" dirty="0"/>
              <a:t>‧</a:t>
            </a:r>
            <a:r>
              <a:rPr lang="zh-TW" altLang="en-US" sz="5600" dirty="0"/>
              <a:t>東京 </a:t>
            </a:r>
            <a:r>
              <a:rPr lang="en-US" altLang="zh-TW" sz="5600" dirty="0"/>
              <a:t>/ 1988</a:t>
            </a:r>
            <a:r>
              <a:rPr lang="zh-TW" altLang="en-US" sz="5600" dirty="0"/>
              <a:t>～</a:t>
            </a:r>
            <a:r>
              <a:rPr lang="en-US" altLang="zh-TW" sz="5600" dirty="0"/>
              <a:t>1990</a:t>
            </a:r>
            <a:r>
              <a:rPr lang="zh-TW" altLang="en-US" sz="5600" dirty="0"/>
              <a:t>） 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zh-TW" altLang="en-US" sz="5600" dirty="0"/>
              <a:t>　˙姬路文學館（日本</a:t>
            </a:r>
            <a:r>
              <a:rPr lang="en-US" altLang="zh-TW" sz="5600" dirty="0"/>
              <a:t>‧</a:t>
            </a:r>
            <a:r>
              <a:rPr lang="zh-TW" altLang="en-US" sz="5600" dirty="0"/>
              <a:t>兵庫縣 </a:t>
            </a:r>
            <a:r>
              <a:rPr lang="en-US" altLang="zh-TW" sz="5600" dirty="0"/>
              <a:t>/ 1988</a:t>
            </a:r>
            <a:r>
              <a:rPr lang="zh-TW" altLang="en-US" sz="5600" dirty="0"/>
              <a:t>～</a:t>
            </a:r>
            <a:r>
              <a:rPr lang="en-US" altLang="zh-TW" sz="5600" dirty="0"/>
              <a:t>1990</a:t>
            </a:r>
            <a:r>
              <a:rPr lang="zh-TW" altLang="en-US" sz="5600" dirty="0"/>
              <a:t>） 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zh-TW" altLang="en-US" sz="5600" dirty="0"/>
              <a:t>　˙直島現代美術館（日本</a:t>
            </a:r>
            <a:r>
              <a:rPr lang="en-US" altLang="zh-TW" sz="5600" dirty="0"/>
              <a:t>‧</a:t>
            </a:r>
            <a:r>
              <a:rPr lang="zh-TW" altLang="en-US" sz="5600" dirty="0"/>
              <a:t>岡山縣 </a:t>
            </a:r>
            <a:r>
              <a:rPr lang="en-US" altLang="zh-TW" sz="5600" dirty="0"/>
              <a:t>/ 1988</a:t>
            </a:r>
            <a:r>
              <a:rPr lang="zh-TW" altLang="en-US" sz="5600" dirty="0"/>
              <a:t>～</a:t>
            </a:r>
            <a:r>
              <a:rPr lang="en-US" altLang="zh-TW" sz="5600" dirty="0"/>
              <a:t>1992</a:t>
            </a:r>
            <a:r>
              <a:rPr lang="zh-TW" altLang="en-US" sz="5600" dirty="0"/>
              <a:t>） 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zh-TW" altLang="en-US" sz="5600" dirty="0"/>
              <a:t>　˙</a:t>
            </a:r>
            <a:r>
              <a:rPr lang="en-US" altLang="zh-TW" sz="5600" dirty="0" err="1"/>
              <a:t>Collezione</a:t>
            </a:r>
            <a:r>
              <a:rPr lang="zh-TW" altLang="en-US" sz="5600" dirty="0"/>
              <a:t>商業中心大廈（日本</a:t>
            </a:r>
            <a:r>
              <a:rPr lang="en-US" altLang="zh-TW" sz="5600" dirty="0"/>
              <a:t>‧</a:t>
            </a:r>
            <a:r>
              <a:rPr lang="zh-TW" altLang="en-US" sz="5600" dirty="0"/>
              <a:t>東京 </a:t>
            </a:r>
            <a:r>
              <a:rPr lang="en-US" altLang="zh-TW" sz="5600" dirty="0"/>
              <a:t>/ 1989</a:t>
            </a:r>
            <a:r>
              <a:rPr lang="zh-TW" altLang="en-US" sz="5600" dirty="0"/>
              <a:t>） 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zh-TW" altLang="en-US" sz="5600" dirty="0"/>
              <a:t>　˙宮下邸（日本</a:t>
            </a:r>
            <a:r>
              <a:rPr lang="en-US" altLang="zh-TW" sz="5600" dirty="0"/>
              <a:t>‧</a:t>
            </a:r>
            <a:r>
              <a:rPr lang="zh-TW" altLang="en-US" sz="5600" dirty="0"/>
              <a:t>神戶 </a:t>
            </a:r>
            <a:r>
              <a:rPr lang="en-US" altLang="zh-TW" sz="5600" dirty="0"/>
              <a:t>/ 1989</a:t>
            </a:r>
            <a:r>
              <a:rPr lang="zh-TW" altLang="en-US" sz="5600" dirty="0"/>
              <a:t>～</a:t>
            </a:r>
            <a:r>
              <a:rPr lang="en-US" altLang="zh-TW" sz="5600" dirty="0"/>
              <a:t>1992</a:t>
            </a:r>
            <a:r>
              <a:rPr lang="zh-TW" altLang="en-US" sz="5600" dirty="0"/>
              <a:t>） 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zh-TW" altLang="en-US" sz="5600" dirty="0"/>
              <a:t>　˙</a:t>
            </a:r>
            <a:r>
              <a:rPr lang="en-US" altLang="zh-TW" sz="5600" dirty="0"/>
              <a:t>1992</a:t>
            </a:r>
            <a:r>
              <a:rPr lang="zh-TW" altLang="en-US" sz="5600" dirty="0"/>
              <a:t>萬國博覽會日本館（西班牙</a:t>
            </a:r>
            <a:r>
              <a:rPr lang="en-US" altLang="zh-TW" sz="5600" dirty="0"/>
              <a:t>‧</a:t>
            </a:r>
            <a:r>
              <a:rPr lang="zh-TW" altLang="en-US" sz="5600" dirty="0"/>
              <a:t>塞維雅 </a:t>
            </a:r>
            <a:r>
              <a:rPr lang="en-US" altLang="zh-TW" sz="5600" dirty="0"/>
              <a:t>/ 1989</a:t>
            </a:r>
            <a:r>
              <a:rPr lang="zh-TW" altLang="en-US" sz="5600" dirty="0"/>
              <a:t>～</a:t>
            </a:r>
            <a:r>
              <a:rPr lang="en-US" altLang="zh-TW" sz="5600" dirty="0"/>
              <a:t>1992</a:t>
            </a:r>
            <a:r>
              <a:rPr lang="zh-TW" altLang="en-US" sz="5600" dirty="0"/>
              <a:t>） 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zh-TW" altLang="en-US" sz="5600" dirty="0"/>
              <a:t>　˙熊本縣立裝飾古墳館（日本</a:t>
            </a:r>
            <a:r>
              <a:rPr lang="en-US" altLang="zh-TW" sz="5600" dirty="0"/>
              <a:t>‧</a:t>
            </a:r>
            <a:r>
              <a:rPr lang="zh-TW" altLang="en-US" sz="5600" dirty="0"/>
              <a:t>熊本 </a:t>
            </a:r>
            <a:r>
              <a:rPr lang="en-US" altLang="zh-TW" sz="5600" dirty="0"/>
              <a:t>/ 1989</a:t>
            </a:r>
            <a:r>
              <a:rPr lang="zh-TW" altLang="en-US" sz="5600" dirty="0"/>
              <a:t>～</a:t>
            </a:r>
            <a:r>
              <a:rPr lang="en-US" altLang="zh-TW" sz="5600" dirty="0"/>
              <a:t>1992</a:t>
            </a:r>
            <a:r>
              <a:rPr lang="zh-TW" altLang="en-US" sz="5600" dirty="0"/>
              <a:t>） 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zh-TW" altLang="en-US" sz="5600" dirty="0"/>
              <a:t>　˙真言宗本福寺水御堂（水上佛寺）（日本</a:t>
            </a:r>
            <a:r>
              <a:rPr lang="en-US" altLang="zh-TW" sz="5600" dirty="0"/>
              <a:t>‧</a:t>
            </a:r>
            <a:r>
              <a:rPr lang="zh-TW" altLang="en-US" sz="5600" dirty="0"/>
              <a:t>兵庫縣 </a:t>
            </a:r>
            <a:r>
              <a:rPr lang="en-US" altLang="zh-TW" sz="5600" dirty="0"/>
              <a:t>/ 1990</a:t>
            </a:r>
            <a:r>
              <a:rPr lang="zh-TW" altLang="en-US" sz="5600" dirty="0"/>
              <a:t>～</a:t>
            </a:r>
            <a:r>
              <a:rPr lang="en-US" altLang="zh-TW" sz="5600" dirty="0"/>
              <a:t>1991</a:t>
            </a:r>
            <a:r>
              <a:rPr lang="zh-TW" altLang="en-US" sz="5600" dirty="0"/>
              <a:t>） 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zh-TW" altLang="en-US" sz="5600" dirty="0"/>
              <a:t>　˙姬路市立青少年之家（日本</a:t>
            </a:r>
            <a:r>
              <a:rPr lang="en-US" altLang="zh-TW" sz="5600" dirty="0"/>
              <a:t>‧</a:t>
            </a:r>
            <a:r>
              <a:rPr lang="zh-TW" altLang="en-US" sz="5600" dirty="0"/>
              <a:t>兵庫縣 </a:t>
            </a:r>
            <a:r>
              <a:rPr lang="en-US" altLang="zh-TW" sz="5600" dirty="0"/>
              <a:t>/ 1990</a:t>
            </a:r>
            <a:r>
              <a:rPr lang="zh-TW" altLang="en-US" sz="5600" dirty="0"/>
              <a:t>～</a:t>
            </a:r>
            <a:r>
              <a:rPr lang="en-US" altLang="zh-TW" sz="5600" dirty="0"/>
              <a:t>1992</a:t>
            </a:r>
            <a:r>
              <a:rPr lang="zh-TW" altLang="en-US" sz="5600" dirty="0"/>
              <a:t>） 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zh-TW" altLang="en-US" sz="5600" dirty="0"/>
              <a:t>　˙李邸（日本</a:t>
            </a:r>
            <a:r>
              <a:rPr lang="en-US" altLang="zh-TW" sz="5600" dirty="0"/>
              <a:t>‧</a:t>
            </a:r>
            <a:r>
              <a:rPr lang="zh-TW" altLang="en-US" sz="5600" dirty="0"/>
              <a:t>千葉 </a:t>
            </a:r>
            <a:r>
              <a:rPr lang="en-US" altLang="zh-TW" sz="5600" dirty="0"/>
              <a:t>/ 1991</a:t>
            </a:r>
            <a:r>
              <a:rPr lang="zh-TW" altLang="en-US" sz="5600" dirty="0"/>
              <a:t>～</a:t>
            </a:r>
            <a:r>
              <a:rPr lang="en-US" altLang="zh-TW" sz="5600" dirty="0"/>
              <a:t>1993</a:t>
            </a:r>
            <a:r>
              <a:rPr lang="zh-TW" altLang="en-US" sz="5600" dirty="0"/>
              <a:t>）　</a:t>
            </a:r>
          </a:p>
          <a:p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26568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安藤忠雄建築設計的特色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以自然元素營造空間，融合了日本傳統的禪風與現代的極簡主義風格，發展了一種新的建築空間語言。 「</a:t>
            </a:r>
            <a:r>
              <a:rPr lang="en-US" altLang="zh-TW" dirty="0"/>
              <a:t>4×4House</a:t>
            </a:r>
            <a:r>
              <a:rPr lang="zh-TW" altLang="en-US" dirty="0"/>
              <a:t>」</a:t>
            </a:r>
          </a:p>
          <a:p>
            <a:r>
              <a:rPr lang="en-US" altLang="zh-TW" dirty="0"/>
              <a:t>‧</a:t>
            </a:r>
            <a:r>
              <a:rPr lang="zh-TW" altLang="en-US" dirty="0"/>
              <a:t>被譽為「當今在世最偉大的建築家</a:t>
            </a:r>
            <a:r>
              <a:rPr lang="zh-TW" altLang="en-US" dirty="0" smtClean="0"/>
              <a:t>」</a:t>
            </a:r>
            <a:endParaRPr lang="en-US" altLang="zh-TW" dirty="0" smtClean="0"/>
          </a:p>
          <a:p>
            <a:r>
              <a:rPr lang="zh-TW" altLang="en-US" dirty="0" smtClean="0"/>
              <a:t>安</a:t>
            </a:r>
            <a:r>
              <a:rPr lang="zh-TW" altLang="en-US" dirty="0"/>
              <a:t>藤相信構成建築必須具備三要素：</a:t>
            </a:r>
          </a:p>
          <a:p>
            <a:pPr marL="0" indent="0">
              <a:buNone/>
            </a:pPr>
            <a:r>
              <a:rPr lang="zh-TW" altLang="en-US" dirty="0"/>
              <a:t>           第一要素  是可靠的材料，就是真材實料。</a:t>
            </a:r>
          </a:p>
          <a:p>
            <a:pPr marL="0" indent="0">
              <a:buNone/>
            </a:pPr>
            <a:r>
              <a:rPr lang="zh-TW" altLang="en-US" dirty="0"/>
              <a:t>           第二因素  是正宗完全的幾何形式。</a:t>
            </a:r>
          </a:p>
          <a:p>
            <a:pPr marL="0" indent="0">
              <a:buNone/>
            </a:pPr>
            <a:r>
              <a:rPr lang="zh-TW" altLang="en-US" dirty="0"/>
              <a:t>           第三因素  是”自然” 。</a:t>
            </a:r>
          </a:p>
        </p:txBody>
      </p:sp>
    </p:spTree>
    <p:extLst>
      <p:ext uri="{BB962C8B-B14F-4D97-AF65-F5344CB8AC3E}">
        <p14:creationId xmlns:p14="http://schemas.microsoft.com/office/powerpoint/2010/main" val="314131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-14808"/>
            <a:ext cx="7467600" cy="11430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代表作品賞析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0" y="1412776"/>
            <a:ext cx="8928992" cy="4873752"/>
          </a:xfrm>
        </p:spPr>
        <p:txBody>
          <a:bodyPr>
            <a:normAutofit/>
          </a:bodyPr>
          <a:lstStyle/>
          <a:p>
            <a:r>
              <a:rPr lang="zh-TW" altLang="en-US" dirty="0"/>
              <a:t>水之教會（北海道，</a:t>
            </a:r>
            <a:r>
              <a:rPr lang="en-US" altLang="zh-TW" dirty="0"/>
              <a:t>1988</a:t>
            </a:r>
            <a:r>
              <a:rPr lang="zh-TW" altLang="en-US" dirty="0"/>
              <a:t>年） </a:t>
            </a:r>
          </a:p>
          <a:p>
            <a:r>
              <a:rPr lang="zh-TW" altLang="en-US" dirty="0"/>
              <a:t>光之教會（大阪府茨木市，</a:t>
            </a:r>
            <a:r>
              <a:rPr lang="en-US" altLang="zh-TW" dirty="0"/>
              <a:t>1989</a:t>
            </a:r>
            <a:r>
              <a:rPr lang="zh-TW" altLang="en-US" dirty="0"/>
              <a:t>年）</a:t>
            </a:r>
          </a:p>
          <a:p>
            <a:r>
              <a:rPr lang="zh-TW" altLang="en-US" dirty="0"/>
              <a:t>本福寺水御堂（兵庫縣，</a:t>
            </a:r>
            <a:r>
              <a:rPr lang="en-US" altLang="zh-TW" dirty="0"/>
              <a:t>1991</a:t>
            </a:r>
            <a:r>
              <a:rPr lang="zh-TW" altLang="en-US" dirty="0"/>
              <a:t>年）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0390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水之教會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位於北海道的旅遊區，專門舉行結婚典禮儀式所用。</a:t>
            </a:r>
          </a:p>
          <a:p>
            <a:r>
              <a:rPr lang="zh-TW" altLang="en-US" dirty="0"/>
              <a:t>水之教會是一支大大的十字架立在水中央，教堂面水之落地窗可拉開，讓新人面對眼前與水中倒映十字架接受祝福。</a:t>
            </a:r>
          </a:p>
          <a:p>
            <a:r>
              <a:rPr lang="zh-TW" altLang="en-US" dirty="0"/>
              <a:t>由兩個方盒子組成，混凝土結構體上方是一層玻璃盒子，四個立面各豎起一個混凝土十字架，循階而下，則抵達下一個方盒子，迎面的是一片人工池。池中則立著白色的鋼製十字架，池面平波如鏡，映照著周遭風景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/>
              <a:t>梁靜茹</a:t>
            </a:r>
            <a:r>
              <a:rPr lang="zh-TW" altLang="en-US" dirty="0" smtClean="0"/>
              <a:t>的歌「崇拜」</a:t>
            </a:r>
            <a:r>
              <a:rPr lang="en-US" altLang="zh-TW" dirty="0" smtClean="0"/>
              <a:t>MV</a:t>
            </a:r>
            <a:r>
              <a:rPr lang="zh-TW" altLang="en-US" dirty="0" smtClean="0"/>
              <a:t>在此教堂拍攝</a:t>
            </a:r>
            <a:endParaRPr lang="en-US" altLang="zh-TW" dirty="0" smtClean="0"/>
          </a:p>
          <a:p>
            <a:r>
              <a:rPr lang="zh-TW" altLang="en-US" dirty="0"/>
              <a:t>水之教堂官網</a:t>
            </a:r>
            <a:r>
              <a:rPr lang="en-US" altLang="zh-TW" dirty="0" smtClean="0"/>
              <a:t>:www.waterchapel.jp</a:t>
            </a:r>
          </a:p>
          <a:p>
            <a:r>
              <a:rPr lang="zh-TW" altLang="en-US" dirty="0" smtClean="0"/>
              <a:t> 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534" y="4909627"/>
            <a:ext cx="1944216" cy="17035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263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99392"/>
            <a:ext cx="2232248" cy="39105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zh-TW" altLang="en-US" dirty="0"/>
              <a:t>光之教堂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29776" y="938033"/>
            <a:ext cx="7467600" cy="5976664"/>
          </a:xfrm>
        </p:spPr>
        <p:txBody>
          <a:bodyPr>
            <a:normAutofit lnSpcReduction="10000"/>
          </a:bodyPr>
          <a:lstStyle/>
          <a:p>
            <a:pPr indent="360000">
              <a:spcAft>
                <a:spcPts val="600"/>
              </a:spcAft>
            </a:pPr>
            <a:r>
              <a:rPr lang="zh-TW" altLang="en-US" dirty="0"/>
              <a:t>光之教堂外頭就可以看到這教堂的最重要標的牆壁中裸空的十字架</a:t>
            </a:r>
            <a:r>
              <a:rPr lang="zh-TW" altLang="en-US" dirty="0" smtClean="0"/>
              <a:t>，</a:t>
            </a:r>
            <a:r>
              <a:rPr lang="zh-CN" altLang="en-US" dirty="0" smtClean="0"/>
              <a:t>安藤以其抽象的、靜寂的幾何學的空間創造，讓人類精神找到了棲息之所。</a:t>
            </a:r>
            <a:endParaRPr lang="en-US" altLang="zh-CN" dirty="0" smtClean="0"/>
          </a:p>
          <a:p>
            <a:pPr indent="360000">
              <a:spcAft>
                <a:spcPts val="600"/>
              </a:spcAft>
            </a:pPr>
            <a:r>
              <a:rPr lang="zh-CN" altLang="en-US" dirty="0" smtClean="0"/>
              <a:t>教堂設計是極端抽象簡潔的，沒有傳統教堂中標誌性的尖塔，但它內部是極富宗教意義的空間，呈現出一種靜寂的美，與日本枯山水庭園有著相同的氣氛</a:t>
            </a:r>
            <a:endParaRPr lang="zh-TW" altLang="en-US" dirty="0"/>
          </a:p>
          <a:p>
            <a:pPr indent="360000">
              <a:spcAft>
                <a:spcPts val="600"/>
              </a:spcAft>
            </a:pPr>
            <a:r>
              <a:rPr lang="zh-CN" altLang="en-US" dirty="0"/>
              <a:t>光之教堂是安藤忠雄教堂三部曲</a:t>
            </a:r>
            <a:r>
              <a:rPr lang="zh-CN" altLang="en-US" dirty="0" smtClean="0"/>
              <a:t>（</a:t>
            </a:r>
            <a:r>
              <a:rPr lang="zh-TW" altLang="en-US" dirty="0" smtClean="0"/>
              <a:t>風</a:t>
            </a:r>
            <a:r>
              <a:rPr lang="zh-CN" altLang="en-US" dirty="0" smtClean="0"/>
              <a:t>之</a:t>
            </a:r>
            <a:r>
              <a:rPr lang="zh-CN" altLang="en-US" dirty="0"/>
              <a:t>教堂、水之教堂、光之教堂）中最为著名的一座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indent="360000">
              <a:spcAft>
                <a:spcPts val="600"/>
              </a:spcAft>
            </a:pPr>
            <a:r>
              <a:rPr lang="zh-CN" altLang="en-US" dirty="0" smtClean="0"/>
              <a:t>堅實厚硬的清水混凝土絕對的圍合，創造出一片黑暗空間，讓進去的人瞬間感覺到與外界的隔絕，而陽光便從牆體的水準垂直交錯開口裡泄進來，那便是著名的“光之十字”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神聖，清澈，純淨，震撼。 </a:t>
            </a:r>
          </a:p>
          <a:p>
            <a:pPr indent="360000">
              <a:spcAft>
                <a:spcPts val="600"/>
              </a:spcAft>
            </a:pPr>
            <a:r>
              <a:rPr lang="zh-CN" altLang="en-US" dirty="0" smtClean="0"/>
              <a:t> </a:t>
            </a:r>
            <a:endParaRPr lang="zh-CN" altLang="en-US" dirty="0"/>
          </a:p>
          <a:p>
            <a:pPr indent="360000">
              <a:spcAft>
                <a:spcPts val="600"/>
              </a:spcAft>
            </a:pPr>
            <a:endParaRPr lang="zh-TW" altLang="en-US" dirty="0"/>
          </a:p>
          <a:p>
            <a:pPr indent="360000">
              <a:spcAft>
                <a:spcPts val="600"/>
              </a:spcAft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6238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真言宗本</a:t>
            </a:r>
            <a:r>
              <a:rPr lang="zh-TW" altLang="en-US" dirty="0"/>
              <a:t>福寺水御堂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這是一座非常特別的建築物 </a:t>
            </a:r>
          </a:p>
          <a:p>
            <a:endParaRPr lang="zh-TW" altLang="en-US" dirty="0"/>
          </a:p>
          <a:p>
            <a:r>
              <a:rPr lang="zh-TW" altLang="en-US" dirty="0"/>
              <a:t>安藤忠雄將主體「寺」建立在一個很大很大的荷花池下，</a:t>
            </a:r>
          </a:p>
          <a:p>
            <a:endParaRPr lang="zh-TW" altLang="en-US" dirty="0"/>
          </a:p>
          <a:p>
            <a:r>
              <a:rPr lang="zh-TW" altLang="en-US" dirty="0"/>
              <a:t>從外觀或許看不出那是什麼，但沿著它的樓梯向下走，就會發現，別有洞天！</a:t>
            </a:r>
          </a:p>
          <a:p>
            <a:endParaRPr lang="zh-TW" altLang="en-US" dirty="0"/>
          </a:p>
          <a:p>
            <a:r>
              <a:rPr lang="zh-TW" altLang="en-US" dirty="0"/>
              <a:t>這項作品也將安藤使建築與自然結合的信念發揮得淋漓盡致。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-131436"/>
            <a:ext cx="2741754" cy="27558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274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地鐵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403</TotalTime>
  <Words>886</Words>
  <Application>Microsoft Office PowerPoint</Application>
  <PresentationFormat>如螢幕大小 (4:3)</PresentationFormat>
  <Paragraphs>85</Paragraphs>
  <Slides>11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壁窗</vt:lpstr>
      <vt:lpstr>第十單元         跟著安藤忠雄看建築          </vt:lpstr>
      <vt:lpstr>                        有關安藤忠雄</vt:lpstr>
      <vt:lpstr>日本建築之神~安藤忠雄</vt:lpstr>
      <vt:lpstr>　                            ◆作品 </vt:lpstr>
      <vt:lpstr>安藤忠雄建築設計的特色 </vt:lpstr>
      <vt:lpstr>代表作品賞析</vt:lpstr>
      <vt:lpstr>水之教會</vt:lpstr>
      <vt:lpstr>光之教堂</vt:lpstr>
      <vt:lpstr>真言宗本福寺水御堂 </vt:lpstr>
      <vt:lpstr>真言宗本福寺水御堂</vt:lpstr>
      <vt:lpstr>          與建築哲人安藤忠雄的空間對話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藝術的故事 </dc:title>
  <dc:creator>ussr</dc:creator>
  <cp:lastModifiedBy>ussr</cp:lastModifiedBy>
  <cp:revision>83</cp:revision>
  <dcterms:created xsi:type="dcterms:W3CDTF">2012-08-30T12:54:45Z</dcterms:created>
  <dcterms:modified xsi:type="dcterms:W3CDTF">2012-08-31T08:48:48Z</dcterms:modified>
</cp:coreProperties>
</file>