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</p:sldMasterIdLst>
  <p:notesMasterIdLst>
    <p:notesMasterId r:id="rId27"/>
  </p:notesMasterIdLst>
  <p:sldIdLst>
    <p:sldId id="256" r:id="rId3"/>
    <p:sldId id="257" r:id="rId4"/>
    <p:sldId id="258" r:id="rId5"/>
    <p:sldId id="266" r:id="rId6"/>
    <p:sldId id="267" r:id="rId7"/>
    <p:sldId id="268" r:id="rId8"/>
    <p:sldId id="269" r:id="rId9"/>
    <p:sldId id="270" r:id="rId10"/>
    <p:sldId id="259" r:id="rId11"/>
    <p:sldId id="271" r:id="rId12"/>
    <p:sldId id="263" r:id="rId13"/>
    <p:sldId id="272" r:id="rId14"/>
    <p:sldId id="273" r:id="rId15"/>
    <p:sldId id="274" r:id="rId16"/>
    <p:sldId id="275" r:id="rId17"/>
    <p:sldId id="262" r:id="rId18"/>
    <p:sldId id="276" r:id="rId19"/>
    <p:sldId id="277" r:id="rId20"/>
    <p:sldId id="278" r:id="rId21"/>
    <p:sldId id="279" r:id="rId22"/>
    <p:sldId id="264" r:id="rId23"/>
    <p:sldId id="281" r:id="rId24"/>
    <p:sldId id="265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57E4EDE-1305-45EE-BA12-CF28A06457A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9802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153818-EF67-482F-99AE-52E3A783E7E4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55822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D38A51-DB37-4C50-BA93-C6C70448455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A78E0-8F4F-4AD6-912E-E9566749494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A7208-3382-4764-9F00-A9E4EFAAB4E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zh-TW"/>
              <a:t>按一下以編輯母片標題樣式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zh-TW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3D895E-1550-4045-935F-DDE97040EB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8C34-BF38-4D55-8CDB-66637E83F7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8CE3D-A491-42D4-B3B2-341BE36C67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CAB24-7DED-404C-882D-8D96D6A229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88FA1-C4C9-49E7-83F9-63D64CDCD9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9C98C-8E60-4157-86DF-F23AA6E3EF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4FC04-FE42-4852-8A6D-294960F24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29C4D-0610-41F4-8A2F-5F255E2573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6F078-0A4E-49ED-AD49-D5FAF47DC46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0424C-63D8-48EB-BCE3-4BB796888B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A9821-356D-41E4-9E81-B696B59226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E3EE-5CE0-4C84-B30A-29758D3345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81F6B-22F6-44B4-AABC-2FBE4F483E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8FA14-FE31-49A0-B63D-C1707E3B91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4873-6F3E-44D4-B548-DAE8C708B83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47713-9F64-40AF-9B71-A3B538EF093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779F7-3A0F-4FD5-A608-2383EE5FFDD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A15E7-E257-4FC1-9AF2-96459B425FA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BC050-E74D-45AF-BA78-2E5B8CE3C28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fld id="{E23C8495-A719-4632-B7F2-E293BD6BCEE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33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</a:t>
            </a:r>
          </a:p>
          <a:p>
            <a:pPr lvl="1"/>
            <a:r>
              <a:rPr lang="en-US" altLang="zh-TW" smtClean="0"/>
              <a:t>第二層</a:t>
            </a:r>
          </a:p>
          <a:p>
            <a:pPr lvl="2"/>
            <a:r>
              <a:rPr lang="en-US" altLang="zh-TW" smtClean="0"/>
              <a:t>第三層</a:t>
            </a:r>
          </a:p>
          <a:p>
            <a:pPr lvl="3"/>
            <a:r>
              <a:rPr lang="en-US" altLang="zh-TW" smtClean="0"/>
              <a:t>第四層</a:t>
            </a:r>
          </a:p>
          <a:p>
            <a:pPr lvl="4"/>
            <a:r>
              <a:rPr lang="en-US" altLang="zh-TW" smtClean="0"/>
              <a:t>第五層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a typeface="+mn-ea"/>
              </a:defRPr>
            </a:lvl1pPr>
          </a:lstStyle>
          <a:p>
            <a:pPr>
              <a:defRPr/>
            </a:pPr>
            <a:fld id="{9FC5B9B1-F37D-4B13-B433-DF5A4494FC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photo.pchome.com.tw/xy2002_pc/13910515428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http://ts2.explicit.bing.net/th?id=H.4963179565483769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76672"/>
            <a:ext cx="8100392" cy="6075294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64088" y="4725144"/>
            <a:ext cx="3456384" cy="18002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　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依附理論與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嬰兒期社會發展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ch07-1-1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549275"/>
            <a:ext cx="8137525" cy="63087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1052736"/>
            <a:ext cx="7344816" cy="4104456"/>
          </a:xfrm>
        </p:spPr>
        <p:txBody>
          <a:bodyPr/>
          <a:lstStyle/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r>
              <a:rPr lang="en-US" altLang="zh-TW" dirty="0" smtClean="0">
                <a:ea typeface="新細明體" pitchFamily="18" charset="-120"/>
              </a:rPr>
              <a:t>Thomas</a:t>
            </a:r>
            <a:r>
              <a:rPr lang="zh-TW" altLang="en-US" dirty="0" smtClean="0">
                <a:ea typeface="新細明體" pitchFamily="18" charset="-120"/>
              </a:rPr>
              <a:t>和</a:t>
            </a:r>
            <a:r>
              <a:rPr lang="en-US" altLang="zh-TW" dirty="0" smtClean="0">
                <a:ea typeface="新細明體" pitchFamily="18" charset="-120"/>
              </a:rPr>
              <a:t>Chase</a:t>
            </a:r>
            <a:r>
              <a:rPr lang="zh-TW" altLang="en-US" dirty="0" smtClean="0">
                <a:ea typeface="新細明體" pitchFamily="18" charset="-120"/>
              </a:rPr>
              <a:t>將描述與氣質有關的活動分為九類。根據這九項活動的反應特性，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buClr>
                <a:srgbClr val="CC3300"/>
              </a:buClr>
              <a:buNone/>
            </a:pPr>
            <a:r>
              <a:rPr lang="zh-TW" altLang="en-US" dirty="0" smtClean="0">
                <a:ea typeface="新細明體" pitchFamily="18" charset="-120"/>
              </a:rPr>
              <a:t>    再將嬰幼兒的氣質分為三類：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endParaRPr lang="zh-TW" altLang="en-US" dirty="0" smtClean="0">
              <a:ea typeface="新細明體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容易照顧的嬰兒（大約佔樣本之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40%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困難照顧的嬰兒（大約佔樣本之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10%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慢啟動的嬰兒（大約佔樣本之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15%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</a:p>
          <a:p>
            <a:pPr lvl="1" eaLnBrk="1" hangingPunct="1">
              <a:buFontTx/>
              <a:buNone/>
            </a:pPr>
            <a:endParaRPr lang="zh-TW" altLang="en-US" dirty="0" smtClean="0">
              <a:ea typeface="新細明體" pitchFamily="18" charset="-120"/>
            </a:endParaRPr>
          </a:p>
          <a:p>
            <a:pPr lvl="1" eaLnBrk="1" hangingPunct="1"/>
            <a:r>
              <a:rPr lang="zh-TW" altLang="en-US" dirty="0" smtClean="0">
                <a:ea typeface="新細明體" pitchFamily="18" charset="-120"/>
              </a:rPr>
              <a:t>但仍有</a:t>
            </a:r>
            <a:r>
              <a:rPr lang="en-US" altLang="zh-TW" dirty="0" smtClean="0">
                <a:ea typeface="新細明體" pitchFamily="18" charset="-120"/>
              </a:rPr>
              <a:t>35%</a:t>
            </a:r>
            <a:r>
              <a:rPr lang="zh-TW" altLang="en-US" dirty="0" smtClean="0">
                <a:ea typeface="新細明體" pitchFamily="18" charset="-120"/>
              </a:rPr>
              <a:t>的嬰兒並沒有明確的形式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274638"/>
            <a:ext cx="6205637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二 氣質的穩定性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嬰兒的氣質是否具有穩定性？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長期研究發現（</a:t>
            </a:r>
            <a:r>
              <a:rPr lang="en-US" altLang="zh-TW" sz="2400" dirty="0" smtClean="0">
                <a:ea typeface="新細明體" pitchFamily="18" charset="-120"/>
              </a:rPr>
              <a:t>Thomas &amp; Chess, 1984</a:t>
            </a:r>
            <a:r>
              <a:rPr lang="zh-TW" altLang="en-US" sz="2400" dirty="0" smtClean="0">
                <a:ea typeface="新細明體" pitchFamily="18" charset="-120"/>
              </a:rPr>
              <a:t>）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年幼氣質類型與未來學校適應有中度相關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困難照顧型：較可能表現出學校適應問題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慢啟型：較可能逃避學校要求</a:t>
            </a:r>
          </a:p>
          <a:p>
            <a:pPr eaLnBrk="1" hangingPunct="1"/>
            <a:r>
              <a:rPr lang="en-US" altLang="zh-TW" sz="2400" dirty="0" smtClean="0">
                <a:ea typeface="新細明體" pitchFamily="18" charset="-120"/>
              </a:rPr>
              <a:t>Jerome </a:t>
            </a:r>
            <a:r>
              <a:rPr lang="en-US" altLang="zh-TW" sz="2400" dirty="0" err="1" smtClean="0">
                <a:ea typeface="新細明體" pitchFamily="18" charset="-120"/>
              </a:rPr>
              <a:t>Kagan</a:t>
            </a:r>
            <a:r>
              <a:rPr lang="en-US" altLang="zh-TW" sz="2400" dirty="0" smtClean="0">
                <a:ea typeface="新細明體" pitchFamily="18" charset="-120"/>
              </a:rPr>
              <a:t> (1992) </a:t>
            </a:r>
            <a:r>
              <a:rPr lang="zh-TW" altLang="en-US" sz="2400" dirty="0" smtClean="0">
                <a:ea typeface="新細明體" pitchFamily="18" charset="-120"/>
              </a:rPr>
              <a:t>「行為抑制」長期研究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「行為抑制」：面對不熟悉人或情境時的迴避傾向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觀察時間：</a:t>
            </a:r>
            <a:r>
              <a:rPr lang="en-US" altLang="zh-TW" sz="2400" dirty="0" smtClean="0">
                <a:ea typeface="新細明體" pitchFamily="18" charset="-120"/>
              </a:rPr>
              <a:t>4ms, 21ms, 4ys, 5ys, and 7.5ys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「行為抑制」為一種中等程度穩定性的行為</a:t>
            </a:r>
            <a:endParaRPr lang="en-US" altLang="zh-TW" sz="2400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6" descr="http://ts1.explicit.bing.net/th?id=H.4826380559712792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140968"/>
            <a:ext cx="2968642" cy="3055166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274638"/>
            <a:ext cx="6925717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三 氣質的遺傳因素與環境因素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47664" y="1412776"/>
            <a:ext cx="3600399" cy="417646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氣質和人格特質的個別差異約有一半來自</a:t>
            </a:r>
            <a:r>
              <a:rPr lang="zh-TW" altLang="en-US" sz="32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遺傳</a:t>
            </a:r>
          </a:p>
          <a:p>
            <a:pPr eaLnBrk="1" hangingPunct="1"/>
            <a:endParaRPr lang="zh-TW" altLang="en-US" sz="2400" dirty="0" smtClean="0">
              <a:ea typeface="新細明體" pitchFamily="18" charset="-120"/>
            </a:endParaRP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48064" y="1556792"/>
            <a:ext cx="3816424" cy="2376264"/>
          </a:xfrm>
        </p:spPr>
        <p:txBody>
          <a:bodyPr/>
          <a:lstStyle/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環境因素決定棄職表現方式的強弱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文化價值觀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性別期待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父母教養態度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四 遺傳與環境對氣質的交互影響</a:t>
            </a:r>
          </a:p>
        </p:txBody>
      </p:sp>
      <p:pic>
        <p:nvPicPr>
          <p:cNvPr id="18435" name="Picture 4" descr="ch07-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600" y="1231421"/>
            <a:ext cx="7200800" cy="5626579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74638"/>
            <a:ext cx="6493669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五 氣質與孩童教養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dirty="0" smtClean="0">
                <a:ea typeface="新細明體" pitchFamily="18" charset="-120"/>
              </a:rPr>
              <a:t>氣質是可改變的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dirty="0" smtClean="0">
                <a:ea typeface="新細明體" pitchFamily="18" charset="-120"/>
              </a:rPr>
              <a:t>持續且溫和的引導孩童發展適應行為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zh-TW" altLang="en-US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dirty="0" smtClean="0">
                <a:ea typeface="新細明體" pitchFamily="18" charset="-120"/>
              </a:rPr>
              <a:t>如何引導社交性較低的兒童建立社交關係？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zh-TW" altLang="en-US" dirty="0" smtClean="0">
                <a:ea typeface="新細明體" pitchFamily="18" charset="-120"/>
              </a:rPr>
              <a:t>    口語引導                  鑑減敏感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zh-TW" altLang="en-US" dirty="0" smtClean="0">
                <a:ea typeface="新細明體" pitchFamily="18" charset="-120"/>
              </a:rPr>
              <a:t>    正向行為支持           溫暖回應的教養態度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zh-TW" altLang="en-US" dirty="0" smtClean="0">
                <a:ea typeface="新細明體" pitchFamily="18" charset="-120"/>
              </a:rPr>
              <a:t>    穩定和樂的家庭氣氛</a:t>
            </a:r>
          </a:p>
          <a:p>
            <a:pPr eaLnBrk="1" hangingPunct="1">
              <a:lnSpc>
                <a:spcPct val="90000"/>
              </a:lnSpc>
            </a:pPr>
            <a:endParaRPr lang="zh-TW" altLang="en-US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274638"/>
            <a:ext cx="6205637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第三節　依附關係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r>
              <a:rPr lang="zh-TW" altLang="en-US" dirty="0" smtClean="0">
                <a:ea typeface="新細明體" pitchFamily="18" charset="-120"/>
              </a:rPr>
              <a:t>「依附關係」（</a:t>
            </a:r>
            <a:r>
              <a:rPr lang="en-US" altLang="zh-TW" dirty="0" smtClean="0">
                <a:ea typeface="新細明體" pitchFamily="18" charset="-120"/>
              </a:rPr>
              <a:t>attachment relationship</a:t>
            </a:r>
            <a:r>
              <a:rPr lang="zh-TW" altLang="en-US" dirty="0" smtClean="0">
                <a:ea typeface="新細明體" pitchFamily="18" charset="-120"/>
              </a:rPr>
              <a:t>）是指自嬰兒起個體與特定照顧者間建立的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buClr>
                <a:srgbClr val="CC3300"/>
              </a:buClr>
              <a:buNone/>
            </a:pPr>
            <a:r>
              <a:rPr lang="zh-TW" altLang="en-US" b="1" dirty="0" smtClean="0">
                <a:solidFill>
                  <a:srgbClr val="FF0000"/>
                </a:solidFill>
                <a:ea typeface="新細明體" pitchFamily="18" charset="-120"/>
              </a:rPr>
              <a:t>   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情感連結</a:t>
            </a:r>
            <a:r>
              <a:rPr lang="zh-TW" altLang="en-US" dirty="0" smtClean="0">
                <a:ea typeface="新細明體" pitchFamily="18" charset="-120"/>
              </a:rPr>
              <a:t>，此緊密的情感連結使個體在</a:t>
            </a:r>
            <a:endParaRPr lang="en-US" altLang="zh-TW" dirty="0" smtClean="0">
              <a:ea typeface="新細明體" pitchFamily="18" charset="-120"/>
            </a:endParaRPr>
          </a:p>
          <a:p>
            <a:pPr eaLnBrk="1" hangingPunct="1">
              <a:buClr>
                <a:srgbClr val="CC3300"/>
              </a:buClr>
              <a:buNone/>
            </a:pPr>
            <a:r>
              <a:rPr lang="zh-TW" altLang="en-US" b="1" dirty="0" smtClean="0">
                <a:solidFill>
                  <a:schemeClr val="hlink"/>
                </a:solidFill>
                <a:ea typeface="新細明體" pitchFamily="18" charset="-120"/>
              </a:rPr>
              <a:t>   </a:t>
            </a:r>
            <a:r>
              <a:rPr lang="zh-TW" altLang="en-US" b="1" dirty="0" smtClean="0">
                <a:solidFill>
                  <a:schemeClr val="hlink"/>
                </a:solidFill>
                <a:ea typeface="標楷體" pitchFamily="65" charset="-120"/>
              </a:rPr>
              <a:t>共處時感受到愉快的經驗，</a:t>
            </a:r>
            <a:endParaRPr lang="en-US" altLang="zh-TW" b="1" dirty="0" smtClean="0">
              <a:solidFill>
                <a:schemeClr val="hlink"/>
              </a:solidFill>
              <a:ea typeface="標楷體" pitchFamily="65" charset="-120"/>
            </a:endParaRPr>
          </a:p>
          <a:p>
            <a:pPr eaLnBrk="1" hangingPunct="1">
              <a:buClr>
                <a:srgbClr val="CC3300"/>
              </a:buClr>
              <a:buNone/>
            </a:pPr>
            <a:r>
              <a:rPr lang="zh-TW" altLang="en-US" b="1" dirty="0" smtClean="0">
                <a:solidFill>
                  <a:schemeClr val="hlink"/>
                </a:solidFill>
                <a:ea typeface="標楷體" pitchFamily="65" charset="-120"/>
              </a:rPr>
              <a:t>而且在面對壓力時能得到安慰</a:t>
            </a:r>
            <a:r>
              <a:rPr lang="zh-TW" altLang="en-US" dirty="0" smtClean="0">
                <a:ea typeface="新細明體" pitchFamily="18" charset="-120"/>
              </a:rPr>
              <a:t>。</a:t>
            </a:r>
          </a:p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r>
              <a:rPr lang="zh-TW" altLang="en-US" dirty="0" smtClean="0">
                <a:ea typeface="新細明體" pitchFamily="18" charset="-120"/>
              </a:rPr>
              <a:t>   期待相聚</a:t>
            </a:r>
          </a:p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r>
              <a:rPr lang="zh-TW" altLang="en-US" dirty="0" smtClean="0">
                <a:ea typeface="新細明體" pitchFamily="18" charset="-120"/>
              </a:rPr>
              <a:t>   尋求安慰</a:t>
            </a:r>
          </a:p>
          <a:p>
            <a:pPr eaLnBrk="1" hangingPunct="1">
              <a:buClr>
                <a:srgbClr val="CC3300"/>
              </a:buClr>
              <a:buFont typeface="Wingdings" pitchFamily="2" charset="2"/>
              <a:buChar char="Ø"/>
            </a:pPr>
            <a:r>
              <a:rPr lang="zh-TW" altLang="en-US" dirty="0" smtClean="0">
                <a:ea typeface="新細明體" pitchFamily="18" charset="-120"/>
              </a:rPr>
              <a:t>   分享情緒</a:t>
            </a:r>
          </a:p>
        </p:txBody>
      </p:sp>
      <p:pic>
        <p:nvPicPr>
          <p:cNvPr id="9218" name="Picture 2" descr="http://ts1.mm.bing.net/th?id=H.4668682255204844&amp;pid=15.1&amp;H=219&amp;W=160"/>
          <p:cNvPicPr>
            <a:picLocks noChangeAspect="1" noChangeArrowheads="1"/>
          </p:cNvPicPr>
          <p:nvPr/>
        </p:nvPicPr>
        <p:blipFill>
          <a:blip r:embed="rId2" cstate="print"/>
          <a:srcRect l="5178" t="3780" r="6796" b="1721"/>
          <a:stretch>
            <a:fillRect/>
          </a:stretch>
        </p:blipFill>
        <p:spPr bwMode="auto">
          <a:xfrm>
            <a:off x="6372200" y="3140968"/>
            <a:ext cx="2376264" cy="3494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274638"/>
            <a:ext cx="6133629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一 依附關係的特性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1"/>
            <a:ext cx="7372672" cy="3917032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嬰幼兒的依附關係只建立在提供滿足生理需求者身上嗎？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依附關係的建立方式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dirty="0" smtClean="0">
                <a:ea typeface="新細明體" pitchFamily="18" charset="-120"/>
                <a:sym typeface="Wingdings" pitchFamily="2" charset="2"/>
              </a:rPr>
              <a:t>形成不同互動方式的「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  <a:sym typeface="Wingdings" pitchFamily="2" charset="2"/>
              </a:rPr>
              <a:t>內在表徵</a:t>
            </a:r>
            <a:r>
              <a:rPr lang="zh-TW" altLang="en-US" dirty="0" smtClean="0">
                <a:ea typeface="新細明體" pitchFamily="18" charset="-120"/>
                <a:sym typeface="Wingdings" pitchFamily="2" charset="2"/>
              </a:rPr>
              <a:t>」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  <a:sym typeface="Wingdings" pitchFamily="2" charset="2"/>
              </a:rPr>
              <a:t>「內在工作模式」：個體依附活動的內在表徵成為主導親子互動的指標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274638"/>
            <a:ext cx="5989613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二 依附關係的發展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The asocial phase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0-6wks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The phase of indiscriminate attachments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6wks-7ms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The specific attachments phase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7ms-9ms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The phase of multiple attachments 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9ms-18ms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274638"/>
            <a:ext cx="6205637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三 依附關係的測量方法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Ainsworth 1978</a:t>
            </a:r>
          </a:p>
          <a:p>
            <a:pPr eaLnBrk="1" hangingPunct="1"/>
            <a:endParaRPr lang="en-US" altLang="zh-TW" dirty="0" smtClean="0">
              <a:ea typeface="新細明體" pitchFamily="18" charset="-120"/>
            </a:endParaRPr>
          </a:p>
        </p:txBody>
      </p:sp>
      <p:pic>
        <p:nvPicPr>
          <p:cNvPr id="23557" name="Picture 5" descr="http://link.photo.pchome.com.tw/s12/xy2002_pc/1/139105154288/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132856"/>
            <a:ext cx="6264696" cy="4153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http://ts3.explicit.bing.net/th?id=H.4650961236593066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4476449" cy="5616624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8104" y="2636912"/>
            <a:ext cx="2188096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學習主題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3657" y="4005064"/>
            <a:ext cx="4420343" cy="197281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嬰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兒的情緒發展特性。</a:t>
            </a: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嬰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兒的氣質與影響因素。</a:t>
            </a: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嬰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兒的依附關係發展。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274638"/>
            <a:ext cx="6133629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四 依附關係的類型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600200"/>
            <a:ext cx="2332038" cy="4525963"/>
          </a:xfrm>
        </p:spPr>
        <p:txBody>
          <a:bodyPr/>
          <a:lstStyle/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安全  </a:t>
            </a:r>
          </a:p>
          <a:p>
            <a:pPr eaLnBrk="1" hangingPunct="1"/>
            <a:r>
              <a:rPr lang="en-US" altLang="zh-TW" sz="2400" dirty="0" smtClean="0">
                <a:ea typeface="新細明體" pitchFamily="18" charset="-120"/>
              </a:rPr>
              <a:t>Secure attachment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一般依附行為的反應</a:t>
            </a:r>
            <a:r>
              <a:rPr lang="en-US" altLang="zh-TW" sz="2400" dirty="0" smtClean="0">
                <a:ea typeface="新細明體" pitchFamily="18" charset="-120"/>
              </a:rPr>
              <a:t>.</a:t>
            </a:r>
          </a:p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多數嬰兒屬之 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51275" y="1600200"/>
            <a:ext cx="4910138" cy="2476500"/>
          </a:xfrm>
        </p:spPr>
        <p:txBody>
          <a:bodyPr/>
          <a:lstStyle/>
          <a:p>
            <a:pPr eaLnBrk="1" hangingPunct="1"/>
            <a:r>
              <a:rPr lang="zh-TW" altLang="en-US" sz="2400" dirty="0" smtClean="0">
                <a:ea typeface="新細明體" pitchFamily="18" charset="-120"/>
              </a:rPr>
              <a:t>不安全</a:t>
            </a:r>
          </a:p>
          <a:p>
            <a:pPr eaLnBrk="1" hangingPunct="1"/>
            <a:r>
              <a:rPr lang="en-US" altLang="zh-TW" sz="2400" dirty="0" smtClean="0">
                <a:ea typeface="新細明體" pitchFamily="18" charset="-120"/>
              </a:rPr>
              <a:t>Avoidant attachment</a:t>
            </a:r>
          </a:p>
          <a:p>
            <a:pPr eaLnBrk="1" hangingPunct="1"/>
            <a:r>
              <a:rPr lang="en-US" altLang="zh-TW" sz="2400" dirty="0" smtClean="0">
                <a:ea typeface="新細明體" pitchFamily="18" charset="-120"/>
              </a:rPr>
              <a:t>Resistant attachment</a:t>
            </a:r>
          </a:p>
          <a:p>
            <a:pPr eaLnBrk="1" hangingPunct="1"/>
            <a:r>
              <a:rPr lang="en-US" altLang="zh-TW" sz="2400" dirty="0" smtClean="0">
                <a:ea typeface="新細明體" pitchFamily="18" charset="-120"/>
              </a:rPr>
              <a:t>Disorganized/disoriented attachment </a:t>
            </a:r>
          </a:p>
          <a:p>
            <a:pPr eaLnBrk="1" hangingPunct="1"/>
            <a:endParaRPr lang="en-US" altLang="zh-TW" sz="2400" dirty="0" smtClean="0">
              <a:ea typeface="新細明體" pitchFamily="18" charset="-120"/>
            </a:endParaRPr>
          </a:p>
          <a:p>
            <a:pPr eaLnBrk="1" hangingPunct="1"/>
            <a:endParaRPr lang="en-US" altLang="zh-TW" sz="2400" dirty="0" smtClean="0">
              <a:ea typeface="新細明體" pitchFamily="18" charset="-12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924300" y="3789363"/>
            <a:ext cx="45275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400">
                <a:ea typeface="新細明體" pitchFamily="18" charset="-120"/>
              </a:rPr>
              <a:t>不同文化下，易形成較多特定不安全依附關係類型</a:t>
            </a:r>
          </a:p>
          <a:p>
            <a:r>
              <a:rPr lang="zh-TW" altLang="en-US" sz="2400">
                <a:ea typeface="新細明體" pitchFamily="18" charset="-120"/>
              </a:rPr>
              <a:t>例如</a:t>
            </a:r>
          </a:p>
          <a:p>
            <a:r>
              <a:rPr lang="zh-TW" altLang="en-US" sz="2400">
                <a:ea typeface="新細明體" pitchFamily="18" charset="-120"/>
              </a:rPr>
              <a:t>德國：迴避型依附關係多於美國社會</a:t>
            </a:r>
          </a:p>
          <a:p>
            <a:r>
              <a:rPr lang="zh-TW" altLang="en-US" sz="2400">
                <a:ea typeface="新細明體" pitchFamily="18" charset="-120"/>
              </a:rPr>
              <a:t>日本：較多拒絕型依附關係幼兒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://ts3.explicit.bing.net/th?id=H.4865859857680598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52736"/>
            <a:ext cx="6336177" cy="5389464"/>
          </a:xfrm>
          <a:prstGeom prst="rect">
            <a:avLst/>
          </a:prstGeom>
          <a:noFill/>
        </p:spPr>
      </p:pic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5664" y="188640"/>
            <a:ext cx="4348336" cy="439291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一、依附關係的特性</a:t>
            </a:r>
          </a:p>
          <a:p>
            <a:pPr eaLnBrk="1" hangingPunct="1">
              <a:buFontTx/>
              <a:buNone/>
            </a:pPr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二、依附關係的發展</a:t>
            </a:r>
          </a:p>
          <a:p>
            <a:pPr eaLnBrk="1" hangingPunct="1">
              <a:buFontTx/>
              <a:buNone/>
            </a:pPr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三、依附關係的測量</a:t>
            </a:r>
          </a:p>
          <a:p>
            <a:pPr eaLnBrk="1" hangingPunct="1">
              <a:buFontTx/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四、依附關係的類型</a:t>
            </a:r>
          </a:p>
          <a:p>
            <a:pPr lvl="1" eaLnBrk="1" hangingPunct="1">
              <a:buFontTx/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（一）安全型依附關係</a:t>
            </a:r>
          </a:p>
          <a:p>
            <a:pPr lvl="1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（二）不安全型依附關係</a:t>
            </a:r>
            <a:endParaRPr lang="en-US" altLang="zh-TW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         1.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迴避型依附關係</a:t>
            </a: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         2.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拒絕型依附關係</a:t>
            </a:r>
          </a:p>
          <a:p>
            <a:pPr lvl="1" eaLnBrk="1" hangingPunct="1">
              <a:buFontTx/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         3.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混亂型依附關係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C:\Users\P42FI303\Desktop\依附理論  2012--nf1_頁面_05.jpg"/>
          <p:cNvPicPr/>
          <p:nvPr/>
        </p:nvPicPr>
        <p:blipFill>
          <a:blip r:embed="rId2" cstate="print"/>
          <a:srcRect l="16374" t="8453" r="18377" b="4718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 descr="http://ts3.explicit.bing.net/th?id=H.4991994482458810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76672"/>
            <a:ext cx="7200800" cy="4779843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5" y="908720"/>
            <a:ext cx="2664296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問 題 討 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http://ts3.mm.bing.net/th?id=H.4625766947882538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-8167"/>
            <a:ext cx="8100392" cy="6504616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3429000"/>
            <a:ext cx="8100392" cy="283569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1. 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嬰兒何時能具備基本情緒？</a:t>
            </a: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2. 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說明嬰兒情緒自控發展的特性。</a:t>
            </a: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3. 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嬰兒氣質的主要向度為何？氣質會不會改變？</a:t>
            </a: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4. 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嬰兒的依附關係的主要類型</a:t>
            </a:r>
            <a:endParaRPr lang="en-US" altLang="zh-TW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Tx/>
              <a:buNone/>
            </a:pPr>
            <a:r>
              <a:rPr lang="en-US" altLang="zh-TW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   </a:t>
            </a:r>
            <a:r>
              <a:rPr lang="zh-TW" altLang="en-US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以及它們對嬰兒發展的影響為何？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332656"/>
            <a:ext cx="5787852" cy="490537"/>
          </a:xfrm>
        </p:spPr>
        <p:txBody>
          <a:bodyPr/>
          <a:lstStyle/>
          <a:p>
            <a:pPr eaLnBrk="1" hangingPunct="1"/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第一節　嬰兒期情緒發展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052736"/>
            <a:ext cx="7704856" cy="561729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sz="2400" dirty="0" smtClean="0">
                <a:ea typeface="新細明體" pitchFamily="18" charset="-120"/>
              </a:rPr>
              <a:t>一、基本情緒的發展</a:t>
            </a:r>
          </a:p>
          <a:p>
            <a:pPr lvl="1" eaLnBrk="1" hangingPunct="1">
              <a:buFontTx/>
              <a:buNone/>
            </a:pPr>
            <a:r>
              <a:rPr lang="zh-TW" altLang="en-US" sz="2000" dirty="0" smtClean="0">
                <a:ea typeface="新細明體" pitchFamily="18" charset="-120"/>
              </a:rPr>
              <a:t>（一）快樂</a:t>
            </a:r>
          </a:p>
          <a:p>
            <a:pPr lvl="1" eaLnBrk="1" hangingPunct="1">
              <a:buFontTx/>
              <a:buNone/>
            </a:pP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何時產生快樂情緒；快樂情緒的社會功能</a:t>
            </a:r>
          </a:p>
          <a:p>
            <a:pPr lvl="1" eaLnBrk="1" hangingPunct="1">
              <a:buFontTx/>
              <a:buNone/>
            </a:pPr>
            <a:r>
              <a:rPr lang="zh-TW" altLang="en-US" sz="2000" dirty="0" smtClean="0">
                <a:ea typeface="新細明體" pitchFamily="18" charset="-120"/>
              </a:rPr>
              <a:t>（二）生氣和害怕</a:t>
            </a:r>
          </a:p>
          <a:p>
            <a:pPr lvl="1"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生氣的力量使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克服阻撓；害怕在會爬會走後尤其重要</a:t>
            </a:r>
          </a:p>
          <a:p>
            <a:pPr lvl="1"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使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對新事物好奇，也同時提高警覺</a:t>
            </a:r>
          </a:p>
          <a:p>
            <a:pPr lvl="1"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使照顧者繼續照顧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時，減少嬰幼兒探索中所面臨的危險</a:t>
            </a:r>
            <a:endParaRPr lang="en-US" altLang="zh-TW" sz="2000" dirty="0" smtClean="0">
              <a:ea typeface="新細明體" pitchFamily="18" charset="-120"/>
            </a:endParaRPr>
          </a:p>
          <a:p>
            <a:pPr eaLnBrk="1" hangingPunct="1">
              <a:buFontTx/>
              <a:buNone/>
            </a:pPr>
            <a:r>
              <a:rPr lang="zh-TW" altLang="en-US" sz="2400" dirty="0" smtClean="0">
                <a:ea typeface="新細明體" pitchFamily="18" charset="-120"/>
              </a:rPr>
              <a:t>二、嬰兒與成人間的情緒互動特性</a:t>
            </a:r>
          </a:p>
          <a:p>
            <a:pPr lvl="1" eaLnBrk="1" hangingPunct="1">
              <a:buFontTx/>
              <a:buNone/>
            </a:pPr>
            <a:r>
              <a:rPr lang="zh-TW" altLang="en-US" sz="2000" dirty="0" smtClean="0">
                <a:ea typeface="新細明體" pitchFamily="18" charset="-120"/>
              </a:rPr>
              <a:t>（一）相互約束模式</a:t>
            </a:r>
          </a:p>
          <a:p>
            <a:pPr lvl="1" eaLnBrk="1" hangingPunct="1">
              <a:buFontTx/>
              <a:buNone/>
            </a:pPr>
            <a:r>
              <a:rPr lang="zh-TW" altLang="en-US" sz="2000" dirty="0" smtClean="0">
                <a:ea typeface="新細明體" pitchFamily="18" charset="-120"/>
              </a:rPr>
              <a:t>（二）社會性參照</a:t>
            </a:r>
          </a:p>
          <a:p>
            <a:pPr eaLnBrk="1" hangingPunct="1">
              <a:buFontTx/>
              <a:buNone/>
            </a:pPr>
            <a:r>
              <a:rPr lang="zh-TW" altLang="en-US" sz="2400" dirty="0" smtClean="0">
                <a:ea typeface="新細明體" pitchFamily="18" charset="-120"/>
              </a:rPr>
              <a:t>三、自我意識性情緒</a:t>
            </a:r>
          </a:p>
          <a:p>
            <a:pPr eaLnBrk="1" hangingPunct="1">
              <a:buFontTx/>
              <a:buNone/>
            </a:pPr>
            <a:r>
              <a:rPr lang="zh-TW" altLang="en-US" sz="2400" dirty="0" smtClean="0">
                <a:ea typeface="新細明體" pitchFamily="18" charset="-120"/>
              </a:rPr>
              <a:t>四、情緒的自我控制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http://ts1.explicit.bing.net/th?id=H.4771095745528184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5933" y="4149081"/>
            <a:ext cx="3105615" cy="2520279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88640"/>
            <a:ext cx="7313613" cy="114300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快  樂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1640" y="1268760"/>
            <a:ext cx="3579813" cy="4525963"/>
          </a:xfrm>
        </p:spPr>
        <p:txBody>
          <a:bodyPr/>
          <a:lstStyle/>
          <a:p>
            <a:pPr eaLnBrk="1" hangingPunct="1"/>
            <a:r>
              <a:rPr lang="zh-TW" altLang="en-US" sz="2000" dirty="0" smtClean="0">
                <a:ea typeface="新細明體" pitchFamily="18" charset="-120"/>
              </a:rPr>
              <a:t>您的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快樂時會有什麼樣的反應</a:t>
            </a:r>
            <a:r>
              <a:rPr lang="en-US" altLang="zh-TW" sz="2000" dirty="0" smtClean="0">
                <a:ea typeface="新細明體" pitchFamily="18" charset="-120"/>
              </a:rPr>
              <a:t>?</a:t>
            </a:r>
          </a:p>
          <a:p>
            <a:pPr eaLnBrk="1" hangingPunct="1"/>
            <a:r>
              <a:rPr lang="zh-TW" altLang="en-US" sz="2000" dirty="0" smtClean="0">
                <a:ea typeface="新細明體" pitchFamily="18" charset="-120"/>
              </a:rPr>
              <a:t>您的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什麼情況下會有快樂的反應</a:t>
            </a:r>
            <a:r>
              <a:rPr lang="en-US" altLang="zh-TW" sz="2000" dirty="0" smtClean="0">
                <a:ea typeface="新細明體" pitchFamily="18" charset="-120"/>
              </a:rPr>
              <a:t>?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快樂</a:t>
            </a:r>
            <a:r>
              <a:rPr lang="en-US" altLang="zh-TW" sz="2000" dirty="0" smtClean="0">
                <a:ea typeface="新細明體" pitchFamily="18" charset="-120"/>
              </a:rPr>
              <a:t>…</a:t>
            </a:r>
            <a:r>
              <a:rPr lang="zh-TW" altLang="en-US" sz="2000" dirty="0" smtClean="0">
                <a:ea typeface="新細明體" pitchFamily="18" charset="-120"/>
              </a:rPr>
              <a:t>發生於</a:t>
            </a:r>
          </a:p>
          <a:p>
            <a:pPr eaLnBrk="1" hangingPunct="1">
              <a:buFontTx/>
              <a:buNone/>
            </a:pPr>
            <a:r>
              <a:rPr lang="en-US" altLang="zh-TW" sz="2000" dirty="0" smtClean="0">
                <a:ea typeface="新細明體" pitchFamily="18" charset="-120"/>
              </a:rPr>
              <a:t>-  </a:t>
            </a:r>
            <a:r>
              <a:rPr lang="zh-TW" altLang="en-US" sz="2000" dirty="0" smtClean="0">
                <a:ea typeface="新細明體" pitchFamily="18" charset="-120"/>
              </a:rPr>
              <a:t>睡眠中</a:t>
            </a:r>
          </a:p>
          <a:p>
            <a:pPr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學習新技能</a:t>
            </a:r>
          </a:p>
          <a:p>
            <a:pPr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與人互動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1m </a:t>
            </a:r>
            <a:r>
              <a:rPr lang="zh-TW" altLang="en-US" sz="2000" dirty="0" smtClean="0">
                <a:ea typeface="新細明體" pitchFamily="18" charset="-120"/>
              </a:rPr>
              <a:t>目光追逐移動的物體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6-10 wks </a:t>
            </a:r>
            <a:r>
              <a:rPr lang="zh-TW" altLang="en-US" sz="2000" dirty="0" smtClean="0">
                <a:ea typeface="新細明體" pitchFamily="18" charset="-120"/>
              </a:rPr>
              <a:t>社會性笑容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3ms</a:t>
            </a:r>
            <a:r>
              <a:rPr lang="zh-TW" altLang="en-US" sz="2000" dirty="0" smtClean="0">
                <a:ea typeface="新細明體" pitchFamily="18" charset="-120"/>
              </a:rPr>
              <a:t>後 互動</a:t>
            </a:r>
            <a:r>
              <a:rPr lang="en-US" altLang="zh-TW" sz="20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000" dirty="0" smtClean="0">
                <a:ea typeface="新細明體" pitchFamily="18" charset="-120"/>
                <a:sym typeface="Wingdings" pitchFamily="2" charset="2"/>
              </a:rPr>
              <a:t>人臉</a:t>
            </a:r>
            <a:r>
              <a:rPr lang="en-US" altLang="zh-TW" sz="2000" dirty="0" smtClean="0">
                <a:ea typeface="新細明體" pitchFamily="18" charset="-120"/>
                <a:sym typeface="Wingdings" pitchFamily="2" charset="2"/>
              </a:rPr>
              <a:t>-</a:t>
            </a:r>
            <a:r>
              <a:rPr lang="zh-TW" altLang="en-US" sz="2000" dirty="0" smtClean="0">
                <a:ea typeface="新細明體" pitchFamily="18" charset="-120"/>
                <a:sym typeface="Wingdings" pitchFamily="2" charset="2"/>
              </a:rPr>
              <a:t>特殊社會意義的刺激</a:t>
            </a:r>
            <a:endParaRPr lang="zh-TW" altLang="en-US" sz="2000" dirty="0" smtClean="0">
              <a:ea typeface="新細明體" pitchFamily="18" charset="-12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76056" y="1196753"/>
            <a:ext cx="4067944" cy="3312368"/>
          </a:xfrm>
        </p:spPr>
        <p:txBody>
          <a:bodyPr/>
          <a:lstStyle/>
          <a:p>
            <a:pPr eaLnBrk="1" hangingPunct="1"/>
            <a:r>
              <a:rPr lang="zh-TW" altLang="en-US" sz="2000" dirty="0" smtClean="0">
                <a:ea typeface="新細明體" pitchFamily="18" charset="-120"/>
              </a:rPr>
              <a:t>大笑 </a:t>
            </a:r>
            <a:r>
              <a:rPr lang="en-US" altLang="zh-TW" sz="2000" dirty="0" smtClean="0">
                <a:ea typeface="新細明體" pitchFamily="18" charset="-120"/>
              </a:rPr>
              <a:t>laughter</a:t>
            </a:r>
          </a:p>
          <a:p>
            <a:pPr eaLnBrk="1" hangingPunct="1"/>
            <a:r>
              <a:rPr lang="zh-TW" altLang="en-US" sz="2000" dirty="0" smtClean="0">
                <a:ea typeface="新細明體" pitchFamily="18" charset="-120"/>
              </a:rPr>
              <a:t>快速的訊息處理歷程</a:t>
            </a:r>
            <a:endParaRPr lang="en-US" altLang="zh-TW" sz="2000" dirty="0" smtClean="0">
              <a:ea typeface="新細明體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3-4ms </a:t>
            </a:r>
          </a:p>
          <a:p>
            <a:pPr eaLnBrk="1" hangingPunct="1">
              <a:buFontTx/>
              <a:buChar char="-"/>
            </a:pPr>
            <a:r>
              <a:rPr lang="zh-TW" altLang="en-US" sz="2000" dirty="0" smtClean="0">
                <a:ea typeface="新細明體" pitchFamily="18" charset="-120"/>
              </a:rPr>
              <a:t>奇特好玩的動作 事件等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6ms</a:t>
            </a:r>
          </a:p>
          <a:p>
            <a:pPr eaLnBrk="1" hangingPunct="1">
              <a:buFontTx/>
              <a:buNone/>
            </a:pPr>
            <a:r>
              <a:rPr lang="en-US" altLang="zh-TW" sz="2000" dirty="0" smtClean="0">
                <a:ea typeface="新細明體" pitchFamily="18" charset="-120"/>
              </a:rPr>
              <a:t>-   </a:t>
            </a:r>
            <a:r>
              <a:rPr lang="zh-TW" altLang="en-US" sz="2000" dirty="0" smtClean="0">
                <a:ea typeface="新細明體" pitchFamily="18" charset="-120"/>
              </a:rPr>
              <a:t>與熟識的人互動 發出笑聲</a:t>
            </a:r>
          </a:p>
          <a:p>
            <a:pPr eaLnBrk="1" hangingPunct="1"/>
            <a:r>
              <a:rPr lang="en-US" altLang="zh-TW" sz="2000" dirty="0" smtClean="0">
                <a:ea typeface="新細明體" pitchFamily="18" charset="-120"/>
              </a:rPr>
              <a:t>1y</a:t>
            </a:r>
          </a:p>
          <a:p>
            <a:pPr eaLnBrk="1" hangingPunct="1">
              <a:buFontTx/>
              <a:buNone/>
            </a:pPr>
            <a:r>
              <a:rPr lang="en-US" altLang="zh-TW" sz="2000" dirty="0" smtClean="0">
                <a:ea typeface="新細明體" pitchFamily="18" charset="-120"/>
              </a:rPr>
              <a:t>-  </a:t>
            </a:r>
            <a:r>
              <a:rPr lang="zh-TW" altLang="en-US" sz="2000" dirty="0" smtClean="0">
                <a:ea typeface="新細明體" pitchFamily="18" charset="-120"/>
              </a:rPr>
              <a:t>笑容和歡笑具有複雜的社會訊號</a:t>
            </a:r>
          </a:p>
          <a:p>
            <a:pPr eaLnBrk="1" hangingPunct="1"/>
            <a:endParaRPr lang="zh-TW" altLang="en-US" sz="2000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 descr="http://ts2.mm.bing.net/th?id=H.4687068998403829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501008"/>
            <a:ext cx="4067944" cy="3054931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生氣和害怕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9632" y="1412776"/>
            <a:ext cx="377227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您的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生氣和害怕時會有什麼樣的反應</a:t>
            </a:r>
            <a:r>
              <a:rPr lang="en-US" altLang="zh-TW" sz="2000" dirty="0" smtClean="0">
                <a:ea typeface="新細明體" pitchFamily="18" charset="-12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您的</a:t>
            </a:r>
            <a:r>
              <a:rPr lang="en-US" altLang="zh-TW" sz="2000" dirty="0" smtClean="0">
                <a:ea typeface="新細明體" pitchFamily="18" charset="-120"/>
              </a:rPr>
              <a:t>Baby</a:t>
            </a:r>
            <a:r>
              <a:rPr lang="zh-TW" altLang="en-US" sz="2000" dirty="0" smtClean="0">
                <a:ea typeface="新細明體" pitchFamily="18" charset="-120"/>
              </a:rPr>
              <a:t>什麼情況下會有生氣和害怕的反應</a:t>
            </a:r>
            <a:r>
              <a:rPr lang="en-US" altLang="zh-TW" sz="2000" dirty="0" smtClean="0">
                <a:ea typeface="新細明體" pitchFamily="18" charset="-12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飢餓、就醫、體溫改變、感興趣的事被移開、手臂不能自由動作、照顧者離開一下</a:t>
            </a:r>
            <a:r>
              <a:rPr lang="en-US" altLang="zh-TW" sz="2000" dirty="0" smtClean="0">
                <a:ea typeface="新細明體" pitchFamily="18" charset="-120"/>
              </a:rPr>
              <a:t>…</a:t>
            </a:r>
            <a:endParaRPr lang="zh-TW" altLang="en-US" sz="20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itchFamily="18" charset="-120"/>
              </a:rPr>
              <a:t>6ms-1y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感興趣的事物直接抓取</a:t>
            </a:r>
            <a:endParaRPr lang="en-US" altLang="zh-TW" sz="20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000" dirty="0" smtClean="0">
                <a:ea typeface="新細明體" pitchFamily="18" charset="-120"/>
                <a:sym typeface="Wingdings" pitchFamily="2" charset="2"/>
              </a:rPr>
              <a:t>先觀察甚或遲疑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視覺懸崖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</a:rPr>
              <a:t>陌生人焦慮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dirty="0" smtClean="0">
                <a:ea typeface="新細明體" pitchFamily="18" charset="-120"/>
                <a:sym typeface="Wingdings" pitchFamily="2" charset="2"/>
              </a:rPr>
              <a:t>小心翼翼 有些迷惑  緊張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0013" y="1600201"/>
            <a:ext cx="3496443" cy="19008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000" smtClean="0">
                <a:ea typeface="新細明體" pitchFamily="18" charset="-120"/>
              </a:rPr>
              <a:t>表現害怕與焦慮情緒的三個主要因素：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smtClean="0">
                <a:ea typeface="新細明體" pitchFamily="18" charset="-120"/>
              </a:rPr>
              <a:t>氣質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smtClean="0">
                <a:ea typeface="新細明體" pitchFamily="18" charset="-120"/>
              </a:rPr>
              <a:t>過去與陌生人接觸的經驗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000" smtClean="0">
                <a:ea typeface="新細明體" pitchFamily="18" charset="-120"/>
              </a:rPr>
              <a:t>接觸此陌生人的情境</a:t>
            </a:r>
          </a:p>
          <a:p>
            <a:pPr eaLnBrk="1" hangingPunct="1">
              <a:lnSpc>
                <a:spcPct val="90000"/>
              </a:lnSpc>
            </a:pPr>
            <a:endParaRPr lang="zh-TW" altLang="en-US" sz="200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2843808" y="274638"/>
            <a:ext cx="4608513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與成人間的互動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CC3300"/>
                </a:solidFill>
                <a:ea typeface="新細明體" pitchFamily="18" charset="-120"/>
              </a:rPr>
              <a:t>相互約束模式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嬰幼兒表達</a:t>
            </a:r>
            <a:r>
              <a:rPr lang="en-US" altLang="zh-TW" sz="2400" dirty="0" smtClean="0">
                <a:ea typeface="新細明體" pitchFamily="18" charset="-120"/>
              </a:rPr>
              <a:t>—</a:t>
            </a:r>
            <a:r>
              <a:rPr lang="zh-TW" altLang="en-US" sz="2400" dirty="0" smtClean="0">
                <a:ea typeface="新細明體" pitchFamily="18" charset="-120"/>
              </a:rPr>
              <a:t>成人解讀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愉快</a:t>
            </a:r>
            <a:r>
              <a:rPr lang="en-US" altLang="zh-TW" sz="2400" dirty="0" smtClean="0">
                <a:ea typeface="新細明體" pitchFamily="18" charset="-120"/>
              </a:rPr>
              <a:t>/</a:t>
            </a:r>
            <a:r>
              <a:rPr lang="zh-TW" altLang="en-US" sz="2400" dirty="0" smtClean="0">
                <a:ea typeface="新細明體" pitchFamily="18" charset="-120"/>
              </a:rPr>
              <a:t>不愉快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修補改善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學習了解別人的感覺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辨識臉部基本情緒表情的能力 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(6m-1y)</a:t>
            </a:r>
            <a:endParaRPr lang="en-US" altLang="zh-TW" sz="2400" dirty="0" smtClean="0">
              <a:ea typeface="新細明體" pitchFamily="18" charset="-120"/>
            </a:endParaRP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社會性參照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別人經驗</a:t>
            </a:r>
            <a:r>
              <a:rPr lang="en-US" altLang="zh-TW" sz="2400" dirty="0" smtClean="0">
                <a:ea typeface="新細明體" pitchFamily="18" charset="-120"/>
              </a:rPr>
              <a:t>, </a:t>
            </a:r>
            <a:r>
              <a:rPr lang="zh-TW" altLang="en-US" sz="2400" dirty="0" smtClean="0">
                <a:ea typeface="新細明體" pitchFamily="18" charset="-120"/>
              </a:rPr>
              <a:t>情緒反應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自我行為指標</a:t>
            </a:r>
            <a:endParaRPr lang="zh-TW" altLang="en-US" sz="24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臉部表情辨識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增加探索與適應新環境的能力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能不能</a:t>
            </a:r>
            <a:r>
              <a:rPr lang="en-US" altLang="zh-TW" sz="2400" dirty="0" smtClean="0">
                <a:ea typeface="新細明體" pitchFamily="18" charset="-120"/>
              </a:rPr>
              <a:t>/</a:t>
            </a:r>
            <a:r>
              <a:rPr lang="zh-TW" altLang="en-US" sz="2400" dirty="0" smtClean="0">
                <a:ea typeface="新細明體" pitchFamily="18" charset="-120"/>
              </a:rPr>
              <a:t>可不可以</a:t>
            </a:r>
            <a:r>
              <a:rPr lang="en-US" altLang="zh-TW" sz="2400" dirty="0" smtClean="0">
                <a:ea typeface="新細明體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懸崖研究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深度線索不明顯時</a:t>
            </a:r>
            <a:r>
              <a:rPr lang="en-US" altLang="zh-TW" sz="2400" dirty="0" smtClean="0">
                <a:ea typeface="新細明體" pitchFamily="18" charset="-120"/>
              </a:rPr>
              <a:t>, </a:t>
            </a:r>
            <a:r>
              <a:rPr lang="zh-TW" altLang="en-US" sz="2400" dirty="0" smtClean="0">
                <a:ea typeface="新細明體" pitchFamily="18" charset="-120"/>
              </a:rPr>
              <a:t>嬰幼兒參照母親臉部表情決定行為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身體動作、認知發展、情緒理解共同成長</a:t>
            </a:r>
          </a:p>
        </p:txBody>
      </p:sp>
      <p:pic>
        <p:nvPicPr>
          <p:cNvPr id="10246" name="Picture 6" descr="http://ts4.explicit.bing.net/th?id=H.4872057521571023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043608" y="4365104"/>
            <a:ext cx="3528392" cy="2205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274638"/>
            <a:ext cx="5917605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自我意識性情緒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羞愧、難為情、罪惡感、忌妒、驕傲</a:t>
            </a:r>
            <a:r>
              <a:rPr lang="en-US" altLang="zh-TW" dirty="0" smtClean="0">
                <a:ea typeface="新細明體" pitchFamily="18" charset="-120"/>
              </a:rPr>
              <a:t>…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1.5ys</a:t>
            </a:r>
            <a:r>
              <a:rPr lang="zh-TW" altLang="en-US" dirty="0" smtClean="0">
                <a:ea typeface="新細明體" pitchFamily="18" charset="-120"/>
              </a:rPr>
              <a:t>以後逐漸表現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眼睛往下看、雙手下垂、把臉藏起來</a:t>
            </a:r>
            <a:r>
              <a:rPr lang="en-US" altLang="zh-TW" dirty="0" smtClean="0">
                <a:ea typeface="新細明體" pitchFamily="18" charset="-120"/>
              </a:rPr>
              <a:t>…</a:t>
            </a:r>
          </a:p>
          <a:p>
            <a:pPr eaLnBrk="1" hangingPunct="1"/>
            <a:endParaRPr lang="en-US" altLang="zh-TW" dirty="0" smtClean="0">
              <a:ea typeface="新細明體" pitchFamily="18" charset="-120"/>
            </a:endParaRP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通常需要</a:t>
            </a:r>
            <a:r>
              <a:rPr lang="en-US" altLang="zh-TW" dirty="0" smtClean="0">
                <a:ea typeface="新細明體" pitchFamily="18" charset="-120"/>
              </a:rPr>
              <a:t>【</a:t>
            </a:r>
            <a:r>
              <a:rPr lang="zh-TW" altLang="en-US" dirty="0" smtClean="0">
                <a:ea typeface="新細明體" pitchFamily="18" charset="-120"/>
              </a:rPr>
              <a:t>自我內在的評量過程</a:t>
            </a:r>
            <a:r>
              <a:rPr lang="en-US" altLang="zh-TW" dirty="0" smtClean="0">
                <a:ea typeface="新細明體" pitchFamily="18" charset="-120"/>
              </a:rPr>
              <a:t>】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成人指引 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例如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zh-TW" altLang="en-US" dirty="0" smtClean="0">
                <a:ea typeface="新細明體" pitchFamily="18" charset="-120"/>
              </a:rPr>
              <a:t>羞羞臉</a:t>
            </a:r>
            <a:r>
              <a:rPr lang="en-US" altLang="zh-TW" dirty="0" smtClean="0">
                <a:ea typeface="新細明體" pitchFamily="18" charset="-120"/>
              </a:rPr>
              <a:t>….  </a:t>
            </a:r>
            <a:r>
              <a:rPr lang="zh-TW" altLang="en-US" dirty="0" smtClean="0">
                <a:ea typeface="新細明體" pitchFamily="18" charset="-120"/>
              </a:rPr>
              <a:t>你好棒</a:t>
            </a:r>
            <a:r>
              <a:rPr lang="en-US" altLang="zh-TW" dirty="0" smtClean="0">
                <a:ea typeface="新細明體" pitchFamily="18" charset="-120"/>
              </a:rPr>
              <a:t>!</a:t>
            </a:r>
          </a:p>
          <a:p>
            <a:pPr eaLnBrk="1" hangingPunct="1"/>
            <a:r>
              <a:rPr lang="zh-TW" altLang="en-US" dirty="0" smtClean="0">
                <a:ea typeface="新細明體" pitchFamily="18" charset="-120"/>
              </a:rPr>
              <a:t>成人語氣評價</a:t>
            </a:r>
            <a:r>
              <a:rPr lang="en-US" altLang="zh-TW" dirty="0" smtClean="0">
                <a:ea typeface="新細明體" pitchFamily="18" charset="-120"/>
              </a:rPr>
              <a:t>【</a:t>
            </a:r>
            <a:r>
              <a:rPr lang="zh-TW" altLang="en-US" sz="3200" b="1" dirty="0" smtClean="0">
                <a:solidFill>
                  <a:srgbClr val="CC3300"/>
                </a:solidFill>
                <a:ea typeface="新細明體" pitchFamily="18" charset="-120"/>
              </a:rPr>
              <a:t>偏頗</a:t>
            </a:r>
            <a:r>
              <a:rPr lang="en-US" altLang="zh-TW" dirty="0" smtClean="0">
                <a:ea typeface="新細明體" pitchFamily="18" charset="-120"/>
              </a:rPr>
              <a:t>】</a:t>
            </a:r>
            <a:endParaRPr lang="zh-TW" altLang="en-US" dirty="0" smtClean="0">
              <a:ea typeface="新細明體" pitchFamily="18" charset="-120"/>
            </a:endParaRPr>
          </a:p>
          <a:p>
            <a:pPr eaLnBrk="1" hangingPunct="1"/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新細明體" pitchFamily="18" charset="-120"/>
              </a:rPr>
              <a:t>情緒自我控制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412776"/>
            <a:ext cx="7313613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新細明體" pitchFamily="18" charset="-120"/>
              </a:rPr>
              <a:t>Baby</a:t>
            </a:r>
            <a:r>
              <a:rPr lang="zh-TW" altLang="en-US" sz="2400" dirty="0" smtClean="0">
                <a:ea typeface="新細明體" pitchFamily="18" charset="-120"/>
              </a:rPr>
              <a:t>如何控制自己的情緒</a:t>
            </a:r>
            <a:r>
              <a:rPr lang="en-US" altLang="zh-TW" sz="2400" dirty="0" smtClean="0">
                <a:ea typeface="新細明體" pitchFamily="18" charset="-12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迴避、吸吮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早期自我控制與腦部皮層發育有關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照顧者：協助嬰幼兒發展出適應環境的反應，照顧者與嬰兒的互動是關鍵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</a:rPr>
              <a:t>表情交換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正向情緒的調節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半歲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負向情緒調節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1y (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探索受阻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、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跌倒等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照顧者提供正確的協助方式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引導嬰兒自我調節受挫的情緒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增加嬰兒對外在刺激的容忍力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1.5m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後</a:t>
            </a: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, </a:t>
            </a:r>
            <a:r>
              <a:rPr lang="zh-TW" altLang="en-US" sz="2400" dirty="0" smtClean="0">
                <a:ea typeface="新細明體" pitchFamily="18" charset="-120"/>
                <a:sym typeface="Wingdings" pitchFamily="2" charset="2"/>
              </a:rPr>
              <a:t>可透過語言來表達或抒發自己的情緒反應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764704"/>
            <a:ext cx="7543800" cy="882650"/>
          </a:xfrm>
        </p:spPr>
        <p:txBody>
          <a:bodyPr/>
          <a:lstStyle/>
          <a:p>
            <a:pPr eaLnBrk="1" hangingPunct="1"/>
            <a:r>
              <a:rPr lang="zh-TW" altLang="en-US" b="0" dirty="0" smtClean="0">
                <a:latin typeface="微軟正黑體" pitchFamily="34" charset="-120"/>
                <a:ea typeface="微軟正黑體" pitchFamily="34" charset="-120"/>
              </a:rPr>
              <a:t>第二節　嬰兒之氣質和發展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2276872"/>
            <a:ext cx="7633220" cy="381664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dirty="0" smtClean="0"/>
              <a:t>一、氣質的測量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 smtClean="0"/>
              <a:t>請先分組討論以下問題：</a:t>
            </a:r>
          </a:p>
          <a:p>
            <a:pPr eaLnBrk="1" hangingPunct="1"/>
            <a:r>
              <a:rPr lang="zh-TW" altLang="en-US" dirty="0" smtClean="0"/>
              <a:t>您是否了解您家寶寶的氣質？</a:t>
            </a:r>
          </a:p>
          <a:p>
            <a:pPr eaLnBrk="1" hangingPunct="1"/>
            <a:r>
              <a:rPr lang="zh-TW" altLang="en-US" dirty="0" smtClean="0"/>
              <a:t>您是如何了解的</a:t>
            </a:r>
            <a:r>
              <a:rPr lang="en-US" altLang="zh-TW" dirty="0" smtClean="0"/>
              <a:t>?</a:t>
            </a:r>
          </a:p>
          <a:p>
            <a:pPr eaLnBrk="1" hangingPunct="1"/>
            <a:r>
              <a:rPr lang="zh-TW" altLang="en-US" dirty="0" smtClean="0"/>
              <a:t>您會將寶寶的氣質歸類為哪些類型？</a:t>
            </a:r>
          </a:p>
          <a:p>
            <a:pPr eaLnBrk="1" hangingPunct="1"/>
            <a:r>
              <a:rPr lang="zh-TW" altLang="en-US" dirty="0" smtClean="0"/>
              <a:t>您大約在寶寶多大時看出他的氣質類型？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07依附理論  嬰兒期社會發展">
  <a:themeElements>
    <a:clrScheme name="特寫寫字動作的設計範本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特寫寫字動作的設計範本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特寫寫字動作的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特寫寫字動作的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特寫寫字動作的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特寫寫字動作的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特寫寫字動作的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特寫寫字動作的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特寫寫字動作的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ch07依附理論  嬰兒期社會發展</Template>
  <TotalTime>79</TotalTime>
  <Words>1238</Words>
  <Application>Microsoft Office PowerPoint</Application>
  <PresentationFormat>如螢幕大小 (4:3)</PresentationFormat>
  <Paragraphs>175</Paragraphs>
  <Slides>24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24</vt:i4>
      </vt:variant>
    </vt:vector>
  </HeadingPairs>
  <TitlesOfParts>
    <vt:vector size="31" baseType="lpstr">
      <vt:lpstr>微軟正黑體</vt:lpstr>
      <vt:lpstr>新細明體</vt:lpstr>
      <vt:lpstr>標楷體</vt:lpstr>
      <vt:lpstr>Arial</vt:lpstr>
      <vt:lpstr>Wingdings</vt:lpstr>
      <vt:lpstr>ch07依附理論  嬰兒期社會發展</vt:lpstr>
      <vt:lpstr>Network</vt:lpstr>
      <vt:lpstr>　依附理論與 嬰兒期社會發展</vt:lpstr>
      <vt:lpstr>學習主題</vt:lpstr>
      <vt:lpstr>第一節　嬰兒期情緒發展</vt:lpstr>
      <vt:lpstr>快  樂</vt:lpstr>
      <vt:lpstr>生氣和害怕</vt:lpstr>
      <vt:lpstr>與成人間的互動</vt:lpstr>
      <vt:lpstr>自我意識性情緒</vt:lpstr>
      <vt:lpstr>情緒自我控制</vt:lpstr>
      <vt:lpstr>第二節　嬰兒之氣質和發展</vt:lpstr>
      <vt:lpstr>PowerPoint 簡報</vt:lpstr>
      <vt:lpstr>PowerPoint 簡報</vt:lpstr>
      <vt:lpstr>二 氣質的穩定性</vt:lpstr>
      <vt:lpstr>三 氣質的遺傳因素與環境因素</vt:lpstr>
      <vt:lpstr>四 遺傳與環境對氣質的交互影響</vt:lpstr>
      <vt:lpstr>五 氣質與孩童教養</vt:lpstr>
      <vt:lpstr>第三節　依附關係</vt:lpstr>
      <vt:lpstr>一 依附關係的特性</vt:lpstr>
      <vt:lpstr>二 依附關係的發展</vt:lpstr>
      <vt:lpstr>三 依附關係的測量方法</vt:lpstr>
      <vt:lpstr>四 依附關係的類型</vt:lpstr>
      <vt:lpstr>PowerPoint 簡報</vt:lpstr>
      <vt:lpstr>PowerPoint 簡報</vt:lpstr>
      <vt:lpstr>問 題 討 論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依附理論與 嬰兒期社會發展</dc:title>
  <dc:creator>P42FI303</dc:creator>
  <cp:lastModifiedBy>amin</cp:lastModifiedBy>
  <cp:revision>13</cp:revision>
  <dcterms:created xsi:type="dcterms:W3CDTF">2014-02-16T13:02:13Z</dcterms:created>
  <dcterms:modified xsi:type="dcterms:W3CDTF">2016-10-15T06:54:30Z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TC011594371028</vt:lpwstr>
  </property>
</Properties>
</file>