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8" r:id="rId10"/>
    <p:sldId id="269" r:id="rId11"/>
    <p:sldId id="266" r:id="rId12"/>
    <p:sldId id="267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F7E755-2E32-414C-A742-4F590466203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90634C-8C1A-406F-9045-7564FE4EE97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F7E755-2E32-414C-A742-4F590466203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634C-8C1A-406F-9045-7564FE4EE97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F7E755-2E32-414C-A742-4F590466203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634C-8C1A-406F-9045-7564FE4EE97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F7E755-2E32-414C-A742-4F590466203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634C-8C1A-406F-9045-7564FE4EE97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F7E755-2E32-414C-A742-4F590466203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634C-8C1A-406F-9045-7564FE4EE97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F7E755-2E32-414C-A742-4F590466203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634C-8C1A-406F-9045-7564FE4EE97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F7E755-2E32-414C-A742-4F590466203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634C-8C1A-406F-9045-7564FE4EE97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F7E755-2E32-414C-A742-4F590466203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634C-8C1A-406F-9045-7564FE4EE97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F7E755-2E32-414C-A742-4F590466203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634C-8C1A-406F-9045-7564FE4EE97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1F7E755-2E32-414C-A742-4F590466203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634C-8C1A-406F-9045-7564FE4EE97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F7E755-2E32-414C-A742-4F590466203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90634C-8C1A-406F-9045-7564FE4EE97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1F7E755-2E32-414C-A742-4F590466203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690634C-8C1A-406F-9045-7564FE4EE97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zh-tw/%E8%BB%8A%E8%AB%BE%E6%AF%94" TargetMode="External"/><Relationship Id="rId2" Type="http://schemas.openxmlformats.org/officeDocument/2006/relationships/hyperlink" Target="http://tw.knowledge.yahoo.com/question/question?qid=151103230919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zh.wikipedia.org/wiki/%E4%B8%89%E5%93%A9%E5%B2%9B%E6%A0%B8%E6%B3%84%E6%BC%8F%E4%BA%8B%E6%95%85" TargetMode="External"/><Relationship Id="rId4" Type="http://schemas.openxmlformats.org/officeDocument/2006/relationships/hyperlink" Target="http://zh.wikipedia.org/wiki/%E5%9C%8B%E9%9A%9B%E6%A0%B8%E4%BA%8B%E4%BB%B6%E5%88%86%E7%B4%9A%E8%A1%A8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860032" y="4005064"/>
            <a:ext cx="4283968" cy="2852936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en-US" altLang="zh-TW" sz="3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/>
            <a:r>
              <a:rPr lang="zh-TW" altLang="en-US" sz="30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班級 </a:t>
            </a:r>
            <a:r>
              <a:rPr lang="en-US" altLang="zh-TW" sz="30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:</a:t>
            </a:r>
            <a:r>
              <a:rPr lang="zh-TW" altLang="en-US" sz="30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zh-TW" altLang="en-US" sz="30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車輛三甲</a:t>
            </a:r>
            <a:endParaRPr lang="en-US" altLang="zh-TW" sz="3000" dirty="0" smtClean="0">
              <a:solidFill>
                <a:schemeClr val="tx1"/>
              </a:solidFill>
              <a:latin typeface="Adobe Gothic Std B" pitchFamily="34" charset="-128"/>
              <a:ea typeface="Adobe Gothic Std B" pitchFamily="34" charset="-128"/>
            </a:endParaRPr>
          </a:p>
          <a:p>
            <a:pPr algn="just"/>
            <a:r>
              <a:rPr lang="zh-TW" altLang="en-US" sz="30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學號 </a:t>
            </a:r>
            <a:r>
              <a:rPr lang="en-US" altLang="zh-TW" sz="30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:</a:t>
            </a:r>
            <a:r>
              <a:rPr lang="zh-TW" altLang="en-US" sz="30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en-US" altLang="zh-TW" sz="30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49915066	</a:t>
            </a:r>
          </a:p>
          <a:p>
            <a:pPr algn="just"/>
            <a:r>
              <a:rPr lang="zh-TW" altLang="en-US" sz="30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姓名 </a:t>
            </a:r>
            <a:r>
              <a:rPr lang="en-US" altLang="zh-TW" sz="30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:</a:t>
            </a:r>
            <a:r>
              <a:rPr lang="zh-TW" altLang="en-US" sz="30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zh-TW" altLang="en-US" sz="3000" dirty="0" smtClean="0">
                <a:latin typeface="Adobe Gothic Std B" pitchFamily="34" charset="-128"/>
                <a:ea typeface="標楷體" pitchFamily="65" charset="-120"/>
              </a:rPr>
              <a:t>黃國晉</a:t>
            </a:r>
            <a:endParaRPr lang="en-US" altLang="zh-TW" sz="3000" dirty="0" smtClean="0">
              <a:solidFill>
                <a:schemeClr val="tx1"/>
              </a:solidFill>
              <a:latin typeface="Adobe Gothic Std B" pitchFamily="34" charset="-128"/>
              <a:ea typeface="Adobe Gothic Std B" pitchFamily="34" charset="-128"/>
            </a:endParaRPr>
          </a:p>
          <a:p>
            <a:pPr algn="just"/>
            <a:r>
              <a:rPr lang="zh-TW" altLang="en-US" sz="30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指導老師 </a:t>
            </a:r>
            <a:r>
              <a:rPr lang="en-US" altLang="zh-TW" sz="30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:</a:t>
            </a:r>
            <a:r>
              <a:rPr lang="zh-TW" altLang="en-US" sz="30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zh-TW" altLang="en-US" sz="30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林聰益</a:t>
            </a:r>
            <a:endParaRPr lang="en-US" altLang="zh-TW" sz="3000" dirty="0" smtClean="0">
              <a:solidFill>
                <a:schemeClr val="tx1"/>
              </a:solidFill>
              <a:latin typeface="Adobe Gothic Std B" pitchFamily="34" charset="-128"/>
              <a:ea typeface="Adobe Gothic Std B" pitchFamily="34" charset="-128"/>
            </a:endParaRPr>
          </a:p>
          <a:p>
            <a:pPr algn="just"/>
            <a:endParaRPr lang="en-US" altLang="zh-TW" sz="3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30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以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適當科技與風險評估的角度來看核能系統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6" name="圖片 5" descr="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628800"/>
            <a:ext cx="4392488" cy="43924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福島第二核電廠：第一、二、四號機組（</a:t>
            </a:r>
            <a:r>
              <a:rPr lang="en-US" altLang="zh-TW" dirty="0" smtClean="0"/>
              <a:t>2011</a:t>
            </a:r>
            <a:r>
              <a:rPr lang="zh-TW" altLang="en-US" dirty="0" smtClean="0"/>
              <a:t>年</a:t>
            </a:r>
            <a:r>
              <a:rPr lang="en-US" altLang="zh-TW" dirty="0" smtClean="0"/>
              <a:t>3</a:t>
            </a:r>
            <a:r>
              <a:rPr lang="zh-TW" altLang="en-US" dirty="0" smtClean="0"/>
              <a:t>月</a:t>
            </a:r>
            <a:r>
              <a:rPr lang="en-US" altLang="zh-TW" dirty="0" smtClean="0"/>
              <a:t>11</a:t>
            </a:r>
            <a:r>
              <a:rPr lang="zh-TW" altLang="en-US" dirty="0" smtClean="0"/>
              <a:t>發生於日本福島縣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葛雷夫蘭核電廠事件（</a:t>
            </a:r>
            <a:r>
              <a:rPr lang="en-US" altLang="zh-TW" dirty="0" smtClean="0"/>
              <a:t>2009</a:t>
            </a:r>
            <a:r>
              <a:rPr lang="zh-TW" altLang="en-US" dirty="0" smtClean="0"/>
              <a:t>年發生於法國諾爾省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大亞灣核電廠事件（</a:t>
            </a:r>
            <a:r>
              <a:rPr lang="en-US" altLang="zh-TW" dirty="0" smtClean="0"/>
              <a:t>2010</a:t>
            </a:r>
            <a:r>
              <a:rPr lang="zh-TW" altLang="en-US" dirty="0" smtClean="0"/>
              <a:t>年</a:t>
            </a:r>
            <a:r>
              <a:rPr lang="en-US" altLang="zh-TW" dirty="0" smtClean="0"/>
              <a:t>10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23</a:t>
            </a:r>
            <a:r>
              <a:rPr lang="zh-TW" altLang="en-US" dirty="0" smtClean="0"/>
              <a:t>日發生於中華人民共和國廣東省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科斯克核電廠事件（</a:t>
            </a:r>
            <a:r>
              <a:rPr lang="en-US" altLang="zh-TW" dirty="0" smtClean="0"/>
              <a:t>2008</a:t>
            </a:r>
            <a:r>
              <a:rPr lang="zh-TW" altLang="en-US" dirty="0" smtClean="0"/>
              <a:t>年發生於斯洛維尼亞）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251520" y="1481328"/>
            <a:ext cx="8435280" cy="5116024"/>
          </a:xfrm>
        </p:spPr>
        <p:txBody>
          <a:bodyPr>
            <a:normAutofit/>
          </a:bodyPr>
          <a:lstStyle/>
          <a:p>
            <a:r>
              <a:rPr lang="zh-TW" altLang="zh-TW" b="1" dirty="0" smtClean="0"/>
              <a:t>核能，是這世界上很特別的</a:t>
            </a:r>
            <a:r>
              <a:rPr lang="zh-TW" altLang="zh-TW" b="1" dirty="0" smtClean="0"/>
              <a:t>能源</a:t>
            </a:r>
            <a:r>
              <a:rPr lang="zh-TW" altLang="en-US" b="1" dirty="0" smtClean="0"/>
              <a:t>、</a:t>
            </a:r>
            <a:r>
              <a:rPr lang="zh-TW" altLang="zh-TW" b="1" dirty="0" smtClean="0"/>
              <a:t>是</a:t>
            </a:r>
            <a:r>
              <a:rPr lang="zh-TW" altLang="zh-TW" b="1" dirty="0" smtClean="0"/>
              <a:t>二次大戰後的新興能源，核能的優點是乾淨、價格便宜、不排放溫室氣體；但是興建核能電廠需要龐大資金，並且核分裂後的高放射性燃料更需特別的處理，還有核能的安全性也是長久以來人們所關切的。因此，對於是否需要核能發電，至今仍是爭論不休</a:t>
            </a:r>
            <a:r>
              <a:rPr lang="zh-TW" altLang="zh-TW" b="1" dirty="0" smtClean="0"/>
              <a:t>。</a:t>
            </a:r>
            <a:endParaRPr lang="zh-TW" altLang="zh-TW" dirty="0" smtClean="0"/>
          </a:p>
          <a:p>
            <a:r>
              <a:rPr lang="zh-TW" altLang="zh-TW" b="1" dirty="0" smtClean="0"/>
              <a:t>我對於核能的看法是，現在人類過度依賴這種能源，核能可以省大量的電費是很多人喜歡的原因之一，造成的汙染也沒有石化工業嚴重，但萬一發生汙染，也一定是一發</a:t>
            </a:r>
            <a:r>
              <a:rPr lang="zh-TW" altLang="zh-TW" b="1" dirty="0" smtClean="0"/>
              <a:t>不可收拾</a:t>
            </a:r>
            <a:r>
              <a:rPr lang="zh-TW" altLang="en-US" b="1" dirty="0" smtClean="0"/>
              <a:t>的。</a:t>
            </a:r>
            <a:endParaRPr lang="zh-TW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結論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tw.knowledge.yahoo.com/question/question?qid=1511032309190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http://zh.wikipedia.org/zh-tw/%</a:t>
            </a:r>
            <a:r>
              <a:rPr lang="en-US" altLang="zh-TW" dirty="0" smtClean="0">
                <a:hlinkClick r:id="rId3"/>
              </a:rPr>
              <a:t>E8%BB%8A%E8%AB%BE%E6%AF%94</a:t>
            </a:r>
            <a:endParaRPr lang="en-US" altLang="zh-TW" dirty="0" smtClean="0"/>
          </a:p>
          <a:p>
            <a:r>
              <a:rPr lang="en-US" altLang="zh-TW" dirty="0" smtClean="0">
                <a:hlinkClick r:id="rId4"/>
              </a:rPr>
              <a:t>http://zh.wikipedia.org/wiki/%</a:t>
            </a:r>
            <a:r>
              <a:rPr lang="en-US" altLang="zh-TW" dirty="0" smtClean="0">
                <a:hlinkClick r:id="rId4"/>
              </a:rPr>
              <a:t>E5%9C%8B%E9%9A%9B%E6%A0%B8%E4%BA%8B%E4%BB%B6%E5%88%86%E7%B4%9A%E8%A1%A8</a:t>
            </a:r>
            <a:endParaRPr lang="en-US" altLang="zh-TW" dirty="0" smtClean="0"/>
          </a:p>
          <a:p>
            <a:r>
              <a:rPr lang="en-US" altLang="zh-TW" dirty="0" smtClean="0">
                <a:hlinkClick r:id="rId5"/>
              </a:rPr>
              <a:t>http://zh.wikipedia.org/wiki/%</a:t>
            </a:r>
            <a:r>
              <a:rPr lang="en-US" altLang="zh-TW" dirty="0" smtClean="0">
                <a:hlinkClick r:id="rId5"/>
              </a:rPr>
              <a:t>E4%B8%89%E5%93%A9%E5%B2%9B%E6%A0%B8%E6%B3%84%E6%BC%8F%E4%BA%8B%E6%95%85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隨著生活品質的改變，我們的生活已經和電完全離不開了。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dirty="0" smtClean="0"/>
              <a:t>台灣自產能源缺乏，</a:t>
            </a:r>
            <a:r>
              <a:rPr lang="en-US" altLang="zh-TW" dirty="0" smtClean="0"/>
              <a:t>98%</a:t>
            </a:r>
            <a:r>
              <a:rPr lang="zh-TW" altLang="zh-TW" dirty="0" smtClean="0"/>
              <a:t>以上的能源仰賴進口，為了確保國家安全，必須分散能源種類以及分散進口地區；在這個原則下，我國採用水力、燃煤、燃油、燃氣、核能、風力、地熱、燃垃圾、、、等發電方式。就發電成本而言，核能是最有競爭力的發電方式，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但伴隨而來的，是核能發電所帶來的問題，這是不容忽視，也是迫在眉睫的問題。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前言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鈾</a:t>
            </a:r>
            <a:r>
              <a:rPr lang="en-US" altLang="zh-TW" sz="2800" dirty="0" smtClean="0">
                <a:latin typeface="微軟正黑體" pitchFamily="34" charset="-120"/>
                <a:ea typeface="微軟正黑體" pitchFamily="34" charset="-120"/>
              </a:rPr>
              <a:t>-</a:t>
            </a:r>
            <a:r>
              <a:rPr lang="en-US" altLang="zh-TW" sz="2800" dirty="0" smtClean="0">
                <a:latin typeface="微軟正黑體" pitchFamily="34" charset="-120"/>
                <a:ea typeface="微軟正黑體" pitchFamily="34" charset="-120"/>
              </a:rPr>
              <a:t>235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被中子撞擊而分裂成兩個不同的原子核，或是被撞擊而融合時，都會釋放出能量，這種由於物質的質能改變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而得到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的能源，即是「核能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」。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核能發電的原理</a:t>
            </a:r>
            <a:endParaRPr lang="zh-TW" altLang="en-US" dirty="0"/>
          </a:p>
        </p:txBody>
      </p:sp>
      <p:pic>
        <p:nvPicPr>
          <p:cNvPr id="4" name="圖片 3" descr="save01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9104" y="3336913"/>
            <a:ext cx="8064896" cy="35210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323528" y="1124744"/>
          <a:ext cx="8435280" cy="6252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0"/>
                <a:gridCol w="2811760"/>
                <a:gridCol w="2811760"/>
              </a:tblGrid>
              <a:tr h="630526">
                <a:tc>
                  <a:txBody>
                    <a:bodyPr/>
                    <a:lstStyle/>
                    <a:p>
                      <a:r>
                        <a:rPr lang="zh-TW" altLang="en-US" sz="3000" b="1" dirty="0" smtClean="0"/>
                        <a:t>形式</a:t>
                      </a:r>
                      <a:endParaRPr lang="zh-TW" alt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3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裝置容量</a:t>
                      </a:r>
                    </a:p>
                    <a:p>
                      <a:endParaRPr lang="zh-TW" alt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3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發電量</a:t>
                      </a:r>
                    </a:p>
                    <a:p>
                      <a:endParaRPr lang="zh-TW" altLang="en-US" sz="3000" b="1" dirty="0"/>
                    </a:p>
                  </a:txBody>
                  <a:tcPr/>
                </a:tc>
              </a:tr>
              <a:tr h="630526">
                <a:tc>
                  <a:txBody>
                    <a:bodyPr/>
                    <a:lstStyle/>
                    <a:p>
                      <a:r>
                        <a:rPr lang="zh-TW" altLang="en-US" sz="3000" b="1" dirty="0" smtClean="0"/>
                        <a:t>核能</a:t>
                      </a:r>
                      <a:endParaRPr lang="zh-TW" alt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5,144MW </a:t>
                      </a:r>
                      <a:r>
                        <a:rPr kumimoji="0" lang="zh-TW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+mn-ea"/>
                          <a:cs typeface="DejaVu Sans Mono" pitchFamily="49" charset="0"/>
                        </a:rPr>
                        <a:t>，</a:t>
                      </a:r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11.09%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40,827GWh</a:t>
                      </a:r>
                      <a:r>
                        <a:rPr kumimoji="0" lang="zh-TW" altLang="zh-TW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17.13%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</a:tr>
              <a:tr h="630526">
                <a:tc>
                  <a:txBody>
                    <a:bodyPr/>
                    <a:lstStyle/>
                    <a:p>
                      <a:r>
                        <a:rPr lang="zh-TW" altLang="en-US" sz="3000" b="1" dirty="0" smtClean="0"/>
                        <a:t>燃煤</a:t>
                      </a:r>
                      <a:endParaRPr lang="zh-TW" alt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17,865MW</a:t>
                      </a:r>
                      <a:r>
                        <a:rPr kumimoji="0" lang="zh-TW" altLang="zh-TW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38.52%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123,969GWh</a:t>
                      </a:r>
                      <a:r>
                        <a:rPr kumimoji="0" lang="zh-TW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+mn-ea"/>
                          <a:cs typeface="DejaVu Sans Mono" pitchFamily="49" charset="0"/>
                        </a:rPr>
                        <a:t>，</a:t>
                      </a:r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50.02%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</a:tr>
              <a:tr h="630526">
                <a:tc>
                  <a:txBody>
                    <a:bodyPr/>
                    <a:lstStyle/>
                    <a:p>
                      <a:r>
                        <a:rPr lang="zh-TW" altLang="en-US" sz="3000" b="1" dirty="0" smtClean="0"/>
                        <a:t>燃氣</a:t>
                      </a:r>
                      <a:endParaRPr lang="zh-TW" alt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13,272MW</a:t>
                      </a:r>
                      <a:r>
                        <a:rPr kumimoji="0" lang="zh-TW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+mn-ea"/>
                          <a:cs typeface="DejaVu Sans Mono" pitchFamily="49" charset="0"/>
                        </a:rPr>
                        <a:t>，</a:t>
                      </a:r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28.62%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48,364 </a:t>
                      </a:r>
                      <a:r>
                        <a:rPr kumimoji="0" lang="en-US" altLang="zh-TW" sz="1800" b="1" kern="1200" dirty="0" err="1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GWh</a:t>
                      </a:r>
                      <a:r>
                        <a:rPr kumimoji="0" lang="zh-TW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+mn-ea"/>
                          <a:cs typeface="DejaVu Sans Mono" pitchFamily="49" charset="0"/>
                        </a:rPr>
                        <a:t>，</a:t>
                      </a:r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20.29%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</a:tr>
              <a:tr h="630526">
                <a:tc>
                  <a:txBody>
                    <a:bodyPr/>
                    <a:lstStyle/>
                    <a:p>
                      <a:r>
                        <a:rPr lang="zh-TW" altLang="en-US" sz="3000" b="1" dirty="0" smtClean="0"/>
                        <a:t>燃油</a:t>
                      </a:r>
                      <a:endParaRPr lang="zh-TW" alt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4,563MW</a:t>
                      </a:r>
                      <a:r>
                        <a:rPr kumimoji="0" lang="zh-TW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+mn-ea"/>
                          <a:cs typeface="DejaVu Sans Mono" pitchFamily="49" charset="0"/>
                        </a:rPr>
                        <a:t>，</a:t>
                      </a:r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9.84%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13,367 </a:t>
                      </a:r>
                      <a:r>
                        <a:rPr kumimoji="0" lang="en-US" altLang="zh-TW" sz="1800" b="1" kern="1200" dirty="0" err="1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GWh</a:t>
                      </a:r>
                      <a:r>
                        <a:rPr kumimoji="0" lang="zh-TW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+mn-ea"/>
                          <a:cs typeface="DejaVu Sans Mono" pitchFamily="49" charset="0"/>
                        </a:rPr>
                        <a:t>，</a:t>
                      </a:r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5.61%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</a:tr>
              <a:tr h="630526">
                <a:tc>
                  <a:txBody>
                    <a:bodyPr/>
                    <a:lstStyle/>
                    <a:p>
                      <a:r>
                        <a:rPr lang="zh-TW" altLang="en-US" sz="3000" b="1" dirty="0" smtClean="0"/>
                        <a:t>水力及抽蓄</a:t>
                      </a:r>
                      <a:endParaRPr lang="zh-TW" alt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4,540MW</a:t>
                      </a:r>
                      <a:r>
                        <a:rPr kumimoji="0" lang="zh-TW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+mn-ea"/>
                          <a:cs typeface="DejaVu Sans Mono" pitchFamily="49" charset="0"/>
                        </a:rPr>
                        <a:t>，</a:t>
                      </a:r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9.79%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7772 </a:t>
                      </a:r>
                      <a:r>
                        <a:rPr kumimoji="0" lang="en-US" altLang="zh-TW" sz="1800" b="1" kern="1200" dirty="0" err="1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GWh</a:t>
                      </a:r>
                      <a:r>
                        <a:rPr kumimoji="0" lang="zh-TW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+mn-ea"/>
                          <a:cs typeface="DejaVu Sans Mono" pitchFamily="49" charset="0"/>
                        </a:rPr>
                        <a:t>，</a:t>
                      </a:r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3.26%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</a:tr>
              <a:tr h="630526">
                <a:tc>
                  <a:txBody>
                    <a:bodyPr/>
                    <a:lstStyle/>
                    <a:p>
                      <a:r>
                        <a:rPr kumimoji="0" lang="zh-TW" altLang="zh-TW" sz="3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風力、太陽能、生質能、廢棄物</a:t>
                      </a:r>
                      <a:endParaRPr lang="zh-TW" alt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997MW</a:t>
                      </a:r>
                      <a:r>
                        <a:rPr kumimoji="0" lang="zh-TW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+mn-ea"/>
                          <a:cs typeface="DejaVu Sans Mono" pitchFamily="49" charset="0"/>
                        </a:rPr>
                        <a:t>，</a:t>
                      </a:r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2.14%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4026 </a:t>
                      </a:r>
                      <a:r>
                        <a:rPr kumimoji="0" lang="en-US" altLang="zh-TW" sz="1800" b="1" kern="1200" dirty="0" err="1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GWh</a:t>
                      </a:r>
                      <a:r>
                        <a:rPr kumimoji="0" lang="zh-TW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+mn-ea"/>
                          <a:cs typeface="DejaVu Sans Mono" pitchFamily="49" charset="0"/>
                        </a:rPr>
                        <a:t>，</a:t>
                      </a:r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1.69%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</a:tr>
              <a:tr h="630526">
                <a:tc>
                  <a:txBody>
                    <a:bodyPr/>
                    <a:lstStyle/>
                    <a:p>
                      <a:r>
                        <a:rPr kumimoji="0" lang="zh-TW" altLang="zh-TW" sz="3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合計</a:t>
                      </a:r>
                      <a:endParaRPr lang="zh-TW" alt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46,381.6MW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altLang="zh-TW" sz="1800" b="1" kern="1200" dirty="0" smtClean="0">
                          <a:solidFill>
                            <a:schemeClr val="dk1"/>
                          </a:solidFill>
                          <a:latin typeface="DejaVu Sans Mono" pitchFamily="49" charset="0"/>
                          <a:ea typeface="DejaVu Sans Mono" pitchFamily="49" charset="0"/>
                          <a:cs typeface="DejaVu Sans Mono" pitchFamily="49" charset="0"/>
                        </a:rPr>
                        <a:t>238,326GWh </a:t>
                      </a:r>
                      <a:endParaRPr lang="zh-TW" altLang="en-US" dirty="0">
                        <a:latin typeface="DejaVu Sans Mono" pitchFamily="49" charset="0"/>
                        <a:cs typeface="DejaVu Sans Mono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我國</a:t>
            </a:r>
            <a:r>
              <a:rPr lang="en-US" altLang="zh-TW" dirty="0" smtClean="0"/>
              <a:t>2008</a:t>
            </a:r>
            <a:r>
              <a:rPr lang="zh-TW" altLang="en-US" dirty="0" smtClean="0"/>
              <a:t>年</a:t>
            </a:r>
            <a:r>
              <a:rPr lang="zh-TW" altLang="en-US" dirty="0" smtClean="0"/>
              <a:t>發電概況</a:t>
            </a: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323528" y="7389440"/>
          <a:ext cx="8424936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2315"/>
                <a:gridCol w="2832315"/>
                <a:gridCol w="2760306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3000" dirty="0" smtClean="0"/>
                        <a:t>百分比</a:t>
                      </a:r>
                      <a:endParaRPr lang="zh-TW" alt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100%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100%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zh-TW" altLang="en-US" sz="3000" b="1" dirty="0" smtClean="0"/>
              <a:t>核能優點</a:t>
            </a:r>
            <a:r>
              <a:rPr lang="zh-TW" altLang="en-US" sz="3000" dirty="0" smtClean="0"/>
              <a:t/>
            </a:r>
            <a:br>
              <a:rPr lang="zh-TW" altLang="en-US" sz="3000" dirty="0" smtClean="0"/>
            </a:br>
            <a:r>
              <a:rPr lang="en-US" altLang="zh-TW" sz="3000" dirty="0" smtClean="0"/>
              <a:t>(1)</a:t>
            </a:r>
            <a:r>
              <a:rPr lang="zh-TW" altLang="en-US" sz="3000" dirty="0" smtClean="0"/>
              <a:t>減少依賴化石燃料 </a:t>
            </a:r>
            <a:endParaRPr lang="en-US" altLang="zh-TW" sz="3000" dirty="0" smtClean="0"/>
          </a:p>
          <a:p>
            <a:pPr>
              <a:buNone/>
            </a:pPr>
            <a:r>
              <a:rPr lang="zh-TW" altLang="en-US" sz="3000" dirty="0" smtClean="0"/>
              <a:t/>
            </a:r>
            <a:br>
              <a:rPr lang="zh-TW" altLang="en-US" sz="3000" dirty="0" smtClean="0"/>
            </a:br>
            <a:r>
              <a:rPr lang="en-US" altLang="zh-TW" sz="3000" dirty="0" smtClean="0"/>
              <a:t>(2)</a:t>
            </a:r>
            <a:r>
              <a:rPr lang="zh-TW" altLang="en-US" sz="3000" dirty="0" smtClean="0"/>
              <a:t>祇需小量原料 </a:t>
            </a:r>
            <a:endParaRPr lang="en-US" altLang="zh-TW" sz="3000" dirty="0" smtClean="0"/>
          </a:p>
          <a:p>
            <a:pPr>
              <a:buNone/>
            </a:pPr>
            <a:r>
              <a:rPr lang="zh-TW" altLang="en-US" sz="3000" dirty="0" smtClean="0"/>
              <a:t/>
            </a:r>
            <a:br>
              <a:rPr lang="zh-TW" altLang="en-US" sz="3000" dirty="0" smtClean="0"/>
            </a:br>
            <a:r>
              <a:rPr lang="en-US" altLang="zh-TW" sz="3000" dirty="0" smtClean="0"/>
              <a:t>(3)</a:t>
            </a:r>
            <a:r>
              <a:rPr lang="zh-TW" altLang="en-US" sz="3000" dirty="0" smtClean="0"/>
              <a:t>鈾礦蘊藏量足夠長期使用 </a:t>
            </a:r>
            <a:endParaRPr lang="en-US" altLang="zh-TW" sz="3000" dirty="0" smtClean="0"/>
          </a:p>
          <a:p>
            <a:pPr>
              <a:buNone/>
            </a:pPr>
            <a:r>
              <a:rPr lang="zh-TW" altLang="en-US" sz="3000" dirty="0" smtClean="0"/>
              <a:t/>
            </a:r>
            <a:br>
              <a:rPr lang="zh-TW" altLang="en-US" sz="3000" dirty="0" smtClean="0"/>
            </a:br>
            <a:r>
              <a:rPr lang="en-US" altLang="zh-TW" sz="3000" dirty="0" smtClean="0"/>
              <a:t>(4)</a:t>
            </a:r>
            <a:r>
              <a:rPr lang="zh-TW" altLang="en-US" sz="3000" dirty="0" smtClean="0"/>
              <a:t>運作成本較低（約為火力發電三分之一） </a:t>
            </a:r>
            <a:endParaRPr lang="en-US" altLang="zh-TW" sz="3000" dirty="0" smtClean="0"/>
          </a:p>
          <a:p>
            <a:pPr>
              <a:buNone/>
            </a:pPr>
            <a:r>
              <a:rPr lang="zh-TW" altLang="en-US" sz="3000" dirty="0" smtClean="0"/>
              <a:t/>
            </a:r>
            <a:br>
              <a:rPr lang="zh-TW" altLang="en-US" sz="3000" dirty="0" smtClean="0"/>
            </a:br>
            <a:r>
              <a:rPr lang="zh-TW" altLang="en-US" sz="3000" dirty="0" smtClean="0"/>
              <a:t/>
            </a:r>
            <a:br>
              <a:rPr lang="zh-TW" altLang="en-US" sz="3000" dirty="0" smtClean="0"/>
            </a:br>
            <a:endParaRPr lang="zh-TW" altLang="en-US" sz="30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核能的優點</a:t>
            </a:r>
            <a:r>
              <a:rPr lang="en-US" altLang="zh-TW" dirty="0" smtClean="0"/>
              <a:t>	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/>
            </a:r>
            <a:br>
              <a:rPr lang="zh-TW" altLang="en-US" sz="2800" dirty="0" smtClean="0"/>
            </a:br>
            <a:r>
              <a:rPr lang="en-US" altLang="zh-TW" sz="2800" dirty="0" smtClean="0"/>
              <a:t>(5)</a:t>
            </a:r>
            <a:r>
              <a:rPr lang="zh-TW" altLang="en-US" sz="2800" dirty="0" smtClean="0"/>
              <a:t>核能發電不像化石燃料發電那樣排放巨量的污染物質到大氣中，因此核能發電不會造成空氣污染。 </a:t>
            </a:r>
            <a:endParaRPr lang="en-US" altLang="zh-TW" sz="2800" dirty="0" smtClean="0"/>
          </a:p>
          <a:p>
            <a:r>
              <a:rPr lang="zh-TW" altLang="en-US" sz="2800" dirty="0" smtClean="0"/>
              <a:t/>
            </a:r>
            <a:br>
              <a:rPr lang="zh-TW" altLang="en-US" sz="2800" dirty="0" smtClean="0"/>
            </a:br>
            <a:r>
              <a:rPr lang="en-US" altLang="zh-TW" sz="2800" dirty="0" smtClean="0"/>
              <a:t>(6)</a:t>
            </a:r>
            <a:r>
              <a:rPr lang="zh-TW" altLang="en-US" sz="2800" dirty="0" smtClean="0"/>
              <a:t>的成本中，燃料費用所佔的比例較低，核能發電的成本較不易受到國際經濟情勢影響，故發電成本較其他發電方法為穩定。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</a:t>
            </a:r>
            <a:r>
              <a:rPr lang="en-US" altLang="zh-TW" dirty="0" smtClean="0"/>
              <a:t>.</a:t>
            </a:r>
            <a:r>
              <a:rPr lang="zh-TW" altLang="en-US" dirty="0" smtClean="0"/>
              <a:t>放射性</a:t>
            </a:r>
            <a:r>
              <a:rPr lang="zh-TW" altLang="en-US" dirty="0" smtClean="0"/>
              <a:t>燃料的處理問題 </a:t>
            </a:r>
            <a:br>
              <a:rPr lang="zh-TW" altLang="en-US" dirty="0" smtClean="0"/>
            </a:b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需</a:t>
            </a:r>
            <a:r>
              <a:rPr lang="zh-TW" altLang="en-US" dirty="0" smtClean="0"/>
              <a:t>高度安全警衛 </a:t>
            </a:r>
            <a:br>
              <a:rPr lang="zh-TW" altLang="en-US" dirty="0" smtClean="0"/>
            </a:br>
            <a:endParaRPr lang="en-US" altLang="zh-TW" dirty="0" smtClean="0"/>
          </a:p>
          <a:p>
            <a:r>
              <a:rPr lang="en-US" altLang="zh-TW" dirty="0" smtClean="0"/>
              <a:t>3</a:t>
            </a:r>
            <a:r>
              <a:rPr lang="en-US" altLang="zh-TW" dirty="0" smtClean="0"/>
              <a:t>.</a:t>
            </a:r>
            <a:r>
              <a:rPr lang="zh-TW" altLang="en-US" dirty="0" smtClean="0"/>
              <a:t>廠區周圍要限制人口密度 </a:t>
            </a:r>
            <a:br>
              <a:rPr lang="zh-TW" altLang="en-US" dirty="0" smtClean="0"/>
            </a:br>
            <a:endParaRPr lang="en-US" altLang="zh-TW" dirty="0" smtClean="0"/>
          </a:p>
          <a:p>
            <a:r>
              <a:rPr lang="en-US" altLang="zh-TW" dirty="0" smtClean="0"/>
              <a:t>4</a:t>
            </a:r>
            <a:r>
              <a:rPr lang="en-US" altLang="zh-TW" dirty="0" smtClean="0"/>
              <a:t>.</a:t>
            </a:r>
            <a:r>
              <a:rPr lang="zh-TW" altLang="en-US" dirty="0" smtClean="0"/>
              <a:t>除役時間長，難供其他用途 </a:t>
            </a:r>
            <a:br>
              <a:rPr lang="zh-TW" altLang="en-US" dirty="0" smtClean="0"/>
            </a:br>
            <a:endParaRPr lang="en-US" altLang="zh-TW" dirty="0" smtClean="0"/>
          </a:p>
          <a:p>
            <a:r>
              <a:rPr lang="en-US" altLang="zh-TW" dirty="0" smtClean="0"/>
              <a:t>5</a:t>
            </a:r>
            <a:r>
              <a:rPr lang="en-US" altLang="zh-TW" dirty="0" smtClean="0"/>
              <a:t>.</a:t>
            </a:r>
            <a:r>
              <a:rPr lang="zh-TW" altLang="en-US" dirty="0" smtClean="0"/>
              <a:t>環境生態污染及古蹟破壞 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核能的缺點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車諾比核電廠事故（</a:t>
            </a:r>
            <a:r>
              <a:rPr lang="en-US" altLang="zh-TW" dirty="0" smtClean="0"/>
              <a:t>1986</a:t>
            </a:r>
            <a:r>
              <a:rPr lang="zh-TW" altLang="en-US" dirty="0" smtClean="0"/>
              <a:t>年</a:t>
            </a:r>
            <a:r>
              <a:rPr lang="en-US" altLang="zh-TW" dirty="0" smtClean="0"/>
              <a:t>4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26</a:t>
            </a:r>
            <a:r>
              <a:rPr lang="zh-TW" altLang="en-US" dirty="0" smtClean="0"/>
              <a:t>日發生於蘇聯</a:t>
            </a:r>
            <a:r>
              <a:rPr lang="zh-TW" altLang="en-US" u="sng" dirty="0" smtClean="0"/>
              <a:t>烏克蘭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福島第一核電站事故（</a:t>
            </a:r>
            <a:r>
              <a:rPr lang="en-US" altLang="zh-TW" dirty="0" smtClean="0"/>
              <a:t>2011</a:t>
            </a:r>
            <a:r>
              <a:rPr lang="zh-TW" altLang="en-US" dirty="0" smtClean="0"/>
              <a:t>年</a:t>
            </a:r>
            <a:r>
              <a:rPr lang="en-US" altLang="zh-TW" dirty="0" smtClean="0"/>
              <a:t>3</a:t>
            </a:r>
            <a:r>
              <a:rPr lang="zh-TW" altLang="en-US" dirty="0" smtClean="0"/>
              <a:t>月</a:t>
            </a:r>
            <a:r>
              <a:rPr lang="en-US" altLang="zh-TW" dirty="0" smtClean="0"/>
              <a:t>11</a:t>
            </a:r>
            <a:r>
              <a:rPr lang="zh-TW" altLang="en-US" dirty="0" smtClean="0"/>
              <a:t>日發生於日本福島縣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克什特姆核廢料爆炸事故（</a:t>
            </a:r>
            <a:r>
              <a:rPr lang="en-US" altLang="zh-TW" dirty="0" smtClean="0"/>
              <a:t>1957</a:t>
            </a:r>
            <a:r>
              <a:rPr lang="zh-TW" altLang="en-US" dirty="0" smtClean="0"/>
              <a:t>年</a:t>
            </a:r>
            <a:r>
              <a:rPr lang="en-US" altLang="zh-TW" dirty="0" smtClean="0"/>
              <a:t>9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29</a:t>
            </a:r>
            <a:r>
              <a:rPr lang="zh-TW" altLang="en-US" dirty="0" smtClean="0"/>
              <a:t>日發生於蘇聯俄羅斯車里雅賓斯克州奧焦爾斯克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溫斯喬火災（</a:t>
            </a:r>
            <a:r>
              <a:rPr lang="en-US" altLang="zh-TW" dirty="0" smtClean="0"/>
              <a:t>1957</a:t>
            </a:r>
            <a:r>
              <a:rPr lang="zh-TW" altLang="en-US" dirty="0" smtClean="0"/>
              <a:t>年發生於英國）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核能災害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戈亞尼亞醫療輻射事故（</a:t>
            </a:r>
            <a:r>
              <a:rPr lang="en-US" altLang="zh-TW" dirty="0" smtClean="0"/>
              <a:t>1987</a:t>
            </a:r>
            <a:r>
              <a:rPr lang="zh-TW" altLang="en-US" dirty="0" smtClean="0"/>
              <a:t>年發生於巴西戈亞斯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三哩島核事故</a:t>
            </a:r>
            <a:r>
              <a:rPr lang="zh-TW" altLang="en-US" dirty="0" smtClean="0"/>
              <a:t>（</a:t>
            </a:r>
            <a:r>
              <a:rPr lang="en-US" altLang="zh-TW" dirty="0" smtClean="0"/>
              <a:t>1979</a:t>
            </a:r>
            <a:r>
              <a:rPr lang="zh-TW" altLang="en-US" dirty="0" smtClean="0"/>
              <a:t>年</a:t>
            </a:r>
            <a:r>
              <a:rPr lang="en-US" altLang="zh-TW" dirty="0" smtClean="0"/>
              <a:t>3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29</a:t>
            </a:r>
            <a:r>
              <a:rPr lang="zh-TW" altLang="en-US" dirty="0" smtClean="0"/>
              <a:t>日發生於美國賓州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東海村</a:t>
            </a:r>
            <a:r>
              <a:rPr lang="en-US" altLang="zh-TW" dirty="0" smtClean="0"/>
              <a:t>JCO</a:t>
            </a:r>
            <a:r>
              <a:rPr lang="zh-TW" altLang="en-US" dirty="0" smtClean="0"/>
              <a:t>臨界事故（</a:t>
            </a:r>
            <a:r>
              <a:rPr lang="en-US" altLang="zh-TW" dirty="0" smtClean="0"/>
              <a:t>1999</a:t>
            </a:r>
            <a:r>
              <a:rPr lang="zh-TW" altLang="en-US" dirty="0" smtClean="0"/>
              <a:t>年</a:t>
            </a:r>
            <a:r>
              <a:rPr lang="en-US" altLang="zh-TW" dirty="0" smtClean="0"/>
              <a:t>9</a:t>
            </a:r>
            <a:r>
              <a:rPr lang="zh-TW" altLang="en-US" dirty="0" smtClean="0"/>
              <a:t>月</a:t>
            </a:r>
            <a:r>
              <a:rPr lang="en-US" altLang="zh-TW" dirty="0" smtClean="0"/>
              <a:t>30</a:t>
            </a:r>
            <a:r>
              <a:rPr lang="zh-TW" altLang="en-US" dirty="0" smtClean="0"/>
              <a:t>日發生於日本茨城縣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塞拉菲爾德核電廠事件（</a:t>
            </a:r>
            <a:r>
              <a:rPr lang="en-US" altLang="zh-TW" dirty="0" smtClean="0"/>
              <a:t>1955</a:t>
            </a:r>
            <a:r>
              <a:rPr lang="zh-TW" altLang="en-US" dirty="0" smtClean="0"/>
              <a:t>年至</a:t>
            </a:r>
            <a:r>
              <a:rPr lang="en-US" altLang="zh-TW" dirty="0" smtClean="0"/>
              <a:t>1979</a:t>
            </a:r>
            <a:r>
              <a:rPr lang="zh-TW" altLang="en-US" dirty="0" smtClean="0"/>
              <a:t>年發生於英國）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154</TotalTime>
  <Words>670</Words>
  <Application>Microsoft Office PowerPoint</Application>
  <PresentationFormat>如螢幕大小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匯合</vt:lpstr>
      <vt:lpstr> 以適當科技與風險評估的角度來看核能系統</vt:lpstr>
      <vt:lpstr>前言</vt:lpstr>
      <vt:lpstr>核能發電的原理</vt:lpstr>
      <vt:lpstr>我國2008年發電概況</vt:lpstr>
      <vt:lpstr>核能的優點 </vt:lpstr>
      <vt:lpstr> </vt:lpstr>
      <vt:lpstr>核能的缺點</vt:lpstr>
      <vt:lpstr>核能災害</vt:lpstr>
      <vt:lpstr> </vt:lpstr>
      <vt:lpstr> </vt:lpstr>
      <vt:lpstr>結論</vt:lpstr>
      <vt:lpstr>參考資料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20</cp:revision>
  <dcterms:created xsi:type="dcterms:W3CDTF">2012-12-23T15:36:37Z</dcterms:created>
  <dcterms:modified xsi:type="dcterms:W3CDTF">2012-12-23T18:12:42Z</dcterms:modified>
</cp:coreProperties>
</file>