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4" r:id="rId1"/>
  </p:sldMasterIdLst>
  <p:notesMasterIdLst>
    <p:notesMasterId r:id="rId13"/>
  </p:notesMasterIdLst>
  <p:handoutMasterIdLst>
    <p:handoutMasterId r:id="rId14"/>
  </p:handoutMasterIdLst>
  <p:sldIdLst>
    <p:sldId id="256" r:id="rId2"/>
    <p:sldId id="258" r:id="rId3"/>
    <p:sldId id="259" r:id="rId4"/>
    <p:sldId id="260" r:id="rId5"/>
    <p:sldId id="263" r:id="rId6"/>
    <p:sldId id="264" r:id="rId7"/>
    <p:sldId id="265" r:id="rId8"/>
    <p:sldId id="266" r:id="rId9"/>
    <p:sldId id="270" r:id="rId10"/>
    <p:sldId id="268" r:id="rId11"/>
    <p:sldId id="267" r:id="rId1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clrMru>
    <a:srgbClr val="FEF8B0"/>
    <a:srgbClr val="FEFBDA"/>
    <a:srgbClr val="FFFCDD"/>
    <a:srgbClr val="FFFEF3"/>
    <a:srgbClr val="FEF79A"/>
    <a:srgbClr val="FFF7B9"/>
    <a:srgbClr val="FFD54F"/>
    <a:srgbClr val="000000"/>
    <a:srgbClr val="FDDBDB"/>
    <a:srgbClr val="D9F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17" autoAdjust="0"/>
    <p:restoredTop sz="94784" autoAdjust="0"/>
  </p:normalViewPr>
  <p:slideViewPr>
    <p:cSldViewPr>
      <p:cViewPr>
        <p:scale>
          <a:sx n="75" d="100"/>
          <a:sy n="75" d="100"/>
        </p:scale>
        <p:origin x="-1146" y="210"/>
      </p:cViewPr>
      <p:guideLst>
        <p:guide orient="horz" pos="2160"/>
        <p:guide pos="2880"/>
      </p:guideLst>
    </p:cSldViewPr>
  </p:slideViewPr>
  <p:outlineViewPr>
    <p:cViewPr>
      <p:scale>
        <a:sx n="33" d="100"/>
        <a:sy n="33" d="100"/>
      </p:scale>
      <p:origin x="0" y="1806"/>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791A5CC-B36B-405F-BE1B-A4D561B91915}" type="datetimeFigureOut">
              <a:rPr lang="zh-TW" altLang="en-US" smtClean="0"/>
              <a:pPr/>
              <a:t>2011/10/25</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C6A7E2-052F-4B1D-8765-F6D7908C637D}"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FE3E27-4138-446A-995F-3663662B2CDA}" type="datetimeFigureOut">
              <a:rPr lang="zh-TW" altLang="en-US" smtClean="0"/>
              <a:pPr/>
              <a:t>2011/10/25</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9288B0-B024-4E95-9637-9CC32262A78B}"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B99288B0-B024-4E95-9637-9CC32262A78B}" type="slidenum">
              <a:rPr lang="zh-TW" altLang="en-US" smtClean="0"/>
              <a:pPr/>
              <a:t>1</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9" name="副標題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標題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zh-TW" altLang="en-US" smtClean="0"/>
              <a:t>按一下以編輯母片標題樣式</a:t>
            </a:r>
            <a:endParaRPr kumimoji="0" lang="en-US"/>
          </a:p>
        </p:txBody>
      </p:sp>
      <p:cxnSp>
        <p:nvCxnSpPr>
          <p:cNvPr id="8" name="直線接點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橢圓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日期版面配置區 14"/>
          <p:cNvSpPr>
            <a:spLocks noGrp="1"/>
          </p:cNvSpPr>
          <p:nvPr>
            <p:ph type="dt" sz="half" idx="10"/>
          </p:nvPr>
        </p:nvSpPr>
        <p:spPr/>
        <p:txBody>
          <a:bodyPr/>
          <a:lstStyle/>
          <a:p>
            <a:fld id="{01BC5432-CB83-4092-9510-2B0FE5CCFC4D}" type="datetime1">
              <a:rPr lang="zh-TW" altLang="en-US" smtClean="0"/>
              <a:pPr/>
              <a:t>2011/10/25</a:t>
            </a:fld>
            <a:endParaRPr lang="zh-TW" altLang="en-US"/>
          </a:p>
        </p:txBody>
      </p:sp>
      <p:sp>
        <p:nvSpPr>
          <p:cNvPr id="16" name="投影片編號版面配置區 15"/>
          <p:cNvSpPr>
            <a:spLocks noGrp="1"/>
          </p:cNvSpPr>
          <p:nvPr>
            <p:ph type="sldNum" sz="quarter" idx="11"/>
          </p:nvPr>
        </p:nvSpPr>
        <p:spPr/>
        <p:txBody>
          <a:bodyPr/>
          <a:lstStyle/>
          <a:p>
            <a:fld id="{41BBF8D4-C426-4D2A-90FC-F398CEBC7D7B}" type="slidenum">
              <a:rPr lang="zh-TW" altLang="en-US" smtClean="0"/>
              <a:pPr/>
              <a:t>‹#›</a:t>
            </a:fld>
            <a:endParaRPr lang="zh-TW" altLang="en-US"/>
          </a:p>
        </p:txBody>
      </p:sp>
      <p:sp>
        <p:nvSpPr>
          <p:cNvPr id="17" name="頁尾版面配置區 16"/>
          <p:cNvSpPr>
            <a:spLocks noGrp="1"/>
          </p:cNvSpPr>
          <p:nvPr>
            <p:ph type="ftr" sz="quarter" idx="12"/>
          </p:nvPr>
        </p:nvSpPr>
        <p:spPr/>
        <p:txBody>
          <a:bodyPr/>
          <a:lstStyle/>
          <a:p>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583B0090-EE3C-4C39-AF52-B5A8D1B392F7}" type="datetime1">
              <a:rPr lang="zh-TW" altLang="en-US" smtClean="0"/>
              <a:pPr/>
              <a:t>2011/10/25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1BBF8D4-C426-4D2A-90FC-F398CEBC7D7B}"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69DCE8CF-EBC4-48C5-8181-C873DD0721A9}" type="datetime1">
              <a:rPr lang="zh-TW" altLang="en-US" smtClean="0"/>
              <a:pPr/>
              <a:t>2011/10/25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1BBF8D4-C426-4D2A-90FC-F398CEBC7D7B}"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9" name="內容版面配置區 8"/>
          <p:cNvSpPr>
            <a:spLocks noGrp="1"/>
          </p:cNvSpPr>
          <p:nvPr>
            <p:ph idx="1"/>
          </p:nvPr>
        </p:nvSpPr>
        <p:spPr>
          <a:xfrm>
            <a:off x="457200" y="1524000"/>
            <a:ext cx="8229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4" name="日期版面配置區 13"/>
          <p:cNvSpPr>
            <a:spLocks noGrp="1"/>
          </p:cNvSpPr>
          <p:nvPr>
            <p:ph type="dt" sz="half" idx="14"/>
          </p:nvPr>
        </p:nvSpPr>
        <p:spPr/>
        <p:txBody>
          <a:bodyPr/>
          <a:lstStyle/>
          <a:p>
            <a:fld id="{FB494C10-360C-4465-B828-F69FF9307275}" type="datetime1">
              <a:rPr lang="zh-TW" altLang="en-US" smtClean="0"/>
              <a:pPr/>
              <a:t>2011/10/25</a:t>
            </a:fld>
            <a:endParaRPr lang="zh-TW" altLang="en-US"/>
          </a:p>
        </p:txBody>
      </p:sp>
      <p:sp>
        <p:nvSpPr>
          <p:cNvPr id="15" name="投影片編號版面配置區 14"/>
          <p:cNvSpPr>
            <a:spLocks noGrp="1"/>
          </p:cNvSpPr>
          <p:nvPr>
            <p:ph type="sldNum" sz="quarter" idx="15"/>
          </p:nvPr>
        </p:nvSpPr>
        <p:spPr/>
        <p:txBody>
          <a:bodyPr/>
          <a:lstStyle>
            <a:lvl1pPr algn="ctr">
              <a:defRPr/>
            </a:lvl1pPr>
          </a:lstStyle>
          <a:p>
            <a:fld id="{41BBF8D4-C426-4D2A-90FC-F398CEBC7D7B}" type="slidenum">
              <a:rPr lang="zh-TW" altLang="en-US" smtClean="0"/>
              <a:pPr/>
              <a:t>‹#›</a:t>
            </a:fld>
            <a:endParaRPr lang="zh-TW" altLang="en-US"/>
          </a:p>
        </p:txBody>
      </p:sp>
      <p:sp>
        <p:nvSpPr>
          <p:cNvPr id="16" name="頁尾版面配置區 15"/>
          <p:cNvSpPr>
            <a:spLocks noGrp="1"/>
          </p:cNvSpPr>
          <p:nvPr>
            <p:ph type="ftr" sz="quarter" idx="16"/>
          </p:nvPr>
        </p:nvSpPr>
        <p:spPr/>
        <p:txBody>
          <a:bodyPr/>
          <a:lstStyle/>
          <a:p>
            <a:endParaRPr lang="zh-TW" altLang="en-US"/>
          </a:p>
        </p:txBody>
      </p:sp>
      <p:sp>
        <p:nvSpPr>
          <p:cNvPr id="17" name="標題 16"/>
          <p:cNvSpPr>
            <a:spLocks noGrp="1"/>
          </p:cNvSpPr>
          <p:nvPr>
            <p:ph type="title"/>
          </p:nvPr>
        </p:nvSpPr>
        <p:spPr/>
        <p:txBody>
          <a:bodyPr rtlCol="0" anchor="b" anchorCtr="0"/>
          <a:lstStyle/>
          <a:p>
            <a:r>
              <a:rPr kumimoji="0" lang="zh-TW" altLang="en-US" smtClean="0"/>
              <a:t>按一下以編輯母片標題樣式</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4" name="日期版面配置區 3"/>
          <p:cNvSpPr>
            <a:spLocks noGrp="1"/>
          </p:cNvSpPr>
          <p:nvPr>
            <p:ph type="dt" sz="half" idx="10"/>
          </p:nvPr>
        </p:nvSpPr>
        <p:spPr/>
        <p:txBody>
          <a:bodyPr/>
          <a:lstStyle/>
          <a:p>
            <a:fld id="{CB22CE67-96BA-4878-BF92-F880B2E647C2}" type="datetime1">
              <a:rPr lang="zh-TW" altLang="en-US" smtClean="0"/>
              <a:pPr/>
              <a:t>2011/10/25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1BBF8D4-C426-4D2A-90FC-F398CEBC7D7B}" type="slidenum">
              <a:rPr lang="zh-TW" altLang="en-US" smtClean="0"/>
              <a:pPr/>
              <a:t>‹#›</a:t>
            </a:fld>
            <a:endParaRPr lang="zh-TW" altLang="en-US"/>
          </a:p>
        </p:txBody>
      </p:sp>
      <p:sp>
        <p:nvSpPr>
          <p:cNvPr id="2" name="標題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cxnSp>
        <p:nvCxnSpPr>
          <p:cNvPr id="7" name="直線接點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5" name="日期版面配置區 4"/>
          <p:cNvSpPr>
            <a:spLocks noGrp="1"/>
          </p:cNvSpPr>
          <p:nvPr>
            <p:ph type="dt" sz="half" idx="10"/>
          </p:nvPr>
        </p:nvSpPr>
        <p:spPr/>
        <p:txBody>
          <a:bodyPr/>
          <a:lstStyle/>
          <a:p>
            <a:fld id="{96EB519B-8433-456B-8D7A-6AAAFCD84FFD}" type="datetime1">
              <a:rPr lang="zh-TW" altLang="en-US" smtClean="0"/>
              <a:pPr/>
              <a:t>2011/10/25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1BBF8D4-C426-4D2A-90FC-F398CEBC7D7B}" type="slidenum">
              <a:rPr lang="zh-TW" altLang="en-US" smtClean="0"/>
              <a:pPr/>
              <a:t>‹#›</a:t>
            </a:fld>
            <a:endParaRPr lang="zh-TW"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11" name="內容版面配置區 10"/>
          <p:cNvSpPr>
            <a:spLocks noGrp="1"/>
          </p:cNvSpPr>
          <p:nvPr>
            <p:ph sz="half" idx="1"/>
          </p:nvPr>
        </p:nvSpPr>
        <p:spPr>
          <a:xfrm>
            <a:off x="457200" y="1524000"/>
            <a:ext cx="4059936"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524000"/>
            <a:ext cx="4059936"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9" name="投影片編號版面配置區 8"/>
          <p:cNvSpPr>
            <a:spLocks noGrp="1"/>
          </p:cNvSpPr>
          <p:nvPr>
            <p:ph type="sldNum" sz="quarter" idx="12"/>
          </p:nvPr>
        </p:nvSpPr>
        <p:spPr/>
        <p:txBody>
          <a:bodyPr/>
          <a:lstStyle/>
          <a:p>
            <a:fld id="{41BBF8D4-C426-4D2A-90FC-F398CEBC7D7B}" type="slidenum">
              <a:rPr lang="zh-TW" altLang="en-US" smtClean="0"/>
              <a:pPr/>
              <a:t>‹#›</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7" name="日期版面配置區 6"/>
          <p:cNvSpPr>
            <a:spLocks noGrp="1"/>
          </p:cNvSpPr>
          <p:nvPr>
            <p:ph type="dt" sz="half" idx="10"/>
          </p:nvPr>
        </p:nvSpPr>
        <p:spPr/>
        <p:txBody>
          <a:bodyPr/>
          <a:lstStyle/>
          <a:p>
            <a:fld id="{19F1B297-05F0-4A9E-9804-BE14D3704894}" type="datetime1">
              <a:rPr lang="zh-TW" altLang="en-US" smtClean="0"/>
              <a:pPr/>
              <a:t>2011/10/25</a:t>
            </a:fld>
            <a:endParaRPr lang="zh-TW" altLang="en-US"/>
          </a:p>
        </p:txBody>
      </p:sp>
      <p:sp>
        <p:nvSpPr>
          <p:cNvPr id="3" name="文字版面配置區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32" name="內容版面配置區 31"/>
          <p:cNvSpPr>
            <a:spLocks noGrp="1"/>
          </p:cNvSpPr>
          <p:nvPr>
            <p:ph sz="half" idx="2"/>
          </p:nvPr>
        </p:nvSpPr>
        <p:spPr>
          <a:xfrm>
            <a:off x="457200" y="2201896"/>
            <a:ext cx="4038600" cy="3913632"/>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34" name="內容版面配置區 33"/>
          <p:cNvSpPr>
            <a:spLocks noGrp="1"/>
          </p:cNvSpPr>
          <p:nvPr>
            <p:ph sz="quarter" idx="4"/>
          </p:nvPr>
        </p:nvSpPr>
        <p:spPr>
          <a:xfrm>
            <a:off x="4649788" y="2201896"/>
            <a:ext cx="4038600" cy="3913632"/>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 name="標題 1"/>
          <p:cNvSpPr>
            <a:spLocks noGrp="1"/>
          </p:cNvSpPr>
          <p:nvPr>
            <p:ph type="title"/>
          </p:nvPr>
        </p:nvSpPr>
        <p:spPr>
          <a:xfrm>
            <a:off x="457200" y="155448"/>
            <a:ext cx="8229600" cy="1143000"/>
          </a:xfrm>
        </p:spPr>
        <p:txBody>
          <a:bodyPr anchor="b" anchorCtr="0"/>
          <a:lstStyle>
            <a:lvl1pPr>
              <a:defRPr/>
            </a:lvl1pPr>
          </a:lstStyle>
          <a:p>
            <a:r>
              <a:rPr kumimoji="0" lang="zh-TW" altLang="en-US" smtClean="0"/>
              <a:t>按一下以編輯母片標題樣式</a:t>
            </a:r>
            <a:endParaRPr kumimoji="0" lang="en-US"/>
          </a:p>
        </p:txBody>
      </p:sp>
      <p:sp>
        <p:nvSpPr>
          <p:cNvPr id="12" name="文字版面配置區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cxnSp>
        <p:nvCxnSpPr>
          <p:cNvPr id="10" name="直線接點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直線接點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5E01B484-3B39-4D45-8297-931FDCA6E06C}" type="datetime1">
              <a:rPr lang="zh-TW" altLang="en-US" smtClean="0"/>
              <a:pPr/>
              <a:t>2011/10/25</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41BBF8D4-C426-4D2A-90FC-F398CEBC7D7B}" type="slidenum">
              <a:rPr lang="zh-TW" altLang="en-US" smtClean="0"/>
              <a:pPr/>
              <a:t>‹#›</a:t>
            </a:fld>
            <a:endParaRPr lang="zh-TW"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A50F4A59-B796-460D-9CE1-CFCEA834284E}" type="datetime1">
              <a:rPr lang="zh-TW" altLang="en-US" smtClean="0"/>
              <a:pPr/>
              <a:t>2011/10/25</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41BBF8D4-C426-4D2A-90FC-F398CEBC7D7B}"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9" name="內容版面配置區 28"/>
          <p:cNvSpPr>
            <a:spLocks noGrp="1"/>
          </p:cNvSpPr>
          <p:nvPr>
            <p:ph sz="quarter" idx="1"/>
          </p:nvPr>
        </p:nvSpPr>
        <p:spPr>
          <a:xfrm>
            <a:off x="457200" y="457200"/>
            <a:ext cx="6248400" cy="5715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3" name="文字版面配置區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31" name="標題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zh-TW" altLang="en-US" smtClean="0"/>
              <a:t>按一下以編輯母片標題樣式</a:t>
            </a:r>
            <a:endParaRPr kumimoji="0" lang="en-US"/>
          </a:p>
        </p:txBody>
      </p:sp>
      <p:sp>
        <p:nvSpPr>
          <p:cNvPr id="8" name="日期版面配置區 7"/>
          <p:cNvSpPr>
            <a:spLocks noGrp="1"/>
          </p:cNvSpPr>
          <p:nvPr>
            <p:ph type="dt" sz="half" idx="14"/>
          </p:nvPr>
        </p:nvSpPr>
        <p:spPr/>
        <p:txBody>
          <a:bodyPr/>
          <a:lstStyle/>
          <a:p>
            <a:fld id="{C9F3BBF1-FF1D-4BAB-99C4-9A4FE393F64C}" type="datetime1">
              <a:rPr lang="zh-TW" altLang="en-US" smtClean="0"/>
              <a:pPr/>
              <a:t>2011/10/25</a:t>
            </a:fld>
            <a:endParaRPr lang="zh-TW" altLang="en-US"/>
          </a:p>
        </p:txBody>
      </p:sp>
      <p:sp>
        <p:nvSpPr>
          <p:cNvPr id="9" name="投影片編號版面配置區 8"/>
          <p:cNvSpPr>
            <a:spLocks noGrp="1"/>
          </p:cNvSpPr>
          <p:nvPr>
            <p:ph type="sldNum" sz="quarter" idx="15"/>
          </p:nvPr>
        </p:nvSpPr>
        <p:spPr/>
        <p:txBody>
          <a:bodyPr/>
          <a:lstStyle/>
          <a:p>
            <a:fld id="{41BBF8D4-C426-4D2A-90FC-F398CEBC7D7B}" type="slidenum">
              <a:rPr lang="zh-TW" altLang="en-US" smtClean="0"/>
              <a:pPr/>
              <a:t>‹#›</a:t>
            </a:fld>
            <a:endParaRPr lang="zh-TW" altLang="en-US"/>
          </a:p>
        </p:txBody>
      </p:sp>
      <p:sp>
        <p:nvSpPr>
          <p:cNvPr id="10" name="頁尾版面配置區 9"/>
          <p:cNvSpPr>
            <a:spLocks noGrp="1"/>
          </p:cNvSpPr>
          <p:nvPr>
            <p:ph type="ftr" sz="quarter" idx="16"/>
          </p:nvPr>
        </p:nvSpPr>
        <p:spPr/>
        <p:txBody>
          <a:bodyPr/>
          <a:lstStyle/>
          <a:p>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zh-TW" altLang="en-US" smtClean="0"/>
              <a:t>按一下圖示以新增圖片</a:t>
            </a:r>
            <a:endParaRPr kumimoji="0" lang="en-US"/>
          </a:p>
        </p:txBody>
      </p:sp>
      <p:sp>
        <p:nvSpPr>
          <p:cNvPr id="4" name="文字版面配置區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8" name="日期版面配置區 7"/>
          <p:cNvSpPr>
            <a:spLocks noGrp="1"/>
          </p:cNvSpPr>
          <p:nvPr>
            <p:ph type="dt" sz="half" idx="10"/>
          </p:nvPr>
        </p:nvSpPr>
        <p:spPr/>
        <p:txBody>
          <a:bodyPr/>
          <a:lstStyle/>
          <a:p>
            <a:fld id="{1122FDDA-F518-415F-A3B7-A8FDEE6EB54F}" type="datetime1">
              <a:rPr lang="zh-TW" altLang="en-US" smtClean="0"/>
              <a:pPr/>
              <a:t>2011/10/25</a:t>
            </a:fld>
            <a:endParaRPr lang="zh-TW" altLang="en-US"/>
          </a:p>
        </p:txBody>
      </p:sp>
      <p:sp>
        <p:nvSpPr>
          <p:cNvPr id="9" name="投影片編號版面配置區 8"/>
          <p:cNvSpPr>
            <a:spLocks noGrp="1"/>
          </p:cNvSpPr>
          <p:nvPr>
            <p:ph type="sldNum" sz="quarter" idx="11"/>
          </p:nvPr>
        </p:nvSpPr>
        <p:spPr/>
        <p:txBody>
          <a:bodyPr/>
          <a:lstStyle/>
          <a:p>
            <a:fld id="{41BBF8D4-C426-4D2A-90FC-F398CEBC7D7B}" type="slidenum">
              <a:rPr lang="zh-TW" altLang="en-US" smtClean="0"/>
              <a:pPr/>
              <a:t>‹#›</a:t>
            </a:fld>
            <a:endParaRPr lang="zh-TW" altLang="en-US"/>
          </a:p>
        </p:txBody>
      </p:sp>
      <p:sp>
        <p:nvSpPr>
          <p:cNvPr id="10" name="頁尾版面配置區 9"/>
          <p:cNvSpPr>
            <a:spLocks noGrp="1"/>
          </p:cNvSpPr>
          <p:nvPr>
            <p:ph type="ftr" sz="quarter" idx="12"/>
          </p:nvPr>
        </p:nvSpPr>
        <p:spPr/>
        <p:txBody>
          <a:bodyPr/>
          <a:lstStyle/>
          <a:p>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文字版面配置區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3C280345-87E6-4841-B581-0AEE068DCC66}" type="datetime1">
              <a:rPr lang="zh-TW" altLang="en-US" smtClean="0"/>
              <a:pPr/>
              <a:t>2011/10/25</a:t>
            </a:fld>
            <a:endParaRPr lang="zh-TW" altLang="en-US"/>
          </a:p>
        </p:txBody>
      </p:sp>
      <p:sp>
        <p:nvSpPr>
          <p:cNvPr id="10" name="頁尾版面配置區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zh-TW" altLang="en-US"/>
          </a:p>
        </p:txBody>
      </p:sp>
      <p:sp>
        <p:nvSpPr>
          <p:cNvPr id="22" name="投影片編號版面配置區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41BBF8D4-C426-4D2A-90FC-F398CEBC7D7B}" type="slidenum">
              <a:rPr lang="zh-TW" altLang="en-US" smtClean="0"/>
              <a:pPr/>
              <a:t>‹#›</a:t>
            </a:fld>
            <a:endParaRPr lang="zh-TW" altLang="en-US"/>
          </a:p>
        </p:txBody>
      </p:sp>
      <p:sp>
        <p:nvSpPr>
          <p:cNvPr id="5" name="標題版面配置區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zh-TW" altLang="en-US" smtClean="0"/>
              <a:t>按一下以編輯母片標題樣式</a:t>
            </a:r>
            <a:endParaRPr kumimoji="0" lang="en-US"/>
          </a:p>
        </p:txBody>
      </p:sp>
    </p:spTree>
  </p:cSld>
  <p:clrMap bg1="dk1" tx1="lt1" bg2="dk2" tx2="lt2" accent1="accent1" accent2="accent2" accent3="accent3" accent4="accent4" accent5="accent5" accent6="accent6" hlink="hlink" folHlink="folHlink"/>
  <p:sldLayoutIdLst>
    <p:sldLayoutId id="2147484165" r:id="rId1"/>
    <p:sldLayoutId id="2147484166" r:id="rId2"/>
    <p:sldLayoutId id="2147484167" r:id="rId3"/>
    <p:sldLayoutId id="2147484168" r:id="rId4"/>
    <p:sldLayoutId id="2147484169" r:id="rId5"/>
    <p:sldLayoutId id="2147484170" r:id="rId6"/>
    <p:sldLayoutId id="2147484171" r:id="rId7"/>
    <p:sldLayoutId id="2147484172" r:id="rId8"/>
    <p:sldLayoutId id="2147484173" r:id="rId9"/>
    <p:sldLayoutId id="2147484174" r:id="rId10"/>
    <p:sldLayoutId id="2147484175" r:id="rId11"/>
  </p:sldLayoutIdLst>
  <p:hf hdr="0" ft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cww.net.cn/news/html/2011/5/9/201159938177641.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395536" y="3861048"/>
            <a:ext cx="8305800" cy="1143000"/>
          </a:xfrm>
        </p:spPr>
        <p:txBody>
          <a:bodyPr/>
          <a:lstStyle/>
          <a:p>
            <a:r>
              <a:rPr lang="zh-TW" altLang="en-US" sz="2400" dirty="0" smtClean="0">
                <a:effectLst>
                  <a:outerShdw blurRad="38100" dist="38100" dir="2700000" algn="tl">
                    <a:srgbClr val="000000">
                      <a:alpha val="43137"/>
                    </a:srgbClr>
                  </a:outerShdw>
                </a:effectLst>
              </a:rPr>
              <a:t>組　別：第一組　　　</a:t>
            </a:r>
            <a:endParaRPr lang="en-US" altLang="zh-TW" sz="2400" dirty="0" smtClean="0">
              <a:effectLst>
                <a:outerShdw blurRad="38100" dist="38100" dir="2700000" algn="tl">
                  <a:srgbClr val="000000">
                    <a:alpha val="43137"/>
                  </a:srgbClr>
                </a:outerShdw>
              </a:effectLst>
            </a:endParaRPr>
          </a:p>
          <a:p>
            <a:r>
              <a:rPr lang="zh-TW" altLang="en-US" sz="2400" dirty="0" smtClean="0">
                <a:effectLst>
                  <a:outerShdw blurRad="38100" dist="38100" dir="2700000" algn="tl">
                    <a:srgbClr val="000000">
                      <a:alpha val="43137"/>
                    </a:srgbClr>
                  </a:outerShdw>
                </a:effectLst>
              </a:rPr>
              <a:t>組　長：林冠宏　</a:t>
            </a:r>
            <a:endParaRPr lang="en-US" altLang="zh-TW" sz="2400" dirty="0" smtClean="0">
              <a:effectLst>
                <a:outerShdw blurRad="38100" dist="38100" dir="2700000" algn="tl">
                  <a:srgbClr val="000000">
                    <a:alpha val="43137"/>
                  </a:srgbClr>
                </a:outerShdw>
              </a:effectLst>
            </a:endParaRPr>
          </a:p>
          <a:p>
            <a:r>
              <a:rPr lang="en-US" altLang="zh-TW" sz="2400" dirty="0" smtClean="0">
                <a:effectLst>
                  <a:outerShdw blurRad="38100" dist="38100" dir="2700000" algn="tl">
                    <a:srgbClr val="000000">
                      <a:alpha val="43137"/>
                    </a:srgbClr>
                  </a:outerShdw>
                </a:effectLst>
              </a:rPr>
              <a:t> </a:t>
            </a:r>
            <a:r>
              <a:rPr lang="zh-TW" altLang="en-US" sz="2400" dirty="0" smtClean="0">
                <a:effectLst>
                  <a:outerShdw blurRad="38100" dist="38100" dir="2700000" algn="tl">
                    <a:srgbClr val="000000">
                      <a:alpha val="43137"/>
                    </a:srgbClr>
                  </a:outerShdw>
                </a:effectLst>
              </a:rPr>
              <a:t>組　員：李佩芬　楊世裕　林育如</a:t>
            </a:r>
            <a:r>
              <a:rPr lang="en-US" altLang="zh-TW" sz="2400" dirty="0" smtClean="0">
                <a:effectLst>
                  <a:outerShdw blurRad="38100" dist="38100" dir="2700000" algn="tl">
                    <a:srgbClr val="000000">
                      <a:alpha val="43137"/>
                    </a:srgbClr>
                  </a:outerShdw>
                </a:effectLst>
              </a:rPr>
              <a:t> </a:t>
            </a:r>
          </a:p>
          <a:p>
            <a:r>
              <a:rPr lang="zh-TW" altLang="en-US" sz="2400" dirty="0" smtClean="0">
                <a:effectLst>
                  <a:outerShdw blurRad="38100" dist="38100" dir="2700000" algn="tl">
                    <a:srgbClr val="000000">
                      <a:alpha val="43137"/>
                    </a:srgbClr>
                  </a:outerShdw>
                </a:effectLst>
              </a:rPr>
              <a:t> 李旻蕙　李儒韸　廖雅怡　陳孝明</a:t>
            </a:r>
          </a:p>
          <a:p>
            <a:endParaRPr lang="zh-TW" altLang="en-US" dirty="0"/>
          </a:p>
        </p:txBody>
      </p:sp>
      <p:sp>
        <p:nvSpPr>
          <p:cNvPr id="2" name="標題 1"/>
          <p:cNvSpPr>
            <a:spLocks noGrp="1"/>
          </p:cNvSpPr>
          <p:nvPr>
            <p:ph type="ctrTitle"/>
          </p:nvPr>
        </p:nvSpPr>
        <p:spPr>
          <a:xfrm>
            <a:off x="500034" y="1714488"/>
            <a:ext cx="8305800" cy="1214446"/>
          </a:xfrm>
        </p:spPr>
        <p:txBody>
          <a:bodyPr>
            <a:noAutofit/>
          </a:bodyPr>
          <a:lstStyle/>
          <a:p>
            <a:r>
              <a:rPr lang="zh-TW" altLang="en-US" sz="6000" b="1" dirty="0" smtClean="0">
                <a:solidFill>
                  <a:srgbClr val="FFD54F"/>
                </a:solidFill>
                <a:effectLst>
                  <a:outerShdw blurRad="38100" dist="38100" dir="2700000" algn="tl">
                    <a:srgbClr val="000000">
                      <a:alpha val="43137"/>
                    </a:srgbClr>
                  </a:outerShdw>
                </a:effectLst>
              </a:rPr>
              <a:t>工程與社會專題</a:t>
            </a:r>
            <a:r>
              <a:rPr lang="en-US" altLang="zh-TW" sz="6000" b="1" dirty="0" smtClean="0">
                <a:solidFill>
                  <a:srgbClr val="FFD54F"/>
                </a:solidFill>
                <a:effectLst>
                  <a:outerShdw blurRad="38100" dist="38100" dir="2700000" algn="tl">
                    <a:srgbClr val="000000">
                      <a:alpha val="43137"/>
                    </a:srgbClr>
                  </a:outerShdw>
                </a:effectLst>
              </a:rPr>
              <a:t>(</a:t>
            </a:r>
            <a:r>
              <a:rPr lang="zh-TW" altLang="en-US" sz="6000" b="1" dirty="0" smtClean="0">
                <a:solidFill>
                  <a:srgbClr val="FFD54F"/>
                </a:solidFill>
                <a:effectLst>
                  <a:outerShdw blurRad="38100" dist="38100" dir="2700000" algn="tl">
                    <a:srgbClr val="000000">
                      <a:alpha val="43137"/>
                    </a:srgbClr>
                  </a:outerShdw>
                </a:effectLst>
              </a:rPr>
              <a:t>資訊</a:t>
            </a:r>
            <a:r>
              <a:rPr lang="en-US" altLang="zh-TW" sz="6000" b="1" dirty="0" smtClean="0">
                <a:solidFill>
                  <a:srgbClr val="FFD54F"/>
                </a:solidFill>
                <a:effectLst>
                  <a:outerShdw blurRad="38100" dist="38100" dir="2700000" algn="tl">
                    <a:srgbClr val="000000">
                      <a:alpha val="43137"/>
                    </a:srgbClr>
                  </a:outerShdw>
                </a:effectLst>
              </a:rPr>
              <a:t>) </a:t>
            </a:r>
            <a:endParaRPr lang="zh-TW" altLang="en-US" sz="6000" b="1" dirty="0">
              <a:solidFill>
                <a:srgbClr val="FFD54F"/>
              </a:solidFill>
              <a:effectLst>
                <a:outerShdw blurRad="38100" dist="38100" dir="2700000" algn="tl">
                  <a:srgbClr val="000000">
                    <a:alpha val="43137"/>
                  </a:srgbClr>
                </a:outerShdw>
              </a:effectLst>
            </a:endParaRPr>
          </a:p>
        </p:txBody>
      </p:sp>
      <p:sp>
        <p:nvSpPr>
          <p:cNvPr id="4" name="投影片編號版面配置區 3"/>
          <p:cNvSpPr>
            <a:spLocks noGrp="1"/>
          </p:cNvSpPr>
          <p:nvPr>
            <p:ph type="sldNum" sz="quarter" idx="11"/>
          </p:nvPr>
        </p:nvSpPr>
        <p:spPr/>
        <p:txBody>
          <a:bodyPr/>
          <a:lstStyle/>
          <a:p>
            <a:fld id="{41BBF8D4-C426-4D2A-90FC-F398CEBC7D7B}" type="slidenum">
              <a:rPr lang="zh-TW" altLang="en-US" smtClean="0"/>
              <a:pPr/>
              <a:t>1</a:t>
            </a:fld>
            <a:endParaRPr lang="zh-TW" alt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par>
                          <p:cTn id="8" fill="hold">
                            <p:stCondLst>
                              <p:cond delay="500"/>
                            </p:stCondLst>
                            <p:childTnLst>
                              <p:par>
                                <p:cTn id="9" presetID="5" presetClass="entr" presetSubtype="10" fill="hold" nodeType="afterEffect">
                                  <p:stCondLst>
                                    <p:cond delay="50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checkerboard(across)">
                                      <p:cBhvr>
                                        <p:cTn id="11" dur="500"/>
                                        <p:tgtEl>
                                          <p:spTgt spid="3">
                                            <p:txEl>
                                              <p:pRg st="0" end="0"/>
                                            </p:txEl>
                                          </p:spTgt>
                                        </p:tgtEl>
                                      </p:cBhvr>
                                    </p:animEffect>
                                  </p:childTnLst>
                                </p:cTn>
                              </p:par>
                            </p:childTnLst>
                          </p:cTn>
                        </p:par>
                        <p:par>
                          <p:cTn id="12" fill="hold">
                            <p:stCondLst>
                              <p:cond delay="1500"/>
                            </p:stCondLst>
                            <p:childTnLst>
                              <p:par>
                                <p:cTn id="13" presetID="5" presetClass="entr" presetSubtype="10" fill="hold" nodeType="afterEffect">
                                  <p:stCondLst>
                                    <p:cond delay="50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checkerboard(across)">
                                      <p:cBhvr>
                                        <p:cTn id="15" dur="500"/>
                                        <p:tgtEl>
                                          <p:spTgt spid="3">
                                            <p:txEl>
                                              <p:pRg st="1" end="1"/>
                                            </p:txEl>
                                          </p:spTgt>
                                        </p:tgtEl>
                                      </p:cBhvr>
                                    </p:animEffect>
                                  </p:childTnLst>
                                </p:cTn>
                              </p:par>
                            </p:childTnLst>
                          </p:cTn>
                        </p:par>
                        <p:par>
                          <p:cTn id="16" fill="hold">
                            <p:stCondLst>
                              <p:cond delay="2500"/>
                            </p:stCondLst>
                            <p:childTnLst>
                              <p:par>
                                <p:cTn id="17" presetID="5" presetClass="entr" presetSubtype="10" fill="hold" nodeType="afterEffect">
                                  <p:stCondLst>
                                    <p:cond delay="50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checkerboard(across)">
                                      <p:cBhvr>
                                        <p:cTn id="19" dur="500"/>
                                        <p:tgtEl>
                                          <p:spTgt spid="3">
                                            <p:txEl>
                                              <p:pRg st="2" end="2"/>
                                            </p:txEl>
                                          </p:spTgt>
                                        </p:tgtEl>
                                      </p:cBhvr>
                                    </p:animEffect>
                                  </p:childTnLst>
                                </p:cTn>
                              </p:par>
                            </p:childTnLst>
                          </p:cTn>
                        </p:par>
                        <p:par>
                          <p:cTn id="20" fill="hold">
                            <p:stCondLst>
                              <p:cond delay="3500"/>
                            </p:stCondLst>
                            <p:childTnLst>
                              <p:par>
                                <p:cTn id="21" presetID="5" presetClass="entr" presetSubtype="10" fill="hold" nodeType="afterEffect">
                                  <p:stCondLst>
                                    <p:cond delay="50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checkerboard(across)">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28596" y="1928802"/>
            <a:ext cx="8229600" cy="4572000"/>
          </a:xfrm>
        </p:spPr>
        <p:txBody>
          <a:bodyPr>
            <a:normAutofit/>
          </a:bodyPr>
          <a:lstStyle/>
          <a:p>
            <a:pPr>
              <a:lnSpc>
                <a:spcPct val="150000"/>
              </a:lnSpc>
            </a:pPr>
            <a:r>
              <a:rPr lang="zh-TW" altLang="en-US" sz="2400" dirty="0" smtClean="0">
                <a:solidFill>
                  <a:schemeClr val="tx2"/>
                </a:solidFill>
              </a:rPr>
              <a:t>第一、若能夠帶來龐大的利潤，會選擇繼續繳錢。</a:t>
            </a:r>
            <a:endParaRPr lang="en-US" altLang="zh-TW" sz="2400" dirty="0" smtClean="0">
              <a:solidFill>
                <a:schemeClr val="tx2"/>
              </a:solidFill>
            </a:endParaRPr>
          </a:p>
          <a:p>
            <a:pPr>
              <a:lnSpc>
                <a:spcPct val="150000"/>
              </a:lnSpc>
            </a:pPr>
            <a:r>
              <a:rPr lang="zh-TW" altLang="en-US" sz="2400" dirty="0" smtClean="0">
                <a:solidFill>
                  <a:schemeClr val="tx2"/>
                </a:solidFill>
              </a:rPr>
              <a:t>第二、專利是一種創意，如果我的創意能帶給大家更多無限的創意，也願意繼續在專利費上投資。</a:t>
            </a:r>
          </a:p>
          <a:p>
            <a:pPr>
              <a:lnSpc>
                <a:spcPct val="150000"/>
              </a:lnSpc>
            </a:pPr>
            <a:endParaRPr lang="zh-TW" altLang="en-US" sz="2400" dirty="0"/>
          </a:p>
        </p:txBody>
      </p:sp>
      <p:sp>
        <p:nvSpPr>
          <p:cNvPr id="3" name="標題 2"/>
          <p:cNvSpPr>
            <a:spLocks noGrp="1"/>
          </p:cNvSpPr>
          <p:nvPr>
            <p:ph type="title"/>
          </p:nvPr>
        </p:nvSpPr>
        <p:spPr>
          <a:xfrm>
            <a:off x="500034" y="785794"/>
            <a:ext cx="8229600" cy="1219200"/>
          </a:xfrm>
        </p:spPr>
        <p:txBody>
          <a:bodyPr>
            <a:normAutofit fontScale="90000"/>
          </a:bodyPr>
          <a:lstStyle/>
          <a:p>
            <a:r>
              <a:rPr altLang="zh-TW" sz="3000" b="1" dirty="0" smtClean="0"/>
              <a:t>Q </a:t>
            </a:r>
            <a:r>
              <a:rPr altLang="zh-TW" sz="3000" b="1" dirty="0" smtClean="0">
                <a:solidFill>
                  <a:schemeClr val="tx1"/>
                </a:solidFill>
                <a:effectLst/>
              </a:rPr>
              <a:t>8</a:t>
            </a:r>
            <a:r>
              <a:rPr altLang="zh-TW" sz="3000" b="1" dirty="0" smtClean="0"/>
              <a:t> </a:t>
            </a:r>
            <a:r>
              <a:rPr lang="zh-TW" altLang="en-US" sz="3000" b="1" dirty="0" smtClean="0"/>
              <a:t>、</a:t>
            </a:r>
            <a:r>
              <a:rPr lang="zh-TW" altLang="en-US" sz="3300" b="1" dirty="0" smtClean="0">
                <a:solidFill>
                  <a:schemeClr val="tx1"/>
                </a:solidFill>
                <a:effectLst/>
                <a:latin typeface="+mn-lt"/>
                <a:ea typeface="+mn-ea"/>
                <a:cs typeface="+mn-cs"/>
              </a:rPr>
              <a:t>承上題，若今天你申請了某項專利，卻得知需每年繳交「專利費」才能持續擁有專利權，你會怎麼做？</a:t>
            </a:r>
          </a:p>
        </p:txBody>
      </p:sp>
      <p:sp>
        <p:nvSpPr>
          <p:cNvPr id="4" name="投影片編號版面配置區 3"/>
          <p:cNvSpPr>
            <a:spLocks noGrp="1"/>
          </p:cNvSpPr>
          <p:nvPr>
            <p:ph type="sldNum" sz="quarter" idx="15"/>
          </p:nvPr>
        </p:nvSpPr>
        <p:spPr/>
        <p:txBody>
          <a:bodyPr/>
          <a:lstStyle/>
          <a:p>
            <a:fld id="{41BBF8D4-C426-4D2A-90FC-F398CEBC7D7B}" type="slidenum">
              <a:rPr lang="zh-TW" altLang="en-US" smtClean="0"/>
              <a:pPr/>
              <a:t>10</a:t>
            </a:fld>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blinds(horizontal)">
                                      <p:cBhvr>
                                        <p:cTn id="10" dur="500"/>
                                        <p:tgtEl>
                                          <p:spTgt spid="2">
                                            <p:txEl>
                                              <p:pRg st="0" end="0"/>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blinds(horizontal)">
                                      <p:cBhvr>
                                        <p:cTn id="13"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endParaRPr lang="zh-TW" altLang="en-US" dirty="0"/>
          </a:p>
        </p:txBody>
      </p:sp>
      <p:sp>
        <p:nvSpPr>
          <p:cNvPr id="3" name="標題 2"/>
          <p:cNvSpPr>
            <a:spLocks noGrp="1"/>
          </p:cNvSpPr>
          <p:nvPr>
            <p:ph type="title"/>
          </p:nvPr>
        </p:nvSpPr>
        <p:spPr/>
        <p:txBody>
          <a:bodyPr/>
          <a:lstStyle/>
          <a:p>
            <a:endParaRPr lang="zh-TW" altLang="en-US"/>
          </a:p>
        </p:txBody>
      </p:sp>
      <p:sp>
        <p:nvSpPr>
          <p:cNvPr id="4" name="矩形 3"/>
          <p:cNvSpPr/>
          <p:nvPr/>
        </p:nvSpPr>
        <p:spPr>
          <a:xfrm>
            <a:off x="1043607" y="2852936"/>
            <a:ext cx="7071168" cy="1569660"/>
          </a:xfrm>
          <a:prstGeom prst="rect">
            <a:avLst/>
          </a:prstGeom>
          <a:noFill/>
        </p:spPr>
        <p:txBody>
          <a:bodyPr wrap="none" lIns="91440" tIns="45720" rIns="91440" bIns="45720">
            <a:spAutoFit/>
          </a:bodyPr>
          <a:lstStyle/>
          <a:p>
            <a:pPr algn="ctr"/>
            <a:r>
              <a:rPr lang="en-US" altLang="zh-TW" sz="9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Bookman Old Style" pitchFamily="18" charset="0"/>
              </a:rPr>
              <a:t>THE</a:t>
            </a:r>
            <a:r>
              <a:rPr lang="zh-TW" altLang="en-US" sz="9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Bookman Old Style" pitchFamily="18" charset="0"/>
              </a:rPr>
              <a:t>   </a:t>
            </a:r>
            <a:r>
              <a:rPr lang="en-US" altLang="zh-TW" sz="9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Bookman Old Style" pitchFamily="18" charset="0"/>
              </a:rPr>
              <a:t>END</a:t>
            </a:r>
            <a:endParaRPr lang="zh-TW" altLang="en-US" sz="9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Bookman Old Style" pitchFamily="18" charset="0"/>
            </a:endParaRPr>
          </a:p>
        </p:txBody>
      </p:sp>
      <p:sp>
        <p:nvSpPr>
          <p:cNvPr id="5" name="投影片編號版面配置區 4"/>
          <p:cNvSpPr>
            <a:spLocks noGrp="1"/>
          </p:cNvSpPr>
          <p:nvPr>
            <p:ph type="sldNum" sz="quarter" idx="15"/>
          </p:nvPr>
        </p:nvSpPr>
        <p:spPr/>
        <p:txBody>
          <a:bodyPr/>
          <a:lstStyle/>
          <a:p>
            <a:fld id="{41BBF8D4-C426-4D2A-90FC-F398CEBC7D7B}" type="slidenum">
              <a:rPr lang="zh-TW" altLang="en-US" smtClean="0"/>
              <a:pPr/>
              <a:t>11</a:t>
            </a:fld>
            <a:endParaRPr lang="zh-TW"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heckerboard(across)">
                                      <p:cBhvr>
                                        <p:cTn id="7" dur="14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642910" y="1571612"/>
            <a:ext cx="8229600" cy="5145360"/>
          </a:xfrm>
        </p:spPr>
        <p:txBody>
          <a:bodyPr>
            <a:normAutofit/>
          </a:bodyPr>
          <a:lstStyle/>
          <a:p>
            <a:pPr lvl="1">
              <a:lnSpc>
                <a:spcPct val="150000"/>
              </a:lnSpc>
            </a:pPr>
            <a:r>
              <a:rPr lang="en-US" dirty="0" smtClean="0"/>
              <a:t>3G(</a:t>
            </a:r>
            <a:r>
              <a:rPr lang="zh-TW" altLang="en-US" dirty="0" smtClean="0"/>
              <a:t>第三代通信技術</a:t>
            </a:r>
            <a:r>
              <a:rPr lang="en-US" dirty="0" smtClean="0"/>
              <a:t>)</a:t>
            </a:r>
            <a:r>
              <a:rPr lang="zh-TW" altLang="en-US" dirty="0" smtClean="0"/>
              <a:t>的技術標準都源自於同一技術</a:t>
            </a:r>
            <a:r>
              <a:rPr lang="en-US" dirty="0" smtClean="0"/>
              <a:t>CDMA</a:t>
            </a:r>
            <a:r>
              <a:rPr lang="zh-TW" altLang="en-US" dirty="0" smtClean="0"/>
              <a:t> 。</a:t>
            </a:r>
            <a:endParaRPr lang="en-US" altLang="zh-TW" dirty="0" smtClean="0"/>
          </a:p>
          <a:p>
            <a:pPr lvl="1">
              <a:lnSpc>
                <a:spcPct val="150000"/>
              </a:lnSpc>
            </a:pPr>
            <a:r>
              <a:rPr lang="en-US" dirty="0" smtClean="0"/>
              <a:t> 3G</a:t>
            </a:r>
            <a:r>
              <a:rPr lang="zh-TW" altLang="en-US" dirty="0" smtClean="0"/>
              <a:t>在專利方面的研發有</a:t>
            </a:r>
            <a:r>
              <a:rPr lang="en-US" dirty="0" smtClean="0">
                <a:effectLst>
                  <a:outerShdw blurRad="38100" dist="38100" dir="2700000" algn="tl">
                    <a:srgbClr val="000000">
                      <a:alpha val="43137"/>
                    </a:srgbClr>
                  </a:outerShdw>
                </a:effectLst>
              </a:rPr>
              <a:t>4</a:t>
            </a:r>
            <a:r>
              <a:rPr lang="zh-TW" altLang="en-US" dirty="0" smtClean="0"/>
              <a:t>項領域：</a:t>
            </a:r>
            <a:endParaRPr lang="en-US" altLang="zh-TW" dirty="0" smtClean="0"/>
          </a:p>
          <a:p>
            <a:pPr lvl="1">
              <a:lnSpc>
                <a:spcPct val="150000"/>
              </a:lnSpc>
              <a:buNone/>
            </a:pPr>
            <a:r>
              <a:rPr lang="en-US" altLang="zh-TW" dirty="0" smtClean="0"/>
              <a:t>	</a:t>
            </a:r>
            <a:r>
              <a:rPr lang="zh-TW" altLang="en-US" dirty="0" smtClean="0">
                <a:effectLst>
                  <a:outerShdw blurRad="38100" dist="38100" dir="2700000" algn="tl">
                    <a:srgbClr val="000000">
                      <a:alpha val="43137"/>
                    </a:srgbClr>
                  </a:outerShdw>
                </a:effectLst>
              </a:rPr>
              <a:t>電信、多工通訊、脈波或數位傳輸以及實體設備</a:t>
            </a:r>
            <a:endParaRPr lang="en-US" altLang="zh-TW" dirty="0" smtClean="0"/>
          </a:p>
          <a:p>
            <a:pPr lvl="1">
              <a:lnSpc>
                <a:spcPct val="150000"/>
              </a:lnSpc>
              <a:buNone/>
            </a:pPr>
            <a:r>
              <a:rPr lang="en-US" altLang="zh-TW" dirty="0" smtClean="0"/>
              <a:t>	</a:t>
            </a:r>
            <a:r>
              <a:rPr lang="zh-TW" altLang="en-US" dirty="0" smtClean="0"/>
              <a:t>而每間公司所研究的方向又有所不同所以，才會有專利權的產生。</a:t>
            </a:r>
          </a:p>
          <a:p>
            <a:pPr lvl="1">
              <a:lnSpc>
                <a:spcPts val="5000"/>
              </a:lnSpc>
            </a:pPr>
            <a:endParaRPr lang="en-US" altLang="zh-TW" dirty="0" smtClean="0"/>
          </a:p>
          <a:p>
            <a:pPr lvl="0">
              <a:lnSpc>
                <a:spcPct val="200000"/>
              </a:lnSpc>
            </a:pPr>
            <a:endParaRPr lang="en-US" altLang="zh-TW" dirty="0" smtClean="0">
              <a:solidFill>
                <a:schemeClr val="bg1"/>
              </a:solidFill>
            </a:endParaRPr>
          </a:p>
          <a:p>
            <a:pPr>
              <a:buNone/>
            </a:pPr>
            <a:endParaRPr lang="en-US" altLang="zh-TW" dirty="0" smtClean="0"/>
          </a:p>
          <a:p>
            <a:endParaRPr lang="en-US" altLang="zh-TW" dirty="0" smtClean="0"/>
          </a:p>
          <a:p>
            <a:endParaRPr lang="zh-TW" altLang="en-US" dirty="0"/>
          </a:p>
        </p:txBody>
      </p:sp>
      <p:sp>
        <p:nvSpPr>
          <p:cNvPr id="3" name="標題 2"/>
          <p:cNvSpPr>
            <a:spLocks noGrp="1"/>
          </p:cNvSpPr>
          <p:nvPr>
            <p:ph type="title"/>
          </p:nvPr>
        </p:nvSpPr>
        <p:spPr>
          <a:xfrm>
            <a:off x="500034" y="500042"/>
            <a:ext cx="8229600" cy="1004886"/>
          </a:xfrm>
        </p:spPr>
        <p:txBody>
          <a:bodyPr>
            <a:noAutofit/>
          </a:bodyPr>
          <a:lstStyle/>
          <a:p>
            <a:pPr marL="274320" lvl="0" indent="-274320">
              <a:spcBef>
                <a:spcPts val="600"/>
              </a:spcBef>
              <a:buClr>
                <a:schemeClr val="accent2"/>
              </a:buClr>
              <a:buSzPct val="85000"/>
            </a:pPr>
            <a:r>
              <a:rPr altLang="zh-TW" sz="3000" b="1" dirty="0" smtClean="0"/>
              <a:t>Q </a:t>
            </a:r>
            <a:r>
              <a:rPr altLang="zh-TW" sz="3000" dirty="0" smtClean="0"/>
              <a:t>1 </a:t>
            </a:r>
            <a:r>
              <a:rPr lang="zh-TW" altLang="en-US" sz="3000" dirty="0" smtClean="0"/>
              <a:t>、</a:t>
            </a:r>
            <a:r>
              <a:rPr lang="zh-TW" altLang="en-US" sz="3000" b="1" dirty="0" smtClean="0">
                <a:solidFill>
                  <a:schemeClr val="tx1"/>
                </a:solidFill>
                <a:effectLst/>
                <a:latin typeface="+mn-lt"/>
                <a:ea typeface="+mn-ea"/>
                <a:cs typeface="+mn-cs"/>
              </a:rPr>
              <a:t>「第三代通信技術專利權」這是一個看不到摸不到的技術，為什麼可以申請專利權？</a:t>
            </a:r>
          </a:p>
        </p:txBody>
      </p:sp>
      <p:sp>
        <p:nvSpPr>
          <p:cNvPr id="4" name="投影片編號版面配置區 3"/>
          <p:cNvSpPr>
            <a:spLocks noGrp="1"/>
          </p:cNvSpPr>
          <p:nvPr>
            <p:ph type="sldNum" sz="quarter" idx="15"/>
          </p:nvPr>
        </p:nvSpPr>
        <p:spPr/>
        <p:txBody>
          <a:bodyPr/>
          <a:lstStyle/>
          <a:p>
            <a:fld id="{41BBF8D4-C426-4D2A-90FC-F398CEBC7D7B}" type="slidenum">
              <a:rPr lang="zh-TW" altLang="en-US" smtClean="0"/>
              <a:pPr/>
              <a:t>2</a:t>
            </a:fld>
            <a:endParaRPr lang="zh-TW" altLang="en-US"/>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3" presetClass="entr" presetSubtype="10" fill="hold" nodeType="afterEffect">
                                  <p:stCondLst>
                                    <p:cond delay="100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linds(horizontal)">
                                      <p:cBhvr>
                                        <p:cTn id="12" dur="500"/>
                                        <p:tgtEl>
                                          <p:spTgt spid="2">
                                            <p:txEl>
                                              <p:pRg st="0" end="0"/>
                                            </p:txEl>
                                          </p:spTgt>
                                        </p:tgtEl>
                                      </p:cBhvr>
                                    </p:animEffect>
                                  </p:childTnLst>
                                </p:cTn>
                              </p:par>
                            </p:childTnLst>
                          </p:cTn>
                        </p:par>
                        <p:par>
                          <p:cTn id="13" fill="hold">
                            <p:stCondLst>
                              <p:cond delay="2000"/>
                            </p:stCondLst>
                            <p:childTnLst>
                              <p:par>
                                <p:cTn id="14" presetID="3" presetClass="entr" presetSubtype="10" fill="hold" nodeType="afterEffect">
                                  <p:stCondLst>
                                    <p:cond delay="1000"/>
                                  </p:stCondLst>
                                  <p:childTnLst>
                                    <p:set>
                                      <p:cBhvr>
                                        <p:cTn id="15" dur="1" fill="hold">
                                          <p:stCondLst>
                                            <p:cond delay="0"/>
                                          </p:stCondLst>
                                        </p:cTn>
                                        <p:tgtEl>
                                          <p:spTgt spid="2">
                                            <p:txEl>
                                              <p:pRg st="1" end="1"/>
                                            </p:txEl>
                                          </p:spTgt>
                                        </p:tgtEl>
                                        <p:attrNameLst>
                                          <p:attrName>style.visibility</p:attrName>
                                        </p:attrNameLst>
                                      </p:cBhvr>
                                      <p:to>
                                        <p:strVal val="visible"/>
                                      </p:to>
                                    </p:set>
                                    <p:animEffect transition="in" filter="blinds(horizontal)">
                                      <p:cBhvr>
                                        <p:cTn id="16" dur="500"/>
                                        <p:tgtEl>
                                          <p:spTgt spid="2">
                                            <p:txEl>
                                              <p:pRg st="1" end="1"/>
                                            </p:txEl>
                                          </p:spTgt>
                                        </p:tgtEl>
                                      </p:cBhvr>
                                    </p:animEffect>
                                  </p:childTnLst>
                                </p:cTn>
                              </p:par>
                            </p:childTnLst>
                          </p:cTn>
                        </p:par>
                        <p:par>
                          <p:cTn id="17" fill="hold">
                            <p:stCondLst>
                              <p:cond delay="3500"/>
                            </p:stCondLst>
                            <p:childTnLst>
                              <p:par>
                                <p:cTn id="18" presetID="3" presetClass="entr" presetSubtype="10" fill="hold" nodeType="afterEffect">
                                  <p:stCondLst>
                                    <p:cond delay="100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blinds(horizontal)">
                                      <p:cBhvr>
                                        <p:cTn id="20" dur="500"/>
                                        <p:tgtEl>
                                          <p:spTgt spid="2">
                                            <p:txEl>
                                              <p:pRg st="2" end="2"/>
                                            </p:txEl>
                                          </p:spTgt>
                                        </p:tgtEl>
                                      </p:cBhvr>
                                    </p:animEffect>
                                  </p:childTnLst>
                                </p:cTn>
                              </p:par>
                            </p:childTnLst>
                          </p:cTn>
                        </p:par>
                        <p:par>
                          <p:cTn id="21" fill="hold">
                            <p:stCondLst>
                              <p:cond delay="5000"/>
                            </p:stCondLst>
                            <p:childTnLst>
                              <p:par>
                                <p:cTn id="22" presetID="3" presetClass="entr" presetSubtype="10" fill="hold" nodeType="afterEffect">
                                  <p:stCondLst>
                                    <p:cond delay="1000"/>
                                  </p:stCondLst>
                                  <p:childTnLst>
                                    <p:set>
                                      <p:cBhvr>
                                        <p:cTn id="23" dur="1" fill="hold">
                                          <p:stCondLst>
                                            <p:cond delay="0"/>
                                          </p:stCondLst>
                                        </p:cTn>
                                        <p:tgtEl>
                                          <p:spTgt spid="2">
                                            <p:txEl>
                                              <p:pRg st="3" end="3"/>
                                            </p:txEl>
                                          </p:spTgt>
                                        </p:tgtEl>
                                        <p:attrNameLst>
                                          <p:attrName>style.visibility</p:attrName>
                                        </p:attrNameLst>
                                      </p:cBhvr>
                                      <p:to>
                                        <p:strVal val="visible"/>
                                      </p:to>
                                    </p:set>
                                    <p:animEffect transition="in" filter="blinds(horizontal)">
                                      <p:cBhvr>
                                        <p:cTn id="24"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67544" y="1857364"/>
            <a:ext cx="8229600" cy="4340618"/>
          </a:xfrm>
          <a:noFill/>
        </p:spPr>
        <p:txBody>
          <a:bodyPr>
            <a:normAutofit/>
          </a:bodyPr>
          <a:lstStyle/>
          <a:p>
            <a:pPr lvl="1">
              <a:lnSpc>
                <a:spcPct val="150000"/>
              </a:lnSpc>
            </a:pPr>
            <a:r>
              <a:rPr lang="zh-TW" altLang="en-US" dirty="0" smtClean="0"/>
              <a:t>「專利」：專利所有權人所獨享的權利，也就是專屬利益。</a:t>
            </a:r>
            <a:endParaRPr lang="en-US" altLang="zh-TW" dirty="0" smtClean="0"/>
          </a:p>
          <a:p>
            <a:pPr lvl="1">
              <a:lnSpc>
                <a:spcPct val="150000"/>
              </a:lnSpc>
            </a:pPr>
            <a:r>
              <a:rPr lang="zh-TW" altLang="en-US" dirty="0" smtClean="0"/>
              <a:t>就現行專利法規的精神來說，「專利」強調的是「排他性」，而非指專利所有權人「擁有」些什麼。</a:t>
            </a:r>
            <a:endParaRPr lang="en-US" altLang="zh-TW" dirty="0" smtClean="0"/>
          </a:p>
        </p:txBody>
      </p:sp>
      <p:sp>
        <p:nvSpPr>
          <p:cNvPr id="3" name="標題 2"/>
          <p:cNvSpPr>
            <a:spLocks noGrp="1"/>
          </p:cNvSpPr>
          <p:nvPr>
            <p:ph type="title"/>
          </p:nvPr>
        </p:nvSpPr>
        <p:spPr>
          <a:xfrm>
            <a:off x="467544" y="571480"/>
            <a:ext cx="8229600" cy="1357322"/>
          </a:xfrm>
        </p:spPr>
        <p:txBody>
          <a:bodyPr>
            <a:noAutofit/>
          </a:bodyPr>
          <a:lstStyle/>
          <a:p>
            <a:r>
              <a:rPr lang="en-US" altLang="zh-TW" sz="3000" b="1" dirty="0" smtClean="0"/>
              <a:t>Q 2</a:t>
            </a:r>
            <a:r>
              <a:rPr lang="zh-TW" altLang="en-US" sz="3000" b="1" dirty="0" smtClean="0"/>
              <a:t>、</a:t>
            </a:r>
            <a:r>
              <a:rPr lang="zh-TW" altLang="en-US" sz="3000" b="1" dirty="0" smtClean="0">
                <a:solidFill>
                  <a:schemeClr val="tx1"/>
                </a:solidFill>
                <a:effectLst/>
                <a:latin typeface="+mn-lt"/>
                <a:ea typeface="+mn-ea"/>
                <a:cs typeface="+mn-cs"/>
              </a:rPr>
              <a:t>所謂的專利所有權是什麼？代表的涵義為何？</a:t>
            </a:r>
            <a:r>
              <a:rPr lang="zh-TW" altLang="en-US" sz="3000" b="1" dirty="0" smtClean="0">
                <a:solidFill>
                  <a:schemeClr val="tx1"/>
                </a:solidFill>
                <a:latin typeface="+mn-ea"/>
              </a:rPr>
              <a:t>為什麼要去申請，沒有申請會怎樣嗎？</a:t>
            </a:r>
            <a:r>
              <a:rPr altLang="zh-TW" sz="3000" b="1" dirty="0" smtClean="0">
                <a:solidFill>
                  <a:schemeClr val="tx1"/>
                </a:solidFill>
                <a:latin typeface="+mn-ea"/>
              </a:rPr>
              <a:t/>
            </a:r>
            <a:br>
              <a:rPr altLang="zh-TW" sz="3000" b="1" dirty="0" smtClean="0">
                <a:solidFill>
                  <a:schemeClr val="tx1"/>
                </a:solidFill>
                <a:latin typeface="+mn-ea"/>
              </a:rPr>
            </a:br>
            <a:endParaRPr lang="zh-TW" altLang="en-US" sz="3000" b="1" dirty="0">
              <a:solidFill>
                <a:schemeClr val="tx1"/>
              </a:solidFill>
              <a:effectLst/>
              <a:latin typeface="+mn-lt"/>
              <a:ea typeface="+mn-ea"/>
              <a:cs typeface="+mn-cs"/>
            </a:endParaRPr>
          </a:p>
        </p:txBody>
      </p:sp>
      <p:sp>
        <p:nvSpPr>
          <p:cNvPr id="4" name="投影片編號版面配置區 3"/>
          <p:cNvSpPr>
            <a:spLocks noGrp="1"/>
          </p:cNvSpPr>
          <p:nvPr>
            <p:ph type="sldNum" sz="quarter" idx="15"/>
          </p:nvPr>
        </p:nvSpPr>
        <p:spPr/>
        <p:txBody>
          <a:bodyPr/>
          <a:lstStyle/>
          <a:p>
            <a:fld id="{41BBF8D4-C426-4D2A-90FC-F398CEBC7D7B}" type="slidenum">
              <a:rPr lang="zh-TW" altLang="en-US" smtClean="0"/>
              <a:pPr/>
              <a:t>3</a:t>
            </a:fld>
            <a:endParaRPr lang="zh-TW" altLang="en-US"/>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 presetClass="entr" presetSubtype="10" fill="hold" nodeType="afterEffect">
                                  <p:stCondLst>
                                    <p:cond delay="50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checkerboard(across)">
                                      <p:cBhvr>
                                        <p:cTn id="12" dur="500"/>
                                        <p:tgtEl>
                                          <p:spTgt spid="2">
                                            <p:txEl>
                                              <p:pRg st="0" end="0"/>
                                            </p:txEl>
                                          </p:spTgt>
                                        </p:tgtEl>
                                      </p:cBhvr>
                                    </p:animEffect>
                                  </p:childTnLst>
                                </p:cTn>
                              </p:par>
                            </p:childTnLst>
                          </p:cTn>
                        </p:par>
                        <p:par>
                          <p:cTn id="13" fill="hold">
                            <p:stCondLst>
                              <p:cond delay="1500"/>
                            </p:stCondLst>
                            <p:childTnLst>
                              <p:par>
                                <p:cTn id="14" presetID="5" presetClass="entr" presetSubtype="10" fill="hold" nodeType="afterEffect">
                                  <p:stCondLst>
                                    <p:cond delay="500"/>
                                  </p:stCondLst>
                                  <p:childTnLst>
                                    <p:set>
                                      <p:cBhvr>
                                        <p:cTn id="15" dur="1" fill="hold">
                                          <p:stCondLst>
                                            <p:cond delay="0"/>
                                          </p:stCondLst>
                                        </p:cTn>
                                        <p:tgtEl>
                                          <p:spTgt spid="2">
                                            <p:txEl>
                                              <p:pRg st="1" end="1"/>
                                            </p:txEl>
                                          </p:spTgt>
                                        </p:tgtEl>
                                        <p:attrNameLst>
                                          <p:attrName>style.visibility</p:attrName>
                                        </p:attrNameLst>
                                      </p:cBhvr>
                                      <p:to>
                                        <p:strVal val="visible"/>
                                      </p:to>
                                    </p:set>
                                    <p:animEffect transition="in" filter="checkerboard(across)">
                                      <p:cBhvr>
                                        <p:cTn id="16"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285720" y="2357430"/>
            <a:ext cx="8229600" cy="3500462"/>
          </a:xfrm>
        </p:spPr>
        <p:txBody>
          <a:bodyPr>
            <a:normAutofit/>
          </a:bodyPr>
          <a:lstStyle/>
          <a:p>
            <a:pPr lvl="1">
              <a:lnSpc>
                <a:spcPct val="150000"/>
              </a:lnSpc>
            </a:pPr>
            <a:r>
              <a:rPr lang="zh-TW" altLang="en-US" dirty="0" smtClean="0"/>
              <a:t>若</a:t>
            </a:r>
            <a:r>
              <a:rPr lang="en-US" dirty="0" smtClean="0"/>
              <a:t>Google</a:t>
            </a:r>
            <a:r>
              <a:rPr lang="zh-TW" altLang="en-US" dirty="0" smtClean="0"/>
              <a:t>能證明，當時確實擁有向</a:t>
            </a:r>
            <a:r>
              <a:rPr lang="en-US" dirty="0" smtClean="0"/>
              <a:t>Palm</a:t>
            </a:r>
            <a:r>
              <a:rPr lang="zh-TW" altLang="en-US" dirty="0" smtClean="0"/>
              <a:t>和</a:t>
            </a:r>
            <a:r>
              <a:rPr lang="en-US" dirty="0" smtClean="0"/>
              <a:t>Motorola</a:t>
            </a:r>
            <a:r>
              <a:rPr lang="zh-TW" altLang="en-US" dirty="0" smtClean="0"/>
              <a:t>買來的兩種專利權，應該是有專利效益的，但轉賣</a:t>
            </a:r>
            <a:r>
              <a:rPr lang="en-US" dirty="0" smtClean="0"/>
              <a:t>HTC</a:t>
            </a:r>
            <a:r>
              <a:rPr lang="zh-TW" altLang="en-US" dirty="0" smtClean="0"/>
              <a:t>後，被競爭對手發現２項專利少了原發明者的簽名藉此打壓</a:t>
            </a:r>
            <a:r>
              <a:rPr lang="en-US" dirty="0" smtClean="0"/>
              <a:t>HTC</a:t>
            </a:r>
            <a:r>
              <a:rPr lang="zh-TW" altLang="en-US" dirty="0" smtClean="0"/>
              <a:t> 。專利在販賣時賣方必須附上一些證明，然而發明者的簽名算是重大證據之一，也就是因為這樣才會被對手給打壓。</a:t>
            </a:r>
            <a:endParaRPr lang="zh-TW" altLang="en-US" dirty="0"/>
          </a:p>
        </p:txBody>
      </p:sp>
      <p:sp>
        <p:nvSpPr>
          <p:cNvPr id="3" name="標題 2"/>
          <p:cNvSpPr>
            <a:spLocks noGrp="1"/>
          </p:cNvSpPr>
          <p:nvPr>
            <p:ph type="title"/>
          </p:nvPr>
        </p:nvSpPr>
        <p:spPr>
          <a:xfrm>
            <a:off x="500034" y="500042"/>
            <a:ext cx="8229600" cy="1800252"/>
          </a:xfrm>
        </p:spPr>
        <p:txBody>
          <a:bodyPr>
            <a:noAutofit/>
          </a:bodyPr>
          <a:lstStyle/>
          <a:p>
            <a:r>
              <a:rPr lang="en-US" altLang="zh-TW" sz="2800" b="1" dirty="0" smtClean="0"/>
              <a:t>Q </a:t>
            </a:r>
            <a:r>
              <a:rPr lang="en-US" altLang="zh-TW" sz="2800" b="1" dirty="0" smtClean="0">
                <a:solidFill>
                  <a:schemeClr val="tx1"/>
                </a:solidFill>
                <a:effectLst/>
                <a:latin typeface="+mn-lt"/>
                <a:ea typeface="+mn-ea"/>
                <a:cs typeface="+mn-cs"/>
              </a:rPr>
              <a:t>3</a:t>
            </a:r>
            <a:r>
              <a:rPr lang="en-US" altLang="zh-TW" sz="2800" b="1" dirty="0" smtClean="0"/>
              <a:t> </a:t>
            </a:r>
            <a:r>
              <a:rPr lang="zh-TW" altLang="en-US" sz="2800" b="1" dirty="0" smtClean="0"/>
              <a:t>、 </a:t>
            </a:r>
            <a:r>
              <a:rPr lang="zh-TW" altLang="en-US" sz="2800" b="1" dirty="0" smtClean="0">
                <a:solidFill>
                  <a:schemeClr val="tx1"/>
                </a:solidFill>
                <a:effectLst/>
                <a:latin typeface="+mn-lt"/>
                <a:ea typeface="+mn-ea"/>
                <a:cs typeface="+mn-cs"/>
              </a:rPr>
              <a:t>「當初從</a:t>
            </a:r>
            <a:r>
              <a:rPr lang="zh-TW" altLang="zh-TW" sz="2800" b="1" dirty="0" smtClean="0">
                <a:solidFill>
                  <a:schemeClr val="tx1"/>
                </a:solidFill>
                <a:effectLst/>
                <a:latin typeface="+mn-lt"/>
                <a:ea typeface="+mn-ea"/>
                <a:cs typeface="+mn-cs"/>
              </a:rPr>
              <a:t>Palm</a:t>
            </a:r>
            <a:r>
              <a:rPr lang="zh-TW" altLang="en-US" sz="2800" b="1" dirty="0" smtClean="0">
                <a:solidFill>
                  <a:schemeClr val="tx1"/>
                </a:solidFill>
                <a:effectLst/>
                <a:latin typeface="+mn-lt"/>
                <a:ea typeface="+mn-ea"/>
                <a:cs typeface="+mn-cs"/>
              </a:rPr>
              <a:t>和</a:t>
            </a:r>
            <a:r>
              <a:rPr lang="zh-TW" altLang="zh-TW" sz="2800" b="1" dirty="0" smtClean="0">
                <a:solidFill>
                  <a:schemeClr val="tx1"/>
                </a:solidFill>
                <a:effectLst/>
                <a:latin typeface="+mn-lt"/>
                <a:ea typeface="+mn-ea"/>
                <a:cs typeface="+mn-cs"/>
              </a:rPr>
              <a:t>Motorola</a:t>
            </a:r>
            <a:r>
              <a:rPr lang="zh-TW" altLang="en-US" sz="2800" b="1" dirty="0" smtClean="0">
                <a:solidFill>
                  <a:schemeClr val="tx1"/>
                </a:solidFill>
                <a:effectLst/>
                <a:latin typeface="+mn-lt"/>
                <a:ea typeface="+mn-ea"/>
                <a:cs typeface="+mn-cs"/>
              </a:rPr>
              <a:t>手中買來這</a:t>
            </a:r>
            <a:r>
              <a:rPr lang="zh-TW" altLang="zh-TW" sz="2800" b="1" dirty="0" smtClean="0">
                <a:solidFill>
                  <a:schemeClr val="tx1"/>
                </a:solidFill>
                <a:effectLst/>
                <a:latin typeface="+mn-lt"/>
                <a:ea typeface="+mn-ea"/>
                <a:cs typeface="+mn-cs"/>
              </a:rPr>
              <a:t>2</a:t>
            </a:r>
            <a:r>
              <a:rPr lang="zh-TW" altLang="en-US" sz="2800" b="1" dirty="0" smtClean="0">
                <a:solidFill>
                  <a:schemeClr val="tx1"/>
                </a:solidFill>
                <a:effectLst/>
                <a:latin typeface="+mn-lt"/>
                <a:ea typeface="+mn-ea"/>
                <a:cs typeface="+mn-cs"/>
              </a:rPr>
              <a:t>項專利的時候，就已經沒有簽名了」既然當初買來的時候就沒有簽名，是否</a:t>
            </a:r>
            <a:r>
              <a:rPr lang="zh-TW" altLang="zh-TW" sz="2800" b="1" dirty="0" smtClean="0">
                <a:solidFill>
                  <a:schemeClr val="tx1"/>
                </a:solidFill>
                <a:effectLst/>
                <a:latin typeface="+mn-lt"/>
                <a:ea typeface="+mn-ea"/>
                <a:cs typeface="+mn-cs"/>
              </a:rPr>
              <a:t>Google</a:t>
            </a:r>
            <a:r>
              <a:rPr lang="zh-TW" altLang="en-US" sz="2800" b="1" dirty="0" smtClean="0">
                <a:solidFill>
                  <a:schemeClr val="tx1"/>
                </a:solidFill>
                <a:effectLst/>
                <a:latin typeface="+mn-lt"/>
                <a:ea typeface="+mn-ea"/>
                <a:cs typeface="+mn-cs"/>
              </a:rPr>
              <a:t>公司則</a:t>
            </a:r>
            <a:r>
              <a:rPr altLang="zh-TW" sz="2800" b="1" dirty="0" smtClean="0">
                <a:solidFill>
                  <a:schemeClr val="tx1"/>
                </a:solidFill>
                <a:effectLst/>
                <a:latin typeface="+mn-lt"/>
                <a:ea typeface="+mn-ea"/>
                <a:cs typeface="+mn-cs"/>
              </a:rPr>
              <a:t>	</a:t>
            </a:r>
            <a:r>
              <a:rPr lang="zh-TW" altLang="en-US" sz="2800" b="1" dirty="0" smtClean="0">
                <a:solidFill>
                  <a:schemeClr val="tx1"/>
                </a:solidFill>
                <a:effectLst/>
                <a:latin typeface="+mn-lt"/>
                <a:ea typeface="+mn-ea"/>
                <a:cs typeface="+mn-cs"/>
              </a:rPr>
              <a:t>具有專利效力？若是的話為何</a:t>
            </a:r>
            <a:r>
              <a:rPr lang="zh-TW" altLang="zh-TW" sz="2800" b="1" dirty="0" smtClean="0">
                <a:solidFill>
                  <a:schemeClr val="tx1"/>
                </a:solidFill>
                <a:effectLst/>
                <a:latin typeface="+mn-lt"/>
                <a:ea typeface="+mn-ea"/>
                <a:cs typeface="+mn-cs"/>
              </a:rPr>
              <a:t>HTC</a:t>
            </a:r>
            <a:r>
              <a:rPr lang="zh-TW" altLang="en-US" sz="2800" b="1" dirty="0" smtClean="0">
                <a:solidFill>
                  <a:schemeClr val="tx1"/>
                </a:solidFill>
                <a:effectLst/>
                <a:latin typeface="+mn-lt"/>
                <a:ea typeface="+mn-ea"/>
                <a:cs typeface="+mn-cs"/>
              </a:rPr>
              <a:t>購買之後會因無簽名判無效？</a:t>
            </a:r>
          </a:p>
        </p:txBody>
      </p:sp>
      <p:sp>
        <p:nvSpPr>
          <p:cNvPr id="4" name="投影片編號版面配置區 3"/>
          <p:cNvSpPr>
            <a:spLocks noGrp="1"/>
          </p:cNvSpPr>
          <p:nvPr>
            <p:ph type="sldNum" sz="quarter" idx="15"/>
          </p:nvPr>
        </p:nvSpPr>
        <p:spPr/>
        <p:txBody>
          <a:bodyPr/>
          <a:lstStyle/>
          <a:p>
            <a:fld id="{41BBF8D4-C426-4D2A-90FC-F398CEBC7D7B}" type="slidenum">
              <a:rPr lang="zh-TW" altLang="en-US" smtClean="0"/>
              <a:pPr/>
              <a:t>4</a:t>
            </a:fld>
            <a:endParaRPr lang="zh-TW" altLang="en-US"/>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 presetClass="entr" presetSubtype="5" fill="hold" nodeType="afterEffect">
                                  <p:stCondLst>
                                    <p:cond delay="70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checkerboard(down)">
                                      <p:cBhvr>
                                        <p:cTn id="12" dur="1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357158" y="2285992"/>
            <a:ext cx="8229600" cy="5112568"/>
          </a:xfrm>
        </p:spPr>
        <p:txBody>
          <a:bodyPr>
            <a:normAutofit/>
          </a:bodyPr>
          <a:lstStyle/>
          <a:p>
            <a:pPr>
              <a:lnSpc>
                <a:spcPts val="500"/>
              </a:lnSpc>
            </a:pPr>
            <a:endParaRPr lang="en-US" altLang="zh-TW" sz="1400" dirty="0" smtClean="0"/>
          </a:p>
          <a:p>
            <a:pPr lvl="1">
              <a:lnSpc>
                <a:spcPct val="150000"/>
              </a:lnSpc>
            </a:pPr>
            <a:r>
              <a:rPr lang="en-US" sz="2300" dirty="0" smtClean="0">
                <a:solidFill>
                  <a:schemeClr val="tx2"/>
                </a:solidFill>
              </a:rPr>
              <a:t>Fair</a:t>
            </a:r>
            <a:r>
              <a:rPr lang="zh-TW" altLang="en-US" sz="2300" dirty="0" smtClean="0">
                <a:solidFill>
                  <a:schemeClr val="tx2"/>
                </a:solidFill>
              </a:rPr>
              <a:t>（公平）：要求占有主導地位的公司不能在相關市場上利用知識產權許可限制競爭。</a:t>
            </a:r>
            <a:endParaRPr lang="en-US" altLang="zh-TW" sz="2300" dirty="0" smtClean="0">
              <a:solidFill>
                <a:schemeClr val="tx2"/>
              </a:solidFill>
            </a:endParaRPr>
          </a:p>
          <a:p>
            <a:pPr lvl="1">
              <a:lnSpc>
                <a:spcPct val="150000"/>
              </a:lnSpc>
            </a:pPr>
            <a:r>
              <a:rPr lang="en-US" sz="2300" dirty="0" smtClean="0">
                <a:solidFill>
                  <a:schemeClr val="tx2"/>
                </a:solidFill>
              </a:rPr>
              <a:t>Reasonable </a:t>
            </a:r>
            <a:r>
              <a:rPr lang="zh-TW" altLang="en-US" sz="2300" dirty="0" smtClean="0">
                <a:solidFill>
                  <a:schemeClr val="tx2"/>
                </a:solidFill>
              </a:rPr>
              <a:t>（合理） ：對使用者收取相同的費用。</a:t>
            </a:r>
            <a:endParaRPr lang="en-US" altLang="zh-TW" sz="2300" dirty="0" smtClean="0">
              <a:solidFill>
                <a:schemeClr val="tx2"/>
              </a:solidFill>
            </a:endParaRPr>
          </a:p>
          <a:p>
            <a:pPr lvl="1">
              <a:lnSpc>
                <a:spcPct val="150000"/>
              </a:lnSpc>
            </a:pPr>
            <a:r>
              <a:rPr lang="en-US" sz="2300" dirty="0" smtClean="0">
                <a:solidFill>
                  <a:schemeClr val="tx2"/>
                </a:solidFill>
              </a:rPr>
              <a:t>And Non-Discriminatory </a:t>
            </a:r>
            <a:r>
              <a:rPr lang="zh-TW" altLang="en-US" sz="2300" dirty="0" smtClean="0">
                <a:solidFill>
                  <a:schemeClr val="tx2"/>
                </a:solidFill>
              </a:rPr>
              <a:t>（非歧视） ：無論被許可人是誰，基本的許可條件應該相同。</a:t>
            </a:r>
            <a:endParaRPr lang="en-US" altLang="zh-TW" sz="2300" dirty="0" smtClean="0">
              <a:solidFill>
                <a:schemeClr val="tx2"/>
              </a:solidFill>
            </a:endParaRPr>
          </a:p>
          <a:p>
            <a:pPr lvl="2">
              <a:lnSpc>
                <a:spcPct val="150000"/>
              </a:lnSpc>
            </a:pPr>
            <a:endParaRPr lang="en-US" altLang="zh-TW" sz="1700" dirty="0" smtClean="0"/>
          </a:p>
          <a:p>
            <a:pPr lvl="1">
              <a:lnSpc>
                <a:spcPct val="150000"/>
              </a:lnSpc>
            </a:pPr>
            <a:r>
              <a:rPr lang="zh-TW" altLang="en-US" sz="2000" dirty="0" smtClean="0"/>
              <a:t>資料來源：</a:t>
            </a:r>
            <a:r>
              <a:rPr lang="en-US" altLang="zh-TW" sz="2000" dirty="0" smtClean="0">
                <a:hlinkClick r:id="rId2"/>
              </a:rPr>
              <a:t> </a:t>
            </a:r>
            <a:r>
              <a:rPr lang="en-US" altLang="zh-TW" sz="1300" dirty="0" smtClean="0"/>
              <a:t>http://www.cww.net.cn/news/html/2011/5/9/201159938177641.htm</a:t>
            </a:r>
            <a:endParaRPr lang="zh-TW" altLang="zh-TW" sz="1300" dirty="0" smtClean="0"/>
          </a:p>
          <a:p>
            <a:pPr lvl="2">
              <a:lnSpc>
                <a:spcPts val="2900"/>
              </a:lnSpc>
            </a:pPr>
            <a:endParaRPr lang="zh-TW" altLang="zh-TW" sz="1700" dirty="0" smtClean="0"/>
          </a:p>
        </p:txBody>
      </p:sp>
      <p:sp>
        <p:nvSpPr>
          <p:cNvPr id="3" name="標題 2"/>
          <p:cNvSpPr>
            <a:spLocks noGrp="1"/>
          </p:cNvSpPr>
          <p:nvPr>
            <p:ph type="title"/>
          </p:nvPr>
        </p:nvSpPr>
        <p:spPr>
          <a:xfrm>
            <a:off x="357158" y="142852"/>
            <a:ext cx="8229600" cy="2076432"/>
          </a:xfrm>
        </p:spPr>
        <p:txBody>
          <a:bodyPr>
            <a:noAutofit/>
          </a:bodyPr>
          <a:lstStyle/>
          <a:p>
            <a:pPr marL="274320" indent="-274320">
              <a:spcBef>
                <a:spcPts val="600"/>
              </a:spcBef>
              <a:buClr>
                <a:schemeClr val="accent2"/>
              </a:buClr>
              <a:buSzPct val="85000"/>
            </a:pPr>
            <a:r>
              <a:rPr lang="en-US" altLang="zh-TW" sz="2800" b="1" dirty="0" smtClean="0"/>
              <a:t>Q4</a:t>
            </a:r>
            <a:r>
              <a:rPr lang="zh-TW" altLang="en-US" sz="2800" dirty="0" smtClean="0"/>
              <a:t>、 </a:t>
            </a:r>
            <a:r>
              <a:rPr lang="zh-TW" altLang="en-US" sz="3000" b="1" dirty="0" smtClean="0">
                <a:solidFill>
                  <a:schemeClr val="tx1"/>
                </a:solidFill>
                <a:effectLst/>
                <a:latin typeface="+mn-lt"/>
                <a:ea typeface="+mn-ea"/>
                <a:cs typeface="+mn-cs"/>
              </a:rPr>
              <a:t>「三星在一九八八年曾宣佈將本著公平、合理、非歧視的原則，提供有關技術，因此不</a:t>
            </a:r>
            <a:r>
              <a:rPr altLang="zh-TW" sz="3000" b="1" dirty="0" smtClean="0">
                <a:solidFill>
                  <a:schemeClr val="tx1"/>
                </a:solidFill>
                <a:effectLst/>
                <a:latin typeface="+mn-lt"/>
                <a:ea typeface="+mn-ea"/>
                <a:cs typeface="+mn-cs"/>
              </a:rPr>
              <a:t>	</a:t>
            </a:r>
            <a:r>
              <a:rPr lang="zh-TW" altLang="en-US" sz="3000" b="1" dirty="0" smtClean="0">
                <a:solidFill>
                  <a:schemeClr val="tx1"/>
                </a:solidFill>
                <a:effectLst/>
                <a:latin typeface="+mn-lt"/>
                <a:ea typeface="+mn-ea"/>
                <a:cs typeface="+mn-cs"/>
              </a:rPr>
              <a:t>能以侵權為由」 請問什麼是「公平、合理、非歧視的原則」？</a:t>
            </a:r>
          </a:p>
        </p:txBody>
      </p:sp>
      <p:sp>
        <p:nvSpPr>
          <p:cNvPr id="4" name="投影片編號版面配置區 3"/>
          <p:cNvSpPr>
            <a:spLocks noGrp="1"/>
          </p:cNvSpPr>
          <p:nvPr>
            <p:ph type="sldNum" sz="quarter" idx="15"/>
          </p:nvPr>
        </p:nvSpPr>
        <p:spPr/>
        <p:txBody>
          <a:bodyPr/>
          <a:lstStyle/>
          <a:p>
            <a:fld id="{41BBF8D4-C426-4D2A-90FC-F398CEBC7D7B}" type="slidenum">
              <a:rPr lang="zh-TW" altLang="en-US" smtClean="0"/>
              <a:pPr/>
              <a:t>5</a:t>
            </a:fld>
            <a:endParaRPr lang="zh-TW" altLang="en-US"/>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 presetClass="entr" presetSubtype="10" fill="hold" nodeType="afterEffect">
                                  <p:stCondLst>
                                    <p:cond delay="50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heckerboard(across)">
                                      <p:cBhvr>
                                        <p:cTn id="12" dur="1000"/>
                                        <p:tgtEl>
                                          <p:spTgt spid="2">
                                            <p:txEl>
                                              <p:pRg st="1" end="1"/>
                                            </p:txEl>
                                          </p:spTgt>
                                        </p:tgtEl>
                                      </p:cBhvr>
                                    </p:animEffect>
                                  </p:childTnLst>
                                </p:cTn>
                              </p:par>
                            </p:childTnLst>
                          </p:cTn>
                        </p:par>
                        <p:par>
                          <p:cTn id="13" fill="hold">
                            <p:stCondLst>
                              <p:cond delay="2000"/>
                            </p:stCondLst>
                            <p:childTnLst>
                              <p:par>
                                <p:cTn id="14" presetID="5" presetClass="entr" presetSubtype="10" fill="hold" nodeType="afterEffect">
                                  <p:stCondLst>
                                    <p:cond delay="500"/>
                                  </p:stCondLst>
                                  <p:childTnLst>
                                    <p:set>
                                      <p:cBhvr>
                                        <p:cTn id="15" dur="1" fill="hold">
                                          <p:stCondLst>
                                            <p:cond delay="0"/>
                                          </p:stCondLst>
                                        </p:cTn>
                                        <p:tgtEl>
                                          <p:spTgt spid="2">
                                            <p:txEl>
                                              <p:pRg st="2" end="2"/>
                                            </p:txEl>
                                          </p:spTgt>
                                        </p:tgtEl>
                                        <p:attrNameLst>
                                          <p:attrName>style.visibility</p:attrName>
                                        </p:attrNameLst>
                                      </p:cBhvr>
                                      <p:to>
                                        <p:strVal val="visible"/>
                                      </p:to>
                                    </p:set>
                                    <p:animEffect transition="in" filter="checkerboard(across)">
                                      <p:cBhvr>
                                        <p:cTn id="16" dur="500"/>
                                        <p:tgtEl>
                                          <p:spTgt spid="2">
                                            <p:txEl>
                                              <p:pRg st="2" end="2"/>
                                            </p:txEl>
                                          </p:spTgt>
                                        </p:tgtEl>
                                      </p:cBhvr>
                                    </p:animEffect>
                                  </p:childTnLst>
                                </p:cTn>
                              </p:par>
                            </p:childTnLst>
                          </p:cTn>
                        </p:par>
                        <p:par>
                          <p:cTn id="17" fill="hold">
                            <p:stCondLst>
                              <p:cond delay="3000"/>
                            </p:stCondLst>
                            <p:childTnLst>
                              <p:par>
                                <p:cTn id="18" presetID="5" presetClass="entr" presetSubtype="10" fill="hold" nodeType="afterEffect">
                                  <p:stCondLst>
                                    <p:cond delay="500"/>
                                  </p:stCondLst>
                                  <p:childTnLst>
                                    <p:set>
                                      <p:cBhvr>
                                        <p:cTn id="19" dur="1" fill="hold">
                                          <p:stCondLst>
                                            <p:cond delay="0"/>
                                          </p:stCondLst>
                                        </p:cTn>
                                        <p:tgtEl>
                                          <p:spTgt spid="2">
                                            <p:txEl>
                                              <p:pRg st="3" end="3"/>
                                            </p:txEl>
                                          </p:spTgt>
                                        </p:tgtEl>
                                        <p:attrNameLst>
                                          <p:attrName>style.visibility</p:attrName>
                                        </p:attrNameLst>
                                      </p:cBhvr>
                                      <p:to>
                                        <p:strVal val="visible"/>
                                      </p:to>
                                    </p:set>
                                    <p:animEffect transition="in" filter="checkerboard(across)">
                                      <p:cBhvr>
                                        <p:cTn id="20" dur="1000"/>
                                        <p:tgtEl>
                                          <p:spTgt spid="2">
                                            <p:txEl>
                                              <p:pRg st="3" end="3"/>
                                            </p:txEl>
                                          </p:spTgt>
                                        </p:tgtEl>
                                      </p:cBhvr>
                                    </p:animEffect>
                                  </p:childTnLst>
                                </p:cTn>
                              </p:par>
                            </p:childTnLst>
                          </p:cTn>
                        </p:par>
                        <p:par>
                          <p:cTn id="21" fill="hold">
                            <p:stCondLst>
                              <p:cond delay="4500"/>
                            </p:stCondLst>
                            <p:childTnLst>
                              <p:par>
                                <p:cTn id="22" presetID="2" presetClass="entr" presetSubtype="4" fill="hold" nodeType="afterEffect">
                                  <p:stCondLst>
                                    <p:cond delay="500"/>
                                  </p:stCondLst>
                                  <p:childTnLst>
                                    <p:set>
                                      <p:cBhvr>
                                        <p:cTn id="23" dur="1" fill="hold">
                                          <p:stCondLst>
                                            <p:cond delay="0"/>
                                          </p:stCondLst>
                                        </p:cTn>
                                        <p:tgtEl>
                                          <p:spTgt spid="2">
                                            <p:txEl>
                                              <p:pRg st="5" end="5"/>
                                            </p:txEl>
                                          </p:spTgt>
                                        </p:tgtEl>
                                        <p:attrNameLst>
                                          <p:attrName>style.visibility</p:attrName>
                                        </p:attrNameLst>
                                      </p:cBhvr>
                                      <p:to>
                                        <p:strVal val="visible"/>
                                      </p:to>
                                    </p:set>
                                    <p:anim calcmode="lin" valueType="num">
                                      <p:cBhvr additive="base">
                                        <p:cTn id="24"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500034" y="2420888"/>
            <a:ext cx="8229600" cy="4294228"/>
          </a:xfrm>
        </p:spPr>
        <p:txBody>
          <a:bodyPr>
            <a:normAutofit/>
          </a:bodyPr>
          <a:lstStyle/>
          <a:p>
            <a:pPr>
              <a:lnSpc>
                <a:spcPct val="150000"/>
              </a:lnSpc>
            </a:pPr>
            <a:r>
              <a:rPr lang="zh-TW" altLang="en-US" sz="2000" dirty="0" smtClean="0"/>
              <a:t>新型專利的技術報告是為了發警告函之前所必須具備的</a:t>
            </a:r>
            <a:r>
              <a:rPr lang="zh-TW" altLang="en-US" sz="2000" dirty="0" smtClean="0"/>
              <a:t>文件。</a:t>
            </a:r>
            <a:r>
              <a:rPr lang="zh-TW" altLang="en-US" sz="2000" dirty="0" smtClean="0"/>
              <a:t>直言之，不建議你向他人發警告函，就不具專利性的範圍向別人警告。建議你，如果發現別人侵犯你的新型專利權時，先確認新型專利的技術報告內容，與專業人員討論是否合適向別人採取法律行動。最糟的情況，可能是警告別人不成，自己的專利權可能會因為警告函的內容，而使自己的新型專利權部分或全部撤銷</a:t>
            </a:r>
            <a:r>
              <a:rPr lang="zh-TW" altLang="en-US" sz="2000" dirty="0" smtClean="0"/>
              <a:t>。</a:t>
            </a:r>
            <a:r>
              <a:rPr lang="zh-TW" altLang="en-US" sz="2000" dirty="0" smtClean="0"/>
              <a:t/>
            </a:r>
            <a:br>
              <a:rPr lang="zh-TW" altLang="en-US" sz="2000" dirty="0" smtClean="0"/>
            </a:br>
            <a:r>
              <a:rPr lang="zh-TW" altLang="en-US" sz="2000" dirty="0" smtClean="0"/>
              <a:t/>
            </a:r>
            <a:br>
              <a:rPr lang="zh-TW" altLang="en-US" sz="2000" dirty="0" smtClean="0"/>
            </a:br>
            <a:endParaRPr lang="en-US" altLang="zh-TW" sz="2000" dirty="0" smtClean="0">
              <a:solidFill>
                <a:schemeClr val="tx2"/>
              </a:solidFill>
            </a:endParaRPr>
          </a:p>
        </p:txBody>
      </p:sp>
      <p:sp>
        <p:nvSpPr>
          <p:cNvPr id="3" name="標題 2"/>
          <p:cNvSpPr>
            <a:spLocks noGrp="1"/>
          </p:cNvSpPr>
          <p:nvPr>
            <p:ph type="title"/>
          </p:nvPr>
        </p:nvSpPr>
        <p:spPr>
          <a:xfrm>
            <a:off x="571472" y="571480"/>
            <a:ext cx="8229600" cy="2000264"/>
          </a:xfrm>
        </p:spPr>
        <p:txBody>
          <a:bodyPr>
            <a:noAutofit/>
          </a:bodyPr>
          <a:lstStyle/>
          <a:p>
            <a:pPr>
              <a:lnSpc>
                <a:spcPts val="4000"/>
              </a:lnSpc>
            </a:pPr>
            <a:r>
              <a:rPr lang="en-US" altLang="zh-TW" sz="2600" b="1" dirty="0" smtClean="0"/>
              <a:t>Q5</a:t>
            </a:r>
            <a:r>
              <a:rPr lang="zh-TW" altLang="en-US" sz="2600" b="1" dirty="0" smtClean="0"/>
              <a:t> 、</a:t>
            </a:r>
            <a:r>
              <a:rPr lang="zh-TW" altLang="en-US" sz="3000" b="1" dirty="0" smtClean="0">
                <a:solidFill>
                  <a:schemeClr val="tx1"/>
                </a:solidFill>
                <a:effectLst/>
                <a:latin typeface="+mn-lt"/>
                <a:ea typeface="+mn-ea"/>
                <a:cs typeface="+mn-cs"/>
              </a:rPr>
              <a:t>為了手機市場，目前很多廠商都提出自己的專利互告，那麼，歐洲電信標準研究院所認可的「基本專利技術」，又是什麼樣的專利？</a:t>
            </a:r>
            <a:r>
              <a:rPr lang="zh-TW" altLang="en-US" sz="2800" dirty="0" smtClean="0"/>
              <a:t/>
            </a:r>
            <a:br>
              <a:rPr lang="zh-TW" altLang="en-US" sz="2800" dirty="0" smtClean="0"/>
            </a:br>
            <a:endParaRPr lang="zh-TW" altLang="en-US" sz="2600" b="1" dirty="0"/>
          </a:p>
        </p:txBody>
      </p:sp>
      <p:sp>
        <p:nvSpPr>
          <p:cNvPr id="4" name="投影片編號版面配置區 3"/>
          <p:cNvSpPr>
            <a:spLocks noGrp="1"/>
          </p:cNvSpPr>
          <p:nvPr>
            <p:ph type="sldNum" sz="quarter" idx="15"/>
          </p:nvPr>
        </p:nvSpPr>
        <p:spPr/>
        <p:txBody>
          <a:bodyPr/>
          <a:lstStyle/>
          <a:p>
            <a:fld id="{41BBF8D4-C426-4D2A-90FC-F398CEBC7D7B}" type="slidenum">
              <a:rPr lang="zh-TW" altLang="en-US" smtClean="0"/>
              <a:pPr/>
              <a:t>6</a:t>
            </a:fld>
            <a:endParaRPr lang="zh-TW" altLang="en-US"/>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1+#ppt_w/2"/>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3" presetClass="entr" presetSubtype="5" fill="hold" nodeType="afterEffect">
                                  <p:stCondLst>
                                    <p:cond delay="70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linds(vertical)">
                                      <p:cBhvr>
                                        <p:cTn id="12" dur="1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67544" y="2285992"/>
            <a:ext cx="8229600" cy="4274848"/>
          </a:xfrm>
        </p:spPr>
        <p:txBody>
          <a:bodyPr>
            <a:normAutofit/>
          </a:bodyPr>
          <a:lstStyle/>
          <a:p>
            <a:pPr marL="274320" lvl="1">
              <a:lnSpc>
                <a:spcPct val="150000"/>
              </a:lnSpc>
              <a:spcBef>
                <a:spcPts val="600"/>
              </a:spcBef>
              <a:buClr>
                <a:schemeClr val="accent2"/>
              </a:buClr>
            </a:pPr>
            <a:r>
              <a:rPr lang="zh-TW" altLang="en-US" dirty="0" smtClean="0"/>
              <a:t>要是可以的話盡量聯絡發明者，獲取相關文件證明，以確保自己不是白白浪費錢買這兩項專利。</a:t>
            </a:r>
          </a:p>
          <a:p>
            <a:pPr marL="274320" lvl="1">
              <a:lnSpc>
                <a:spcPts val="5000"/>
              </a:lnSpc>
              <a:spcBef>
                <a:spcPts val="600"/>
              </a:spcBef>
              <a:buClr>
                <a:schemeClr val="accent2"/>
              </a:buClr>
            </a:pPr>
            <a:endParaRPr lang="en-US" altLang="zh-TW" dirty="0" smtClean="0"/>
          </a:p>
          <a:p>
            <a:pPr marL="274320" lvl="1">
              <a:lnSpc>
                <a:spcPts val="5000"/>
              </a:lnSpc>
              <a:spcBef>
                <a:spcPts val="600"/>
              </a:spcBef>
              <a:buClr>
                <a:schemeClr val="accent2"/>
              </a:buClr>
            </a:pPr>
            <a:endParaRPr lang="zh-TW" altLang="en-US" sz="2300" dirty="0" smtClean="0"/>
          </a:p>
        </p:txBody>
      </p:sp>
      <p:sp>
        <p:nvSpPr>
          <p:cNvPr id="3" name="標題 2"/>
          <p:cNvSpPr>
            <a:spLocks noGrp="1"/>
          </p:cNvSpPr>
          <p:nvPr>
            <p:ph type="title"/>
          </p:nvPr>
        </p:nvSpPr>
        <p:spPr>
          <a:xfrm>
            <a:off x="611560" y="692696"/>
            <a:ext cx="8229600" cy="1219200"/>
          </a:xfrm>
        </p:spPr>
        <p:txBody>
          <a:bodyPr>
            <a:normAutofit fontScale="90000"/>
          </a:bodyPr>
          <a:lstStyle/>
          <a:p>
            <a:r>
              <a:rPr altLang="zh-TW" sz="3000" b="1" dirty="0" smtClean="0"/>
              <a:t>Q6</a:t>
            </a:r>
            <a:r>
              <a:rPr lang="zh-TW" altLang="en-US" sz="3000" b="1" dirty="0" smtClean="0"/>
              <a:t> 、</a:t>
            </a:r>
            <a:r>
              <a:rPr sz="3200" dirty="0" smtClean="0"/>
              <a:t> </a:t>
            </a:r>
            <a:r>
              <a:rPr lang="zh-TW" altLang="en-US" sz="3300" b="1" dirty="0" smtClean="0">
                <a:solidFill>
                  <a:schemeClr val="tx1"/>
                </a:solidFill>
                <a:effectLst/>
                <a:latin typeface="+mn-lt"/>
                <a:ea typeface="+mn-ea"/>
                <a:cs typeface="+mn-cs"/>
              </a:rPr>
              <a:t>若今天你是HTC，你所購買的專利無效，而對方又只回答「我們買來的時候本來就沒有簽名了」你會怎麼做？</a:t>
            </a:r>
            <a:endParaRPr lang="zh-TW" altLang="en-US" sz="3000" dirty="0"/>
          </a:p>
        </p:txBody>
      </p:sp>
      <p:sp>
        <p:nvSpPr>
          <p:cNvPr id="4" name="投影片編號版面配置區 3"/>
          <p:cNvSpPr>
            <a:spLocks noGrp="1"/>
          </p:cNvSpPr>
          <p:nvPr>
            <p:ph type="sldNum" sz="quarter" idx="15"/>
          </p:nvPr>
        </p:nvSpPr>
        <p:spPr/>
        <p:txBody>
          <a:bodyPr/>
          <a:lstStyle/>
          <a:p>
            <a:fld id="{41BBF8D4-C426-4D2A-90FC-F398CEBC7D7B}" type="slidenum">
              <a:rPr lang="zh-TW" altLang="en-US" smtClean="0"/>
              <a:pPr/>
              <a:t>7</a:t>
            </a:fld>
            <a:endParaRPr lang="zh-TW" altLang="en-US"/>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withEffect">
                                  <p:stCondLst>
                                    <p:cond delay="500"/>
                                  </p:stCondLst>
                                  <p:childTnLst>
                                    <p:set>
                                      <p:cBhvr>
                                        <p:cTn id="6" dur="1" fill="hold">
                                          <p:stCondLst>
                                            <p:cond delay="0"/>
                                          </p:stCondLst>
                                        </p:cTn>
                                        <p:tgtEl>
                                          <p:spTgt spid="3"/>
                                        </p:tgtEl>
                                        <p:attrNameLst>
                                          <p:attrName>style.visibility</p:attrName>
                                        </p:attrNameLst>
                                      </p:cBhvr>
                                      <p:to>
                                        <p:strVal val="visible"/>
                                      </p:to>
                                    </p:set>
                                    <p:animEffect transition="in" filter="diamond(in)">
                                      <p:cBhvr>
                                        <p:cTn id="7" dur="2000"/>
                                        <p:tgtEl>
                                          <p:spTgt spid="3"/>
                                        </p:tgtEl>
                                      </p:cBhvr>
                                    </p:animEffect>
                                  </p:childTnLst>
                                </p:cTn>
                              </p:par>
                            </p:childTnLst>
                          </p:cTn>
                        </p:par>
                        <p:par>
                          <p:cTn id="8" fill="hold">
                            <p:stCondLst>
                              <p:cond delay="2500"/>
                            </p:stCondLst>
                            <p:childTnLst>
                              <p:par>
                                <p:cTn id="9" presetID="3" presetClass="entr" presetSubtype="10" fill="hold" nodeType="afterEffect">
                                  <p:stCondLst>
                                    <p:cond delay="50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blinds(horizontal)">
                                      <p:cBhvr>
                                        <p:cTn id="11"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67544" y="1340768"/>
            <a:ext cx="8229600" cy="4572000"/>
          </a:xfrm>
        </p:spPr>
        <p:txBody>
          <a:bodyPr>
            <a:noAutofit/>
          </a:bodyPr>
          <a:lstStyle/>
          <a:p>
            <a:r>
              <a:rPr lang="zh-TW" altLang="en-US" sz="2400" dirty="0" smtClean="0">
                <a:solidFill>
                  <a:schemeClr val="tx2"/>
                </a:solidFill>
              </a:rPr>
              <a:t>當然能申請專利囉</a:t>
            </a:r>
            <a:r>
              <a:rPr lang="zh-TW" altLang="en-US" sz="2400" dirty="0" smtClean="0">
                <a:solidFill>
                  <a:schemeClr val="tx2"/>
                </a:solidFill>
              </a:rPr>
              <a:t>！但是前提是在有構思的時候也要提供如何實行的步驟才能</a:t>
            </a:r>
            <a:r>
              <a:rPr lang="zh-TW" altLang="en-US" sz="2400" dirty="0" smtClean="0">
                <a:solidFill>
                  <a:schemeClr val="tx2"/>
                </a:solidFill>
              </a:rPr>
              <a:t>。</a:t>
            </a:r>
            <a:r>
              <a:rPr lang="zh-TW" altLang="en-US" sz="2400" dirty="0" smtClean="0">
                <a:solidFill>
                  <a:schemeClr val="tx2"/>
                </a:solidFill>
              </a:rPr>
              <a:t>下面</a:t>
            </a:r>
            <a:r>
              <a:rPr lang="zh-TW" altLang="en-US" sz="2400" dirty="0" smtClean="0">
                <a:solidFill>
                  <a:schemeClr val="tx2"/>
                </a:solidFill>
              </a:rPr>
              <a:t>這則新聞報導有關於透明</a:t>
            </a:r>
            <a:r>
              <a:rPr lang="zh-TW" altLang="en-US" sz="2400" dirty="0" smtClean="0">
                <a:solidFill>
                  <a:schemeClr val="tx2"/>
                </a:solidFill>
              </a:rPr>
              <a:t>客機。</a:t>
            </a:r>
            <a:endParaRPr lang="en-US" altLang="zh-TW" sz="2400" dirty="0" smtClean="0">
              <a:solidFill>
                <a:schemeClr val="tx2"/>
              </a:solidFill>
            </a:endParaRPr>
          </a:p>
          <a:p>
            <a:endParaRPr lang="en-US" altLang="zh-TW" sz="2400" dirty="0" smtClean="0">
              <a:solidFill>
                <a:schemeClr val="tx2"/>
              </a:solidFill>
            </a:endParaRPr>
          </a:p>
          <a:p>
            <a:endParaRPr lang="en-US" altLang="zh-TW" sz="2400" dirty="0" smtClean="0">
              <a:solidFill>
                <a:schemeClr val="tx2"/>
              </a:solidFill>
            </a:endParaRPr>
          </a:p>
          <a:p>
            <a:endParaRPr lang="en-US" altLang="zh-TW" sz="2400" dirty="0" smtClean="0">
              <a:solidFill>
                <a:schemeClr val="tx2"/>
              </a:solidFill>
            </a:endParaRPr>
          </a:p>
          <a:p>
            <a:endParaRPr lang="en-US" altLang="zh-TW" sz="2400" dirty="0" smtClean="0">
              <a:solidFill>
                <a:schemeClr val="tx2"/>
              </a:solidFill>
            </a:endParaRPr>
          </a:p>
          <a:p>
            <a:endParaRPr lang="en-US" altLang="zh-TW" sz="2400" dirty="0" smtClean="0">
              <a:solidFill>
                <a:schemeClr val="tx2"/>
              </a:solidFill>
            </a:endParaRPr>
          </a:p>
          <a:p>
            <a:endParaRPr lang="en-US" altLang="zh-TW" sz="2400" dirty="0" smtClean="0">
              <a:solidFill>
                <a:schemeClr val="tx2"/>
              </a:solidFill>
            </a:endParaRPr>
          </a:p>
          <a:p>
            <a:endParaRPr lang="en-US" altLang="zh-TW" sz="2400" dirty="0" smtClean="0">
              <a:solidFill>
                <a:schemeClr val="tx2"/>
              </a:solidFill>
            </a:endParaRPr>
          </a:p>
          <a:p>
            <a:endParaRPr lang="en-US" altLang="zh-TW" sz="2400" dirty="0" smtClean="0">
              <a:solidFill>
                <a:schemeClr val="tx2"/>
              </a:solidFill>
            </a:endParaRPr>
          </a:p>
          <a:p>
            <a:endParaRPr lang="en-US" altLang="zh-TW" sz="2400" dirty="0" smtClean="0">
              <a:solidFill>
                <a:schemeClr val="tx2"/>
              </a:solidFill>
            </a:endParaRPr>
          </a:p>
          <a:p>
            <a:pPr>
              <a:buNone/>
            </a:pPr>
            <a:r>
              <a:rPr lang="en-US" altLang="zh-TW" sz="2400" dirty="0" smtClean="0">
                <a:solidFill>
                  <a:schemeClr val="tx2"/>
                </a:solidFill>
              </a:rPr>
              <a:t>	</a:t>
            </a:r>
          </a:p>
          <a:p>
            <a:pPr>
              <a:buNone/>
            </a:pPr>
            <a:r>
              <a:rPr lang="en-US" altLang="zh-TW" sz="2400" dirty="0" smtClean="0">
                <a:solidFill>
                  <a:schemeClr val="tx2"/>
                </a:solidFill>
              </a:rPr>
              <a:t>	</a:t>
            </a:r>
            <a:endParaRPr lang="zh-TW" altLang="zh-TW" sz="2000" dirty="0" smtClean="0">
              <a:solidFill>
                <a:schemeClr val="tx2"/>
              </a:solidFill>
            </a:endParaRPr>
          </a:p>
          <a:p>
            <a:pPr>
              <a:buNone/>
            </a:pPr>
            <a:endParaRPr lang="en-US" altLang="zh-TW" sz="2400" dirty="0" smtClean="0">
              <a:solidFill>
                <a:schemeClr val="tx2"/>
              </a:solidFill>
            </a:endParaRPr>
          </a:p>
          <a:p>
            <a:pPr>
              <a:lnSpc>
                <a:spcPts val="4000"/>
              </a:lnSpc>
              <a:buNone/>
            </a:pPr>
            <a:r>
              <a:rPr lang="en-US" altLang="zh-TW" sz="2400" dirty="0" smtClean="0">
                <a:solidFill>
                  <a:schemeClr val="tx2"/>
                </a:solidFill>
              </a:rPr>
              <a:t>	</a:t>
            </a:r>
          </a:p>
          <a:p>
            <a:pPr>
              <a:lnSpc>
                <a:spcPts val="4000"/>
              </a:lnSpc>
              <a:buNone/>
            </a:pPr>
            <a:endParaRPr lang="en-US" altLang="zh-TW" sz="2400" dirty="0" smtClean="0">
              <a:solidFill>
                <a:schemeClr val="tx2"/>
              </a:solidFill>
            </a:endParaRPr>
          </a:p>
          <a:p>
            <a:pPr>
              <a:lnSpc>
                <a:spcPts val="4000"/>
              </a:lnSpc>
              <a:buNone/>
            </a:pPr>
            <a:endParaRPr lang="en-US" altLang="zh-TW" sz="2400" dirty="0" smtClean="0">
              <a:solidFill>
                <a:schemeClr val="tx2"/>
              </a:solidFill>
            </a:endParaRPr>
          </a:p>
          <a:p>
            <a:pPr>
              <a:lnSpc>
                <a:spcPts val="4000"/>
              </a:lnSpc>
              <a:buNone/>
            </a:pPr>
            <a:r>
              <a:rPr lang="en-US" altLang="zh-TW" sz="2400" dirty="0" smtClean="0">
                <a:solidFill>
                  <a:schemeClr val="tx2"/>
                </a:solidFill>
              </a:rPr>
              <a:t>	</a:t>
            </a:r>
          </a:p>
          <a:p>
            <a:pPr>
              <a:lnSpc>
                <a:spcPts val="4000"/>
              </a:lnSpc>
            </a:pPr>
            <a:endParaRPr lang="zh-TW" altLang="en-US" sz="2300" dirty="0" smtClean="0">
              <a:solidFill>
                <a:schemeClr val="tx2"/>
              </a:solidFill>
            </a:endParaRPr>
          </a:p>
        </p:txBody>
      </p:sp>
      <p:sp>
        <p:nvSpPr>
          <p:cNvPr id="3" name="標題 2"/>
          <p:cNvSpPr>
            <a:spLocks noGrp="1"/>
          </p:cNvSpPr>
          <p:nvPr>
            <p:ph type="title"/>
          </p:nvPr>
        </p:nvSpPr>
        <p:spPr>
          <a:xfrm>
            <a:off x="539552" y="188640"/>
            <a:ext cx="8229600" cy="1152128"/>
          </a:xfrm>
        </p:spPr>
        <p:txBody>
          <a:bodyPr>
            <a:normAutofit/>
          </a:bodyPr>
          <a:lstStyle/>
          <a:p>
            <a:pPr>
              <a:lnSpc>
                <a:spcPts val="4000"/>
              </a:lnSpc>
            </a:pPr>
            <a:r>
              <a:rPr lang="en-US" altLang="zh-TW" sz="2600" b="1" dirty="0" smtClean="0"/>
              <a:t>Q </a:t>
            </a:r>
            <a:r>
              <a:rPr altLang="zh-TW" sz="2600" b="1" dirty="0" smtClean="0">
                <a:solidFill>
                  <a:schemeClr val="tx1"/>
                </a:solidFill>
                <a:effectLst/>
              </a:rPr>
              <a:t>7</a:t>
            </a:r>
            <a:r>
              <a:rPr lang="en-US" altLang="zh-TW" sz="2600" b="1" dirty="0" smtClean="0"/>
              <a:t> </a:t>
            </a:r>
            <a:r>
              <a:rPr lang="zh-TW" altLang="en-US" sz="2600" b="1" dirty="0" smtClean="0"/>
              <a:t>、</a:t>
            </a:r>
            <a:r>
              <a:rPr lang="zh-TW" altLang="en-US" sz="3000" b="1" dirty="0" smtClean="0">
                <a:solidFill>
                  <a:schemeClr val="tx1"/>
                </a:solidFill>
                <a:effectLst/>
                <a:latin typeface="+mn-lt"/>
                <a:ea typeface="+mn-ea"/>
                <a:cs typeface="+mn-cs"/>
              </a:rPr>
              <a:t>若今天你構思了一樣新產品，但是卻沒有做出實品來，你能申請專利嗎？</a:t>
            </a:r>
            <a:endParaRPr lang="zh-TW" altLang="en-US" sz="3000" b="1" dirty="0">
              <a:solidFill>
                <a:schemeClr val="tx1"/>
              </a:solidFill>
              <a:effectLst/>
              <a:latin typeface="+mn-lt"/>
              <a:ea typeface="+mn-ea"/>
              <a:cs typeface="+mn-cs"/>
            </a:endParaRPr>
          </a:p>
        </p:txBody>
      </p:sp>
      <p:pic>
        <p:nvPicPr>
          <p:cNvPr id="1026" name="Picture 2"/>
          <p:cNvPicPr>
            <a:picLocks noChangeAspect="1" noChangeArrowheads="1"/>
          </p:cNvPicPr>
          <p:nvPr/>
        </p:nvPicPr>
        <p:blipFill>
          <a:blip r:embed="rId2" cstate="print"/>
          <a:srcRect l="374" t="24609" r="21005" b="12392"/>
          <a:stretch>
            <a:fillRect/>
          </a:stretch>
        </p:blipFill>
        <p:spPr bwMode="auto">
          <a:xfrm>
            <a:off x="971600" y="2132856"/>
            <a:ext cx="7128792" cy="4284254"/>
          </a:xfrm>
          <a:prstGeom prst="rect">
            <a:avLst/>
          </a:prstGeom>
          <a:ln>
            <a:noFill/>
          </a:ln>
          <a:effectLst>
            <a:outerShdw blurRad="190500" algn="tl" rotWithShape="0">
              <a:srgbClr val="000000">
                <a:alpha val="70000"/>
              </a:srgbClr>
            </a:outerShdw>
          </a:effectLst>
        </p:spPr>
        <p:style>
          <a:lnRef idx="3">
            <a:schemeClr val="lt1"/>
          </a:lnRef>
          <a:fillRef idx="1">
            <a:schemeClr val="dk1"/>
          </a:fillRef>
          <a:effectRef idx="1">
            <a:schemeClr val="dk1"/>
          </a:effectRef>
          <a:fontRef idx="minor">
            <a:schemeClr val="lt1"/>
          </a:fontRef>
        </p:style>
      </p:pic>
      <p:sp>
        <p:nvSpPr>
          <p:cNvPr id="7" name="投影片編號版面配置區 6"/>
          <p:cNvSpPr>
            <a:spLocks noGrp="1"/>
          </p:cNvSpPr>
          <p:nvPr>
            <p:ph type="sldNum" sz="quarter" idx="15"/>
          </p:nvPr>
        </p:nvSpPr>
        <p:spPr/>
        <p:txBody>
          <a:bodyPr/>
          <a:lstStyle/>
          <a:p>
            <a:fld id="{41BBF8D4-C426-4D2A-90FC-F398CEBC7D7B}" type="slidenum">
              <a:rPr lang="zh-TW" altLang="en-US" smtClean="0"/>
              <a:pPr/>
              <a:t>8</a:t>
            </a:fld>
            <a:endParaRPr lang="zh-TW" altLang="en-US"/>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 presetClass="entr" presetSubtype="10" fill="hold" nodeType="afterEffect">
                                  <p:stCondLst>
                                    <p:cond delay="100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checkerboard(across)">
                                      <p:cBhvr>
                                        <p:cTn id="12" dur="1000"/>
                                        <p:tgtEl>
                                          <p:spTgt spid="2">
                                            <p:txEl>
                                              <p:pRg st="0" end="0"/>
                                            </p:txEl>
                                          </p:spTgt>
                                        </p:tgtEl>
                                      </p:cBhvr>
                                    </p:animEffect>
                                  </p:childTnLst>
                                </p:cTn>
                              </p:par>
                              <p:par>
                                <p:cTn id="13" presetID="4" presetClass="entr" presetSubtype="16" fill="hold" nodeType="withEffect">
                                  <p:stCondLst>
                                    <p:cond delay="1000"/>
                                  </p:stCondLst>
                                  <p:childTnLst>
                                    <p:set>
                                      <p:cBhvr>
                                        <p:cTn id="14" dur="1" fill="hold">
                                          <p:stCondLst>
                                            <p:cond delay="0"/>
                                          </p:stCondLst>
                                        </p:cTn>
                                        <p:tgtEl>
                                          <p:spTgt spid="1026"/>
                                        </p:tgtEl>
                                        <p:attrNameLst>
                                          <p:attrName>style.visibility</p:attrName>
                                        </p:attrNameLst>
                                      </p:cBhvr>
                                      <p:to>
                                        <p:strVal val="visible"/>
                                      </p:to>
                                    </p:set>
                                    <p:animEffect transition="in" filter="box(in)">
                                      <p:cBhvr>
                                        <p:cTn id="15" dur="500"/>
                                        <p:tgtEl>
                                          <p:spTgt spid="1026"/>
                                        </p:tgtEl>
                                      </p:cBhvr>
                                    </p:animEffect>
                                  </p:childTnLst>
                                </p:cTn>
                              </p:par>
                              <p:par>
                                <p:cTn id="16" presetID="5" presetClass="entr" presetSubtype="10" fill="hold" nodeType="withEffect">
                                  <p:stCondLst>
                                    <p:cond delay="1000"/>
                                  </p:stCondLst>
                                  <p:childTnLst>
                                    <p:set>
                                      <p:cBhvr>
                                        <p:cTn id="17" dur="1" fill="hold">
                                          <p:stCondLst>
                                            <p:cond delay="0"/>
                                          </p:stCondLst>
                                        </p:cTn>
                                        <p:tgtEl>
                                          <p:spTgt spid="2">
                                            <p:txEl>
                                              <p:pRg st="11" end="11"/>
                                            </p:txEl>
                                          </p:spTgt>
                                        </p:tgtEl>
                                        <p:attrNameLst>
                                          <p:attrName>style.visibility</p:attrName>
                                        </p:attrNameLst>
                                      </p:cBhvr>
                                      <p:to>
                                        <p:strVal val="visible"/>
                                      </p:to>
                                    </p:set>
                                    <p:animEffect transition="in" filter="checkerboard(across)">
                                      <p:cBhvr>
                                        <p:cTn id="18"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539552" y="2071678"/>
            <a:ext cx="8229600" cy="4057114"/>
          </a:xfrm>
        </p:spPr>
        <p:txBody>
          <a:bodyPr/>
          <a:lstStyle/>
          <a:p>
            <a:r>
              <a:rPr lang="en-US" altLang="zh-TW" sz="3200" dirty="0" smtClean="0">
                <a:solidFill>
                  <a:schemeClr val="tx2"/>
                </a:solidFill>
              </a:rPr>
              <a:t> </a:t>
            </a:r>
            <a:r>
              <a:rPr lang="zh-TW" altLang="zh-TW" sz="2400" dirty="0" smtClean="0">
                <a:solidFill>
                  <a:schemeClr val="tx2"/>
                </a:solidFill>
              </a:rPr>
              <a:t>如果有機會當然</a:t>
            </a:r>
            <a:r>
              <a:rPr lang="zh-TW" altLang="en-US" sz="2400" dirty="0" smtClean="0">
                <a:solidFill>
                  <a:schemeClr val="tx2"/>
                </a:solidFill>
              </a:rPr>
              <a:t>要</a:t>
            </a:r>
            <a:r>
              <a:rPr lang="zh-TW" altLang="zh-TW" sz="2400" dirty="0" smtClean="0">
                <a:solidFill>
                  <a:schemeClr val="tx2"/>
                </a:solidFill>
              </a:rPr>
              <a:t>申請</a:t>
            </a:r>
            <a:r>
              <a:rPr lang="zh-TW" altLang="en-US" sz="2400" dirty="0" smtClean="0">
                <a:solidFill>
                  <a:schemeClr val="tx2"/>
                </a:solidFill>
              </a:rPr>
              <a:t>囉！</a:t>
            </a:r>
            <a:endParaRPr lang="en-US" altLang="zh-TW" sz="2400" dirty="0" smtClean="0">
              <a:solidFill>
                <a:schemeClr val="tx2"/>
              </a:solidFill>
            </a:endParaRPr>
          </a:p>
          <a:p>
            <a:pPr>
              <a:buNone/>
            </a:pPr>
            <a:r>
              <a:rPr lang="en-US" altLang="zh-TW" sz="2400" dirty="0" smtClean="0">
                <a:solidFill>
                  <a:schemeClr val="tx2"/>
                </a:solidFill>
              </a:rPr>
              <a:t>	</a:t>
            </a:r>
            <a:r>
              <a:rPr lang="zh-TW" altLang="zh-TW" sz="2400" dirty="0" smtClean="0">
                <a:solidFill>
                  <a:schemeClr val="tx2"/>
                </a:solidFill>
              </a:rPr>
              <a:t>畢竟這也是自己嘔心瀝血的傑作。</a:t>
            </a:r>
            <a:endParaRPr lang="zh-TW" altLang="en-US" sz="2400" dirty="0"/>
          </a:p>
        </p:txBody>
      </p:sp>
      <p:sp>
        <p:nvSpPr>
          <p:cNvPr id="3" name="投影片編號版面配置區 2"/>
          <p:cNvSpPr>
            <a:spLocks noGrp="1"/>
          </p:cNvSpPr>
          <p:nvPr>
            <p:ph type="sldNum" sz="quarter" idx="15"/>
          </p:nvPr>
        </p:nvSpPr>
        <p:spPr/>
        <p:txBody>
          <a:bodyPr/>
          <a:lstStyle/>
          <a:p>
            <a:fld id="{41BBF8D4-C426-4D2A-90FC-F398CEBC7D7B}" type="slidenum">
              <a:rPr lang="zh-TW" altLang="en-US" smtClean="0"/>
              <a:pPr/>
              <a:t>9</a:t>
            </a:fld>
            <a:endParaRPr lang="zh-TW" altLang="en-US"/>
          </a:p>
        </p:txBody>
      </p:sp>
      <p:sp>
        <p:nvSpPr>
          <p:cNvPr id="4" name="標題 3"/>
          <p:cNvSpPr>
            <a:spLocks noGrp="1"/>
          </p:cNvSpPr>
          <p:nvPr>
            <p:ph type="title"/>
          </p:nvPr>
        </p:nvSpPr>
        <p:spPr>
          <a:xfrm>
            <a:off x="755576" y="476672"/>
            <a:ext cx="8229600" cy="859160"/>
          </a:xfrm>
        </p:spPr>
        <p:txBody>
          <a:bodyPr>
            <a:normAutofit fontScale="90000"/>
          </a:bodyPr>
          <a:lstStyle/>
          <a:p>
            <a:r>
              <a:rPr lang="zh-TW" altLang="en-US" sz="3000" b="1" dirty="0" smtClean="0">
                <a:solidFill>
                  <a:schemeClr val="tx1"/>
                </a:solidFill>
                <a:effectLst/>
              </a:rPr>
              <a:t>承上，若今天構思了一樣新產品，但是卻沒有做出實品來，你會想申請專利嗎？</a:t>
            </a:r>
            <a:endParaRPr lang="zh-TW" altLang="en-US" sz="3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1000"/>
                                        <p:tgtEl>
                                          <p:spTgt spid="4"/>
                                        </p:tgtEl>
                                      </p:cBhvr>
                                    </p:animEffect>
                                  </p:childTnLst>
                                </p:cTn>
                              </p:par>
                            </p:childTnLst>
                          </p:cTn>
                        </p:par>
                        <p:par>
                          <p:cTn id="8" fill="hold">
                            <p:stCondLst>
                              <p:cond delay="1500"/>
                            </p:stCondLst>
                            <p:childTnLst>
                              <p:par>
                                <p:cTn id="9" presetID="5" presetClass="entr" presetSubtype="10" fill="hold" grpId="0" nodeType="after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checkerboard(across)">
                                      <p:cBhvr>
                                        <p:cTn id="11" dur="1000"/>
                                        <p:tgtEl>
                                          <p:spTgt spid="2">
                                            <p:txEl>
                                              <p:pRg st="0" end="0"/>
                                            </p:txEl>
                                          </p:spTgt>
                                        </p:tgtEl>
                                      </p:cBhvr>
                                    </p:animEffect>
                                  </p:childTnLst>
                                </p:cTn>
                              </p:par>
                            </p:childTnLst>
                          </p:cTn>
                        </p:par>
                        <p:par>
                          <p:cTn id="12" fill="hold">
                            <p:stCondLst>
                              <p:cond delay="2500"/>
                            </p:stCondLst>
                            <p:childTnLst>
                              <p:par>
                                <p:cTn id="13" presetID="5" presetClass="entr" presetSubtype="10" fill="hold" grpId="0" nodeType="after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checkerboard(across)">
                                      <p:cBhvr>
                                        <p:cTn id="15" dur="1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宣紙">
  <a:themeElements>
    <a:clrScheme name="宣紙">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宣紙">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宣紙">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641</TotalTime>
  <Words>725</Words>
  <Application>Microsoft Office PowerPoint</Application>
  <PresentationFormat>如螢幕大小 (4:3)</PresentationFormat>
  <Paragraphs>66</Paragraphs>
  <Slides>11</Slides>
  <Notes>1</Notes>
  <HiddenSlides>0</HiddenSlides>
  <MMClips>0</MMClips>
  <ScaleCrop>false</ScaleCrop>
  <HeadingPairs>
    <vt:vector size="4" baseType="variant">
      <vt:variant>
        <vt:lpstr>佈景主題</vt:lpstr>
      </vt:variant>
      <vt:variant>
        <vt:i4>1</vt:i4>
      </vt:variant>
      <vt:variant>
        <vt:lpstr>投影片標題</vt:lpstr>
      </vt:variant>
      <vt:variant>
        <vt:i4>11</vt:i4>
      </vt:variant>
    </vt:vector>
  </HeadingPairs>
  <TitlesOfParts>
    <vt:vector size="12" baseType="lpstr">
      <vt:lpstr>宣紙</vt:lpstr>
      <vt:lpstr>工程與社會專題(資訊) </vt:lpstr>
      <vt:lpstr>Q 1 、「第三代通信技術專利權」這是一個看不到摸不到的技術，為什麼可以申請專利權？</vt:lpstr>
      <vt:lpstr>Q 2、所謂的專利所有權是什麼？代表的涵義為何？為什麼要去申請，沒有申請會怎樣嗎？ </vt:lpstr>
      <vt:lpstr>Q 3 、 「當初從Palm和Motorola手中買來這2項專利的時候，就已經沒有簽名了」既然當初買來的時候就沒有簽名，是否Google公司則 具有專利效力？若是的話為何HTC購買之後會因無簽名判無效？</vt:lpstr>
      <vt:lpstr>Q4、 「三星在一九八八年曾宣佈將本著公平、合理、非歧視的原則，提供有關技術，因此不 能以侵權為由」 請問什麼是「公平、合理、非歧視的原則」？</vt:lpstr>
      <vt:lpstr>Q5 、為了手機市場，目前很多廠商都提出自己的專利互告，那麼，歐洲電信標準研究院所認可的「基本專利技術」，又是什麼樣的專利？ </vt:lpstr>
      <vt:lpstr>Q6 、 若今天你是HTC，你所購買的專利無效，而對方又只回答「我們買來的時候本來就沒有簽名了」你會怎麼做？</vt:lpstr>
      <vt:lpstr>Q 7 、若今天你構思了一樣新產品，但是卻沒有做出實品來，你能申請專利嗎？</vt:lpstr>
      <vt:lpstr>承上，若今天構思了一樣新產品，但是卻沒有做出實品來，你會想申請專利嗎？</vt:lpstr>
      <vt:lpstr>Q 8 、承上題，若今天你申請了某項專利，卻得知需每年繳交「專利費」才能持續擁有專利權，你會怎麼做？</vt:lpstr>
      <vt:lpstr>投影片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momoshian</dc:creator>
  <cp:lastModifiedBy>阿星</cp:lastModifiedBy>
  <cp:revision>116</cp:revision>
  <dcterms:created xsi:type="dcterms:W3CDTF">2011-10-07T07:34:54Z</dcterms:created>
  <dcterms:modified xsi:type="dcterms:W3CDTF">2011-10-25T06:27:57Z</dcterms:modified>
</cp:coreProperties>
</file>