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0" r:id="rId3"/>
    <p:sldId id="270" r:id="rId4"/>
    <p:sldId id="257" r:id="rId5"/>
    <p:sldId id="259" r:id="rId6"/>
    <p:sldId id="271" r:id="rId7"/>
    <p:sldId id="265" r:id="rId8"/>
    <p:sldId id="264" r:id="rId9"/>
    <p:sldId id="266" r:id="rId10"/>
    <p:sldId id="267" r:id="rId11"/>
    <p:sldId id="268" r:id="rId12"/>
    <p:sldId id="269" r:id="rId13"/>
    <p:sldId id="272" r:id="rId14"/>
    <p:sldId id="263" r:id="rId1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9" autoAdjust="0"/>
    <p:restoredTop sz="94660"/>
  </p:normalViewPr>
  <p:slideViewPr>
    <p:cSldViewPr>
      <p:cViewPr varScale="1">
        <p:scale>
          <a:sx n="83" d="100"/>
          <a:sy n="83" d="100"/>
        </p:scale>
        <p:origin x="-1426"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9375B88B-F396-43FB-B853-A96ABE59D573}" type="datetimeFigureOut">
              <a:rPr lang="zh-TW" altLang="en-US" smtClean="0"/>
              <a:t>2015/11/19</a:t>
            </a:fld>
            <a:endParaRPr lang="zh-TW" altLang="en-US"/>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lang="zh-TW"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5404FD40-58A3-49F0-9535-219EB1BA91CC}"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375B88B-F396-43FB-B853-A96ABE59D573}" type="datetimeFigureOut">
              <a:rPr lang="zh-TW" altLang="en-US" smtClean="0"/>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404FD40-58A3-49F0-9535-219EB1BA91C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375B88B-F396-43FB-B853-A96ABE59D573}" type="datetimeFigureOut">
              <a:rPr lang="zh-TW" altLang="en-US" smtClean="0"/>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404FD40-58A3-49F0-9535-219EB1BA91C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9375B88B-F396-43FB-B853-A96ABE59D573}" type="datetimeFigureOut">
              <a:rPr lang="zh-TW" altLang="en-US" smtClean="0"/>
              <a:t>2015/11/19</a:t>
            </a:fld>
            <a:endParaRPr lang="zh-TW" altLang="en-US"/>
          </a:p>
        </p:txBody>
      </p:sp>
      <p:sp>
        <p:nvSpPr>
          <p:cNvPr id="9" name="投影片編號版面配置區 8"/>
          <p:cNvSpPr>
            <a:spLocks noGrp="1"/>
          </p:cNvSpPr>
          <p:nvPr>
            <p:ph type="sldNum" sz="quarter" idx="15"/>
          </p:nvPr>
        </p:nvSpPr>
        <p:spPr/>
        <p:txBody>
          <a:bodyPr rtlCol="0"/>
          <a:lstStyle/>
          <a:p>
            <a:fld id="{5404FD40-58A3-49F0-9535-219EB1BA91CC}" type="slidenum">
              <a:rPr lang="zh-TW" altLang="en-US" smtClean="0"/>
              <a:t>‹#›</a:t>
            </a:fld>
            <a:endParaRPr lang="zh-TW" altLang="en-US"/>
          </a:p>
        </p:txBody>
      </p:sp>
      <p:sp>
        <p:nvSpPr>
          <p:cNvPr id="10" name="頁尾版面配置區 9"/>
          <p:cNvSpPr>
            <a:spLocks noGrp="1"/>
          </p:cNvSpPr>
          <p:nvPr>
            <p:ph type="ftr" sz="quarter" idx="16"/>
          </p:nvPr>
        </p:nvSpPr>
        <p:spPr/>
        <p:txBody>
          <a:bodyPr rtlCol="0"/>
          <a:lstStyle/>
          <a:p>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9375B88B-F396-43FB-B853-A96ABE59D573}" type="datetimeFigureOut">
              <a:rPr lang="zh-TW" altLang="en-US" smtClean="0"/>
              <a:t>2015/11/19</a:t>
            </a:fld>
            <a:endParaRPr lang="zh-TW" altLang="en-US"/>
          </a:p>
        </p:txBody>
      </p:sp>
      <p:sp>
        <p:nvSpPr>
          <p:cNvPr id="5" name="頁尾版面配置區 4"/>
          <p:cNvSpPr>
            <a:spLocks noGrp="1"/>
          </p:cNvSpPr>
          <p:nvPr>
            <p:ph type="ftr" sz="quarter" idx="11"/>
          </p:nvPr>
        </p:nvSpPr>
        <p:spPr bwMode="auto">
          <a:xfrm rot="5400000">
            <a:off x="7077456" y="4178808"/>
            <a:ext cx="3657600" cy="384048"/>
          </a:xfrm>
        </p:spPr>
        <p:txBody>
          <a:bodyPr/>
          <a:lstStyle/>
          <a:p>
            <a:endParaRPr lang="zh-TW"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fld id="{5404FD40-58A3-49F0-9535-219EB1BA91CC}"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9375B88B-F396-43FB-B853-A96ABE59D573}" type="datetimeFigureOut">
              <a:rPr lang="zh-TW" altLang="en-US" smtClean="0"/>
              <a:t>2015/11/19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404FD40-58A3-49F0-9535-219EB1BA91CC}" type="slidenum">
              <a:rPr lang="zh-TW" altLang="en-US" smtClean="0"/>
              <a:t>‹#›</a:t>
            </a:fld>
            <a:endParaRPr lang="zh-TW" alt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9375B88B-F396-43FB-B853-A96ABE59D573}" type="datetimeFigureOut">
              <a:rPr lang="zh-TW" altLang="en-US" smtClean="0"/>
              <a:t>2015/11/19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404FD40-58A3-49F0-9535-219EB1BA91CC}" type="slidenum">
              <a:rPr lang="zh-TW" altLang="en-US" smtClean="0"/>
              <a:t>‹#›</a:t>
            </a:fld>
            <a:endParaRPr lang="zh-TW" alt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9375B88B-F396-43FB-B853-A96ABE59D573}" type="datetimeFigureOut">
              <a:rPr lang="zh-TW" altLang="en-US" smtClean="0"/>
              <a:t>2015/11/19</a:t>
            </a:fld>
            <a:endParaRPr lang="zh-TW" altLang="en-US"/>
          </a:p>
        </p:txBody>
      </p:sp>
      <p:sp>
        <p:nvSpPr>
          <p:cNvPr id="7" name="投影片編號版面配置區 6"/>
          <p:cNvSpPr>
            <a:spLocks noGrp="1"/>
          </p:cNvSpPr>
          <p:nvPr>
            <p:ph type="sldNum" sz="quarter" idx="11"/>
          </p:nvPr>
        </p:nvSpPr>
        <p:spPr/>
        <p:txBody>
          <a:bodyPr rtlCol="0"/>
          <a:lstStyle/>
          <a:p>
            <a:fld id="{5404FD40-58A3-49F0-9535-219EB1BA91CC}" type="slidenum">
              <a:rPr lang="zh-TW" altLang="en-US" smtClean="0"/>
              <a:t>‹#›</a:t>
            </a:fld>
            <a:endParaRPr lang="zh-TW" altLang="en-US"/>
          </a:p>
        </p:txBody>
      </p:sp>
      <p:sp>
        <p:nvSpPr>
          <p:cNvPr id="8" name="頁尾版面配置區 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375B88B-F396-43FB-B853-A96ABE59D573}" type="datetimeFigureOut">
              <a:rPr lang="zh-TW" altLang="en-US" smtClean="0"/>
              <a:t>2015/11/19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404FD40-58A3-49F0-9535-219EB1BA91C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9375B88B-F396-43FB-B853-A96ABE59D573}" type="datetimeFigureOut">
              <a:rPr lang="zh-TW" altLang="en-US" smtClean="0"/>
              <a:t>2015/11/19</a:t>
            </a:fld>
            <a:endParaRPr lang="zh-TW" altLang="en-US"/>
          </a:p>
        </p:txBody>
      </p:sp>
      <p:sp>
        <p:nvSpPr>
          <p:cNvPr id="22" name="投影片編號版面配置區 21"/>
          <p:cNvSpPr>
            <a:spLocks noGrp="1"/>
          </p:cNvSpPr>
          <p:nvPr>
            <p:ph type="sldNum" sz="quarter" idx="15"/>
          </p:nvPr>
        </p:nvSpPr>
        <p:spPr/>
        <p:txBody>
          <a:bodyPr rtlCol="0"/>
          <a:lstStyle/>
          <a:p>
            <a:fld id="{5404FD40-58A3-49F0-9535-219EB1BA91CC}" type="slidenum">
              <a:rPr lang="zh-TW" altLang="en-US" smtClean="0"/>
              <a:t>‹#›</a:t>
            </a:fld>
            <a:endParaRPr lang="zh-TW" altLang="en-US"/>
          </a:p>
        </p:txBody>
      </p:sp>
      <p:sp>
        <p:nvSpPr>
          <p:cNvPr id="23" name="頁尾版面配置區 22"/>
          <p:cNvSpPr>
            <a:spLocks noGrp="1"/>
          </p:cNvSpPr>
          <p:nvPr>
            <p:ph type="ftr" sz="quarter" idx="16"/>
          </p:nvPr>
        </p:nvSpPr>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fld id="{9375B88B-F396-43FB-B853-A96ABE59D573}" type="datetimeFigureOut">
              <a:rPr lang="zh-TW" altLang="en-US" smtClean="0"/>
              <a:t>2015/11/19</a:t>
            </a:fld>
            <a:endParaRPr lang="zh-TW" altLang="en-US"/>
          </a:p>
        </p:txBody>
      </p:sp>
      <p:sp>
        <p:nvSpPr>
          <p:cNvPr id="18" name="投影片編號版面配置區 17"/>
          <p:cNvSpPr>
            <a:spLocks noGrp="1"/>
          </p:cNvSpPr>
          <p:nvPr>
            <p:ph type="sldNum" sz="quarter" idx="11"/>
          </p:nvPr>
        </p:nvSpPr>
        <p:spPr/>
        <p:txBody>
          <a:bodyPr rtlCol="0"/>
          <a:lstStyle/>
          <a:p>
            <a:fld id="{5404FD40-58A3-49F0-9535-219EB1BA91CC}" type="slidenum">
              <a:rPr lang="zh-TW" altLang="en-US" smtClean="0"/>
              <a:t>‹#›</a:t>
            </a:fld>
            <a:endParaRPr lang="zh-TW" altLang="en-US"/>
          </a:p>
        </p:txBody>
      </p:sp>
      <p:sp>
        <p:nvSpPr>
          <p:cNvPr id="21" name="頁尾版面配置區 20"/>
          <p:cNvSpPr>
            <a:spLocks noGrp="1"/>
          </p:cNvSpPr>
          <p:nvPr>
            <p:ph type="ftr" sz="quarter" idx="12"/>
          </p:nvPr>
        </p:nvSpPr>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375B88B-F396-43FB-B853-A96ABE59D573}" type="datetimeFigureOut">
              <a:rPr lang="zh-TW" altLang="en-US" smtClean="0"/>
              <a:t>2015/11/19</a:t>
            </a:fld>
            <a:endParaRPr lang="zh-TW" altLang="en-US"/>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404FD40-58A3-49F0-9535-219EB1BA91C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339752" y="4005064"/>
            <a:ext cx="4176464" cy="941490"/>
          </a:xfrm>
        </p:spPr>
        <p:txBody>
          <a:bodyPr>
            <a:normAutofit/>
          </a:bodyPr>
          <a:lstStyle/>
          <a:p>
            <a:pPr algn="ctr"/>
            <a:r>
              <a:rPr lang="zh-TW" altLang="en-US" sz="4800"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dobe 繁黑體 Std B" pitchFamily="34" charset="-120"/>
                <a:ea typeface="Adobe 繁黑體 Std B" pitchFamily="34" charset="-120"/>
              </a:rPr>
              <a:t>心靈勇氣報告</a:t>
            </a:r>
            <a:endParaRPr lang="zh-TW" altLang="en-US" sz="4800" dirty="0">
              <a:latin typeface="Adobe 繁黑體 Std B" pitchFamily="34" charset="-120"/>
              <a:ea typeface="Adobe 繁黑體 Std B" pitchFamily="34" charset="-120"/>
            </a:endParaRPr>
          </a:p>
        </p:txBody>
      </p:sp>
      <p:sp>
        <p:nvSpPr>
          <p:cNvPr id="3" name="副標題 2"/>
          <p:cNvSpPr>
            <a:spLocks noGrp="1"/>
          </p:cNvSpPr>
          <p:nvPr>
            <p:ph type="subTitle" idx="1"/>
          </p:nvPr>
        </p:nvSpPr>
        <p:spPr>
          <a:xfrm>
            <a:off x="4355976" y="5229200"/>
            <a:ext cx="4246240" cy="1224136"/>
          </a:xfrm>
        </p:spPr>
        <p:txBody>
          <a:bodyPr>
            <a:normAutofit fontScale="92500" lnSpcReduction="20000"/>
          </a:bodyPr>
          <a:lstStyle/>
          <a:p>
            <a:r>
              <a:rPr lang="en-US" altLang="zh-TW" dirty="0" smtClean="0">
                <a:latin typeface="Adobe 繁黑體 Std B" pitchFamily="34" charset="-120"/>
                <a:ea typeface="Adobe 繁黑體 Std B" pitchFamily="34" charset="-120"/>
              </a:rPr>
              <a:t>4A212111</a:t>
            </a:r>
            <a:r>
              <a:rPr lang="zh-TW" altLang="en-US" dirty="0" smtClean="0">
                <a:latin typeface="Adobe 繁黑體 Std B" pitchFamily="34" charset="-120"/>
                <a:ea typeface="Adobe 繁黑體 Std B" pitchFamily="34" charset="-120"/>
              </a:rPr>
              <a:t>   曾煜智          </a:t>
            </a:r>
            <a:r>
              <a:rPr lang="en-US" altLang="zh-TW" dirty="0" smtClean="0">
                <a:latin typeface="Adobe 繁黑體 Std B" pitchFamily="34" charset="-120"/>
                <a:ea typeface="Adobe 繁黑體 Std B" pitchFamily="34" charset="-120"/>
              </a:rPr>
              <a:t>4A4F0088</a:t>
            </a:r>
            <a:r>
              <a:rPr lang="zh-TW" altLang="en-US" dirty="0" smtClean="0">
                <a:latin typeface="Adobe 繁黑體 Std B" pitchFamily="34" charset="-120"/>
                <a:ea typeface="Adobe 繁黑體 Std B" pitchFamily="34" charset="-120"/>
              </a:rPr>
              <a:t>   吳沛欣                                  </a:t>
            </a:r>
            <a:endParaRPr lang="en-US" altLang="zh-TW" dirty="0" smtClean="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4A212073</a:t>
            </a:r>
            <a:r>
              <a:rPr lang="zh-TW" altLang="en-US" dirty="0" smtClean="0">
                <a:latin typeface="Adobe 繁黑體 Std B" pitchFamily="34" charset="-120"/>
                <a:ea typeface="Adobe 繁黑體 Std B" pitchFamily="34" charset="-120"/>
              </a:rPr>
              <a:t>   楊凱麟          </a:t>
            </a:r>
            <a:r>
              <a:rPr lang="en-US" altLang="zh-TW" dirty="0" smtClean="0">
                <a:latin typeface="Adobe 繁黑體 Std B" pitchFamily="34" charset="-120"/>
                <a:ea typeface="Adobe 繁黑體 Std B" pitchFamily="34" charset="-120"/>
              </a:rPr>
              <a:t>4A4J5004</a:t>
            </a:r>
            <a:r>
              <a:rPr lang="zh-TW" altLang="en-US" dirty="0" smtClean="0">
                <a:latin typeface="Adobe 繁黑體 Std B" pitchFamily="34" charset="-120"/>
                <a:ea typeface="Adobe 繁黑體 Std B" pitchFamily="34" charset="-120"/>
              </a:rPr>
              <a:t>   洪茗俐</a:t>
            </a:r>
            <a:endParaRPr lang="en-US" altLang="zh-TW" dirty="0" smtClean="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4A212058</a:t>
            </a:r>
            <a:r>
              <a:rPr lang="zh-TW" altLang="en-US" dirty="0" smtClean="0">
                <a:latin typeface="Adobe 繁黑體 Std B" pitchFamily="34" charset="-120"/>
                <a:ea typeface="Adobe 繁黑體 Std B" pitchFamily="34" charset="-120"/>
              </a:rPr>
              <a:t>   林沛鋐          </a:t>
            </a:r>
            <a:r>
              <a:rPr lang="en-US" altLang="zh-TW" dirty="0" smtClean="0">
                <a:latin typeface="Adobe 繁黑體 Std B" pitchFamily="34" charset="-120"/>
                <a:ea typeface="Adobe 繁黑體 Std B" pitchFamily="34" charset="-120"/>
              </a:rPr>
              <a:t>4A4I0015</a:t>
            </a:r>
            <a:r>
              <a:rPr lang="zh-TW" altLang="en-US" dirty="0" smtClean="0">
                <a:latin typeface="Adobe 繁黑體 Std B" pitchFamily="34" charset="-120"/>
                <a:ea typeface="Adobe 繁黑體 Std B" pitchFamily="34" charset="-120"/>
              </a:rPr>
              <a:t>    陳思穎</a:t>
            </a:r>
            <a:endParaRPr lang="en-US" altLang="zh-TW" dirty="0" smtClean="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4A212030</a:t>
            </a:r>
            <a:r>
              <a:rPr lang="zh-TW" altLang="en-US" dirty="0" smtClean="0">
                <a:latin typeface="Adobe 繁黑體 Std B" pitchFamily="34" charset="-120"/>
                <a:ea typeface="Adobe 繁黑體 Std B" pitchFamily="34" charset="-120"/>
              </a:rPr>
              <a:t>   周弘鎮</a:t>
            </a:r>
            <a:endParaRPr lang="en-US" altLang="zh-TW" dirty="0" smtClean="0">
              <a:latin typeface="Adobe 繁黑體 Std B" pitchFamily="34" charset="-120"/>
              <a:ea typeface="Adobe 繁黑體 Std B" pitchFamily="34" charset="-12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59" y="405489"/>
            <a:ext cx="5832649" cy="346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854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latin typeface="Adobe 繁黑體 Std B" pitchFamily="34" charset="-120"/>
                <a:ea typeface="Adobe 繁黑體 Std B" pitchFamily="34" charset="-120"/>
              </a:rPr>
              <a:t>適當科技</a:t>
            </a:r>
            <a:r>
              <a:rPr lang="en-US" altLang="zh-TW" sz="4000" b="1" dirty="0" smtClean="0">
                <a:latin typeface="Adobe 繁黑體 Std B" pitchFamily="34" charset="-120"/>
                <a:ea typeface="Adobe 繁黑體 Std B" pitchFamily="34" charset="-120"/>
              </a:rPr>
              <a:t>:</a:t>
            </a:r>
            <a:endParaRPr lang="zh-TW" altLang="en-US" sz="4000" b="1"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p:txBody>
          <a:bodyPr/>
          <a:lstStyle/>
          <a:p>
            <a:r>
              <a:rPr lang="zh-TW" altLang="en-US" sz="3200" b="1" dirty="0">
                <a:latin typeface="Adobe 繁黑體 Std B" pitchFamily="34" charset="-120"/>
                <a:ea typeface="Adobe 繁黑體 Std B" pitchFamily="34" charset="-120"/>
              </a:rPr>
              <a:t>適當技術 </a:t>
            </a:r>
            <a:r>
              <a:rPr lang="zh-TW" altLang="en-US" sz="3200" b="1" dirty="0" smtClean="0">
                <a:latin typeface="Adobe 繁黑體 Std B" pitchFamily="34" charset="-120"/>
                <a:ea typeface="Adobe 繁黑體 Std B" pitchFamily="34" charset="-120"/>
              </a:rPr>
              <a:t>：</a:t>
            </a:r>
            <a:endParaRPr lang="en-US" altLang="zh-TW" sz="800" b="1" dirty="0" smtClean="0">
              <a:latin typeface="Adobe 繁黑體 Std B" pitchFamily="34" charset="-120"/>
              <a:ea typeface="Adobe 繁黑體 Std B" pitchFamily="34" charset="-120"/>
            </a:endParaRPr>
          </a:p>
          <a:p>
            <a:endParaRPr lang="en-US" altLang="zh-TW" sz="800" dirty="0">
              <a:latin typeface="Adobe 繁黑體 Std B" pitchFamily="34" charset="-120"/>
              <a:ea typeface="Adobe 繁黑體 Std B" pitchFamily="34" charset="-120"/>
            </a:endParaRPr>
          </a:p>
          <a:p>
            <a:pPr>
              <a:lnSpc>
                <a:spcPct val="150000"/>
              </a:lnSpc>
            </a:pPr>
            <a:r>
              <a:rPr lang="zh-TW" altLang="en-US" dirty="0" smtClean="0">
                <a:latin typeface="Adobe 繁黑體 Std B" pitchFamily="34" charset="-120"/>
                <a:ea typeface="Adobe 繁黑體 Std B" pitchFamily="34" charset="-120"/>
              </a:rPr>
              <a:t>合作</a:t>
            </a:r>
            <a:r>
              <a:rPr lang="en-US" altLang="zh-TW" dirty="0" smtClean="0">
                <a:latin typeface="Adobe 繁黑體 Std B" pitchFamily="34" charset="-120"/>
                <a:ea typeface="Adobe 繁黑體 Std B" pitchFamily="34" charset="-120"/>
              </a:rPr>
              <a:t>:</a:t>
            </a:r>
            <a:r>
              <a:rPr lang="zh-TW" altLang="en-US" dirty="0" smtClean="0">
                <a:latin typeface="Adobe 繁黑體 Std B" pitchFamily="34" charset="-120"/>
                <a:ea typeface="Adobe 繁黑體 Std B" pitchFamily="34" charset="-120"/>
              </a:rPr>
              <a:t>為</a:t>
            </a:r>
            <a:r>
              <a:rPr lang="zh-TW" altLang="en-US" dirty="0">
                <a:latin typeface="Adobe 繁黑體 Std B" pitchFamily="34" charset="-120"/>
                <a:ea typeface="Adobe 繁黑體 Std B" pitchFamily="34" charset="-120"/>
              </a:rPr>
              <a:t>天然氣行業發展注入國際化動力</a:t>
            </a:r>
            <a:r>
              <a:rPr lang="zh-TW" altLang="en-US" dirty="0" smtClean="0">
                <a:latin typeface="Adobe 繁黑體 Std B" pitchFamily="34" charset="-120"/>
                <a:ea typeface="Adobe 繁黑體 Std B" pitchFamily="34" charset="-120"/>
              </a:rPr>
              <a:t>。</a:t>
            </a:r>
            <a:endParaRPr lang="en-US" altLang="zh-TW" dirty="0" smtClean="0">
              <a:latin typeface="Adobe 繁黑體 Std B" pitchFamily="34" charset="-120"/>
              <a:ea typeface="Adobe 繁黑體 Std B" pitchFamily="34" charset="-120"/>
            </a:endParaRPr>
          </a:p>
          <a:p>
            <a:pPr>
              <a:lnSpc>
                <a:spcPct val="150000"/>
              </a:lnSpc>
            </a:pPr>
            <a:endParaRPr lang="en-US" altLang="zh-TW" sz="800" dirty="0">
              <a:latin typeface="Adobe 繁黑體 Std B" pitchFamily="34" charset="-120"/>
              <a:ea typeface="Adobe 繁黑體 Std B" pitchFamily="34" charset="-120"/>
            </a:endParaRPr>
          </a:p>
          <a:p>
            <a:pPr>
              <a:lnSpc>
                <a:spcPct val="150000"/>
              </a:lnSpc>
            </a:pPr>
            <a:r>
              <a:rPr lang="zh-TW" altLang="en-US" dirty="0" smtClean="0">
                <a:latin typeface="Adobe 繁黑體 Std B" pitchFamily="34" charset="-120"/>
                <a:ea typeface="Adobe 繁黑體 Std B" pitchFamily="34" charset="-120"/>
              </a:rPr>
              <a:t>系統</a:t>
            </a:r>
            <a:r>
              <a:rPr lang="en-US" altLang="zh-TW" dirty="0">
                <a:latin typeface="Adobe 繁黑體 Std B" pitchFamily="34" charset="-120"/>
                <a:ea typeface="Adobe 繁黑體 Std B" pitchFamily="34" charset="-120"/>
              </a:rPr>
              <a:t>:</a:t>
            </a:r>
            <a:r>
              <a:rPr lang="zh-TW" altLang="en-US" dirty="0" smtClean="0">
                <a:latin typeface="Adobe 繁黑體 Std B" pitchFamily="34" charset="-120"/>
                <a:ea typeface="Adobe 繁黑體 Std B" pitchFamily="34" charset="-120"/>
              </a:rPr>
              <a:t>期待</a:t>
            </a:r>
            <a:r>
              <a:rPr lang="zh-TW" altLang="en-US" dirty="0">
                <a:latin typeface="Adobe 繁黑體 Std B" pitchFamily="34" charset="-120"/>
                <a:ea typeface="Adobe 繁黑體 Std B" pitchFamily="34" charset="-120"/>
              </a:rPr>
              <a:t>由天然氣、可再生能源及電能構成的一個整合性能源系統幫助全球能源消費結構變得更加合理。</a:t>
            </a:r>
          </a:p>
          <a:p>
            <a:endParaRPr lang="zh-TW" altLang="en-US" dirty="0"/>
          </a:p>
        </p:txBody>
      </p:sp>
    </p:spTree>
    <p:extLst>
      <p:ext uri="{BB962C8B-B14F-4D97-AF65-F5344CB8AC3E}">
        <p14:creationId xmlns:p14="http://schemas.microsoft.com/office/powerpoint/2010/main" val="3825540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latin typeface="Adobe 繁黑體 Std B" pitchFamily="34" charset="-120"/>
                <a:ea typeface="Adobe 繁黑體 Std B" pitchFamily="34" charset="-120"/>
              </a:rPr>
              <a:t>風險評估</a:t>
            </a:r>
            <a:r>
              <a:rPr lang="en-US" altLang="zh-TW" sz="4000" b="1" dirty="0" smtClean="0">
                <a:latin typeface="Adobe 繁黑體 Std B" pitchFamily="34" charset="-120"/>
                <a:ea typeface="Adobe 繁黑體 Std B" pitchFamily="34" charset="-120"/>
              </a:rPr>
              <a:t>:</a:t>
            </a:r>
            <a:endParaRPr lang="zh-TW" altLang="en-US" sz="4000" b="1"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p:txBody>
          <a:bodyPr/>
          <a:lstStyle/>
          <a:p>
            <a:r>
              <a:rPr lang="zh-TW" altLang="en-US" sz="2800" dirty="0">
                <a:latin typeface="Adobe 繁黑體 Std B" pitchFamily="34" charset="-120"/>
                <a:ea typeface="Adobe 繁黑體 Std B" pitchFamily="34" charset="-120"/>
              </a:rPr>
              <a:t>當天然氣在空氣中達到一定的比例時會造成缺氧</a:t>
            </a:r>
            <a:r>
              <a:rPr lang="en-US" altLang="zh-TW" sz="2800" dirty="0">
                <a:latin typeface="Adobe 繁黑體 Std B" pitchFamily="34" charset="-120"/>
                <a:ea typeface="Adobe 繁黑體 Std B" pitchFamily="34" charset="-120"/>
              </a:rPr>
              <a:t>,</a:t>
            </a:r>
            <a:r>
              <a:rPr lang="zh-TW" altLang="en-US" sz="2800" dirty="0">
                <a:latin typeface="Adobe 繁黑體 Std B" pitchFamily="34" charset="-120"/>
                <a:ea typeface="Adobe 繁黑體 Std B" pitchFamily="34" charset="-120"/>
              </a:rPr>
              <a:t>並有可能會發生</a:t>
            </a:r>
            <a:r>
              <a:rPr lang="zh-TW" altLang="en-US" sz="2800" dirty="0" smtClean="0">
                <a:latin typeface="Adobe 繁黑體 Std B" pitchFamily="34" charset="-120"/>
                <a:ea typeface="Adobe 繁黑體 Std B" pitchFamily="34" charset="-120"/>
              </a:rPr>
              <a:t>爆炸。</a:t>
            </a:r>
            <a:endParaRPr lang="zh-TW" altLang="en-US" sz="2800" dirty="0">
              <a:latin typeface="Adobe 繁黑體 Std B" pitchFamily="34" charset="-120"/>
              <a:ea typeface="Adobe 繁黑體 Std B" pitchFamily="34" charset="-120"/>
            </a:endParaRPr>
          </a:p>
          <a:p>
            <a:endParaRPr lang="zh-TW" altLang="en-US" dirty="0"/>
          </a:p>
        </p:txBody>
      </p:sp>
      <p:pic>
        <p:nvPicPr>
          <p:cNvPr id="4" name="圖片 3" descr="天然開採.jpg"/>
          <p:cNvPicPr>
            <a:picLocks noChangeAspect="1"/>
          </p:cNvPicPr>
          <p:nvPr/>
        </p:nvPicPr>
        <p:blipFill>
          <a:blip r:embed="rId2"/>
          <a:stretch>
            <a:fillRect/>
          </a:stretch>
        </p:blipFill>
        <p:spPr>
          <a:xfrm>
            <a:off x="3203848" y="2924944"/>
            <a:ext cx="4391918" cy="3295998"/>
          </a:xfrm>
          <a:prstGeom prst="rect">
            <a:avLst/>
          </a:prstGeom>
        </p:spPr>
      </p:pic>
    </p:spTree>
    <p:extLst>
      <p:ext uri="{BB962C8B-B14F-4D97-AF65-F5344CB8AC3E}">
        <p14:creationId xmlns:p14="http://schemas.microsoft.com/office/powerpoint/2010/main" val="142473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Adobe 繁黑體 Std B" pitchFamily="34" charset="-120"/>
                <a:ea typeface="Adobe 繁黑體 Std B" pitchFamily="34" charset="-120"/>
              </a:rPr>
              <a:t>風險評估</a:t>
            </a:r>
            <a:r>
              <a:rPr lang="en-US" altLang="zh-TW" sz="4000" dirty="0" smtClean="0">
                <a:latin typeface="Adobe 繁黑體 Std B" pitchFamily="34" charset="-120"/>
                <a:ea typeface="Adobe 繁黑體 Std B" pitchFamily="34" charset="-120"/>
              </a:rPr>
              <a:t>:</a:t>
            </a:r>
            <a:endParaRPr lang="zh-TW" altLang="en-US" sz="4000"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p:txBody>
          <a:bodyPr>
            <a:normAutofit/>
          </a:bodyPr>
          <a:lstStyle/>
          <a:p>
            <a:r>
              <a:rPr lang="zh-TW" altLang="en-US" sz="3200" dirty="0">
                <a:latin typeface="Adobe 繁黑體 Std B" pitchFamily="34" charset="-120"/>
                <a:ea typeface="Adobe 繁黑體 Std B" pitchFamily="34" charset="-120"/>
              </a:rPr>
              <a:t>降低風險的設計與技術</a:t>
            </a:r>
            <a:r>
              <a:rPr lang="en-US" altLang="zh-TW" sz="3200" dirty="0" smtClean="0">
                <a:latin typeface="Adobe 繁黑體 Std B" pitchFamily="34" charset="-120"/>
                <a:ea typeface="Adobe 繁黑體 Std B" pitchFamily="34" charset="-120"/>
              </a:rPr>
              <a:t>:</a:t>
            </a:r>
          </a:p>
          <a:p>
            <a:pPr marL="0" indent="0">
              <a:buNone/>
            </a:pPr>
            <a:endParaRPr lang="en-US" altLang="zh-TW" sz="800" dirty="0">
              <a:latin typeface="Adobe 繁黑體 Std B" pitchFamily="34" charset="-120"/>
              <a:ea typeface="Adobe 繁黑體 Std B" pitchFamily="34" charset="-120"/>
            </a:endParaRPr>
          </a:p>
          <a:p>
            <a:pPr>
              <a:buNone/>
            </a:pPr>
            <a:r>
              <a:rPr lang="zh-TW" altLang="en-US" dirty="0">
                <a:latin typeface="Adobe 繁黑體 Std B" pitchFamily="34" charset="-120"/>
                <a:ea typeface="Adobe 繁黑體 Std B" pitchFamily="34" charset="-120"/>
              </a:rPr>
              <a:t>    目前開採方法只有水力壓裂法，所以只能改善天然</a:t>
            </a:r>
            <a:r>
              <a:rPr lang="zh-TW" altLang="en-US" dirty="0" smtClean="0">
                <a:latin typeface="Adobe 繁黑體 Std B" pitchFamily="34" charset="-120"/>
                <a:ea typeface="Adobe 繁黑體 Std B" pitchFamily="34" charset="-120"/>
              </a:rPr>
              <a:t>氣管 </a:t>
            </a:r>
            <a:endParaRPr lang="en-US" altLang="zh-TW" dirty="0" smtClean="0">
              <a:latin typeface="Adobe 繁黑體 Std B" pitchFamily="34" charset="-120"/>
              <a:ea typeface="Adobe 繁黑體 Std B" pitchFamily="34" charset="-120"/>
            </a:endParaRPr>
          </a:p>
          <a:p>
            <a:pPr>
              <a:buNone/>
            </a:pPr>
            <a:endParaRPr lang="zh-TW" altLang="en-US" sz="800" dirty="0">
              <a:latin typeface="Adobe 繁黑體 Std B" pitchFamily="34" charset="-120"/>
              <a:ea typeface="Adobe 繁黑體 Std B" pitchFamily="34" charset="-120"/>
            </a:endParaRPr>
          </a:p>
          <a:p>
            <a:pPr marL="514350" indent="-514350">
              <a:buFont typeface="+mj-lt"/>
              <a:buAutoNum type="arabicPeriod"/>
            </a:pPr>
            <a:r>
              <a:rPr lang="zh-TW" altLang="en-US" sz="3200" dirty="0" smtClean="0">
                <a:latin typeface="Adobe 繁黑體 Std B" pitchFamily="34" charset="-120"/>
                <a:ea typeface="Adobe 繁黑體 Std B" pitchFamily="34" charset="-120"/>
              </a:rPr>
              <a:t>管線</a:t>
            </a:r>
            <a:r>
              <a:rPr lang="zh-TW" altLang="en-US" sz="3200" dirty="0">
                <a:latin typeface="Adobe 繁黑體 Std B" pitchFamily="34" charset="-120"/>
                <a:ea typeface="Adobe 繁黑體 Std B" pitchFamily="34" charset="-120"/>
              </a:rPr>
              <a:t>塗</a:t>
            </a:r>
            <a:r>
              <a:rPr lang="zh-TW" altLang="en-US" sz="3200" dirty="0" smtClean="0">
                <a:latin typeface="Adobe 繁黑體 Std B" pitchFamily="34" charset="-120"/>
                <a:ea typeface="Adobe 繁黑體 Std B" pitchFamily="34" charset="-120"/>
              </a:rPr>
              <a:t>覆</a:t>
            </a:r>
            <a:endParaRPr lang="en-US" altLang="zh-TW" sz="3200" dirty="0" smtClean="0">
              <a:latin typeface="Adobe 繁黑體 Std B" pitchFamily="34" charset="-120"/>
              <a:ea typeface="Adobe 繁黑體 Std B" pitchFamily="34" charset="-120"/>
            </a:endParaRPr>
          </a:p>
          <a:p>
            <a:pPr marL="514350" indent="-514350">
              <a:buFont typeface="+mj-lt"/>
              <a:buAutoNum type="arabicPeriod"/>
            </a:pPr>
            <a:endParaRPr lang="en-US" altLang="zh-TW" sz="800" dirty="0" smtClean="0">
              <a:latin typeface="Adobe 繁黑體 Std B" pitchFamily="34" charset="-120"/>
              <a:ea typeface="Adobe 繁黑體 Std B" pitchFamily="34" charset="-120"/>
            </a:endParaRPr>
          </a:p>
          <a:p>
            <a:pPr marL="514350" indent="-514350">
              <a:buFont typeface="+mj-lt"/>
              <a:buAutoNum type="arabicPeriod"/>
            </a:pPr>
            <a:r>
              <a:rPr lang="zh-TW" altLang="en-US" sz="3200" dirty="0" smtClean="0">
                <a:latin typeface="Adobe 繁黑體 Std B" pitchFamily="34" charset="-120"/>
                <a:ea typeface="Adobe 繁黑體 Std B" pitchFamily="34" charset="-120"/>
              </a:rPr>
              <a:t>陰極</a:t>
            </a:r>
            <a:r>
              <a:rPr lang="zh-TW" altLang="en-US" sz="3200" dirty="0">
                <a:latin typeface="Adobe 繁黑體 Std B" pitchFamily="34" charset="-120"/>
                <a:ea typeface="Adobe 繁黑體 Std B" pitchFamily="34" charset="-120"/>
              </a:rPr>
              <a:t>防</a:t>
            </a:r>
            <a:r>
              <a:rPr lang="zh-TW" altLang="en-US" sz="3200" dirty="0" smtClean="0">
                <a:latin typeface="Adobe 繁黑體 Std B" pitchFamily="34" charset="-120"/>
                <a:ea typeface="Adobe 繁黑體 Std B" pitchFamily="34" charset="-120"/>
              </a:rPr>
              <a:t>蝕 </a:t>
            </a:r>
            <a:endParaRPr lang="en-US" altLang="zh-TW" sz="3200" dirty="0" smtClean="0">
              <a:latin typeface="Adobe 繁黑體 Std B" pitchFamily="34" charset="-120"/>
              <a:ea typeface="Adobe 繁黑體 Std B" pitchFamily="34" charset="-120"/>
            </a:endParaRPr>
          </a:p>
          <a:p>
            <a:pPr marL="514350" indent="-514350">
              <a:buFont typeface="+mj-lt"/>
              <a:buAutoNum type="arabicPeriod"/>
            </a:pPr>
            <a:endParaRPr lang="en-US" altLang="zh-TW" sz="800" dirty="0" smtClean="0">
              <a:latin typeface="Adobe 繁黑體 Std B" pitchFamily="34" charset="-120"/>
              <a:ea typeface="Adobe 繁黑體 Std B" pitchFamily="34" charset="-120"/>
            </a:endParaRPr>
          </a:p>
          <a:p>
            <a:pPr marL="514350" indent="-514350">
              <a:buFont typeface="+mj-lt"/>
              <a:buAutoNum type="arabicPeriod"/>
            </a:pPr>
            <a:r>
              <a:rPr lang="zh-TW" altLang="en-US" sz="3200" dirty="0" smtClean="0">
                <a:latin typeface="Adobe 繁黑體 Std B" pitchFamily="34" charset="-120"/>
                <a:ea typeface="Adobe 繁黑體 Std B" pitchFamily="34" charset="-120"/>
              </a:rPr>
              <a:t>非金屬管材使用法</a:t>
            </a:r>
            <a:endParaRPr lang="zh-TW" altLang="en-US" sz="32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414795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Adobe 繁黑體 Std B" pitchFamily="34" charset="-120"/>
                <a:ea typeface="Adobe 繁黑體 Std B" pitchFamily="34" charset="-120"/>
              </a:rPr>
              <a:t>圖片</a:t>
            </a:r>
            <a:r>
              <a:rPr lang="zh-TW" altLang="en-US" sz="4000" dirty="0">
                <a:latin typeface="Adobe 繁黑體 Std B" pitchFamily="34" charset="-120"/>
                <a:ea typeface="Adobe 繁黑體 Std B" pitchFamily="34" charset="-120"/>
              </a:rPr>
              <a:t>來源</a:t>
            </a:r>
            <a:r>
              <a:rPr lang="en-US" altLang="zh-TW" sz="4000" dirty="0">
                <a:latin typeface="Adobe 繁黑體 Std B" pitchFamily="34" charset="-120"/>
                <a:ea typeface="Adobe 繁黑體 Std B" pitchFamily="34" charset="-120"/>
              </a:rPr>
              <a:t>:</a:t>
            </a:r>
            <a:endParaRPr lang="zh-TW" altLang="en-US" sz="4000"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p:txBody>
          <a:bodyPr>
            <a:normAutofit fontScale="77500" lnSpcReduction="20000"/>
          </a:bodyPr>
          <a:lstStyle/>
          <a:p>
            <a:pPr>
              <a:buNone/>
            </a:pPr>
            <a:r>
              <a:rPr lang="zh-TW" altLang="en-US" dirty="0"/>
              <a:t> </a:t>
            </a:r>
            <a:r>
              <a:rPr lang="en-US" altLang="zh-TW" dirty="0" smtClean="0">
                <a:latin typeface="Arial Unicode MS" pitchFamily="34" charset="-120"/>
                <a:ea typeface="Arial Unicode MS" pitchFamily="34" charset="-120"/>
                <a:cs typeface="Arial Unicode MS" pitchFamily="34" charset="-120"/>
              </a:rPr>
              <a:t>https</a:t>
            </a:r>
            <a:r>
              <a:rPr lang="en-US" altLang="zh-TW" dirty="0">
                <a:latin typeface="Arial Unicode MS" pitchFamily="34" charset="-120"/>
                <a:ea typeface="Arial Unicode MS" pitchFamily="34" charset="-120"/>
                <a:cs typeface="Arial Unicode MS" pitchFamily="34" charset="-120"/>
              </a:rPr>
              <a:t>://tw.images.search.yahoo.com/search/images;_ylt=A8tUwJrldkxWX3IAXKFt1gt.;_ylu=X3oDMTBsZ29xY3ZzBHNlYwNzZWFyY2gEc2xrA2J1dHRvbg--;_ylc=X1MDMjExNDcwNTAwNQRfcgMyBGJjawMzbGQxa2U1YjNicXZnJTI2YiUzRDQlMjZkJTNEMmlDZVBQNXBZRU9LT2pkSm9wT2ExYU5NbksyS09UNmVYanctJTI2cyUzRDNrJTI2aSUzRGZTVEpKUmFhVHQ1THhQTU5tZFo3BGZyA3lmcC10LTY4NC10dwRncHJpZAMxbTgza0wzbFJocVloVzNtNndXN05BBG10ZXN0aWQDbnVsbARuX3N1Z2cDMARvcmlnaW4DdHcuaW1hZ2VzLnNlYXJjaC55YWhvby5jb20EcG9zAzAEcHFzdHIDBHBxc3RybAMEcXN0cmwDNQRxdWVyeQpLQR0X3N0bXADMTQ0Nzg1MTc3OAR2dGVzdGlkA251bGw-?gprid=1m83kL3lRhqYhW3m6wW7NA&amp;pvid=.9fb4jI3LjE6tDRxVjXr8Aw9NTkuMQAAAABBPKq6&amp;p=%E5%A4%A9%E7%84%B6%E6%B0%A3%E9%96%8B%E6%8E%A1&amp;fr=yfp-t-684-tw&amp;fr2=sb-top-tw.images.search.yahoo.com&amp;ei=UTF-8&amp;n=60&amp;x=wrt&amp;y=%E6%90%9C%E5%B0%8B#id=274&amp;iurl=http%3A%2F%2Fwww.epochtimes.com%2Fi6%2F1109030322151758.jpg&amp;action=click</a:t>
            </a:r>
          </a:p>
          <a:p>
            <a:pPr>
              <a:buNone/>
            </a:pPr>
            <a:endParaRPr lang="en-US" altLang="zh-TW" dirty="0"/>
          </a:p>
          <a:p>
            <a:endParaRPr lang="zh-TW" altLang="en-US" dirty="0"/>
          </a:p>
        </p:txBody>
      </p:sp>
    </p:spTree>
    <p:extLst>
      <p:ext uri="{BB962C8B-B14F-4D97-AF65-F5344CB8AC3E}">
        <p14:creationId xmlns:p14="http://schemas.microsoft.com/office/powerpoint/2010/main" val="4085737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7729" y="2967335"/>
            <a:ext cx="3108544" cy="923330"/>
          </a:xfrm>
          <a:prstGeom prst="rect">
            <a:avLst/>
          </a:prstGeom>
          <a:noFill/>
        </p:spPr>
        <p:txBody>
          <a:bodyPr wrap="none" lIns="91440" tIns="45720" rIns="91440" bIns="45720">
            <a:spAutoFit/>
          </a:bodyPr>
          <a:lstStyle/>
          <a:p>
            <a:pPr algn="ctr"/>
            <a:r>
              <a:rPr lang="zh-TW" alt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謝謝觀賞</a:t>
            </a:r>
            <a:endParaRPr lang="zh-TW" alt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4172705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dirty="0" smtClean="0">
                <a:latin typeface="Adobe 繁黑體 Std B" pitchFamily="34" charset="-120"/>
                <a:ea typeface="Adobe 繁黑體 Std B" pitchFamily="34" charset="-120"/>
              </a:rPr>
              <a:t>故事大綱</a:t>
            </a:r>
            <a:r>
              <a:rPr lang="en-US" altLang="zh-TW" sz="4000" dirty="0" smtClean="0">
                <a:latin typeface="Adobe 繁黑體 Std B" pitchFamily="34" charset="-120"/>
                <a:ea typeface="Adobe 繁黑體 Std B" pitchFamily="34" charset="-120"/>
              </a:rPr>
              <a:t>:</a:t>
            </a:r>
            <a:endParaRPr lang="zh-TW" altLang="en-US" sz="4000"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a:xfrm>
            <a:off x="457200" y="1600200"/>
            <a:ext cx="8003232" cy="4873752"/>
          </a:xfrm>
        </p:spPr>
        <p:txBody>
          <a:bodyPr>
            <a:noAutofit/>
          </a:bodyPr>
          <a:lstStyle/>
          <a:p>
            <a:r>
              <a:rPr lang="zh-TW" altLang="en-US" sz="2800" dirty="0" smtClean="0">
                <a:latin typeface="Adobe 繁黑體 Std B" pitchFamily="34" charset="-120"/>
                <a:ea typeface="Adobe 繁黑體 Std B" pitchFamily="34" charset="-120"/>
              </a:rPr>
              <a:t>環球公司看</a:t>
            </a:r>
            <a:r>
              <a:rPr lang="zh-TW" altLang="en-US" sz="2800" dirty="0" smtClean="0">
                <a:latin typeface="Adobe 繁黑體 Std B" pitchFamily="34" charset="-120"/>
                <a:ea typeface="Adobe 繁黑體 Std B" pitchFamily="34" charset="-120"/>
              </a:rPr>
              <a:t>準了一個小鎮地底下富涵天然氣的頁岩礦藏，企圖取得土地開採權。</a:t>
            </a:r>
            <a:endParaRPr lang="en-US" altLang="zh-TW" sz="2800" dirty="0" smtClean="0">
              <a:latin typeface="Adobe 繁黑體 Std B" pitchFamily="34" charset="-120"/>
              <a:ea typeface="Adobe 繁黑體 Std B" pitchFamily="34" charset="-120"/>
            </a:endParaRPr>
          </a:p>
          <a:p>
            <a:r>
              <a:rPr lang="zh-TW" altLang="en-US" sz="2800" dirty="0" smtClean="0">
                <a:latin typeface="Adobe 繁黑體 Std B" pitchFamily="34" charset="-120"/>
                <a:ea typeface="Adobe 繁黑體 Std B" pitchFamily="34" charset="-120"/>
              </a:rPr>
              <a:t>小鎮</a:t>
            </a:r>
            <a:r>
              <a:rPr lang="zh-TW" altLang="en-US" sz="2800" dirty="0">
                <a:latin typeface="Adobe 繁黑體 Std B" pitchFamily="34" charset="-120"/>
                <a:ea typeface="Adobe 繁黑體 Std B" pitchFamily="34" charset="-120"/>
              </a:rPr>
              <a:t>居民經濟</a:t>
            </a:r>
            <a:r>
              <a:rPr lang="zh-TW" altLang="en-US" sz="2800" dirty="0" smtClean="0">
                <a:latin typeface="Adobe 繁黑體 Std B" pitchFamily="34" charset="-120"/>
                <a:ea typeface="Adobe 繁黑體 Std B" pitchFamily="34" charset="-120"/>
              </a:rPr>
              <a:t>欠佳但是安居樂業。</a:t>
            </a:r>
            <a:endParaRPr lang="en-US" altLang="zh-TW" sz="2800" dirty="0" smtClean="0">
              <a:latin typeface="Adobe 繁黑體 Std B" pitchFamily="34" charset="-120"/>
              <a:ea typeface="Adobe 繁黑體 Std B" pitchFamily="34" charset="-120"/>
            </a:endParaRPr>
          </a:p>
          <a:p>
            <a:r>
              <a:rPr lang="zh-TW" altLang="en-US" sz="2800" dirty="0" smtClean="0">
                <a:latin typeface="Adobe 繁黑體 Std B" pitchFamily="34" charset="-120"/>
                <a:ea typeface="Adobe 繁黑體 Std B" pitchFamily="34" charset="-120"/>
              </a:rPr>
              <a:t>當地</a:t>
            </a:r>
            <a:r>
              <a:rPr lang="zh-TW" altLang="en-US" sz="2800" dirty="0" smtClean="0">
                <a:latin typeface="Adobe 繁黑體 Std B" pitchFamily="34" charset="-120"/>
                <a:ea typeface="Adobe 繁黑體 Std B" pitchFamily="34" charset="-120"/>
              </a:rPr>
              <a:t>教師提出了開採礦產會使小鎮的風光不再的觀點。</a:t>
            </a:r>
            <a:endParaRPr lang="en-US" altLang="zh-TW" sz="2800" dirty="0" smtClean="0">
              <a:latin typeface="Adobe 繁黑體 Std B" pitchFamily="34" charset="-120"/>
              <a:ea typeface="Adobe 繁黑體 Std B" pitchFamily="34" charset="-120"/>
            </a:endParaRPr>
          </a:p>
          <a:p>
            <a:r>
              <a:rPr lang="zh-TW" altLang="en-US" sz="2800" dirty="0" smtClean="0">
                <a:latin typeface="Adobe 繁黑體 Std B" pitchFamily="34" charset="-120"/>
                <a:ea typeface="Adobe 繁黑體 Std B" pitchFamily="34" charset="-120"/>
              </a:rPr>
              <a:t>一</a:t>
            </a:r>
            <a:r>
              <a:rPr lang="zh-TW" altLang="en-US" sz="2800" dirty="0" smtClean="0">
                <a:latin typeface="Adobe 繁黑體 Std B" pitchFamily="34" charset="-120"/>
                <a:ea typeface="Adobe 繁黑體 Std B" pitchFamily="34" charset="-120"/>
              </a:rPr>
              <a:t>位自稱是環保團體的人士，帶來一堆足以讓環球公司收購中止的照片。</a:t>
            </a:r>
            <a:endParaRPr lang="en-US" altLang="zh-TW" sz="2800" dirty="0" smtClean="0">
              <a:latin typeface="Adobe 繁黑體 Std B" pitchFamily="34" charset="-120"/>
              <a:ea typeface="Adobe 繁黑體 Std B" pitchFamily="34" charset="-120"/>
            </a:endParaRPr>
          </a:p>
          <a:p>
            <a:r>
              <a:rPr lang="zh-TW" altLang="en-US" sz="2800" dirty="0" smtClean="0">
                <a:latin typeface="Adobe 繁黑體 Std B" pitchFamily="34" charset="-120"/>
                <a:ea typeface="Adobe 繁黑體 Std B" pitchFamily="34" charset="-120"/>
              </a:rPr>
              <a:t>投票那天，男主角卻坦承一切都是環球公司的騙局，在公司開除他後，他便心安理得地在小鎮長住了下來。</a:t>
            </a:r>
            <a:endParaRPr lang="zh-TW" altLang="en-US" sz="28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2828805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latin typeface="Adobe 繁黑體 Std B" pitchFamily="34" charset="-120"/>
                <a:ea typeface="Adobe 繁黑體 Std B" pitchFamily="34" charset="-120"/>
              </a:rPr>
              <a:t>人物介紹</a:t>
            </a:r>
            <a:r>
              <a:rPr lang="en-US" altLang="zh-TW" sz="4000" b="1" dirty="0">
                <a:latin typeface="Adobe 繁黑體 Std B" pitchFamily="34" charset="-120"/>
                <a:ea typeface="Adobe 繁黑體 Std B" pitchFamily="34" charset="-120"/>
              </a:rPr>
              <a:t>:</a:t>
            </a:r>
            <a:endParaRPr lang="zh-TW" altLang="en-US" sz="4000" dirty="0"/>
          </a:p>
        </p:txBody>
      </p:sp>
      <p:sp>
        <p:nvSpPr>
          <p:cNvPr id="3" name="內容版面配置區 2"/>
          <p:cNvSpPr>
            <a:spLocks noGrp="1"/>
          </p:cNvSpPr>
          <p:nvPr>
            <p:ph sz="quarter" idx="1"/>
          </p:nvPr>
        </p:nvSpPr>
        <p:spPr/>
        <p:txBody>
          <a:bodyPr>
            <a:normAutofit/>
          </a:bodyPr>
          <a:lstStyle/>
          <a:p>
            <a:r>
              <a:rPr lang="zh-TW" altLang="zh-TW" sz="3200" b="1" dirty="0" smtClean="0">
                <a:latin typeface="Adobe 繁黑體 Std B" pitchFamily="34" charset="-120"/>
                <a:ea typeface="Adobe 繁黑體 Std B" pitchFamily="34" charset="-120"/>
              </a:rPr>
              <a:t>史</a:t>
            </a:r>
            <a:r>
              <a:rPr lang="zh-TW" altLang="zh-TW" sz="3200" b="1" dirty="0">
                <a:latin typeface="Adobe 繁黑體 Std B" pitchFamily="34" charset="-120"/>
                <a:ea typeface="Adobe 繁黑體 Std B" pitchFamily="34" charset="-120"/>
              </a:rPr>
              <a:t>提夫巴特</a:t>
            </a:r>
            <a:r>
              <a:rPr lang="zh-TW" altLang="zh-TW" sz="3200" b="1" dirty="0" smtClean="0">
                <a:latin typeface="Adobe 繁黑體 Std B" pitchFamily="34" charset="-120"/>
                <a:ea typeface="Adobe 繁黑體 Std B" pitchFamily="34" charset="-120"/>
              </a:rPr>
              <a:t>勒</a:t>
            </a:r>
            <a:r>
              <a:rPr lang="en-US" altLang="zh-TW" sz="3200" b="1" dirty="0" smtClean="0">
                <a:latin typeface="Adobe 繁黑體 Std B" pitchFamily="34" charset="-120"/>
                <a:ea typeface="Adobe 繁黑體 Std B" pitchFamily="34" charset="-120"/>
              </a:rPr>
              <a:t>:</a:t>
            </a:r>
          </a:p>
          <a:p>
            <a:pPr marL="0" indent="0">
              <a:buNone/>
            </a:pPr>
            <a:r>
              <a:rPr lang="zh-TW" altLang="en-US" sz="2800" dirty="0">
                <a:latin typeface="Adobe 繁黑體 Std B" pitchFamily="34" charset="-120"/>
                <a:ea typeface="Adobe 繁黑體 Std B" pitchFamily="34" charset="-120"/>
              </a:rPr>
              <a:t> </a:t>
            </a:r>
            <a:r>
              <a:rPr lang="zh-TW" altLang="en-US" sz="2800" dirty="0" smtClean="0">
                <a:latin typeface="Adobe 繁黑體 Std B" pitchFamily="34" charset="-120"/>
                <a:ea typeface="Adobe 繁黑體 Std B" pitchFamily="34" charset="-120"/>
              </a:rPr>
              <a:t>  </a:t>
            </a:r>
            <a:r>
              <a:rPr lang="en-US" altLang="zh-TW" sz="2800" dirty="0" smtClean="0">
                <a:latin typeface="Adobe 繁黑體 Std B" pitchFamily="34" charset="-120"/>
                <a:ea typeface="Adobe 繁黑體 Std B" pitchFamily="34" charset="-120"/>
              </a:rPr>
              <a:t> </a:t>
            </a:r>
            <a:r>
              <a:rPr lang="zh-TW" altLang="zh-TW" sz="2800" dirty="0">
                <a:latin typeface="Adobe 繁黑體 Std B" pitchFamily="34" charset="-120"/>
                <a:ea typeface="Adobe 繁黑體 Std B" pitchFamily="34" charset="-120"/>
              </a:rPr>
              <a:t>能源開發公司的王牌業務員，被公司派往一個寧靜鄉村小鎮，進行開發地下天然氣的任務</a:t>
            </a:r>
            <a:endParaRPr lang="en-US" altLang="zh-TW" sz="2800" dirty="0">
              <a:latin typeface="Adobe 繁黑體 Std B" pitchFamily="34" charset="-120"/>
              <a:ea typeface="Adobe 繁黑體 Std B" pitchFamily="34" charset="-120"/>
            </a:endParaRPr>
          </a:p>
          <a:p>
            <a:endParaRPr lang="zh-TW" altLang="zh-TW" sz="800" dirty="0">
              <a:latin typeface="Adobe 繁黑體 Std B" pitchFamily="34" charset="-120"/>
              <a:ea typeface="Adobe 繁黑體 Std B" pitchFamily="34" charset="-120"/>
            </a:endParaRPr>
          </a:p>
          <a:p>
            <a:r>
              <a:rPr lang="zh-TW" altLang="zh-TW" sz="3200" b="1" dirty="0">
                <a:latin typeface="Adobe 繁黑體 Std B" pitchFamily="34" charset="-120"/>
                <a:ea typeface="Adobe 繁黑體 Std B" pitchFamily="34" charset="-120"/>
              </a:rPr>
              <a:t>蘇湯普</a:t>
            </a:r>
            <a:r>
              <a:rPr lang="zh-TW" altLang="zh-TW" sz="3200" b="1" dirty="0" smtClean="0">
                <a:latin typeface="Adobe 繁黑體 Std B" pitchFamily="34" charset="-120"/>
                <a:ea typeface="Adobe 繁黑體 Std B" pitchFamily="34" charset="-120"/>
              </a:rPr>
              <a:t>遜</a:t>
            </a:r>
            <a:r>
              <a:rPr lang="en-US" altLang="zh-TW" sz="3200" b="1" dirty="0" smtClean="0">
                <a:latin typeface="Adobe 繁黑體 Std B" pitchFamily="34" charset="-120"/>
                <a:ea typeface="Adobe 繁黑體 Std B" pitchFamily="34" charset="-120"/>
              </a:rPr>
              <a:t>:</a:t>
            </a:r>
          </a:p>
          <a:p>
            <a:pPr marL="0" indent="0">
              <a:buNone/>
            </a:pPr>
            <a:r>
              <a:rPr lang="zh-TW" altLang="en-US" sz="2800" dirty="0">
                <a:latin typeface="Adobe 繁黑體 Std B" pitchFamily="34" charset="-120"/>
                <a:ea typeface="Adobe 繁黑體 Std B" pitchFamily="34" charset="-120"/>
              </a:rPr>
              <a:t> </a:t>
            </a:r>
            <a:r>
              <a:rPr lang="zh-TW" altLang="en-US" sz="2800" dirty="0" smtClean="0">
                <a:latin typeface="Adobe 繁黑體 Std B" pitchFamily="34" charset="-120"/>
                <a:ea typeface="Adobe 繁黑體 Std B" pitchFamily="34" charset="-120"/>
              </a:rPr>
              <a:t>  </a:t>
            </a:r>
            <a:r>
              <a:rPr lang="zh-TW" altLang="zh-TW" sz="2800" dirty="0" smtClean="0">
                <a:latin typeface="Adobe 繁黑體 Std B" pitchFamily="34" charset="-120"/>
                <a:ea typeface="Adobe 繁黑體 Std B" pitchFamily="34" charset="-120"/>
              </a:rPr>
              <a:t>史</a:t>
            </a:r>
            <a:r>
              <a:rPr lang="zh-TW" altLang="zh-TW" sz="2800" dirty="0">
                <a:latin typeface="Adobe 繁黑體 Std B" pitchFamily="34" charset="-120"/>
                <a:ea typeface="Adobe 繁黑體 Std B" pitchFamily="34" charset="-120"/>
              </a:rPr>
              <a:t>提夫的業務搭檔</a:t>
            </a:r>
            <a:endParaRPr lang="en-US" altLang="zh-TW" sz="2800" dirty="0">
              <a:latin typeface="Adobe 繁黑體 Std B" pitchFamily="34" charset="-120"/>
              <a:ea typeface="Adobe 繁黑體 Std B" pitchFamily="34" charset="-120"/>
            </a:endParaRPr>
          </a:p>
          <a:p>
            <a:endParaRPr lang="zh-TW" altLang="zh-TW" sz="800" dirty="0">
              <a:latin typeface="Adobe 繁黑體 Std B" pitchFamily="34" charset="-120"/>
              <a:ea typeface="Adobe 繁黑體 Std B" pitchFamily="34" charset="-120"/>
            </a:endParaRPr>
          </a:p>
          <a:p>
            <a:r>
              <a:rPr lang="zh-TW" altLang="zh-TW" sz="3200" b="1" dirty="0">
                <a:latin typeface="Adobe 繁黑體 Std B" pitchFamily="34" charset="-120"/>
                <a:ea typeface="Adobe 繁黑體 Std B" pitchFamily="34" charset="-120"/>
              </a:rPr>
              <a:t>法蘭克</a:t>
            </a:r>
            <a:r>
              <a:rPr lang="zh-TW" altLang="zh-TW" sz="3200" b="1" dirty="0" smtClean="0">
                <a:latin typeface="Adobe 繁黑體 Std B" pitchFamily="34" charset="-120"/>
                <a:ea typeface="Adobe 繁黑體 Std B" pitchFamily="34" charset="-120"/>
              </a:rPr>
              <a:t>葉慈</a:t>
            </a:r>
            <a:r>
              <a:rPr lang="en-US" altLang="zh-TW" sz="3200" b="1" dirty="0" smtClean="0">
                <a:latin typeface="Adobe 繁黑體 Std B" pitchFamily="34" charset="-120"/>
                <a:ea typeface="Adobe 繁黑體 Std B" pitchFamily="34" charset="-120"/>
              </a:rPr>
              <a:t>:</a:t>
            </a:r>
          </a:p>
          <a:p>
            <a:pPr marL="0" indent="0">
              <a:buNone/>
            </a:pPr>
            <a:r>
              <a:rPr lang="zh-TW" altLang="en-US" sz="2800" dirty="0" smtClean="0">
                <a:latin typeface="Adobe 繁黑體 Std B" pitchFamily="34" charset="-120"/>
                <a:ea typeface="Adobe 繁黑體 Std B" pitchFamily="34" charset="-120"/>
              </a:rPr>
              <a:t>   </a:t>
            </a:r>
            <a:r>
              <a:rPr lang="zh-TW" altLang="zh-TW" sz="2800" dirty="0" smtClean="0">
                <a:latin typeface="Adobe 繁黑體 Std B" pitchFamily="34" charset="-120"/>
                <a:ea typeface="Adobe 繁黑體 Std B" pitchFamily="34" charset="-120"/>
              </a:rPr>
              <a:t>當地</a:t>
            </a:r>
            <a:r>
              <a:rPr lang="zh-TW" altLang="zh-TW" sz="2800" dirty="0">
                <a:latin typeface="Adobe 繁黑體 Std B" pitchFamily="34" charset="-120"/>
                <a:ea typeface="Adobe 繁黑體 Std B" pitchFamily="34" charset="-120"/>
              </a:rPr>
              <a:t>備受敬重的資深教師，呼籲鎮民關切這個開採案的利弊</a:t>
            </a:r>
          </a:p>
          <a:p>
            <a:endParaRPr lang="zh-TW" altLang="zh-TW" sz="28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826087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smtClean="0">
                <a:latin typeface="Adobe 繁黑體 Std B" pitchFamily="34" charset="-120"/>
                <a:ea typeface="Adobe 繁黑體 Std B" pitchFamily="34" charset="-120"/>
              </a:rPr>
              <a:t>人物介紹</a:t>
            </a:r>
            <a:r>
              <a:rPr lang="en-US" altLang="zh-TW" sz="4000" b="1" dirty="0" smtClean="0">
                <a:latin typeface="Adobe 繁黑體 Std B" pitchFamily="34" charset="-120"/>
                <a:ea typeface="Adobe 繁黑體 Std B" pitchFamily="34" charset="-120"/>
              </a:rPr>
              <a:t>:</a:t>
            </a:r>
            <a:endParaRPr lang="zh-TW" altLang="en-US" sz="4000" b="1"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a:xfrm>
            <a:off x="539552" y="1556792"/>
            <a:ext cx="8219256" cy="4997152"/>
          </a:xfrm>
        </p:spPr>
        <p:txBody>
          <a:bodyPr>
            <a:normAutofit/>
          </a:bodyPr>
          <a:lstStyle/>
          <a:p>
            <a:r>
              <a:rPr lang="zh-TW" altLang="zh-TW" sz="3200" b="1" dirty="0" smtClean="0">
                <a:latin typeface="Adobe 繁黑體 Std B" pitchFamily="34" charset="-120"/>
                <a:ea typeface="Adobe 繁黑體 Std B" pitchFamily="34" charset="-120"/>
              </a:rPr>
              <a:t>達</a:t>
            </a:r>
            <a:r>
              <a:rPr lang="zh-TW" altLang="zh-TW" sz="3200" b="1" dirty="0">
                <a:latin typeface="Adobe 繁黑體 Std B" pitchFamily="34" charset="-120"/>
                <a:ea typeface="Adobe 繁黑體 Std B" pitchFamily="34" charset="-120"/>
              </a:rPr>
              <a:t>斯汀諾貝爾</a:t>
            </a:r>
            <a:r>
              <a:rPr lang="en-US" altLang="zh-TW" sz="3200" b="1" dirty="0">
                <a:latin typeface="Adobe 繁黑體 Std B" pitchFamily="34" charset="-120"/>
                <a:ea typeface="Adobe 繁黑體 Std B" pitchFamily="34" charset="-120"/>
              </a:rPr>
              <a:t>: </a:t>
            </a:r>
            <a:endParaRPr lang="en-US" altLang="zh-TW" sz="3200" b="1" dirty="0" smtClean="0">
              <a:latin typeface="Adobe 繁黑體 Std B" pitchFamily="34" charset="-120"/>
              <a:ea typeface="Adobe 繁黑體 Std B" pitchFamily="34" charset="-120"/>
            </a:endParaRPr>
          </a:p>
          <a:p>
            <a:pPr marL="0" indent="0">
              <a:buNone/>
            </a:pPr>
            <a:r>
              <a:rPr lang="zh-TW" altLang="en-US" sz="3200" b="1" dirty="0">
                <a:latin typeface="Adobe 繁黑體 Std B" pitchFamily="34" charset="-120"/>
                <a:ea typeface="Adobe 繁黑體 Std B" pitchFamily="34" charset="-120"/>
              </a:rPr>
              <a:t> </a:t>
            </a:r>
            <a:r>
              <a:rPr lang="zh-TW" altLang="en-US" sz="3200" b="1" dirty="0" smtClean="0">
                <a:latin typeface="Adobe 繁黑體 Std B" pitchFamily="34" charset="-120"/>
                <a:ea typeface="Adobe 繁黑體 Std B" pitchFamily="34" charset="-120"/>
              </a:rPr>
              <a:t>  </a:t>
            </a:r>
            <a:r>
              <a:rPr lang="zh-TW" altLang="zh-TW" sz="2800" dirty="0" smtClean="0">
                <a:latin typeface="Adobe 繁黑體 Std B" pitchFamily="34" charset="-120"/>
                <a:ea typeface="Adobe 繁黑體 Std B" pitchFamily="34" charset="-120"/>
              </a:rPr>
              <a:t>環境</a:t>
            </a:r>
            <a:r>
              <a:rPr lang="zh-TW" altLang="zh-TW" sz="2800" dirty="0">
                <a:latin typeface="Adobe 繁黑體 Std B" pitchFamily="34" charset="-120"/>
                <a:ea typeface="Adobe 繁黑體 Std B" pitchFamily="34" charset="-120"/>
              </a:rPr>
              <a:t>保育人士，揭發整個事件背後不為人知的驚人真相</a:t>
            </a:r>
            <a:endParaRPr lang="en-US" altLang="zh-TW" sz="2800" dirty="0">
              <a:latin typeface="Adobe 繁黑體 Std B" pitchFamily="34" charset="-120"/>
              <a:ea typeface="Adobe 繁黑體 Std B" pitchFamily="34" charset="-120"/>
            </a:endParaRPr>
          </a:p>
          <a:p>
            <a:endParaRPr lang="zh-TW" altLang="zh-TW" sz="800" dirty="0">
              <a:latin typeface="Adobe 繁黑體 Std B" pitchFamily="34" charset="-120"/>
              <a:ea typeface="Adobe 繁黑體 Std B" pitchFamily="34" charset="-120"/>
            </a:endParaRPr>
          </a:p>
          <a:p>
            <a:r>
              <a:rPr lang="zh-TW" altLang="zh-TW" sz="3200" b="1" dirty="0">
                <a:latin typeface="Adobe 繁黑體 Std B" pitchFamily="34" charset="-120"/>
                <a:ea typeface="Adobe 繁黑體 Std B" pitchFamily="34" charset="-120"/>
              </a:rPr>
              <a:t>艾莉</a:t>
            </a:r>
            <a:r>
              <a:rPr lang="zh-TW" altLang="zh-TW" sz="3200" b="1" dirty="0" smtClean="0">
                <a:latin typeface="Adobe 繁黑體 Std B" pitchFamily="34" charset="-120"/>
                <a:ea typeface="Adobe 繁黑體 Std B" pitchFamily="34" charset="-120"/>
              </a:rPr>
              <a:t>絲</a:t>
            </a:r>
            <a:r>
              <a:rPr lang="en-US" altLang="zh-TW" sz="3200" b="1" dirty="0" smtClean="0">
                <a:latin typeface="Adobe 繁黑體 Std B" pitchFamily="34" charset="-120"/>
                <a:ea typeface="Adobe 繁黑體 Std B" pitchFamily="34" charset="-120"/>
              </a:rPr>
              <a:t>:</a:t>
            </a:r>
          </a:p>
          <a:p>
            <a:pPr marL="0" indent="0">
              <a:buNone/>
            </a:pPr>
            <a:r>
              <a:rPr lang="zh-TW" altLang="en-US" sz="2800" dirty="0">
                <a:latin typeface="Adobe 繁黑體 Std B" pitchFamily="34" charset="-120"/>
                <a:ea typeface="Adobe 繁黑體 Std B" pitchFamily="34" charset="-120"/>
              </a:rPr>
              <a:t> </a:t>
            </a:r>
            <a:r>
              <a:rPr lang="zh-TW" altLang="en-US" sz="2800" dirty="0" smtClean="0">
                <a:latin typeface="Adobe 繁黑體 Std B" pitchFamily="34" charset="-120"/>
                <a:ea typeface="Adobe 繁黑體 Std B" pitchFamily="34" charset="-120"/>
              </a:rPr>
              <a:t>  </a:t>
            </a:r>
            <a:r>
              <a:rPr lang="zh-TW" altLang="zh-TW" sz="2800" dirty="0" smtClean="0">
                <a:latin typeface="Adobe 繁黑體 Std B" pitchFamily="34" charset="-120"/>
                <a:ea typeface="Adobe 繁黑體 Std B" pitchFamily="34" charset="-120"/>
              </a:rPr>
              <a:t>與</a:t>
            </a:r>
            <a:r>
              <a:rPr lang="zh-TW" altLang="zh-TW" sz="2800" dirty="0">
                <a:latin typeface="Adobe 繁黑體 Std B" pitchFamily="34" charset="-120"/>
                <a:ea typeface="Adobe 繁黑體 Std B" pitchFamily="34" charset="-120"/>
              </a:rPr>
              <a:t>史提夫邂逅了美麗的教師</a:t>
            </a:r>
            <a:endParaRPr lang="zh-TW" altLang="zh-TW" sz="2800" dirty="0">
              <a:latin typeface="Adobe 繁黑體 Std B" pitchFamily="34" charset="-120"/>
              <a:ea typeface="Adobe 繁黑體 Std B" pitchFamily="34" charset="-12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941168"/>
            <a:ext cx="1008112" cy="142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907960"/>
            <a:ext cx="1021218" cy="142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941168"/>
            <a:ext cx="951936" cy="142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4897640"/>
            <a:ext cx="1080120" cy="142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5234" y="4932000"/>
            <a:ext cx="1086060" cy="143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702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smtClean="0">
                <a:latin typeface="Adobe 繁黑體 Std B" pitchFamily="34" charset="-120"/>
                <a:ea typeface="Adobe 繁黑體 Std B" pitchFamily="34" charset="-120"/>
              </a:rPr>
              <a:t>故事意義</a:t>
            </a:r>
            <a:r>
              <a:rPr lang="en-US" altLang="zh-TW" sz="4000" b="1" dirty="0" smtClean="0">
                <a:latin typeface="Adobe 繁黑體 Std B" pitchFamily="34" charset="-120"/>
                <a:ea typeface="Adobe 繁黑體 Std B" pitchFamily="34" charset="-120"/>
              </a:rPr>
              <a:t>:</a:t>
            </a:r>
            <a:endParaRPr lang="zh-TW" altLang="en-US" sz="4000" b="1"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p:txBody>
          <a:bodyPr>
            <a:normAutofit/>
          </a:bodyPr>
          <a:lstStyle/>
          <a:p>
            <a:r>
              <a:rPr lang="zh-TW" altLang="en-US" sz="3200" b="1" dirty="0" smtClean="0">
                <a:latin typeface="Adobe 繁黑體 Std B" pitchFamily="34" charset="-120"/>
                <a:ea typeface="Adobe 繁黑體 Std B" pitchFamily="34" charset="-120"/>
              </a:rPr>
              <a:t>環保與經濟開發</a:t>
            </a:r>
            <a:r>
              <a:rPr lang="en-US" altLang="zh-TW" sz="3200" b="1" dirty="0" smtClean="0">
                <a:latin typeface="Adobe 繁黑體 Std B" pitchFamily="34" charset="-120"/>
                <a:ea typeface="Adobe 繁黑體 Std B" pitchFamily="34" charset="-120"/>
              </a:rPr>
              <a:t>:</a:t>
            </a:r>
          </a:p>
          <a:p>
            <a:pPr marL="0" indent="0">
              <a:buNone/>
            </a:pPr>
            <a:r>
              <a:rPr lang="zh-TW" altLang="en-US" sz="2800" b="1" dirty="0">
                <a:latin typeface="Adobe 繁黑體 Std B" pitchFamily="34" charset="-120"/>
                <a:ea typeface="Adobe 繁黑體 Std B" pitchFamily="34" charset="-120"/>
              </a:rPr>
              <a:t> </a:t>
            </a:r>
            <a:r>
              <a:rPr lang="zh-TW" altLang="en-US" sz="2800" b="1" dirty="0" smtClean="0">
                <a:latin typeface="Adobe 繁黑體 Std B" pitchFamily="34" charset="-120"/>
                <a:ea typeface="Adobe 繁黑體 Std B" pitchFamily="34" charset="-120"/>
              </a:rPr>
              <a:t>  </a:t>
            </a:r>
            <a:r>
              <a:rPr lang="zh-TW" altLang="en-US" sz="2800" dirty="0" smtClean="0">
                <a:latin typeface="Adobe 繁黑體 Std B" pitchFamily="34" charset="-120"/>
                <a:ea typeface="Adobe 繁黑體 Std B" pitchFamily="34" charset="-120"/>
              </a:rPr>
              <a:t>經濟</a:t>
            </a:r>
            <a:r>
              <a:rPr lang="zh-TW" altLang="en-US" sz="2800" dirty="0" smtClean="0">
                <a:latin typeface="Adobe 繁黑體 Std B" pitchFamily="34" charset="-120"/>
                <a:ea typeface="Adobe 繁黑體 Std B" pitchFamily="34" charset="-120"/>
              </a:rPr>
              <a:t>與環境保育的衝突</a:t>
            </a:r>
            <a:endParaRPr lang="en-US" altLang="zh-TW" sz="2800" dirty="0" smtClean="0">
              <a:latin typeface="Adobe 繁黑體 Std B" pitchFamily="34" charset="-120"/>
              <a:ea typeface="Adobe 繁黑體 Std B" pitchFamily="34" charset="-120"/>
            </a:endParaRPr>
          </a:p>
          <a:p>
            <a:endParaRPr lang="en-US" altLang="zh-TW" sz="800" dirty="0" smtClean="0"/>
          </a:p>
          <a:p>
            <a:r>
              <a:rPr lang="zh-TW" altLang="en-US" sz="3200" b="1" dirty="0" smtClean="0">
                <a:latin typeface="Adobe 繁黑體 Std B" pitchFamily="34" charset="-120"/>
                <a:ea typeface="Adobe 繁黑體 Std B" pitchFamily="34" charset="-120"/>
              </a:rPr>
              <a:t>真實</a:t>
            </a:r>
            <a:r>
              <a:rPr lang="zh-TW" altLang="en-US" sz="3200" b="1" dirty="0">
                <a:latin typeface="Adobe 繁黑體 Std B" pitchFamily="34" charset="-120"/>
                <a:ea typeface="Adobe 繁黑體 Std B" pitchFamily="34" charset="-120"/>
              </a:rPr>
              <a:t>與</a:t>
            </a:r>
            <a:r>
              <a:rPr lang="zh-TW" altLang="en-US" sz="3200" b="1" dirty="0" smtClean="0">
                <a:latin typeface="Adobe 繁黑體 Std B" pitchFamily="34" charset="-120"/>
                <a:ea typeface="Adobe 繁黑體 Std B" pitchFamily="34" charset="-120"/>
              </a:rPr>
              <a:t>謊言</a:t>
            </a:r>
            <a:r>
              <a:rPr lang="en-US" altLang="zh-TW" sz="3200" b="1" dirty="0" smtClean="0">
                <a:latin typeface="Adobe 繁黑體 Std B" pitchFamily="34" charset="-120"/>
                <a:ea typeface="Adobe 繁黑體 Std B" pitchFamily="34" charset="-120"/>
              </a:rPr>
              <a:t>:</a:t>
            </a:r>
          </a:p>
          <a:p>
            <a:pPr marL="0" indent="0">
              <a:buNone/>
            </a:pPr>
            <a:r>
              <a:rPr lang="zh-TW" altLang="en-US" sz="2800" dirty="0" smtClean="0">
                <a:latin typeface="Adobe 繁黑體 Std B" pitchFamily="34" charset="-120"/>
                <a:ea typeface="Adobe 繁黑體 Std B" pitchFamily="34" charset="-120"/>
              </a:rPr>
              <a:t>   只</a:t>
            </a:r>
            <a:r>
              <a:rPr lang="zh-TW" altLang="en-US" sz="2800" dirty="0" smtClean="0">
                <a:latin typeface="Adobe 繁黑體 Std B" pitchFamily="34" charset="-120"/>
                <a:ea typeface="Adobe 繁黑體 Std B" pitchFamily="34" charset="-120"/>
              </a:rPr>
              <a:t>提天然氣的好卻沒說出取得的</a:t>
            </a:r>
            <a:r>
              <a:rPr lang="zh-TW" altLang="en-US" sz="2800" dirty="0" smtClean="0">
                <a:latin typeface="Adobe 繁黑體 Std B" pitchFamily="34" charset="-120"/>
                <a:ea typeface="Adobe 繁黑體 Std B" pitchFamily="34" charset="-120"/>
              </a:rPr>
              <a:t>代價</a:t>
            </a:r>
            <a:endParaRPr lang="en-US" altLang="zh-TW" sz="2800" dirty="0" smtClean="0">
              <a:latin typeface="Adobe 繁黑體 Std B" pitchFamily="34" charset="-120"/>
              <a:ea typeface="Adobe 繁黑體 Std B" pitchFamily="34" charset="-120"/>
            </a:endParaRPr>
          </a:p>
          <a:p>
            <a:pPr marL="0" indent="0">
              <a:buNone/>
            </a:pPr>
            <a:endParaRPr lang="en-US" altLang="zh-TW" sz="800" dirty="0" smtClean="0">
              <a:latin typeface="Adobe 繁黑體 Std B" pitchFamily="34" charset="-120"/>
              <a:ea typeface="Adobe 繁黑體 Std B" pitchFamily="34" charset="-120"/>
            </a:endParaRPr>
          </a:p>
          <a:p>
            <a:r>
              <a:rPr lang="zh-TW" altLang="en-US" sz="3200" b="1" dirty="0" smtClean="0">
                <a:latin typeface="Adobe 繁黑體 Std B" pitchFamily="34" charset="-120"/>
                <a:ea typeface="Adobe 繁黑體 Std B" pitchFamily="34" charset="-120"/>
              </a:rPr>
              <a:t>自尊</a:t>
            </a:r>
            <a:r>
              <a:rPr lang="zh-TW" altLang="en-US" sz="3200" b="1" dirty="0">
                <a:latin typeface="Adobe 繁黑體 Std B" pitchFamily="34" charset="-120"/>
                <a:ea typeface="Adobe 繁黑體 Std B" pitchFamily="34" charset="-120"/>
              </a:rPr>
              <a:t>與</a:t>
            </a:r>
            <a:r>
              <a:rPr lang="zh-TW" altLang="en-US" sz="3200" b="1" dirty="0" smtClean="0">
                <a:latin typeface="Adobe 繁黑體 Std B" pitchFamily="34" charset="-120"/>
                <a:ea typeface="Adobe 繁黑體 Std B" pitchFamily="34" charset="-120"/>
              </a:rPr>
              <a:t>金錢</a:t>
            </a:r>
            <a:r>
              <a:rPr lang="en-US" altLang="zh-TW" sz="3200" b="1" dirty="0" smtClean="0">
                <a:latin typeface="Adobe 繁黑體 Std B" pitchFamily="34" charset="-120"/>
                <a:ea typeface="Adobe 繁黑體 Std B" pitchFamily="34" charset="-120"/>
              </a:rPr>
              <a:t>:</a:t>
            </a:r>
          </a:p>
          <a:p>
            <a:pPr marL="0" indent="0">
              <a:buNone/>
            </a:pPr>
            <a:r>
              <a:rPr lang="zh-TW" altLang="en-US" sz="2800" dirty="0" smtClean="0">
                <a:latin typeface="Adobe 繁黑體 Std B" pitchFamily="34" charset="-120"/>
                <a:ea typeface="Adobe 繁黑體 Std B" pitchFamily="34" charset="-120"/>
              </a:rPr>
              <a:t>   賣出</a:t>
            </a:r>
            <a:r>
              <a:rPr lang="zh-TW" altLang="en-US" sz="2800" dirty="0" smtClean="0">
                <a:latin typeface="Adobe 繁黑體 Std B" pitchFamily="34" charset="-120"/>
                <a:ea typeface="Adobe 繁黑體 Std B" pitchFamily="34" charset="-120"/>
              </a:rPr>
              <a:t>祖輩的遺產還是留下</a:t>
            </a:r>
            <a:r>
              <a:rPr lang="en-US" altLang="zh-TW" sz="2800" dirty="0" smtClean="0">
                <a:latin typeface="Adobe 繁黑體 Std B" pitchFamily="34" charset="-120"/>
                <a:ea typeface="Adobe 繁黑體 Std B" pitchFamily="34" charset="-120"/>
              </a:rPr>
              <a:t>?</a:t>
            </a:r>
          </a:p>
          <a:p>
            <a:endParaRPr lang="en-US" altLang="zh-TW" sz="800" dirty="0" smtClean="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3998003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latin typeface="Adobe 繁黑體 Std B" pitchFamily="34" charset="-120"/>
                <a:ea typeface="Adobe 繁黑體 Std B" pitchFamily="34" charset="-120"/>
              </a:rPr>
              <a:t>故事意義</a:t>
            </a:r>
            <a:r>
              <a:rPr lang="en-US" altLang="zh-TW" sz="4000" b="1" dirty="0">
                <a:latin typeface="Adobe 繁黑體 Std B" pitchFamily="34" charset="-120"/>
                <a:ea typeface="Adobe 繁黑體 Std B" pitchFamily="34" charset="-120"/>
              </a:rPr>
              <a:t>:</a:t>
            </a:r>
            <a:endParaRPr lang="zh-TW" altLang="en-US" sz="4000" dirty="0"/>
          </a:p>
        </p:txBody>
      </p:sp>
      <p:sp>
        <p:nvSpPr>
          <p:cNvPr id="3" name="內容版面配置區 2"/>
          <p:cNvSpPr>
            <a:spLocks noGrp="1"/>
          </p:cNvSpPr>
          <p:nvPr>
            <p:ph sz="quarter" idx="1"/>
          </p:nvPr>
        </p:nvSpPr>
        <p:spPr/>
        <p:txBody>
          <a:bodyPr/>
          <a:lstStyle/>
          <a:p>
            <a:r>
              <a:rPr lang="zh-TW" altLang="en-US" sz="3200" b="1" dirty="0">
                <a:latin typeface="Adobe 繁黑體 Std B" pitchFamily="34" charset="-120"/>
                <a:ea typeface="Adobe 繁黑體 Std B" pitchFamily="34" charset="-120"/>
              </a:rPr>
              <a:t>錢途與良知</a:t>
            </a:r>
            <a:r>
              <a:rPr lang="en-US" altLang="zh-TW" sz="3200" b="1" dirty="0" smtClean="0">
                <a:latin typeface="Adobe 繁黑體 Std B" pitchFamily="34" charset="-120"/>
                <a:ea typeface="Adobe 繁黑體 Std B" pitchFamily="34" charset="-120"/>
              </a:rPr>
              <a:t>:</a:t>
            </a:r>
          </a:p>
          <a:p>
            <a:pPr marL="0" indent="0">
              <a:buNone/>
            </a:pPr>
            <a:r>
              <a:rPr lang="zh-TW" altLang="en-US" dirty="0" smtClean="0">
                <a:latin typeface="Adobe 繁黑體 Std B" pitchFamily="34" charset="-120"/>
                <a:ea typeface="Adobe 繁黑體 Std B" pitchFamily="34" charset="-120"/>
              </a:rPr>
              <a:t>   </a:t>
            </a:r>
            <a:r>
              <a:rPr lang="zh-TW" altLang="zh-TW" sz="2800" dirty="0" smtClean="0">
                <a:latin typeface="Adobe 繁黑體 Std B" pitchFamily="34" charset="-120"/>
                <a:ea typeface="Adobe 繁黑體 Std B" pitchFamily="34" charset="-120"/>
              </a:rPr>
              <a:t>男主角</a:t>
            </a:r>
            <a:r>
              <a:rPr lang="zh-TW" altLang="zh-TW" sz="2800" dirty="0">
                <a:latin typeface="Adobe 繁黑體 Std B" pitchFamily="34" charset="-120"/>
                <a:ea typeface="Adobe 繁黑體 Std B" pitchFamily="34" charset="-120"/>
              </a:rPr>
              <a:t>最後決定對小鎮居民坦承所有環球公司的詭計，不</a:t>
            </a:r>
            <a:r>
              <a:rPr lang="zh-TW" altLang="en-US" sz="2800" dirty="0">
                <a:latin typeface="Adobe 繁黑體 Std B" pitchFamily="34" charset="-120"/>
                <a:ea typeface="Adobe 繁黑體 Std B" pitchFamily="34" charset="-120"/>
              </a:rPr>
              <a:t>惜</a:t>
            </a:r>
            <a:r>
              <a:rPr lang="zh-TW" altLang="zh-TW" sz="2800" dirty="0">
                <a:latin typeface="Adobe 繁黑體 Std B" pitchFamily="34" charset="-120"/>
                <a:ea typeface="Adobe 繁黑體 Std B" pitchFamily="34" charset="-120"/>
              </a:rPr>
              <a:t>放棄自己的工作。</a:t>
            </a:r>
            <a:endParaRPr lang="en-US" altLang="zh-TW" sz="2800" dirty="0">
              <a:latin typeface="Adobe 繁黑體 Std B" pitchFamily="34" charset="-120"/>
              <a:ea typeface="Adobe 繁黑體 Std B" pitchFamily="34" charset="-120"/>
            </a:endParaRPr>
          </a:p>
          <a:p>
            <a:endParaRPr lang="en-US" altLang="zh-TW" sz="700" b="1" dirty="0">
              <a:latin typeface="Adobe 繁黑體 Std B" pitchFamily="34" charset="-120"/>
              <a:ea typeface="Adobe 繁黑體 Std B" pitchFamily="34" charset="-120"/>
            </a:endParaRPr>
          </a:p>
          <a:p>
            <a:r>
              <a:rPr lang="zh-TW" altLang="en-US" sz="3200" b="1" dirty="0">
                <a:latin typeface="Adobe 繁黑體 Std B" pitchFamily="34" charset="-120"/>
                <a:ea typeface="Adobe 繁黑體 Std B" pitchFamily="34" charset="-120"/>
              </a:rPr>
              <a:t>最深刻的一幕</a:t>
            </a:r>
            <a:r>
              <a:rPr lang="en-US" altLang="zh-TW" sz="3200" b="1" dirty="0" smtClean="0">
                <a:latin typeface="Adobe 繁黑體 Std B" pitchFamily="34" charset="-120"/>
                <a:ea typeface="Adobe 繁黑體 Std B" pitchFamily="34" charset="-120"/>
              </a:rPr>
              <a:t>:</a:t>
            </a:r>
          </a:p>
          <a:p>
            <a:pPr marL="0" indent="0">
              <a:buNone/>
            </a:pPr>
            <a:r>
              <a:rPr lang="zh-TW" altLang="en-US" dirty="0" smtClean="0">
                <a:latin typeface="Adobe 繁黑體 Std B" pitchFamily="34" charset="-120"/>
                <a:ea typeface="Adobe 繁黑體 Std B" pitchFamily="34" charset="-120"/>
              </a:rPr>
              <a:t>   </a:t>
            </a:r>
            <a:r>
              <a:rPr lang="zh-TW" altLang="zh-TW" sz="2800" dirty="0" smtClean="0">
                <a:latin typeface="Adobe 繁黑體 Std B" pitchFamily="34" charset="-120"/>
                <a:ea typeface="Adobe 繁黑體 Std B" pitchFamily="34" charset="-120"/>
              </a:rPr>
              <a:t>環保</a:t>
            </a:r>
            <a:r>
              <a:rPr lang="zh-TW" altLang="zh-TW" sz="2800" dirty="0">
                <a:latin typeface="Adobe 繁黑體 Std B" pitchFamily="34" charset="-120"/>
                <a:ea typeface="Adobe 繁黑體 Std B" pitchFamily="34" charset="-120"/>
              </a:rPr>
              <a:t>人士對男主角表明自己也是環球公司的一</a:t>
            </a:r>
            <a:r>
              <a:rPr lang="zh-TW" altLang="zh-TW" sz="2800" dirty="0" smtClean="0">
                <a:latin typeface="Adobe 繁黑體 Std B" pitchFamily="34" charset="-120"/>
                <a:ea typeface="Adobe 繁黑體 Std B" pitchFamily="34" charset="-120"/>
              </a:rPr>
              <a:t>員</a:t>
            </a:r>
            <a:r>
              <a:rPr lang="zh-TW" altLang="en-US" sz="2800" dirty="0" smtClean="0">
                <a:latin typeface="Adobe 繁黑體 Std B" pitchFamily="34" charset="-120"/>
                <a:ea typeface="Adobe 繁黑體 Std B" pitchFamily="34" charset="-120"/>
              </a:rPr>
              <a:t>。</a:t>
            </a:r>
            <a:endParaRPr lang="en-US" altLang="zh-TW" sz="2800" b="1" dirty="0">
              <a:latin typeface="Adobe 繁黑體 Std B" pitchFamily="34" charset="-120"/>
              <a:ea typeface="Adobe 繁黑體 Std B" pitchFamily="34" charset="-120"/>
            </a:endParaRPr>
          </a:p>
          <a:p>
            <a:endParaRPr lang="zh-TW" altLang="en-US" dirty="0"/>
          </a:p>
        </p:txBody>
      </p:sp>
    </p:spTree>
    <p:extLst>
      <p:ext uri="{BB962C8B-B14F-4D97-AF65-F5344CB8AC3E}">
        <p14:creationId xmlns:p14="http://schemas.microsoft.com/office/powerpoint/2010/main" val="2641954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latin typeface="Adobe 繁黑體 Std B" pitchFamily="34" charset="-120"/>
                <a:ea typeface="Adobe 繁黑體 Std B" pitchFamily="34" charset="-120"/>
              </a:rPr>
              <a:t>適當科技</a:t>
            </a:r>
            <a:r>
              <a:rPr lang="en-US" altLang="zh-TW" sz="4000" b="1" dirty="0">
                <a:latin typeface="Adobe 繁黑體 Std B" pitchFamily="34" charset="-120"/>
                <a:ea typeface="Adobe 繁黑體 Std B" pitchFamily="34" charset="-120"/>
              </a:rPr>
              <a:t>:</a:t>
            </a:r>
            <a:endParaRPr lang="zh-TW" altLang="en-US" sz="4000" dirty="0"/>
          </a:p>
        </p:txBody>
      </p:sp>
      <p:sp>
        <p:nvSpPr>
          <p:cNvPr id="3" name="內容版面配置區 2"/>
          <p:cNvSpPr>
            <a:spLocks noGrp="1"/>
          </p:cNvSpPr>
          <p:nvPr>
            <p:ph sz="quarter" idx="1"/>
          </p:nvPr>
        </p:nvSpPr>
        <p:spPr/>
        <p:txBody>
          <a:bodyPr>
            <a:noAutofit/>
          </a:bodyPr>
          <a:lstStyle/>
          <a:p>
            <a:r>
              <a:rPr lang="zh-TW" altLang="en-US" sz="2800" b="1" dirty="0">
                <a:latin typeface="Adobe 繁黑體 Std B" pitchFamily="34" charset="-120"/>
                <a:ea typeface="Adobe 繁黑體 Std B" pitchFamily="34" charset="-120"/>
              </a:rPr>
              <a:t>社會脈絡的</a:t>
            </a:r>
            <a:r>
              <a:rPr lang="zh-TW" altLang="en-US" sz="2800" b="1" dirty="0" smtClean="0">
                <a:latin typeface="Adobe 繁黑體 Std B" pitchFamily="34" charset="-120"/>
                <a:ea typeface="Adobe 繁黑體 Std B" pitchFamily="34" charset="-120"/>
              </a:rPr>
              <a:t>角度</a:t>
            </a:r>
            <a:r>
              <a:rPr lang="en-US" altLang="zh-TW" sz="2800" b="1" dirty="0" smtClean="0">
                <a:latin typeface="Adobe 繁黑體 Std B" pitchFamily="34" charset="-120"/>
                <a:ea typeface="Adobe 繁黑體 Std B" pitchFamily="34" charset="-120"/>
              </a:rPr>
              <a:t>:</a:t>
            </a:r>
          </a:p>
          <a:p>
            <a:pPr marL="0" indent="0">
              <a:lnSpc>
                <a:spcPct val="150000"/>
              </a:lnSpc>
              <a:buNone/>
            </a:pPr>
            <a:r>
              <a:rPr lang="zh-TW" altLang="en-US" dirty="0" smtClean="0">
                <a:latin typeface="Adobe 繁黑體 Std B" pitchFamily="34" charset="-120"/>
                <a:ea typeface="Adobe 繁黑體 Std B" pitchFamily="34" charset="-120"/>
              </a:rPr>
              <a:t>     從過渡橋梁到黃金時代，</a:t>
            </a:r>
            <a:r>
              <a:rPr lang="zh-TW" altLang="en-US" dirty="0">
                <a:latin typeface="Adobe 繁黑體 Std B" pitchFamily="34" charset="-120"/>
                <a:ea typeface="Adobe 繁黑體 Std B" pitchFamily="34" charset="-120"/>
              </a:rPr>
              <a:t>再</a:t>
            </a:r>
            <a:r>
              <a:rPr lang="zh-TW" altLang="en-US" dirty="0" smtClean="0">
                <a:latin typeface="Adobe 繁黑體 Std B" pitchFamily="34" charset="-120"/>
                <a:ea typeface="Adobe 繁黑體 Std B" pitchFamily="34" charset="-120"/>
              </a:rPr>
              <a:t>到中流砥柱，</a:t>
            </a:r>
            <a:r>
              <a:rPr lang="zh-TW" altLang="en-US" dirty="0">
                <a:latin typeface="Adobe 繁黑體 Std B" pitchFamily="34" charset="-120"/>
                <a:ea typeface="Adobe 繁黑體 Std B" pitchFamily="34" charset="-120"/>
              </a:rPr>
              <a:t>天然氣行業的發展脈絡日漸清晰</a:t>
            </a:r>
            <a:r>
              <a:rPr lang="zh-TW" altLang="en-US" dirty="0" smtClean="0">
                <a:latin typeface="Adobe 繁黑體 Std B" pitchFamily="34" charset="-120"/>
                <a:ea typeface="Adobe 繁黑體 Std B" pitchFamily="34" charset="-120"/>
              </a:rPr>
              <a:t>。最終也將回歸</a:t>
            </a:r>
            <a:r>
              <a:rPr lang="zh-TW" altLang="en-US" dirty="0">
                <a:latin typeface="Adobe 繁黑體 Std B" pitchFamily="34" charset="-120"/>
                <a:ea typeface="Adobe 繁黑體 Std B" pitchFamily="34" charset="-120"/>
              </a:rPr>
              <a:t>到可持續</a:t>
            </a:r>
            <a:r>
              <a:rPr lang="zh-TW" altLang="en-US" dirty="0" smtClean="0">
                <a:latin typeface="Adobe 繁黑體 Std B" pitchFamily="34" charset="-120"/>
                <a:ea typeface="Adobe 繁黑體 Std B" pitchFamily="34" charset="-120"/>
              </a:rPr>
              <a:t>發展。</a:t>
            </a:r>
            <a:endParaRPr lang="en-US" altLang="zh-TW" dirty="0" smtClean="0">
              <a:latin typeface="Adobe 繁黑體 Std B" pitchFamily="34" charset="-120"/>
              <a:ea typeface="Adobe 繁黑體 Std B" pitchFamily="34" charset="-120"/>
            </a:endParaRPr>
          </a:p>
          <a:p>
            <a:pPr>
              <a:lnSpc>
                <a:spcPct val="150000"/>
              </a:lnSpc>
            </a:pPr>
            <a:r>
              <a:rPr lang="zh-TW" altLang="en-US" sz="2800" b="1" dirty="0" smtClean="0">
                <a:latin typeface="Adobe 繁黑體 Std B" pitchFamily="34" charset="-120"/>
                <a:ea typeface="Adobe 繁黑體 Std B" pitchFamily="34" charset="-120"/>
              </a:rPr>
              <a:t>例子</a:t>
            </a:r>
            <a:r>
              <a:rPr lang="en-US" altLang="zh-TW" sz="2800" b="1" dirty="0" smtClean="0">
                <a:latin typeface="Adobe 繁黑體 Std B" pitchFamily="34" charset="-120"/>
                <a:ea typeface="Adobe 繁黑體 Std B" pitchFamily="34" charset="-120"/>
              </a:rPr>
              <a:t>:</a:t>
            </a:r>
            <a:r>
              <a:rPr lang="zh-TW" altLang="en-US" sz="2800" b="1" dirty="0" smtClean="0">
                <a:latin typeface="Adobe 繁黑體 Std B" pitchFamily="34" charset="-120"/>
                <a:ea typeface="Adobe 繁黑體 Std B" pitchFamily="34" charset="-120"/>
              </a:rPr>
              <a:t>國際</a:t>
            </a:r>
            <a:r>
              <a:rPr lang="zh-TW" altLang="en-US" sz="2800" b="1" dirty="0">
                <a:latin typeface="Adobe 繁黑體 Std B" pitchFamily="34" charset="-120"/>
                <a:ea typeface="Adobe 繁黑體 Std B" pitchFamily="34" charset="-120"/>
              </a:rPr>
              <a:t>天然氣</a:t>
            </a:r>
            <a:r>
              <a:rPr lang="zh-TW" altLang="en-US" sz="2800" b="1" dirty="0" smtClean="0">
                <a:latin typeface="Adobe 繁黑體 Std B" pitchFamily="34" charset="-120"/>
                <a:ea typeface="Adobe 繁黑體 Std B" pitchFamily="34" charset="-120"/>
              </a:rPr>
              <a:t>聯盟</a:t>
            </a:r>
            <a:endParaRPr lang="en-US" altLang="zh-TW" sz="2800" b="1" dirty="0" smtClean="0">
              <a:latin typeface="Adobe 繁黑體 Std B" pitchFamily="34" charset="-120"/>
              <a:ea typeface="Adobe 繁黑體 Std B" pitchFamily="34" charset="-120"/>
            </a:endParaRPr>
          </a:p>
          <a:p>
            <a:pPr marL="0" indent="0">
              <a:lnSpc>
                <a:spcPct val="150000"/>
              </a:lnSpc>
              <a:buNone/>
            </a:pPr>
            <a:r>
              <a:rPr lang="zh-TW" altLang="en-US" dirty="0" smtClean="0">
                <a:latin typeface="Adobe 繁黑體 Std B" pitchFamily="34" charset="-120"/>
                <a:ea typeface="Adobe 繁黑體 Std B" pitchFamily="34" charset="-120"/>
              </a:rPr>
              <a:t>    天然氣</a:t>
            </a:r>
            <a:r>
              <a:rPr lang="zh-TW" altLang="en-US" dirty="0">
                <a:latin typeface="Adobe 繁黑體 Std B" pitchFamily="34" charset="-120"/>
                <a:ea typeface="Adobe 繁黑體 Std B" pitchFamily="34" charset="-120"/>
              </a:rPr>
              <a:t>是化石能源向新能源過渡的</a:t>
            </a:r>
            <a:r>
              <a:rPr lang="zh-TW" altLang="en-US" dirty="0" smtClean="0">
                <a:latin typeface="Adobe 繁黑體 Std B" pitchFamily="34" charset="-120"/>
                <a:ea typeface="Adobe 繁黑體 Std B" pitchFamily="34" charset="-120"/>
              </a:rPr>
              <a:t>橋梁</a:t>
            </a:r>
            <a:endParaRPr lang="en-US" altLang="zh-TW" dirty="0" smtClean="0">
              <a:latin typeface="Adobe 繁黑體 Std B" pitchFamily="34" charset="-120"/>
              <a:ea typeface="Adobe 繁黑體 Std B" pitchFamily="34" charset="-120"/>
            </a:endParaRPr>
          </a:p>
          <a:p>
            <a:pPr marL="0" indent="0">
              <a:lnSpc>
                <a:spcPct val="150000"/>
              </a:lnSpc>
              <a:buNone/>
            </a:pPr>
            <a:r>
              <a:rPr lang="zh-TW" altLang="en-US" dirty="0" smtClean="0">
                <a:latin typeface="Adobe 繁黑體 Std B" pitchFamily="34" charset="-120"/>
                <a:ea typeface="Adobe 繁黑體 Std B" pitchFamily="34" charset="-120"/>
              </a:rPr>
              <a:t>    天然氣</a:t>
            </a:r>
            <a:r>
              <a:rPr lang="zh-TW" altLang="en-US" dirty="0">
                <a:latin typeface="Adobe 繁黑體 Std B" pitchFamily="34" charset="-120"/>
                <a:ea typeface="Adobe 繁黑體 Std B" pitchFamily="34" charset="-120"/>
              </a:rPr>
              <a:t>的「 黃金時代」已經到來</a:t>
            </a:r>
            <a:r>
              <a:rPr lang="zh-TW" altLang="en-US" dirty="0" smtClean="0">
                <a:latin typeface="Adobe 繁黑體 Std B" pitchFamily="34" charset="-120"/>
                <a:ea typeface="Adobe 繁黑體 Std B" pitchFamily="34" charset="-120"/>
              </a:rPr>
              <a:t>。</a:t>
            </a:r>
            <a:endParaRPr lang="en-US" altLang="zh-TW" dirty="0" smtClean="0">
              <a:latin typeface="Adobe 繁黑體 Std B" pitchFamily="34" charset="-120"/>
              <a:ea typeface="Adobe 繁黑體 Std B" pitchFamily="34" charset="-120"/>
            </a:endParaRPr>
          </a:p>
          <a:p>
            <a:pPr marL="0" indent="0">
              <a:lnSpc>
                <a:spcPct val="150000"/>
              </a:lnSpc>
              <a:buNone/>
            </a:pPr>
            <a:r>
              <a:rPr lang="zh-TW" altLang="en-US" dirty="0" smtClean="0">
                <a:latin typeface="Adobe 繁黑體 Std B" pitchFamily="34" charset="-120"/>
                <a:ea typeface="Adobe 繁黑體 Std B" pitchFamily="34" charset="-120"/>
              </a:rPr>
              <a:t>    天然氣</a:t>
            </a:r>
            <a:r>
              <a:rPr lang="zh-TW" altLang="en-US" dirty="0">
                <a:latin typeface="Adobe 繁黑體 Std B" pitchFamily="34" charset="-120"/>
                <a:ea typeface="Adobe 繁黑體 Std B" pitchFamily="34" charset="-120"/>
              </a:rPr>
              <a:t>是未來可持續發展的中流砥柱 。</a:t>
            </a:r>
          </a:p>
          <a:p>
            <a:endParaRPr lang="zh-TW" altLang="en-US"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3457085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b="1" dirty="0" smtClean="0">
                <a:latin typeface="Adobe 繁黑體 Std B" pitchFamily="34" charset="-120"/>
                <a:ea typeface="Adobe 繁黑體 Std B" pitchFamily="34" charset="-120"/>
              </a:rPr>
              <a:t>適當科技</a:t>
            </a:r>
            <a:r>
              <a:rPr lang="en-US" altLang="zh-TW" sz="4000" b="1" dirty="0" smtClean="0">
                <a:latin typeface="Adobe 繁黑體 Std B" pitchFamily="34" charset="-120"/>
                <a:ea typeface="Adobe 繁黑體 Std B" pitchFamily="34" charset="-120"/>
              </a:rPr>
              <a:t>:</a:t>
            </a:r>
            <a:endParaRPr lang="zh-TW" altLang="en-US" sz="4000" b="1"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p:txBody>
          <a:bodyPr>
            <a:normAutofit/>
          </a:bodyPr>
          <a:lstStyle/>
          <a:p>
            <a:r>
              <a:rPr lang="zh-TW" altLang="en-US" sz="3200" b="1" dirty="0">
                <a:latin typeface="Adobe 繁黑體 Std B" pitchFamily="34" charset="-120"/>
                <a:ea typeface="Adobe 繁黑體 Std B" pitchFamily="34" charset="-120"/>
              </a:rPr>
              <a:t>真正的需求 </a:t>
            </a:r>
            <a:r>
              <a:rPr lang="en-US" altLang="zh-TW" sz="3200" b="1" dirty="0">
                <a:latin typeface="Adobe 繁黑體 Std B" pitchFamily="34" charset="-120"/>
                <a:ea typeface="Adobe 繁黑體 Std B" pitchFamily="34" charset="-120"/>
              </a:rPr>
              <a:t>:</a:t>
            </a:r>
            <a:r>
              <a:rPr lang="zh-TW" altLang="en-US" sz="3200" b="1" dirty="0">
                <a:latin typeface="Adobe 繁黑體 Std B" pitchFamily="34" charset="-120"/>
                <a:ea typeface="Adobe 繁黑體 Std B" pitchFamily="34" charset="-120"/>
              </a:rPr>
              <a:t> </a:t>
            </a:r>
            <a:endParaRPr lang="en-US" altLang="zh-TW" sz="3200" b="1" dirty="0" smtClean="0">
              <a:latin typeface="Adobe 繁黑體 Std B" pitchFamily="34" charset="-120"/>
              <a:ea typeface="Adobe 繁黑體 Std B" pitchFamily="34" charset="-120"/>
            </a:endParaRPr>
          </a:p>
          <a:p>
            <a:endParaRPr lang="en-US" altLang="zh-TW" sz="800" b="1" dirty="0">
              <a:latin typeface="Adobe 繁黑體 Std B" pitchFamily="34" charset="-120"/>
              <a:ea typeface="Adobe 繁黑體 Std B" pitchFamily="34" charset="-120"/>
            </a:endParaRPr>
          </a:p>
          <a:p>
            <a:pPr marL="0" indent="0">
              <a:lnSpc>
                <a:spcPct val="150000"/>
              </a:lnSpc>
              <a:buNone/>
            </a:pPr>
            <a:r>
              <a:rPr lang="zh-TW" altLang="en-US" sz="2800" dirty="0" smtClean="0">
                <a:latin typeface="Adobe 繁黑體 Std B" pitchFamily="34" charset="-120"/>
                <a:ea typeface="Adobe 繁黑體 Std B" pitchFamily="34" charset="-120"/>
              </a:rPr>
              <a:t>   天然氣</a:t>
            </a:r>
            <a:r>
              <a:rPr lang="zh-TW" altLang="en-US" sz="2800" dirty="0">
                <a:latin typeface="Adobe 繁黑體 Std B" pitchFamily="34" charset="-120"/>
                <a:ea typeface="Adobe 繁黑體 Std B" pitchFamily="34" charset="-120"/>
              </a:rPr>
              <a:t>既能為經濟發展提供必要的能源支援，又具有清潔化石能源的屬性，且可利用的國內外資源數量龐大、技術成熟，理應得到大力發展。</a:t>
            </a:r>
          </a:p>
          <a:p>
            <a:endParaRPr lang="zh-TW" altLang="en-US" sz="28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880988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latin typeface="Adobe 繁黑體 Std B" pitchFamily="34" charset="-120"/>
                <a:ea typeface="Adobe 繁黑體 Std B" pitchFamily="34" charset="-120"/>
              </a:rPr>
              <a:t>適當科技</a:t>
            </a:r>
            <a:r>
              <a:rPr lang="en-US" altLang="zh-TW" sz="4000" b="1" dirty="0" smtClean="0">
                <a:latin typeface="Adobe 繁黑體 Std B" pitchFamily="34" charset="-120"/>
                <a:ea typeface="Adobe 繁黑體 Std B" pitchFamily="34" charset="-120"/>
              </a:rPr>
              <a:t>:</a:t>
            </a:r>
            <a:endParaRPr lang="zh-TW" altLang="en-US" sz="4000" b="1"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p:txBody>
          <a:bodyPr>
            <a:normAutofit lnSpcReduction="10000"/>
          </a:bodyPr>
          <a:lstStyle/>
          <a:p>
            <a:r>
              <a:rPr lang="zh-TW" altLang="en-US" sz="2800" b="1" dirty="0">
                <a:latin typeface="Adobe 繁黑體 Std B" pitchFamily="34" charset="-120"/>
                <a:ea typeface="Adobe 繁黑體 Std B" pitchFamily="34" charset="-120"/>
              </a:rPr>
              <a:t>技術的脈絡 ： </a:t>
            </a:r>
            <a:endParaRPr lang="en-US" altLang="zh-TW" sz="2800" b="1" dirty="0">
              <a:latin typeface="Adobe 繁黑體 Std B" pitchFamily="34" charset="-120"/>
              <a:ea typeface="Adobe 繁黑體 Std B" pitchFamily="34" charset="-120"/>
            </a:endParaRPr>
          </a:p>
          <a:p>
            <a:pPr marL="0" indent="0">
              <a:lnSpc>
                <a:spcPct val="160000"/>
              </a:lnSpc>
              <a:buNone/>
            </a:pPr>
            <a:r>
              <a:rPr lang="zh-TW" altLang="en-US" dirty="0" smtClean="0">
                <a:latin typeface="Adobe 繁黑體 Std B" pitchFamily="34" charset="-120"/>
                <a:ea typeface="Adobe 繁黑體 Std B" pitchFamily="34" charset="-120"/>
              </a:rPr>
              <a:t>    較</a:t>
            </a:r>
            <a:r>
              <a:rPr lang="zh-TW" altLang="en-US" dirty="0">
                <a:latin typeface="Adobe 繁黑體 Std B" pitchFamily="34" charset="-120"/>
                <a:ea typeface="Adobe 繁黑體 Std B" pitchFamily="34" charset="-120"/>
              </a:rPr>
              <a:t>高的發展目標和嚴峻的環保形勢，天然氣行業的發展不能再局限于國內，而需要從與國際社會的交流互動中尋找解決方案</a:t>
            </a:r>
            <a:r>
              <a:rPr lang="zh-TW" altLang="en-US" dirty="0" smtClean="0">
                <a:latin typeface="Adobe 繁黑體 Std B" pitchFamily="34" charset="-120"/>
                <a:ea typeface="Adobe 繁黑體 Std B" pitchFamily="34" charset="-120"/>
              </a:rPr>
              <a:t>。</a:t>
            </a:r>
            <a:endParaRPr lang="en-US" altLang="zh-TW" dirty="0" smtClean="0">
              <a:latin typeface="Adobe 繁黑體 Std B" pitchFamily="34" charset="-120"/>
              <a:ea typeface="Adobe 繁黑體 Std B" pitchFamily="34" charset="-120"/>
            </a:endParaRPr>
          </a:p>
          <a:p>
            <a:pPr>
              <a:lnSpc>
                <a:spcPct val="160000"/>
              </a:lnSpc>
            </a:pPr>
            <a:r>
              <a:rPr lang="zh-TW" altLang="en-US" sz="2800" b="1" dirty="0">
                <a:latin typeface="Adobe 繁黑體 Std B" pitchFamily="34" charset="-120"/>
                <a:ea typeface="Adobe 繁黑體 Std B" pitchFamily="34" charset="-120"/>
              </a:rPr>
              <a:t>例子</a:t>
            </a:r>
            <a:r>
              <a:rPr lang="en-US" altLang="zh-TW" sz="2800" b="1" dirty="0">
                <a:latin typeface="Adobe 繁黑體 Std B" pitchFamily="34" charset="-120"/>
                <a:ea typeface="Adobe 繁黑體 Std B" pitchFamily="34" charset="-120"/>
              </a:rPr>
              <a:t>:</a:t>
            </a:r>
            <a:r>
              <a:rPr lang="en-US" altLang="zh-TW" sz="2800" b="1" dirty="0" smtClean="0">
                <a:latin typeface="Adobe 繁黑體 Std B" pitchFamily="34" charset="-120"/>
                <a:ea typeface="Adobe 繁黑體 Std B" pitchFamily="34" charset="-120"/>
              </a:rPr>
              <a:t>2015</a:t>
            </a:r>
            <a:r>
              <a:rPr lang="zh-TW" altLang="en-US" sz="2800" b="1" dirty="0">
                <a:latin typeface="Adobe 繁黑體 Std B" pitchFamily="34" charset="-120"/>
                <a:ea typeface="Adobe 繁黑體 Std B" pitchFamily="34" charset="-120"/>
              </a:rPr>
              <a:t>世界天然氣</a:t>
            </a:r>
            <a:r>
              <a:rPr lang="zh-TW" altLang="en-US" sz="2800" b="1" dirty="0" smtClean="0">
                <a:latin typeface="Adobe 繁黑體 Std B" pitchFamily="34" charset="-120"/>
                <a:ea typeface="Adobe 繁黑體 Std B" pitchFamily="34" charset="-120"/>
              </a:rPr>
              <a:t>大會</a:t>
            </a:r>
            <a:endParaRPr lang="en-US" altLang="zh-TW" sz="2800" b="1" dirty="0" smtClean="0">
              <a:latin typeface="Adobe 繁黑體 Std B" pitchFamily="34" charset="-120"/>
              <a:ea typeface="Adobe 繁黑體 Std B" pitchFamily="34" charset="-120"/>
            </a:endParaRPr>
          </a:p>
          <a:p>
            <a:pPr marL="0" indent="0">
              <a:lnSpc>
                <a:spcPct val="160000"/>
              </a:lnSpc>
              <a:buNone/>
            </a:pPr>
            <a:r>
              <a:rPr lang="zh-TW" altLang="en-US" dirty="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   中國</a:t>
            </a:r>
            <a:r>
              <a:rPr lang="zh-TW" altLang="en-US" dirty="0">
                <a:latin typeface="Adobe 繁黑體 Std B" pitchFamily="34" charset="-120"/>
                <a:ea typeface="Adobe 繁黑體 Std B" pitchFamily="34" charset="-120"/>
              </a:rPr>
              <a:t>石油向大會</a:t>
            </a:r>
            <a:r>
              <a:rPr lang="zh-TW" altLang="en-US" dirty="0" smtClean="0">
                <a:latin typeface="Adobe 繁黑體 Std B" pitchFamily="34" charset="-120"/>
                <a:ea typeface="Adobe 繁黑體 Std B" pitchFamily="34" charset="-120"/>
              </a:rPr>
              <a:t>提交眾多論文，內容</a:t>
            </a:r>
            <a:r>
              <a:rPr lang="zh-TW" altLang="en-US" dirty="0">
                <a:latin typeface="Adobe 繁黑體 Std B" pitchFamily="34" charset="-120"/>
                <a:ea typeface="Adobe 繁黑體 Std B" pitchFamily="34" charset="-120"/>
              </a:rPr>
              <a:t>涉及地下管道天然氣貯存技術、頁巖氣產業政策、酸性氣體鑽探生產創新應用等多個方面。</a:t>
            </a:r>
          </a:p>
          <a:p>
            <a:endParaRPr lang="zh-TW" altLang="en-US" dirty="0"/>
          </a:p>
        </p:txBody>
      </p:sp>
    </p:spTree>
    <p:extLst>
      <p:ext uri="{BB962C8B-B14F-4D97-AF65-F5344CB8AC3E}">
        <p14:creationId xmlns:p14="http://schemas.microsoft.com/office/powerpoint/2010/main" val="35722077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411</TotalTime>
  <Words>639</Words>
  <Application>Microsoft Office PowerPoint</Application>
  <PresentationFormat>如螢幕大小 (4:3)</PresentationFormat>
  <Paragraphs>78</Paragraphs>
  <Slides>14</Slides>
  <Notes>0</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壁窗</vt:lpstr>
      <vt:lpstr>心靈勇氣報告</vt:lpstr>
      <vt:lpstr>故事大綱:</vt:lpstr>
      <vt:lpstr>人物介紹:</vt:lpstr>
      <vt:lpstr>人物介紹:</vt:lpstr>
      <vt:lpstr>故事意義:</vt:lpstr>
      <vt:lpstr>故事意義:</vt:lpstr>
      <vt:lpstr>適當科技:</vt:lpstr>
      <vt:lpstr>適當科技:</vt:lpstr>
      <vt:lpstr>適當科技:</vt:lpstr>
      <vt:lpstr>適當科技:</vt:lpstr>
      <vt:lpstr>風險評估:</vt:lpstr>
      <vt:lpstr>風險評估:</vt:lpstr>
      <vt:lpstr>圖片來源:</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admin</dc:creator>
  <cp:lastModifiedBy>admin</cp:lastModifiedBy>
  <cp:revision>36</cp:revision>
  <dcterms:created xsi:type="dcterms:W3CDTF">2015-11-03T14:31:12Z</dcterms:created>
  <dcterms:modified xsi:type="dcterms:W3CDTF">2015-11-19T14:03:30Z</dcterms:modified>
</cp:coreProperties>
</file>