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61" r:id="rId3"/>
    <p:sldId id="263" r:id="rId4"/>
    <p:sldId id="271" r:id="rId5"/>
    <p:sldId id="272" r:id="rId6"/>
    <p:sldId id="262" r:id="rId7"/>
    <p:sldId id="285" r:id="rId8"/>
    <p:sldId id="265" r:id="rId9"/>
    <p:sldId id="266" r:id="rId10"/>
    <p:sldId id="275" r:id="rId11"/>
    <p:sldId id="270" r:id="rId12"/>
    <p:sldId id="286" r:id="rId13"/>
    <p:sldId id="274" r:id="rId14"/>
    <p:sldId id="280" r:id="rId15"/>
    <p:sldId id="279" r:id="rId16"/>
    <p:sldId id="282" r:id="rId17"/>
    <p:sldId id="269" r:id="rId18"/>
    <p:sldId id="273" r:id="rId19"/>
    <p:sldId id="278" r:id="rId20"/>
    <p:sldId id="277" r:id="rId21"/>
    <p:sldId id="276" r:id="rId22"/>
    <p:sldId id="281" r:id="rId23"/>
    <p:sldId id="283" r:id="rId24"/>
    <p:sldId id="267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53" y="16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CFB7F-256E-4B5C-BCE8-51A80F6818E7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43966-A7FC-42BD-AFE2-A0AE19C72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42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fld id="{79ACE861-CE48-4F41-8661-6AEF871E6DA1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fld id="{35C63E2D-9AF9-4668-BB3B-B3242E1990FC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fld id="{BA1DDAF7-8664-48F1-A517-D35D45B3433B}" type="slidenum">
              <a:rPr lang="en-US" altLang="zh-TW" sz="1200"/>
              <a:pPr/>
              <a:t>6</a:t>
            </a:fld>
            <a:endParaRPr lang="en-US" altLang="zh-TW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ALEXA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fld id="{0EE8356B-9625-4D85-A3BC-B4ABC8D70096}" type="slidenum">
              <a:rPr lang="en-US" altLang="zh-TW">
                <a:latin typeface="Calibri" pitchFamily="-105" charset="0"/>
              </a:rPr>
              <a:pPr eaLnBrk="1" hangingPunct="1"/>
              <a:t>8</a:t>
            </a:fld>
            <a:endParaRPr lang="en-US" altLang="zh-TW">
              <a:latin typeface="Calibri" pitchFamily="-10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ALEXA</a:t>
            </a:r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fld id="{3FDFEBA1-942F-49EC-BA27-D52694D2F579}" type="slidenum">
              <a:rPr lang="en-US" altLang="zh-TW">
                <a:latin typeface="Calibri" pitchFamily="-105" charset="0"/>
              </a:rPr>
              <a:pPr eaLnBrk="1" hangingPunct="1"/>
              <a:t>9</a:t>
            </a:fld>
            <a:endParaRPr lang="en-US" altLang="zh-TW">
              <a:latin typeface="Calibri" pitchFamily="-10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6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71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3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38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06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27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71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60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72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9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9F70-FEAE-4573-8DEA-89ADF41266D1}" type="datetimeFigureOut">
              <a:rPr lang="zh-TW" altLang="en-US" smtClean="0"/>
              <a:t>2006/12/14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D616F-998F-43DF-ADDC-4A2F92860A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1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EF0BB472-C335-45C3-B0A7-915A03B25B7E}" type="slidenum">
              <a:rPr lang="en-US" altLang="zh-TW">
                <a:solidFill>
                  <a:srgbClr val="009900"/>
                </a:solidFill>
              </a:rPr>
              <a:pPr eaLnBrk="1" hangingPunct="1"/>
              <a:t>1</a:t>
            </a:fld>
            <a:endParaRPr lang="en-US" altLang="zh-TW">
              <a:solidFill>
                <a:srgbClr val="0099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00B0F0"/>
                </a:solidFill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Franz Kafka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1883-1924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Born in Prague (in what is now the Czech Republic)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Spoke and wrote in German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Had a doctorate in law, </a:t>
            </a:r>
          </a:p>
          <a:p>
            <a:pPr marL="0" indent="0" eaLnBrk="1" hangingPunct="1">
              <a:buNone/>
            </a:pPr>
            <a:r>
              <a:rPr lang="en-US" altLang="zh-TW" dirty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  but worked in the insurance</a:t>
            </a:r>
          </a:p>
          <a:p>
            <a:pPr marL="0" indent="0" eaLnBrk="1" hangingPunct="1">
              <a:buNone/>
            </a:pPr>
            <a:r>
              <a:rPr lang="en-US" altLang="zh-TW" dirty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  industry.</a:t>
            </a:r>
          </a:p>
        </p:txBody>
      </p:sp>
      <p:pic>
        <p:nvPicPr>
          <p:cNvPr id="1026" name="Picture 2" descr="C:\Users\Gordon\Documents\圖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5"/>
            <a:ext cx="2951684" cy="30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other\小說導讀\西洋經典\經典文學\Kafka\影像\最喜歡的作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other\小說導讀\西洋經典\經典文學\Kafka\影像\不要拿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other\小說導讀\西洋經典\經典文學\Kafka\影像\他不是哥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7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other\小說導讀\西洋經典\經典文學\Kafka\影像\最喜歡的作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other\小說導讀\西洋經典\經典文學\Kafka\影像\哥喜歡吃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other\小說導讀\西洋經典\經典文學\Kafka\影像\食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上課用外接硬碟\other\小說導讀\西洋經典\經典文學\Kafka\影像\窗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6DDDA357-15C9-40E7-BBCB-532AEF7D4499}" type="slidenum">
              <a:rPr lang="en-US" altLang="zh-TW">
                <a:solidFill>
                  <a:srgbClr val="009900"/>
                </a:solidFill>
              </a:rPr>
              <a:pPr eaLnBrk="1" hangingPunct="1"/>
              <a:t>17</a:t>
            </a:fld>
            <a:endParaRPr lang="en-US" altLang="zh-TW">
              <a:solidFill>
                <a:srgbClr val="0099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rgbClr val="00B0F0"/>
                </a:solidFill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The Meaning of the Vermin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“Vermin” can either be defined as a parasite feeding off the living (as is </a:t>
            </a:r>
            <a:r>
              <a:rPr lang="en-US" altLang="zh-TW" dirty="0" err="1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Gregor's</a:t>
            </a:r>
            <a:r>
              <a:rPr lang="en-US" altLang="zh-TW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 family feeding off him), or a vulnerable entity that scurries away upon another’s approach, as </a:t>
            </a:r>
            <a:r>
              <a:rPr lang="en-US" altLang="zh-TW" dirty="0" err="1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Gregor</a:t>
            </a:r>
            <a:r>
              <a:rPr lang="en-US" altLang="zh-TW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 does for most of the narrative after his transformation. </a:t>
            </a:r>
          </a:p>
        </p:txBody>
      </p:sp>
    </p:spTree>
    <p:extLst>
      <p:ext uri="{BB962C8B-B14F-4D97-AF65-F5344CB8AC3E}">
        <p14:creationId xmlns:p14="http://schemas.microsoft.com/office/powerpoint/2010/main" val="22231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Central Symbol of the Vermin/Beetle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A subjective fantasy that best describes  </a:t>
            </a:r>
            <a:r>
              <a:rPr lang="en-US" altLang="zh-TW" dirty="0" err="1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Gregor’s</a:t>
            </a:r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self-loathing: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Worthlessness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Uselessness 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Meaninglessness 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Awkwardness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Ugliness </a:t>
            </a:r>
          </a:p>
          <a:p>
            <a:pPr eaLnBrk="1" hangingPunct="1">
              <a:buFontTx/>
              <a:buNone/>
            </a:pPr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64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other\小說導讀\西洋經典\經典文學\Kafka\影像\我是人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Metamorphosis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1447800"/>
            <a:ext cx="3810000" cy="4495800"/>
          </a:xfrm>
        </p:spPr>
        <p:txBody>
          <a:bodyPr/>
          <a:lstStyle/>
          <a:p>
            <a:pPr eaLnBrk="1" hangingPunct="1"/>
            <a:r>
              <a:rPr lang="en-US" altLang="zh-TW" smtClean="0"/>
              <a:t>Franz Kafka</a:t>
            </a:r>
          </a:p>
          <a:p>
            <a:pPr eaLnBrk="1" hangingPunct="1"/>
            <a:r>
              <a:rPr lang="en-US" altLang="zh-TW" sz="2400" smtClean="0"/>
              <a:t>Published 1915</a:t>
            </a:r>
          </a:p>
          <a:p>
            <a:pPr eaLnBrk="1" hangingPunct="1"/>
            <a:endParaRPr lang="en-US" altLang="zh-TW" smtClean="0"/>
          </a:p>
          <a:p>
            <a:pPr algn="l" eaLnBrk="1" hangingPunct="1"/>
            <a:endParaRPr lang="en-US" altLang="zh-TW" sz="2400" smtClean="0"/>
          </a:p>
        </p:txBody>
      </p:sp>
      <p:pic>
        <p:nvPicPr>
          <p:cNvPr id="5124" name="Picture 4" descr="franz-kafka-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85908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other\小說導讀\西洋經典\經典文學\Kafka\影像\快忘了做人的感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other\小說導讀\西洋經典\經典文學\Kafka\影像\可惡的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other\小說導讀\西洋經典\經典文學\Kafka\影像\他不是哥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7624" y="1679037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/>
              <a:t>悟空</a:t>
            </a:r>
            <a:r>
              <a:rPr lang="zh-TW" altLang="en-US" b="1" dirty="0" smtClean="0">
                <a:latin typeface="新細明體"/>
                <a:ea typeface="新細明體"/>
              </a:rPr>
              <a:t>（</a:t>
            </a:r>
            <a:r>
              <a:rPr lang="en-US" altLang="zh-TW" b="1" dirty="0" smtClean="0">
                <a:latin typeface="Times New Roman" pitchFamily="18" charset="0"/>
                <a:ea typeface="新細明體"/>
                <a:cs typeface="Times New Roman" pitchFamily="18" charset="0"/>
              </a:rPr>
              <a:t>The</a:t>
            </a:r>
            <a:r>
              <a:rPr lang="en-US" altLang="zh-TW" b="1" dirty="0" smtClean="0">
                <a:latin typeface="新細明體"/>
                <a:ea typeface="新細明體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新細明體"/>
                <a:cs typeface="Times New Roman" pitchFamily="18" charset="0"/>
              </a:rPr>
              <a:t>Monkey</a:t>
            </a:r>
            <a:r>
              <a:rPr lang="zh-TW" altLang="en-US" b="1" dirty="0" smtClean="0">
                <a:latin typeface="新細明體"/>
                <a:ea typeface="新細明體"/>
              </a:rPr>
              <a:t>）</a:t>
            </a:r>
            <a:r>
              <a:rPr lang="zh-TW" altLang="en-US" b="1" dirty="0" smtClean="0"/>
              <a:t>的</a:t>
            </a:r>
            <a:r>
              <a:rPr lang="zh-TW" altLang="en-US" b="1" dirty="0"/>
              <a:t>象徵意義是什麼</a:t>
            </a:r>
            <a:r>
              <a:rPr lang="en-US" altLang="zh-TW" b="1" dirty="0" smtClean="0"/>
              <a:t>?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en-US" dirty="0" smtClean="0"/>
              <a:t>在</a:t>
            </a:r>
            <a:r>
              <a:rPr lang="en-US" altLang="zh-TW" dirty="0"/>
              <a:t>《</a:t>
            </a:r>
            <a:r>
              <a:rPr lang="zh-TW" altLang="en-US" dirty="0"/>
              <a:t>西遊記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中常</a:t>
            </a:r>
            <a:r>
              <a:rPr lang="zh-TW" altLang="en-US" dirty="0"/>
              <a:t>常會出現“心猿”這個詞，</a:t>
            </a:r>
            <a:r>
              <a:rPr lang="zh-TW" altLang="en-US" dirty="0" smtClean="0"/>
              <a:t>它指</a:t>
            </a:r>
            <a:r>
              <a:rPr lang="zh-TW" altLang="en-US" dirty="0"/>
              <a:t>的就是孫</a:t>
            </a:r>
            <a:r>
              <a:rPr lang="zh-TW" altLang="en-US" dirty="0" smtClean="0"/>
              <a:t>悟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en-US" dirty="0"/>
              <a:t>空</a:t>
            </a:r>
            <a:r>
              <a:rPr lang="zh-TW" altLang="en-US" dirty="0" smtClean="0"/>
              <a:t>。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This change of mind corresponds to his transformation of his 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body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 So, he has to be controlled by the golden band.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/>
              <a:t>豬八戒</a:t>
            </a:r>
            <a:r>
              <a:rPr lang="zh-TW" altLang="en-US" b="1" dirty="0" smtClean="0"/>
              <a:t>（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TW" b="1" dirty="0" smtClean="0"/>
              <a:t>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Pig</a:t>
            </a:r>
            <a:r>
              <a:rPr lang="zh-TW" altLang="en-US" b="1" dirty="0" smtClean="0"/>
              <a:t>）象徵</a:t>
            </a:r>
            <a:r>
              <a:rPr lang="zh-TW" altLang="en-US" b="1" dirty="0"/>
              <a:t>什麼呢</a:t>
            </a:r>
            <a:r>
              <a:rPr lang="en-US" altLang="zh-TW" b="1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/>
              <a:t>我們</a:t>
            </a:r>
            <a:r>
              <a:rPr lang="zh-TW" altLang="en-US" dirty="0"/>
              <a:t>知道豬八戒有兩大愛好，一是好吃，一是好色。所以他是慾望的象徵</a:t>
            </a:r>
            <a:r>
              <a:rPr lang="zh-TW" altLang="en-US" dirty="0" smtClean="0"/>
              <a:t>。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characterized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by his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appetites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for food and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sex.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31819" y="889077"/>
            <a:ext cx="804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B0F0"/>
                </a:solidFill>
              </a:rPr>
              <a:t>西遊記</a:t>
            </a:r>
            <a:r>
              <a:rPr lang="zh-TW" altLang="en-US" sz="3200" dirty="0" smtClean="0">
                <a:solidFill>
                  <a:srgbClr val="00B0F0"/>
                </a:solidFill>
                <a:latin typeface="新細明體"/>
                <a:ea typeface="新細明體"/>
              </a:rPr>
              <a:t>（</a:t>
            </a:r>
            <a:r>
              <a:rPr lang="en-US" altLang="zh-TW" sz="3200" dirty="0" smtClean="0">
                <a:solidFill>
                  <a:srgbClr val="00B0F0"/>
                </a:solidFill>
              </a:rPr>
              <a:t>Journey </a:t>
            </a:r>
            <a:r>
              <a:rPr lang="en-US" altLang="zh-TW" sz="3200" dirty="0">
                <a:solidFill>
                  <a:srgbClr val="00B0F0"/>
                </a:solidFill>
              </a:rPr>
              <a:t>to the </a:t>
            </a:r>
            <a:r>
              <a:rPr lang="en-US" altLang="zh-TW" sz="3200" dirty="0" smtClean="0">
                <a:solidFill>
                  <a:srgbClr val="00B0F0"/>
                </a:solidFill>
              </a:rPr>
              <a:t>West</a:t>
            </a:r>
            <a:r>
              <a:rPr lang="zh-TW" altLang="en-US" sz="3200" dirty="0" smtClean="0">
                <a:solidFill>
                  <a:srgbClr val="00B0F0"/>
                </a:solidFill>
              </a:rPr>
              <a:t>）中的動物象徵</a:t>
            </a:r>
            <a:endParaRPr lang="zh-TW" altLang="en-US" sz="32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t0.gstatic.com/images?q=tbn:ANd9GcRrF63aOSvYXkZ4V6hNqmaMd68FF5K_7n1StzRSQ9Ie9uXWoxgg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4" y="4592391"/>
            <a:ext cx="213360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STzS3pHwP-M3_xnksuH-VJ9dHSujkq-cANB4AspsTHASDVK7a2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92391"/>
            <a:ext cx="221932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RAYZtnvFBn32bT9ex9yZHQ6fE4w7NqTnsJCiUB1Tw8iW06j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74997"/>
            <a:ext cx="21602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06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Existentialism</a:t>
            </a:r>
            <a:r>
              <a:rPr lang="zh-TW" altLang="en-US" dirty="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存在主義</a:t>
            </a:r>
            <a:endParaRPr lang="en-US" altLang="zh-TW" dirty="0" smtClean="0">
              <a:solidFill>
                <a:srgbClr val="00B0F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A philosophical, religious, and artistic movement characterized by: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The belief that people are “created” or formed by the experiences they have. It is action and choice that give life meaning, not simply the act of existing.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Human nature is irrational and chaotic, but human beings are free to make their own moral choices in life.</a:t>
            </a:r>
          </a:p>
        </p:txBody>
      </p:sp>
    </p:spTree>
    <p:extLst>
      <p:ext uri="{BB962C8B-B14F-4D97-AF65-F5344CB8AC3E}">
        <p14:creationId xmlns:p14="http://schemas.microsoft.com/office/powerpoint/2010/main" val="24185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Kafka the Outsider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396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1883-1924; born in Prague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German-speaking Czech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Jewish unbeliever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Harsh father; difficult relationship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Died of tuberculosis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8" descr="Franz-Kafka-Child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261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8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</a:rPr>
              <a:t>Kafka’s Alienation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105400" y="1600200"/>
            <a:ext cx="2971800" cy="3962400"/>
          </a:xfrm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1471613"/>
            <a:ext cx="8763000" cy="46482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Felt he was an outsider</a:t>
            </a:r>
          </a:p>
          <a:p>
            <a:pPr lvl="1" eaLnBrk="1" hangingPunct="1"/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Jewish in  Catholic Prague</a:t>
            </a:r>
          </a:p>
          <a:p>
            <a:pPr lvl="1" eaLnBrk="1" hangingPunct="1"/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Sickly</a:t>
            </a:r>
          </a:p>
          <a:p>
            <a:pPr lvl="1" eaLnBrk="1" hangingPunct="1"/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Lonely </a:t>
            </a:r>
          </a:p>
          <a:p>
            <a:pPr eaLnBrk="1" hangingPunct="1"/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Perceived human beings as</a:t>
            </a: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     being trapped by authority in </a:t>
            </a: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     a hopeless world</a:t>
            </a:r>
          </a:p>
          <a:p>
            <a:pPr eaLnBrk="1" hangingPunct="1"/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Became frustrated at having</a:t>
            </a: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     to support his family</a:t>
            </a:r>
          </a:p>
          <a:p>
            <a:pPr eaLnBrk="1" hangingPunct="1"/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Had to work in a meaningless</a:t>
            </a: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     bureaucratic job where he was</a:t>
            </a: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     just another pencil pusher</a:t>
            </a:r>
          </a:p>
          <a:p>
            <a:pPr lvl="1" eaLnBrk="1" hangingPunct="1"/>
            <a:r>
              <a:rPr lang="en-US" altLang="zh-TW" sz="2000" dirty="0" smtClean="0">
                <a:latin typeface="Times New Roman" pitchFamily="18" charset="0"/>
                <a:ea typeface="新細明體" charset="-120"/>
              </a:rPr>
              <a:t>Took time away from his writing</a:t>
            </a:r>
          </a:p>
          <a:p>
            <a:pPr lvl="1" eaLnBrk="1" hangingPunct="1">
              <a:buFontTx/>
              <a:buNone/>
            </a:pPr>
            <a:endParaRPr lang="en-US" altLang="zh-TW" sz="2400" dirty="0" smtClean="0">
              <a:latin typeface="Times New Roman" pitchFamily="18" charset="0"/>
              <a:ea typeface="新細明體" charset="-120"/>
            </a:endParaRPr>
          </a:p>
          <a:p>
            <a:pPr eaLnBrk="1" hangingPunct="1">
              <a:buFontTx/>
              <a:buNone/>
            </a:pPr>
            <a:endParaRPr lang="en-US" altLang="zh-TW" dirty="0" smtClean="0">
              <a:latin typeface="Times New Roman" pitchFamily="18" charset="0"/>
              <a:ea typeface="新細明體" charset="-120"/>
            </a:endParaRPr>
          </a:p>
          <a:p>
            <a:pPr eaLnBrk="1" hangingPunct="1"/>
            <a:endParaRPr lang="en-US" altLang="zh-TW" dirty="0" smtClean="0"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5125" name="Picture 8" descr="kafk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76400"/>
            <a:ext cx="29337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5927725" y="5753100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  <a:ea typeface="新細明體" charset="-120"/>
              </a:rPr>
              <a:t>Franz Kafka</a:t>
            </a:r>
          </a:p>
        </p:txBody>
      </p:sp>
    </p:spTree>
    <p:extLst>
      <p:ext uri="{BB962C8B-B14F-4D97-AF65-F5344CB8AC3E}">
        <p14:creationId xmlns:p14="http://schemas.microsoft.com/office/powerpoint/2010/main" val="20825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00B0F0"/>
                </a:solidFill>
                <a:latin typeface="Times New Roman" pitchFamily="18" charset="0"/>
                <a:ea typeface="新細明體" charset="-120"/>
              </a:rPr>
              <a:t>Social Context: Modern Alienation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</a:rPr>
              <a:t>The city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</a:rPr>
              <a:t>Dehumanization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</a:rPr>
              <a:t>Modern means of production—division of labor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</a:rPr>
              <a:t>Sense of worthlessness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</a:rPr>
              <a:t>Acceleration of life and travel</a:t>
            </a:r>
          </a:p>
          <a:p>
            <a:pPr lvl="1"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</a:rPr>
              <a:t>Mechanization</a:t>
            </a:r>
          </a:p>
          <a:p>
            <a:pPr eaLnBrk="1" hangingPunct="1"/>
            <a:r>
              <a:rPr lang="en-US" altLang="zh-TW" dirty="0" smtClean="0">
                <a:latin typeface="Times New Roman" pitchFamily="18" charset="0"/>
                <a:ea typeface="新細明體" charset="-120"/>
              </a:rPr>
              <a:t>Class division </a:t>
            </a:r>
          </a:p>
        </p:txBody>
      </p:sp>
    </p:spTree>
    <p:extLst>
      <p:ext uri="{BB962C8B-B14F-4D97-AF65-F5344CB8AC3E}">
        <p14:creationId xmlns:p14="http://schemas.microsoft.com/office/powerpoint/2010/main" val="23477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PLOT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Gregor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Samsa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woke up one morning, he found himself changed into a monstrous vermin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altLang="zh-TW" sz="2000" b="1" u="sng" dirty="0" smtClean="0">
                <a:latin typeface="Times New Roman" pitchFamily="18" charset="0"/>
                <a:cs typeface="Times New Roman" pitchFamily="18" charset="0"/>
              </a:rPr>
              <a:t>the conflict </a:t>
            </a:r>
          </a:p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He tried to get out bed and open the door, but he cannot. </a:t>
            </a:r>
          </a:p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only person who enters the room is Grete who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feeds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Gregor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Grete and the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move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the furniture out of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Gregor's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room—</a:t>
            </a:r>
            <a:r>
              <a:rPr lang="en-US" altLang="zh-TW" sz="2000" b="1" u="sng" dirty="0" smtClean="0">
                <a:latin typeface="Times New Roman" pitchFamily="18" charset="0"/>
                <a:cs typeface="Times New Roman" pitchFamily="18" charset="0"/>
              </a:rPr>
              <a:t>the conflict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angry father chases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Gregor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throws apples at him. 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Grete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insists that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Gregor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must be gotten rid of at all costs</a:t>
            </a: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Early next morning, the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cleaning lady found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Gregor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dead in his room. 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The entire family then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takes a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day off to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relax and then takes a trip. 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692696"/>
            <a:ext cx="84969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00B0F0"/>
                </a:solidFill>
              </a:rPr>
              <a:t>SETTING</a:t>
            </a:r>
            <a:endParaRPr lang="zh-TW" altLang="zh-TW" sz="3600" dirty="0">
              <a:solidFill>
                <a:srgbClr val="00B0F0"/>
              </a:solidFill>
            </a:endParaRPr>
          </a:p>
          <a:p>
            <a:r>
              <a:rPr lang="en-US" altLang="zh-TW" sz="2800" b="1" dirty="0"/>
              <a:t>The place</a:t>
            </a:r>
            <a:endParaRPr lang="zh-TW" altLang="zh-TW" sz="2800" dirty="0"/>
          </a:p>
          <a:p>
            <a:r>
              <a:rPr lang="en-US" altLang="zh-TW" sz="2000" dirty="0" smtClean="0"/>
              <a:t>      </a:t>
            </a:r>
            <a:r>
              <a:rPr lang="en-US" altLang="zh-TW" sz="2400" u="sng" dirty="0" smtClean="0"/>
              <a:t>The </a:t>
            </a:r>
            <a:r>
              <a:rPr lang="en-US" altLang="zh-TW" sz="2400" u="sng" dirty="0"/>
              <a:t>Room</a:t>
            </a:r>
            <a:r>
              <a:rPr lang="en-US" altLang="zh-TW" sz="2400" dirty="0"/>
              <a:t>: It stands for a place </a:t>
            </a:r>
            <a:r>
              <a:rPr lang="en-US" altLang="zh-TW" sz="2400" dirty="0" smtClean="0"/>
              <a:t>of  isolation</a:t>
            </a:r>
            <a:endParaRPr lang="zh-TW" altLang="zh-TW" sz="2400" dirty="0"/>
          </a:p>
          <a:p>
            <a:r>
              <a:rPr lang="en-US" altLang="zh-TW" sz="2400" dirty="0" smtClean="0"/>
              <a:t>     </a:t>
            </a:r>
            <a:r>
              <a:rPr lang="en-US" altLang="zh-TW" sz="2400" u="sng" dirty="0" smtClean="0"/>
              <a:t>The </a:t>
            </a:r>
            <a:r>
              <a:rPr lang="en-US" altLang="zh-TW" sz="2400" u="sng" dirty="0"/>
              <a:t>door</a:t>
            </a:r>
            <a:r>
              <a:rPr lang="en-US" altLang="zh-TW" sz="2400" dirty="0"/>
              <a:t>: It is the border between </a:t>
            </a:r>
            <a:r>
              <a:rPr lang="en-US" altLang="zh-TW" sz="2400" dirty="0" smtClean="0"/>
              <a:t>the</a:t>
            </a:r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      inside </a:t>
            </a:r>
            <a:r>
              <a:rPr lang="en-US" altLang="zh-TW" sz="2400" dirty="0"/>
              <a:t>(self) and outside (others)</a:t>
            </a:r>
            <a:endParaRPr lang="zh-TW" altLang="zh-TW" sz="2400" dirty="0"/>
          </a:p>
          <a:p>
            <a:r>
              <a:rPr lang="en-US" altLang="zh-TW" sz="2800" b="1" dirty="0"/>
              <a:t>The time</a:t>
            </a:r>
            <a:endParaRPr lang="zh-TW" altLang="zh-TW" sz="2800" dirty="0"/>
          </a:p>
          <a:p>
            <a:r>
              <a:rPr lang="en-US" altLang="zh-TW" sz="2400" dirty="0" smtClean="0"/>
              <a:t>      The </a:t>
            </a:r>
            <a:r>
              <a:rPr lang="en-US" altLang="zh-TW" sz="2400" dirty="0"/>
              <a:t>time of waking up (awakening) 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39264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THEMES</a:t>
            </a:r>
            <a:r>
              <a:rPr lang="en-US" altLang="zh-TW" dirty="0" smtClean="0"/>
              <a:t>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17525" y="1735138"/>
            <a:ext cx="7313613" cy="4056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Alienation/Isolation</a:t>
            </a:r>
          </a:p>
          <a:p>
            <a:pPr>
              <a:lnSpc>
                <a:spcPct val="8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Conflict between body and spirit</a:t>
            </a:r>
          </a:p>
          <a:p>
            <a:pPr>
              <a:lnSpc>
                <a:spcPct val="8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Effects of Capitalism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Family</a:t>
            </a:r>
          </a:p>
          <a:p>
            <a:pPr>
              <a:lnSpc>
                <a:spcPct val="8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Absurdity of human life</a:t>
            </a:r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16" y="2506510"/>
            <a:ext cx="2813478" cy="3526225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40480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SYMBOLS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08875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The framed picture of a woman in furs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Gregor’s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desires (sex, wealth, humanity)</a:t>
            </a:r>
          </a:p>
          <a:p>
            <a:pPr eaLnBrk="1" hangingPunct="1">
              <a:lnSpc>
                <a:spcPct val="60000"/>
              </a:lnSpc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Father’s uniform: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Father’s dignity (deteriorates)</a:t>
            </a:r>
          </a:p>
          <a:p>
            <a:pPr eaLnBrk="1" hangingPunct="1">
              <a:lnSpc>
                <a:spcPct val="60000"/>
              </a:lnSpc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Food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way the family treats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Gregor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The Metamorphosis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Personal alienation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Effects of family’s demands</a:t>
            </a:r>
          </a:p>
          <a:p>
            <a:pPr eaLnBrk="1" hangingPunct="1">
              <a:lnSpc>
                <a:spcPct val="60000"/>
              </a:lnSpc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Furniture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Loss of hope/humanity</a:t>
            </a:r>
          </a:p>
          <a:p>
            <a:pPr marL="0" lvl="1" indent="0">
              <a:lnSpc>
                <a:spcPct val="60000"/>
              </a:lnSpc>
              <a:buNone/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   Music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Love and affection</a:t>
            </a:r>
          </a:p>
          <a:p>
            <a:pPr eaLnBrk="1" hangingPunct="1">
              <a:lnSpc>
                <a:spcPct val="60000"/>
              </a:lnSpc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The Window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Longing</a:t>
            </a:r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60000"/>
              </a:lnSpc>
              <a:buFontTx/>
              <a:buNone/>
            </a:pPr>
            <a:endParaRPr lang="en-US" altLang="zh-TW" sz="2400" dirty="0" smtClean="0"/>
          </a:p>
          <a:p>
            <a:pPr eaLnBrk="1" hangingPunct="1">
              <a:lnSpc>
                <a:spcPct val="60000"/>
              </a:lnSpc>
            </a:pPr>
            <a:endParaRPr lang="en-US" altLang="zh-TW" sz="1400" dirty="0" smtClean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17838"/>
            <a:ext cx="23463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633</Words>
  <Application>Microsoft Office PowerPoint</Application>
  <PresentationFormat>如螢幕大小 (4:3)</PresentationFormat>
  <Paragraphs>109</Paragraphs>
  <Slides>24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Franz Kafka</vt:lpstr>
      <vt:lpstr>The Metamorphosis</vt:lpstr>
      <vt:lpstr>Kafka the Outsider</vt:lpstr>
      <vt:lpstr>Kafka’s Alienation</vt:lpstr>
      <vt:lpstr>Social Context: Modern Alienation</vt:lpstr>
      <vt:lpstr>PLOT</vt:lpstr>
      <vt:lpstr>PowerPoint 簡報</vt:lpstr>
      <vt:lpstr>THEMES </vt:lpstr>
      <vt:lpstr>SYMBOLS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Meaning of the Vermin</vt:lpstr>
      <vt:lpstr>Central Symbol of the Vermin/Beetle</vt:lpstr>
      <vt:lpstr>PowerPoint 簡報</vt:lpstr>
      <vt:lpstr>PowerPoint 簡報</vt:lpstr>
      <vt:lpstr>PowerPoint 簡報</vt:lpstr>
      <vt:lpstr>PowerPoint 簡報</vt:lpstr>
      <vt:lpstr>PowerPoint 簡報</vt:lpstr>
      <vt:lpstr>Existentialism存在主義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Gordon</dc:creator>
  <cp:lastModifiedBy>gordon</cp:lastModifiedBy>
  <cp:revision>45</cp:revision>
  <dcterms:created xsi:type="dcterms:W3CDTF">2012-10-07T08:20:15Z</dcterms:created>
  <dcterms:modified xsi:type="dcterms:W3CDTF">2006-12-13T16:06:31Z</dcterms:modified>
</cp:coreProperties>
</file>