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5" r:id="rId1"/>
    <p:sldMasterId id="2147483855" r:id="rId2"/>
    <p:sldMasterId id="2147483867" r:id="rId3"/>
  </p:sldMasterIdLst>
  <p:notesMasterIdLst>
    <p:notesMasterId r:id="rId122"/>
  </p:notesMasterIdLst>
  <p:handoutMasterIdLst>
    <p:handoutMasterId r:id="rId123"/>
  </p:handoutMasterIdLst>
  <p:sldIdLst>
    <p:sldId id="445" r:id="rId4"/>
    <p:sldId id="446" r:id="rId5"/>
    <p:sldId id="447" r:id="rId6"/>
    <p:sldId id="448" r:id="rId7"/>
    <p:sldId id="449" r:id="rId8"/>
    <p:sldId id="287" r:id="rId9"/>
    <p:sldId id="336" r:id="rId10"/>
    <p:sldId id="400" r:id="rId11"/>
    <p:sldId id="338" r:id="rId12"/>
    <p:sldId id="376" r:id="rId13"/>
    <p:sldId id="441" r:id="rId14"/>
    <p:sldId id="440" r:id="rId15"/>
    <p:sldId id="377" r:id="rId16"/>
    <p:sldId id="378" r:id="rId17"/>
    <p:sldId id="402" r:id="rId18"/>
    <p:sldId id="373" r:id="rId19"/>
    <p:sldId id="374" r:id="rId20"/>
    <p:sldId id="375" r:id="rId21"/>
    <p:sldId id="379" r:id="rId22"/>
    <p:sldId id="381" r:id="rId23"/>
    <p:sldId id="410" r:id="rId24"/>
    <p:sldId id="293" r:id="rId25"/>
    <p:sldId id="299" r:id="rId26"/>
    <p:sldId id="294" r:id="rId27"/>
    <p:sldId id="295" r:id="rId28"/>
    <p:sldId id="296" r:id="rId29"/>
    <p:sldId id="297" r:id="rId30"/>
    <p:sldId id="298" r:id="rId31"/>
    <p:sldId id="329" r:id="rId32"/>
    <p:sldId id="330" r:id="rId33"/>
    <p:sldId id="331" r:id="rId34"/>
    <p:sldId id="401" r:id="rId35"/>
    <p:sldId id="259" r:id="rId36"/>
    <p:sldId id="407" r:id="rId37"/>
    <p:sldId id="342" r:id="rId38"/>
    <p:sldId id="347" r:id="rId39"/>
    <p:sldId id="346" r:id="rId40"/>
    <p:sldId id="348" r:id="rId41"/>
    <p:sldId id="349" r:id="rId42"/>
    <p:sldId id="350" r:id="rId43"/>
    <p:sldId id="351" r:id="rId44"/>
    <p:sldId id="352" r:id="rId45"/>
    <p:sldId id="353" r:id="rId46"/>
    <p:sldId id="354" r:id="rId47"/>
    <p:sldId id="355" r:id="rId48"/>
    <p:sldId id="356" r:id="rId49"/>
    <p:sldId id="359" r:id="rId50"/>
    <p:sldId id="360" r:id="rId51"/>
    <p:sldId id="361" r:id="rId52"/>
    <p:sldId id="362" r:id="rId53"/>
    <p:sldId id="363" r:id="rId54"/>
    <p:sldId id="364" r:id="rId55"/>
    <p:sldId id="365" r:id="rId56"/>
    <p:sldId id="366" r:id="rId57"/>
    <p:sldId id="367" r:id="rId58"/>
    <p:sldId id="368" r:id="rId59"/>
    <p:sldId id="369" r:id="rId60"/>
    <p:sldId id="300" r:id="rId61"/>
    <p:sldId id="260" r:id="rId62"/>
    <p:sldId id="261" r:id="rId63"/>
    <p:sldId id="262" r:id="rId64"/>
    <p:sldId id="263" r:id="rId65"/>
    <p:sldId id="264" r:id="rId66"/>
    <p:sldId id="265" r:id="rId67"/>
    <p:sldId id="316" r:id="rId68"/>
    <p:sldId id="317" r:id="rId69"/>
    <p:sldId id="452" r:id="rId70"/>
    <p:sldId id="320" r:id="rId71"/>
    <p:sldId id="319" r:id="rId72"/>
    <p:sldId id="321" r:id="rId73"/>
    <p:sldId id="322" r:id="rId74"/>
    <p:sldId id="323" r:id="rId75"/>
    <p:sldId id="266" r:id="rId76"/>
    <p:sldId id="267" r:id="rId77"/>
    <p:sldId id="306" r:id="rId78"/>
    <p:sldId id="305" r:id="rId79"/>
    <p:sldId id="307" r:id="rId80"/>
    <p:sldId id="309" r:id="rId81"/>
    <p:sldId id="310" r:id="rId82"/>
    <p:sldId id="325" r:id="rId83"/>
    <p:sldId id="326" r:id="rId84"/>
    <p:sldId id="371" r:id="rId85"/>
    <p:sldId id="372" r:id="rId86"/>
    <p:sldId id="327" r:id="rId87"/>
    <p:sldId id="328" r:id="rId88"/>
    <p:sldId id="315" r:id="rId89"/>
    <p:sldId id="417" r:id="rId90"/>
    <p:sldId id="314" r:id="rId91"/>
    <p:sldId id="333" r:id="rId92"/>
    <p:sldId id="334" r:id="rId93"/>
    <p:sldId id="301" r:id="rId94"/>
    <p:sldId id="408" r:id="rId95"/>
    <p:sldId id="302" r:id="rId96"/>
    <p:sldId id="303" r:id="rId97"/>
    <p:sldId id="451" r:id="rId98"/>
    <p:sldId id="424" r:id="rId99"/>
    <p:sldId id="425" r:id="rId100"/>
    <p:sldId id="421" r:id="rId101"/>
    <p:sldId id="422" r:id="rId102"/>
    <p:sldId id="423" r:id="rId103"/>
    <p:sldId id="403" r:id="rId104"/>
    <p:sldId id="404" r:id="rId105"/>
    <p:sldId id="269" r:id="rId106"/>
    <p:sldId id="382" r:id="rId107"/>
    <p:sldId id="384" r:id="rId108"/>
    <p:sldId id="385" r:id="rId109"/>
    <p:sldId id="386" r:id="rId110"/>
    <p:sldId id="387" r:id="rId111"/>
    <p:sldId id="388" r:id="rId112"/>
    <p:sldId id="390" r:id="rId113"/>
    <p:sldId id="391" r:id="rId114"/>
    <p:sldId id="392" r:id="rId115"/>
    <p:sldId id="393" r:id="rId116"/>
    <p:sldId id="394" r:id="rId117"/>
    <p:sldId id="395" r:id="rId118"/>
    <p:sldId id="396" r:id="rId119"/>
    <p:sldId id="397" r:id="rId120"/>
    <p:sldId id="450" r:id="rId121"/>
  </p:sldIdLst>
  <p:sldSz cx="9144000" cy="6858000" type="screen4x3"/>
  <p:notesSz cx="9929813" cy="679926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1" autoAdjust="0"/>
    <p:restoredTop sz="94660"/>
  </p:normalViewPr>
  <p:slideViewPr>
    <p:cSldViewPr>
      <p:cViewPr varScale="1">
        <p:scale>
          <a:sx n="79" d="100"/>
          <a:sy n="79" d="100"/>
        </p:scale>
        <p:origin x="-1132"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handoutMaster" Target="handoutMasters/handout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721F2D-83F1-425E-9F23-B9E70F5013F1}" type="doc">
      <dgm:prSet loTypeId="urn:microsoft.com/office/officeart/2005/8/layout/orgChart1" loCatId="hierarchy" qsTypeId="urn:microsoft.com/office/officeart/2005/8/quickstyle/simple1" qsCatId="simple" csTypeId="urn:microsoft.com/office/officeart/2005/8/colors/accent1_2" csCatId="accent1"/>
      <dgm:spPr/>
    </dgm:pt>
    <dgm:pt modelId="{3513E54F-2437-4319-AAD4-B0CFCACCE91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公平交易法</a:t>
          </a:r>
        </a:p>
      </dgm:t>
    </dgm:pt>
    <dgm:pt modelId="{E7322BEA-F33A-4151-9368-2540126D8E12}" type="parTrans" cxnId="{E0630A21-3920-48A1-BA42-CB0CBB2BA3B8}">
      <dgm:prSet/>
      <dgm:spPr/>
      <dgm:t>
        <a:bodyPr/>
        <a:lstStyle/>
        <a:p>
          <a:endParaRPr lang="zh-TW" altLang="en-US"/>
        </a:p>
      </dgm:t>
    </dgm:pt>
    <dgm:pt modelId="{55F2548D-FA75-4813-A2E8-A5092FB9047F}" type="sibTrans" cxnId="{E0630A21-3920-48A1-BA42-CB0CBB2BA3B8}">
      <dgm:prSet/>
      <dgm:spPr/>
      <dgm:t>
        <a:bodyPr/>
        <a:lstStyle/>
        <a:p>
          <a:endParaRPr lang="zh-TW" altLang="en-US"/>
        </a:p>
      </dgm:t>
    </dgm:pt>
    <dgm:pt modelId="{5EA8AC85-A1DE-4B0D-B81F-87E526DF902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限制競爭</a:t>
          </a:r>
        </a:p>
      </dgm:t>
    </dgm:pt>
    <dgm:pt modelId="{9FF14195-4DC3-4EFE-864C-060777190EED}" type="parTrans" cxnId="{B6E08A45-244D-4E7D-AE8C-7CBA372AE045}">
      <dgm:prSet/>
      <dgm:spPr/>
      <dgm:t>
        <a:bodyPr/>
        <a:lstStyle/>
        <a:p>
          <a:endParaRPr lang="zh-TW" altLang="en-US"/>
        </a:p>
      </dgm:t>
    </dgm:pt>
    <dgm:pt modelId="{010AF9C4-2BBA-4A83-BE2D-88615EEC86BD}" type="sibTrans" cxnId="{B6E08A45-244D-4E7D-AE8C-7CBA372AE045}">
      <dgm:prSet/>
      <dgm:spPr/>
      <dgm:t>
        <a:bodyPr/>
        <a:lstStyle/>
        <a:p>
          <a:endParaRPr lang="zh-TW" altLang="en-US"/>
        </a:p>
      </dgm:t>
    </dgm:pt>
    <dgm:pt modelId="{63799E73-D128-4BA0-9E04-298E3285C5CB}"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獨占行為</a:t>
          </a:r>
        </a:p>
      </dgm:t>
    </dgm:pt>
    <dgm:pt modelId="{5D2362A4-4110-4DD0-9424-EA08AF7BF60C}" type="parTrans" cxnId="{1E3FF554-D557-4FC4-971C-1EFD027039ED}">
      <dgm:prSet/>
      <dgm:spPr/>
      <dgm:t>
        <a:bodyPr/>
        <a:lstStyle/>
        <a:p>
          <a:endParaRPr lang="zh-TW" altLang="en-US"/>
        </a:p>
      </dgm:t>
    </dgm:pt>
    <dgm:pt modelId="{2FC99964-B785-4C4E-920D-4EF6695F915B}" type="sibTrans" cxnId="{1E3FF554-D557-4FC4-971C-1EFD027039ED}">
      <dgm:prSet/>
      <dgm:spPr/>
      <dgm:t>
        <a:bodyPr/>
        <a:lstStyle/>
        <a:p>
          <a:endParaRPr lang="zh-TW" altLang="en-US"/>
        </a:p>
      </dgm:t>
    </dgm:pt>
    <dgm:pt modelId="{9EB1D322-537E-4B38-9B1E-764E8F93B961}"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結合行為</a:t>
          </a:r>
        </a:p>
      </dgm:t>
    </dgm:pt>
    <dgm:pt modelId="{B005D6EA-8F9E-4C79-AC97-F76814DEB6FD}" type="parTrans" cxnId="{8BE25597-E66F-41AD-949D-CC089B5232FB}">
      <dgm:prSet/>
      <dgm:spPr/>
      <dgm:t>
        <a:bodyPr/>
        <a:lstStyle/>
        <a:p>
          <a:endParaRPr lang="zh-TW" altLang="en-US"/>
        </a:p>
      </dgm:t>
    </dgm:pt>
    <dgm:pt modelId="{1EAC3FD2-5D70-4E12-816C-C993BC4EE43C}" type="sibTrans" cxnId="{8BE25597-E66F-41AD-949D-CC089B5232FB}">
      <dgm:prSet/>
      <dgm:spPr/>
      <dgm:t>
        <a:bodyPr/>
        <a:lstStyle/>
        <a:p>
          <a:endParaRPr lang="zh-TW" altLang="en-US"/>
        </a:p>
      </dgm:t>
    </dgm:pt>
    <dgm:pt modelId="{C577C186-93C8-4563-9192-388898D7D656}"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聯合行為</a:t>
          </a:r>
        </a:p>
      </dgm:t>
    </dgm:pt>
    <dgm:pt modelId="{ED3BC30A-E1D1-4D40-A4B6-6F9429CF59D7}" type="parTrans" cxnId="{A90DBCFB-69E5-4606-A279-9B74BCCC589C}">
      <dgm:prSet/>
      <dgm:spPr/>
      <dgm:t>
        <a:bodyPr/>
        <a:lstStyle/>
        <a:p>
          <a:endParaRPr lang="zh-TW" altLang="en-US"/>
        </a:p>
      </dgm:t>
    </dgm:pt>
    <dgm:pt modelId="{D3D96B83-9380-42C5-9691-58EED9B699FB}" type="sibTrans" cxnId="{A90DBCFB-69E5-4606-A279-9B74BCCC589C}">
      <dgm:prSet/>
      <dgm:spPr/>
      <dgm:t>
        <a:bodyPr/>
        <a:lstStyle/>
        <a:p>
          <a:endParaRPr lang="zh-TW" altLang="en-US"/>
        </a:p>
      </dgm:t>
    </dgm:pt>
    <dgm:pt modelId="{47D7E2F3-D299-42B9-9FBC-0A992B0D6DA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不公平行為</a:t>
          </a:r>
        </a:p>
      </dgm:t>
    </dgm:pt>
    <dgm:pt modelId="{B8FA6EF9-AD72-44C4-B32E-FD26AF88E40D}" type="parTrans" cxnId="{5F1E5B4F-7D31-4EE5-9FFA-C0E93BEE8D52}">
      <dgm:prSet/>
      <dgm:spPr/>
      <dgm:t>
        <a:bodyPr/>
        <a:lstStyle/>
        <a:p>
          <a:endParaRPr lang="zh-TW" altLang="en-US"/>
        </a:p>
      </dgm:t>
    </dgm:pt>
    <dgm:pt modelId="{78C6E8DE-6326-4A7C-8963-933BD8573617}" type="sibTrans" cxnId="{5F1E5B4F-7D31-4EE5-9FFA-C0E93BEE8D52}">
      <dgm:prSet/>
      <dgm:spPr/>
      <dgm:t>
        <a:bodyPr/>
        <a:lstStyle/>
        <a:p>
          <a:endParaRPr lang="zh-TW" altLang="en-US"/>
        </a:p>
      </dgm:t>
    </dgm:pt>
    <dgm:pt modelId="{8D2B6BBF-7593-434B-BEE6-97E15454491E}"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約定轉售價格行為</a:t>
          </a:r>
        </a:p>
      </dgm:t>
    </dgm:pt>
    <dgm:pt modelId="{B7D7AC69-B3D4-4459-9E55-FD8E6F4D670B}" type="parTrans" cxnId="{ED330F91-123A-4993-B100-86914F395A10}">
      <dgm:prSet/>
      <dgm:spPr/>
      <dgm:t>
        <a:bodyPr/>
        <a:lstStyle/>
        <a:p>
          <a:endParaRPr lang="zh-TW" altLang="en-US"/>
        </a:p>
      </dgm:t>
    </dgm:pt>
    <dgm:pt modelId="{F33AFC2A-CAF5-4EED-98D1-5DAB1A68AFB9}" type="sibTrans" cxnId="{ED330F91-123A-4993-B100-86914F395A10}">
      <dgm:prSet/>
      <dgm:spPr/>
      <dgm:t>
        <a:bodyPr/>
        <a:lstStyle/>
        <a:p>
          <a:endParaRPr lang="zh-TW" altLang="en-US"/>
        </a:p>
      </dgm:t>
    </dgm:pt>
    <dgm:pt modelId="{F5D15624-50A3-497E-9DCA-0F6EB2FBA17A}"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妨礙公平競爭行為</a:t>
          </a:r>
        </a:p>
      </dgm:t>
    </dgm:pt>
    <dgm:pt modelId="{6381477E-51D8-434F-A9BC-5D99823F0B2A}" type="parTrans" cxnId="{09BA41AD-82C3-4B68-AE9D-DEF7A0F6F617}">
      <dgm:prSet/>
      <dgm:spPr/>
      <dgm:t>
        <a:bodyPr/>
        <a:lstStyle/>
        <a:p>
          <a:endParaRPr lang="zh-TW" altLang="en-US"/>
        </a:p>
      </dgm:t>
    </dgm:pt>
    <dgm:pt modelId="{FDE71EB2-F72B-4081-8362-39B9141ADA39}" type="sibTrans" cxnId="{09BA41AD-82C3-4B68-AE9D-DEF7A0F6F617}">
      <dgm:prSet/>
      <dgm:spPr/>
      <dgm:t>
        <a:bodyPr/>
        <a:lstStyle/>
        <a:p>
          <a:endParaRPr lang="zh-TW" altLang="en-US"/>
        </a:p>
      </dgm:t>
    </dgm:pt>
    <dgm:pt modelId="{0B938FBF-87F2-4300-A1D5-F94BA41EDB8C}"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仿冒他人商品服務表徵行為</a:t>
          </a:r>
        </a:p>
      </dgm:t>
    </dgm:pt>
    <dgm:pt modelId="{776BCC22-5161-48AB-91DD-BDB3492ECB65}" type="parTrans" cxnId="{3289C144-9D6C-4B9A-B304-2A7764B4E769}">
      <dgm:prSet/>
      <dgm:spPr/>
      <dgm:t>
        <a:bodyPr/>
        <a:lstStyle/>
        <a:p>
          <a:endParaRPr lang="zh-TW" altLang="en-US"/>
        </a:p>
      </dgm:t>
    </dgm:pt>
    <dgm:pt modelId="{72C91882-2DB3-4B4B-ABF8-D5DEAB9D0459}" type="sibTrans" cxnId="{3289C144-9D6C-4B9A-B304-2A7764B4E769}">
      <dgm:prSet/>
      <dgm:spPr/>
      <dgm:t>
        <a:bodyPr/>
        <a:lstStyle/>
        <a:p>
          <a:endParaRPr lang="zh-TW" altLang="en-US"/>
        </a:p>
      </dgm:t>
    </dgm:pt>
    <dgm:pt modelId="{C571A174-AD2F-49A6-B114-C6AB49A3EBBD}"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虛偽不實廣告行為</a:t>
          </a:r>
        </a:p>
      </dgm:t>
    </dgm:pt>
    <dgm:pt modelId="{BF8352BD-F821-4A3A-B9C4-F92A8EBD6027}" type="parTrans" cxnId="{ED7AB50E-44AF-48B4-9EC0-591CD26F58AF}">
      <dgm:prSet/>
      <dgm:spPr/>
      <dgm:t>
        <a:bodyPr/>
        <a:lstStyle/>
        <a:p>
          <a:endParaRPr lang="zh-TW" altLang="en-US"/>
        </a:p>
      </dgm:t>
    </dgm:pt>
    <dgm:pt modelId="{E624586F-65E0-4A9A-A9B6-62A244893D77}" type="sibTrans" cxnId="{ED7AB50E-44AF-48B4-9EC0-591CD26F58AF}">
      <dgm:prSet/>
      <dgm:spPr/>
      <dgm:t>
        <a:bodyPr/>
        <a:lstStyle/>
        <a:p>
          <a:endParaRPr lang="zh-TW" altLang="en-US"/>
        </a:p>
      </dgm:t>
    </dgm:pt>
    <dgm:pt modelId="{FA6426DF-88AD-4F25-B419-9E0DB11647D3}"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損害他人營業信譽行為</a:t>
          </a:r>
        </a:p>
      </dgm:t>
    </dgm:pt>
    <dgm:pt modelId="{B7341819-4E09-46B9-A239-440C90EEB765}" type="parTrans" cxnId="{29E3F2CA-1B64-45A8-854E-6ED9BE4C2131}">
      <dgm:prSet/>
      <dgm:spPr/>
      <dgm:t>
        <a:bodyPr/>
        <a:lstStyle/>
        <a:p>
          <a:endParaRPr lang="zh-TW" altLang="en-US"/>
        </a:p>
      </dgm:t>
    </dgm:pt>
    <dgm:pt modelId="{487AE883-E0BE-4BAC-A9F0-BA95630F3565}" type="sibTrans" cxnId="{29E3F2CA-1B64-45A8-854E-6ED9BE4C2131}">
      <dgm:prSet/>
      <dgm:spPr/>
      <dgm:t>
        <a:bodyPr/>
        <a:lstStyle/>
        <a:p>
          <a:endParaRPr lang="zh-TW" altLang="en-US"/>
        </a:p>
      </dgm:t>
    </dgm:pt>
    <dgm:pt modelId="{990D25B9-46A7-49DB-AA83-B6E86AF61E92}"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不當多層次傳銷行為</a:t>
          </a:r>
        </a:p>
      </dgm:t>
    </dgm:pt>
    <dgm:pt modelId="{A879E7D9-732C-4329-A5B3-5E9E622A0113}" type="parTrans" cxnId="{A5242A77-D873-4FD6-9F8B-DE131B9FA99A}">
      <dgm:prSet/>
      <dgm:spPr/>
      <dgm:t>
        <a:bodyPr/>
        <a:lstStyle/>
        <a:p>
          <a:endParaRPr lang="zh-TW" altLang="en-US"/>
        </a:p>
      </dgm:t>
    </dgm:pt>
    <dgm:pt modelId="{6CCB6644-8575-4781-BFDB-65EB73A8A3F9}" type="sibTrans" cxnId="{A5242A77-D873-4FD6-9F8B-DE131B9FA99A}">
      <dgm:prSet/>
      <dgm:spPr/>
      <dgm:t>
        <a:bodyPr/>
        <a:lstStyle/>
        <a:p>
          <a:endParaRPr lang="zh-TW" altLang="en-US"/>
        </a:p>
      </dgm:t>
    </dgm:pt>
    <dgm:pt modelId="{5AD16A23-67EA-4360-B74B-D5465C22B2CC}"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其他足以影響交易秩序行為</a:t>
          </a:r>
        </a:p>
      </dgm:t>
    </dgm:pt>
    <dgm:pt modelId="{E1D3595E-4735-4827-8CF4-6ECE0F49EFE3}" type="parTrans" cxnId="{21F98391-45CD-4014-9C21-3A5B15DDC4DE}">
      <dgm:prSet/>
      <dgm:spPr/>
      <dgm:t>
        <a:bodyPr/>
        <a:lstStyle/>
        <a:p>
          <a:endParaRPr lang="zh-TW" altLang="en-US"/>
        </a:p>
      </dgm:t>
    </dgm:pt>
    <dgm:pt modelId="{FD3776F6-8475-4141-A9EA-AD7A8DDCD929}" type="sibTrans" cxnId="{21F98391-45CD-4014-9C21-3A5B15DDC4DE}">
      <dgm:prSet/>
      <dgm:spPr/>
      <dgm:t>
        <a:bodyPr/>
        <a:lstStyle/>
        <a:p>
          <a:endParaRPr lang="zh-TW" altLang="en-US"/>
        </a:p>
      </dgm:t>
    </dgm:pt>
    <dgm:pt modelId="{E77A05A9-3A82-46A3-9288-375407754E07}" type="pres">
      <dgm:prSet presAssocID="{71721F2D-83F1-425E-9F23-B9E70F5013F1}" presName="hierChild1" presStyleCnt="0">
        <dgm:presLayoutVars>
          <dgm:orgChart val="1"/>
          <dgm:chPref val="1"/>
          <dgm:dir/>
          <dgm:animOne val="branch"/>
          <dgm:animLvl val="lvl"/>
          <dgm:resizeHandles/>
        </dgm:presLayoutVars>
      </dgm:prSet>
      <dgm:spPr/>
    </dgm:pt>
    <dgm:pt modelId="{C91C94F0-CE76-466D-851E-FD79E5DB1F7C}" type="pres">
      <dgm:prSet presAssocID="{3513E54F-2437-4319-AAD4-B0CFCACCE91A}" presName="hierRoot1" presStyleCnt="0">
        <dgm:presLayoutVars>
          <dgm:hierBranch/>
        </dgm:presLayoutVars>
      </dgm:prSet>
      <dgm:spPr/>
    </dgm:pt>
    <dgm:pt modelId="{3727BCB3-EA36-4C8C-8D4A-5C8000D75D34}" type="pres">
      <dgm:prSet presAssocID="{3513E54F-2437-4319-AAD4-B0CFCACCE91A}" presName="rootComposite1" presStyleCnt="0"/>
      <dgm:spPr/>
    </dgm:pt>
    <dgm:pt modelId="{CFF06AC9-0B28-495C-8A07-93E9E2828CFD}" type="pres">
      <dgm:prSet presAssocID="{3513E54F-2437-4319-AAD4-B0CFCACCE91A}" presName="rootText1" presStyleLbl="node0" presStyleIdx="0" presStyleCnt="1">
        <dgm:presLayoutVars>
          <dgm:chPref val="3"/>
        </dgm:presLayoutVars>
      </dgm:prSet>
      <dgm:spPr/>
      <dgm:t>
        <a:bodyPr/>
        <a:lstStyle/>
        <a:p>
          <a:endParaRPr lang="zh-TW" altLang="en-US"/>
        </a:p>
      </dgm:t>
    </dgm:pt>
    <dgm:pt modelId="{E214F1E0-4E69-4421-83E1-EB7CD42F546F}" type="pres">
      <dgm:prSet presAssocID="{3513E54F-2437-4319-AAD4-B0CFCACCE91A}" presName="rootConnector1" presStyleLbl="node1" presStyleIdx="0" presStyleCnt="0"/>
      <dgm:spPr/>
      <dgm:t>
        <a:bodyPr/>
        <a:lstStyle/>
        <a:p>
          <a:endParaRPr lang="zh-TW" altLang="en-US"/>
        </a:p>
      </dgm:t>
    </dgm:pt>
    <dgm:pt modelId="{2CDFBC58-2906-445D-AA3B-485FD934AB26}" type="pres">
      <dgm:prSet presAssocID="{3513E54F-2437-4319-AAD4-B0CFCACCE91A}" presName="hierChild2" presStyleCnt="0"/>
      <dgm:spPr/>
    </dgm:pt>
    <dgm:pt modelId="{0B20E0CE-A176-4875-A3ED-C7E7080D6976}" type="pres">
      <dgm:prSet presAssocID="{9FF14195-4DC3-4EFE-864C-060777190EED}" presName="Name35" presStyleLbl="parChTrans1D2" presStyleIdx="0" presStyleCnt="2"/>
      <dgm:spPr/>
      <dgm:t>
        <a:bodyPr/>
        <a:lstStyle/>
        <a:p>
          <a:endParaRPr lang="zh-TW" altLang="en-US"/>
        </a:p>
      </dgm:t>
    </dgm:pt>
    <dgm:pt modelId="{ABCF69FB-74AE-4A70-B65A-B5681C2F6520}" type="pres">
      <dgm:prSet presAssocID="{5EA8AC85-A1DE-4B0D-B81F-87E526DF9028}" presName="hierRoot2" presStyleCnt="0">
        <dgm:presLayoutVars>
          <dgm:hierBranch/>
        </dgm:presLayoutVars>
      </dgm:prSet>
      <dgm:spPr/>
    </dgm:pt>
    <dgm:pt modelId="{9EA3D5CA-B181-432C-8327-151BB7CCEF41}" type="pres">
      <dgm:prSet presAssocID="{5EA8AC85-A1DE-4B0D-B81F-87E526DF9028}" presName="rootComposite" presStyleCnt="0"/>
      <dgm:spPr/>
    </dgm:pt>
    <dgm:pt modelId="{D6D5AD15-2181-4CF0-91FF-CADC5D2F4E5C}" type="pres">
      <dgm:prSet presAssocID="{5EA8AC85-A1DE-4B0D-B81F-87E526DF9028}" presName="rootText" presStyleLbl="node2" presStyleIdx="0" presStyleCnt="2">
        <dgm:presLayoutVars>
          <dgm:chPref val="3"/>
        </dgm:presLayoutVars>
      </dgm:prSet>
      <dgm:spPr/>
      <dgm:t>
        <a:bodyPr/>
        <a:lstStyle/>
        <a:p>
          <a:endParaRPr lang="zh-TW" altLang="en-US"/>
        </a:p>
      </dgm:t>
    </dgm:pt>
    <dgm:pt modelId="{482400CD-3D1C-4BC2-A2C0-CCD4F294725C}" type="pres">
      <dgm:prSet presAssocID="{5EA8AC85-A1DE-4B0D-B81F-87E526DF9028}" presName="rootConnector" presStyleLbl="node2" presStyleIdx="0" presStyleCnt="2"/>
      <dgm:spPr/>
      <dgm:t>
        <a:bodyPr/>
        <a:lstStyle/>
        <a:p>
          <a:endParaRPr lang="zh-TW" altLang="en-US"/>
        </a:p>
      </dgm:t>
    </dgm:pt>
    <dgm:pt modelId="{DF2734A3-205A-4521-95F4-4B50099B988B}" type="pres">
      <dgm:prSet presAssocID="{5EA8AC85-A1DE-4B0D-B81F-87E526DF9028}" presName="hierChild4" presStyleCnt="0"/>
      <dgm:spPr/>
    </dgm:pt>
    <dgm:pt modelId="{A9826EF9-0BC9-4CAA-8BF9-0D477A3FCC1C}" type="pres">
      <dgm:prSet presAssocID="{5EA8AC85-A1DE-4B0D-B81F-87E526DF9028}" presName="hierChild5" presStyleCnt="0"/>
      <dgm:spPr/>
    </dgm:pt>
    <dgm:pt modelId="{CFDB983A-07EC-40FE-A06B-DD785646DE3B}" type="pres">
      <dgm:prSet presAssocID="{5D2362A4-4110-4DD0-9424-EA08AF7BF60C}" presName="Name111" presStyleLbl="parChTrans1D3" presStyleIdx="0" presStyleCnt="10"/>
      <dgm:spPr/>
      <dgm:t>
        <a:bodyPr/>
        <a:lstStyle/>
        <a:p>
          <a:endParaRPr lang="zh-TW" altLang="en-US"/>
        </a:p>
      </dgm:t>
    </dgm:pt>
    <dgm:pt modelId="{2F801BF3-2451-4364-A1F6-874F390180EE}" type="pres">
      <dgm:prSet presAssocID="{63799E73-D128-4BA0-9E04-298E3285C5CB}" presName="hierRoot3" presStyleCnt="0">
        <dgm:presLayoutVars>
          <dgm:hierBranch/>
        </dgm:presLayoutVars>
      </dgm:prSet>
      <dgm:spPr/>
    </dgm:pt>
    <dgm:pt modelId="{3C9AD179-3A8B-4DBA-AC40-1B72D2E25606}" type="pres">
      <dgm:prSet presAssocID="{63799E73-D128-4BA0-9E04-298E3285C5CB}" presName="rootComposite3" presStyleCnt="0"/>
      <dgm:spPr/>
    </dgm:pt>
    <dgm:pt modelId="{BC8DCDAA-0E3F-4305-901C-0DE9E6BECAFE}" type="pres">
      <dgm:prSet presAssocID="{63799E73-D128-4BA0-9E04-298E3285C5CB}" presName="rootText3" presStyleLbl="asst2" presStyleIdx="0" presStyleCnt="10">
        <dgm:presLayoutVars>
          <dgm:chPref val="3"/>
        </dgm:presLayoutVars>
      </dgm:prSet>
      <dgm:spPr/>
      <dgm:t>
        <a:bodyPr/>
        <a:lstStyle/>
        <a:p>
          <a:endParaRPr lang="zh-TW" altLang="en-US"/>
        </a:p>
      </dgm:t>
    </dgm:pt>
    <dgm:pt modelId="{FEBEE8CB-BAD6-4B40-838F-86A58B6C9632}" type="pres">
      <dgm:prSet presAssocID="{63799E73-D128-4BA0-9E04-298E3285C5CB}" presName="rootConnector3" presStyleLbl="asst2" presStyleIdx="0" presStyleCnt="10"/>
      <dgm:spPr/>
      <dgm:t>
        <a:bodyPr/>
        <a:lstStyle/>
        <a:p>
          <a:endParaRPr lang="zh-TW" altLang="en-US"/>
        </a:p>
      </dgm:t>
    </dgm:pt>
    <dgm:pt modelId="{0F4BD36C-A6FA-483A-BB7C-4AD304BA2166}" type="pres">
      <dgm:prSet presAssocID="{63799E73-D128-4BA0-9E04-298E3285C5CB}" presName="hierChild6" presStyleCnt="0"/>
      <dgm:spPr/>
    </dgm:pt>
    <dgm:pt modelId="{154033EE-3711-4A85-9790-4B67FDC2A2A7}" type="pres">
      <dgm:prSet presAssocID="{63799E73-D128-4BA0-9E04-298E3285C5CB}" presName="hierChild7" presStyleCnt="0"/>
      <dgm:spPr/>
    </dgm:pt>
    <dgm:pt modelId="{3E168211-A36F-436C-BD14-F36573DAC311}" type="pres">
      <dgm:prSet presAssocID="{B005D6EA-8F9E-4C79-AC97-F76814DEB6FD}" presName="Name111" presStyleLbl="parChTrans1D3" presStyleIdx="1" presStyleCnt="10"/>
      <dgm:spPr/>
      <dgm:t>
        <a:bodyPr/>
        <a:lstStyle/>
        <a:p>
          <a:endParaRPr lang="zh-TW" altLang="en-US"/>
        </a:p>
      </dgm:t>
    </dgm:pt>
    <dgm:pt modelId="{60D905AC-BAA0-41D3-915B-CB752A02B270}" type="pres">
      <dgm:prSet presAssocID="{9EB1D322-537E-4B38-9B1E-764E8F93B961}" presName="hierRoot3" presStyleCnt="0">
        <dgm:presLayoutVars>
          <dgm:hierBranch/>
        </dgm:presLayoutVars>
      </dgm:prSet>
      <dgm:spPr/>
    </dgm:pt>
    <dgm:pt modelId="{F7ACC912-D1F4-41FD-BC69-9001AE88E2D1}" type="pres">
      <dgm:prSet presAssocID="{9EB1D322-537E-4B38-9B1E-764E8F93B961}" presName="rootComposite3" presStyleCnt="0"/>
      <dgm:spPr/>
    </dgm:pt>
    <dgm:pt modelId="{22A6185C-44E8-4549-8E9C-045CBE4CF0D0}" type="pres">
      <dgm:prSet presAssocID="{9EB1D322-537E-4B38-9B1E-764E8F93B961}" presName="rootText3" presStyleLbl="asst2" presStyleIdx="1" presStyleCnt="10">
        <dgm:presLayoutVars>
          <dgm:chPref val="3"/>
        </dgm:presLayoutVars>
      </dgm:prSet>
      <dgm:spPr/>
      <dgm:t>
        <a:bodyPr/>
        <a:lstStyle/>
        <a:p>
          <a:endParaRPr lang="zh-TW" altLang="en-US"/>
        </a:p>
      </dgm:t>
    </dgm:pt>
    <dgm:pt modelId="{091CF1C4-02E8-456B-8C5C-8D2AB33132CE}" type="pres">
      <dgm:prSet presAssocID="{9EB1D322-537E-4B38-9B1E-764E8F93B961}" presName="rootConnector3" presStyleLbl="asst2" presStyleIdx="1" presStyleCnt="10"/>
      <dgm:spPr/>
      <dgm:t>
        <a:bodyPr/>
        <a:lstStyle/>
        <a:p>
          <a:endParaRPr lang="zh-TW" altLang="en-US"/>
        </a:p>
      </dgm:t>
    </dgm:pt>
    <dgm:pt modelId="{B37E7F22-68CF-437D-844D-15FE420FA571}" type="pres">
      <dgm:prSet presAssocID="{9EB1D322-537E-4B38-9B1E-764E8F93B961}" presName="hierChild6" presStyleCnt="0"/>
      <dgm:spPr/>
    </dgm:pt>
    <dgm:pt modelId="{0816D926-8DC8-44D3-B121-12C81A27575A}" type="pres">
      <dgm:prSet presAssocID="{9EB1D322-537E-4B38-9B1E-764E8F93B961}" presName="hierChild7" presStyleCnt="0"/>
      <dgm:spPr/>
    </dgm:pt>
    <dgm:pt modelId="{56D1F921-F6FE-491B-9605-E701F9AAB99F}" type="pres">
      <dgm:prSet presAssocID="{ED3BC30A-E1D1-4D40-A4B6-6F9429CF59D7}" presName="Name111" presStyleLbl="parChTrans1D3" presStyleIdx="2" presStyleCnt="10"/>
      <dgm:spPr/>
      <dgm:t>
        <a:bodyPr/>
        <a:lstStyle/>
        <a:p>
          <a:endParaRPr lang="zh-TW" altLang="en-US"/>
        </a:p>
      </dgm:t>
    </dgm:pt>
    <dgm:pt modelId="{8F0C2DDC-1D71-4E3E-BF4B-8DDBC629B614}" type="pres">
      <dgm:prSet presAssocID="{C577C186-93C8-4563-9192-388898D7D656}" presName="hierRoot3" presStyleCnt="0">
        <dgm:presLayoutVars>
          <dgm:hierBranch/>
        </dgm:presLayoutVars>
      </dgm:prSet>
      <dgm:spPr/>
    </dgm:pt>
    <dgm:pt modelId="{1EE739AB-8BC4-4445-94E5-5C9476B3D883}" type="pres">
      <dgm:prSet presAssocID="{C577C186-93C8-4563-9192-388898D7D656}" presName="rootComposite3" presStyleCnt="0"/>
      <dgm:spPr/>
    </dgm:pt>
    <dgm:pt modelId="{6F69BC65-6FDC-42D6-B19C-BFA47DB7E831}" type="pres">
      <dgm:prSet presAssocID="{C577C186-93C8-4563-9192-388898D7D656}" presName="rootText3" presStyleLbl="asst2" presStyleIdx="2" presStyleCnt="10">
        <dgm:presLayoutVars>
          <dgm:chPref val="3"/>
        </dgm:presLayoutVars>
      </dgm:prSet>
      <dgm:spPr/>
      <dgm:t>
        <a:bodyPr/>
        <a:lstStyle/>
        <a:p>
          <a:endParaRPr lang="zh-TW" altLang="en-US"/>
        </a:p>
      </dgm:t>
    </dgm:pt>
    <dgm:pt modelId="{65FD3F64-DA36-48A6-816A-F5747D9AA1D4}" type="pres">
      <dgm:prSet presAssocID="{C577C186-93C8-4563-9192-388898D7D656}" presName="rootConnector3" presStyleLbl="asst2" presStyleIdx="2" presStyleCnt="10"/>
      <dgm:spPr/>
      <dgm:t>
        <a:bodyPr/>
        <a:lstStyle/>
        <a:p>
          <a:endParaRPr lang="zh-TW" altLang="en-US"/>
        </a:p>
      </dgm:t>
    </dgm:pt>
    <dgm:pt modelId="{9DBC7E34-6533-4BDD-8A36-10CA5622993D}" type="pres">
      <dgm:prSet presAssocID="{C577C186-93C8-4563-9192-388898D7D656}" presName="hierChild6" presStyleCnt="0"/>
      <dgm:spPr/>
    </dgm:pt>
    <dgm:pt modelId="{D7BC9871-08A3-4AED-8100-8B2EC2C35DC5}" type="pres">
      <dgm:prSet presAssocID="{C577C186-93C8-4563-9192-388898D7D656}" presName="hierChild7" presStyleCnt="0"/>
      <dgm:spPr/>
    </dgm:pt>
    <dgm:pt modelId="{0E2EC1EB-CA15-4F71-B326-5D71667BA93F}" type="pres">
      <dgm:prSet presAssocID="{B8FA6EF9-AD72-44C4-B32E-FD26AF88E40D}" presName="Name35" presStyleLbl="parChTrans1D2" presStyleIdx="1" presStyleCnt="2"/>
      <dgm:spPr/>
      <dgm:t>
        <a:bodyPr/>
        <a:lstStyle/>
        <a:p>
          <a:endParaRPr lang="zh-TW" altLang="en-US"/>
        </a:p>
      </dgm:t>
    </dgm:pt>
    <dgm:pt modelId="{C1B66542-66BA-4AF0-A2D5-4A57F4B0E45A}" type="pres">
      <dgm:prSet presAssocID="{47D7E2F3-D299-42B9-9FBC-0A992B0D6DAF}" presName="hierRoot2" presStyleCnt="0">
        <dgm:presLayoutVars>
          <dgm:hierBranch/>
        </dgm:presLayoutVars>
      </dgm:prSet>
      <dgm:spPr/>
    </dgm:pt>
    <dgm:pt modelId="{6981D378-7EFB-42DB-BB52-861AB93E2379}" type="pres">
      <dgm:prSet presAssocID="{47D7E2F3-D299-42B9-9FBC-0A992B0D6DAF}" presName="rootComposite" presStyleCnt="0"/>
      <dgm:spPr/>
    </dgm:pt>
    <dgm:pt modelId="{EE624F75-2C71-4751-9B1D-6809B75516A7}" type="pres">
      <dgm:prSet presAssocID="{47D7E2F3-D299-42B9-9FBC-0A992B0D6DAF}" presName="rootText" presStyleLbl="node2" presStyleIdx="1" presStyleCnt="2">
        <dgm:presLayoutVars>
          <dgm:chPref val="3"/>
        </dgm:presLayoutVars>
      </dgm:prSet>
      <dgm:spPr/>
      <dgm:t>
        <a:bodyPr/>
        <a:lstStyle/>
        <a:p>
          <a:endParaRPr lang="zh-TW" altLang="en-US"/>
        </a:p>
      </dgm:t>
    </dgm:pt>
    <dgm:pt modelId="{AFF140DE-9E6C-4C53-90DE-55B373160AAA}" type="pres">
      <dgm:prSet presAssocID="{47D7E2F3-D299-42B9-9FBC-0A992B0D6DAF}" presName="rootConnector" presStyleLbl="node2" presStyleIdx="1" presStyleCnt="2"/>
      <dgm:spPr/>
      <dgm:t>
        <a:bodyPr/>
        <a:lstStyle/>
        <a:p>
          <a:endParaRPr lang="zh-TW" altLang="en-US"/>
        </a:p>
      </dgm:t>
    </dgm:pt>
    <dgm:pt modelId="{F7228B94-8A0B-4840-878A-56DC11552257}" type="pres">
      <dgm:prSet presAssocID="{47D7E2F3-D299-42B9-9FBC-0A992B0D6DAF}" presName="hierChild4" presStyleCnt="0"/>
      <dgm:spPr/>
    </dgm:pt>
    <dgm:pt modelId="{D7D97448-7343-4905-B5D9-8B2619E5C2C6}" type="pres">
      <dgm:prSet presAssocID="{47D7E2F3-D299-42B9-9FBC-0A992B0D6DAF}" presName="hierChild5" presStyleCnt="0"/>
      <dgm:spPr/>
    </dgm:pt>
    <dgm:pt modelId="{8338D1B2-442C-48EF-B24B-384FB850D947}" type="pres">
      <dgm:prSet presAssocID="{B7D7AC69-B3D4-4459-9E55-FD8E6F4D670B}" presName="Name111" presStyleLbl="parChTrans1D3" presStyleIdx="3" presStyleCnt="10"/>
      <dgm:spPr/>
      <dgm:t>
        <a:bodyPr/>
        <a:lstStyle/>
        <a:p>
          <a:endParaRPr lang="zh-TW" altLang="en-US"/>
        </a:p>
      </dgm:t>
    </dgm:pt>
    <dgm:pt modelId="{448AED3F-B355-46A5-A4BE-30CA18B82BFF}" type="pres">
      <dgm:prSet presAssocID="{8D2B6BBF-7593-434B-BEE6-97E15454491E}" presName="hierRoot3" presStyleCnt="0">
        <dgm:presLayoutVars>
          <dgm:hierBranch/>
        </dgm:presLayoutVars>
      </dgm:prSet>
      <dgm:spPr/>
    </dgm:pt>
    <dgm:pt modelId="{99CB1D86-0FA6-4ADF-A0C5-E21F41304239}" type="pres">
      <dgm:prSet presAssocID="{8D2B6BBF-7593-434B-BEE6-97E15454491E}" presName="rootComposite3" presStyleCnt="0"/>
      <dgm:spPr/>
    </dgm:pt>
    <dgm:pt modelId="{3107CCC9-BE53-4F2F-9ED2-BEB0DCE25E28}" type="pres">
      <dgm:prSet presAssocID="{8D2B6BBF-7593-434B-BEE6-97E15454491E}" presName="rootText3" presStyleLbl="asst2" presStyleIdx="3" presStyleCnt="10">
        <dgm:presLayoutVars>
          <dgm:chPref val="3"/>
        </dgm:presLayoutVars>
      </dgm:prSet>
      <dgm:spPr/>
      <dgm:t>
        <a:bodyPr/>
        <a:lstStyle/>
        <a:p>
          <a:endParaRPr lang="zh-TW" altLang="en-US"/>
        </a:p>
      </dgm:t>
    </dgm:pt>
    <dgm:pt modelId="{EFCC441A-9A61-427E-A836-F149AFDEB864}" type="pres">
      <dgm:prSet presAssocID="{8D2B6BBF-7593-434B-BEE6-97E15454491E}" presName="rootConnector3" presStyleLbl="asst2" presStyleIdx="3" presStyleCnt="10"/>
      <dgm:spPr/>
      <dgm:t>
        <a:bodyPr/>
        <a:lstStyle/>
        <a:p>
          <a:endParaRPr lang="zh-TW" altLang="en-US"/>
        </a:p>
      </dgm:t>
    </dgm:pt>
    <dgm:pt modelId="{BDCDAB44-DD46-4E59-9299-B85F136CB561}" type="pres">
      <dgm:prSet presAssocID="{8D2B6BBF-7593-434B-BEE6-97E15454491E}" presName="hierChild6" presStyleCnt="0"/>
      <dgm:spPr/>
    </dgm:pt>
    <dgm:pt modelId="{41A94BBD-752C-46B9-9D20-14E2D3416D56}" type="pres">
      <dgm:prSet presAssocID="{8D2B6BBF-7593-434B-BEE6-97E15454491E}" presName="hierChild7" presStyleCnt="0"/>
      <dgm:spPr/>
    </dgm:pt>
    <dgm:pt modelId="{E89A6D64-129C-4309-9745-4A9B006546E9}" type="pres">
      <dgm:prSet presAssocID="{6381477E-51D8-434F-A9BC-5D99823F0B2A}" presName="Name111" presStyleLbl="parChTrans1D3" presStyleIdx="4" presStyleCnt="10"/>
      <dgm:spPr/>
      <dgm:t>
        <a:bodyPr/>
        <a:lstStyle/>
        <a:p>
          <a:endParaRPr lang="zh-TW" altLang="en-US"/>
        </a:p>
      </dgm:t>
    </dgm:pt>
    <dgm:pt modelId="{1E736E3C-D64C-45C9-B40C-76DF12BDA804}" type="pres">
      <dgm:prSet presAssocID="{F5D15624-50A3-497E-9DCA-0F6EB2FBA17A}" presName="hierRoot3" presStyleCnt="0">
        <dgm:presLayoutVars>
          <dgm:hierBranch/>
        </dgm:presLayoutVars>
      </dgm:prSet>
      <dgm:spPr/>
    </dgm:pt>
    <dgm:pt modelId="{1B1FAFAA-73D6-4E74-8CC3-C4E31F1C29E0}" type="pres">
      <dgm:prSet presAssocID="{F5D15624-50A3-497E-9DCA-0F6EB2FBA17A}" presName="rootComposite3" presStyleCnt="0"/>
      <dgm:spPr/>
    </dgm:pt>
    <dgm:pt modelId="{351F8858-6D2E-4B3B-A8F6-0AD8B2ACDE64}" type="pres">
      <dgm:prSet presAssocID="{F5D15624-50A3-497E-9DCA-0F6EB2FBA17A}" presName="rootText3" presStyleLbl="asst2" presStyleIdx="4" presStyleCnt="10">
        <dgm:presLayoutVars>
          <dgm:chPref val="3"/>
        </dgm:presLayoutVars>
      </dgm:prSet>
      <dgm:spPr/>
      <dgm:t>
        <a:bodyPr/>
        <a:lstStyle/>
        <a:p>
          <a:endParaRPr lang="zh-TW" altLang="en-US"/>
        </a:p>
      </dgm:t>
    </dgm:pt>
    <dgm:pt modelId="{D2749B98-32DE-4C7D-8CA4-46C4B68A27CD}" type="pres">
      <dgm:prSet presAssocID="{F5D15624-50A3-497E-9DCA-0F6EB2FBA17A}" presName="rootConnector3" presStyleLbl="asst2" presStyleIdx="4" presStyleCnt="10"/>
      <dgm:spPr/>
      <dgm:t>
        <a:bodyPr/>
        <a:lstStyle/>
        <a:p>
          <a:endParaRPr lang="zh-TW" altLang="en-US"/>
        </a:p>
      </dgm:t>
    </dgm:pt>
    <dgm:pt modelId="{B09D7F5B-3A27-4352-BEA6-DF6D83DA38F7}" type="pres">
      <dgm:prSet presAssocID="{F5D15624-50A3-497E-9DCA-0F6EB2FBA17A}" presName="hierChild6" presStyleCnt="0"/>
      <dgm:spPr/>
    </dgm:pt>
    <dgm:pt modelId="{E377FFAC-5916-4B9D-99CE-28AD8BAE222D}" type="pres">
      <dgm:prSet presAssocID="{F5D15624-50A3-497E-9DCA-0F6EB2FBA17A}" presName="hierChild7" presStyleCnt="0"/>
      <dgm:spPr/>
    </dgm:pt>
    <dgm:pt modelId="{F37F2F92-A20E-477A-9313-900AC38FFC9C}" type="pres">
      <dgm:prSet presAssocID="{776BCC22-5161-48AB-91DD-BDB3492ECB65}" presName="Name111" presStyleLbl="parChTrans1D3" presStyleIdx="5" presStyleCnt="10"/>
      <dgm:spPr/>
      <dgm:t>
        <a:bodyPr/>
        <a:lstStyle/>
        <a:p>
          <a:endParaRPr lang="zh-TW" altLang="en-US"/>
        </a:p>
      </dgm:t>
    </dgm:pt>
    <dgm:pt modelId="{A7E0A2AA-B9F0-4BD2-A22F-F32A27B7461C}" type="pres">
      <dgm:prSet presAssocID="{0B938FBF-87F2-4300-A1D5-F94BA41EDB8C}" presName="hierRoot3" presStyleCnt="0">
        <dgm:presLayoutVars>
          <dgm:hierBranch/>
        </dgm:presLayoutVars>
      </dgm:prSet>
      <dgm:spPr/>
    </dgm:pt>
    <dgm:pt modelId="{D8CF4B4E-EC3E-41B2-AB6F-611C294BA62D}" type="pres">
      <dgm:prSet presAssocID="{0B938FBF-87F2-4300-A1D5-F94BA41EDB8C}" presName="rootComposite3" presStyleCnt="0"/>
      <dgm:spPr/>
    </dgm:pt>
    <dgm:pt modelId="{F8045EEB-EBDE-4364-A82A-9F3C7B53CA23}" type="pres">
      <dgm:prSet presAssocID="{0B938FBF-87F2-4300-A1D5-F94BA41EDB8C}" presName="rootText3" presStyleLbl="asst2" presStyleIdx="5" presStyleCnt="10">
        <dgm:presLayoutVars>
          <dgm:chPref val="3"/>
        </dgm:presLayoutVars>
      </dgm:prSet>
      <dgm:spPr/>
      <dgm:t>
        <a:bodyPr/>
        <a:lstStyle/>
        <a:p>
          <a:endParaRPr lang="zh-TW" altLang="en-US"/>
        </a:p>
      </dgm:t>
    </dgm:pt>
    <dgm:pt modelId="{ACF3989D-A440-4BA8-A298-CF258D2FBF19}" type="pres">
      <dgm:prSet presAssocID="{0B938FBF-87F2-4300-A1D5-F94BA41EDB8C}" presName="rootConnector3" presStyleLbl="asst2" presStyleIdx="5" presStyleCnt="10"/>
      <dgm:spPr/>
      <dgm:t>
        <a:bodyPr/>
        <a:lstStyle/>
        <a:p>
          <a:endParaRPr lang="zh-TW" altLang="en-US"/>
        </a:p>
      </dgm:t>
    </dgm:pt>
    <dgm:pt modelId="{DFD83A27-D110-4F14-9AC5-FD2AAA155ABA}" type="pres">
      <dgm:prSet presAssocID="{0B938FBF-87F2-4300-A1D5-F94BA41EDB8C}" presName="hierChild6" presStyleCnt="0"/>
      <dgm:spPr/>
    </dgm:pt>
    <dgm:pt modelId="{E6B5749D-005A-4261-847B-B73454AF2060}" type="pres">
      <dgm:prSet presAssocID="{0B938FBF-87F2-4300-A1D5-F94BA41EDB8C}" presName="hierChild7" presStyleCnt="0"/>
      <dgm:spPr/>
    </dgm:pt>
    <dgm:pt modelId="{932CE494-4FF2-476D-8C91-F72CFC73BB02}" type="pres">
      <dgm:prSet presAssocID="{BF8352BD-F821-4A3A-B9C4-F92A8EBD6027}" presName="Name111" presStyleLbl="parChTrans1D3" presStyleIdx="6" presStyleCnt="10"/>
      <dgm:spPr/>
      <dgm:t>
        <a:bodyPr/>
        <a:lstStyle/>
        <a:p>
          <a:endParaRPr lang="zh-TW" altLang="en-US"/>
        </a:p>
      </dgm:t>
    </dgm:pt>
    <dgm:pt modelId="{FEB839B3-9C2B-45F9-92F2-F4C8B1342463}" type="pres">
      <dgm:prSet presAssocID="{C571A174-AD2F-49A6-B114-C6AB49A3EBBD}" presName="hierRoot3" presStyleCnt="0">
        <dgm:presLayoutVars>
          <dgm:hierBranch/>
        </dgm:presLayoutVars>
      </dgm:prSet>
      <dgm:spPr/>
    </dgm:pt>
    <dgm:pt modelId="{B6C9CA4B-658E-482C-8AC3-FD5F07140CB4}" type="pres">
      <dgm:prSet presAssocID="{C571A174-AD2F-49A6-B114-C6AB49A3EBBD}" presName="rootComposite3" presStyleCnt="0"/>
      <dgm:spPr/>
    </dgm:pt>
    <dgm:pt modelId="{154343EE-CB16-456D-959D-25F710DA9113}" type="pres">
      <dgm:prSet presAssocID="{C571A174-AD2F-49A6-B114-C6AB49A3EBBD}" presName="rootText3" presStyleLbl="asst2" presStyleIdx="6" presStyleCnt="10">
        <dgm:presLayoutVars>
          <dgm:chPref val="3"/>
        </dgm:presLayoutVars>
      </dgm:prSet>
      <dgm:spPr/>
      <dgm:t>
        <a:bodyPr/>
        <a:lstStyle/>
        <a:p>
          <a:endParaRPr lang="zh-TW" altLang="en-US"/>
        </a:p>
      </dgm:t>
    </dgm:pt>
    <dgm:pt modelId="{199642A4-7CED-4872-AD16-3B82F9C4855D}" type="pres">
      <dgm:prSet presAssocID="{C571A174-AD2F-49A6-B114-C6AB49A3EBBD}" presName="rootConnector3" presStyleLbl="asst2" presStyleIdx="6" presStyleCnt="10"/>
      <dgm:spPr/>
      <dgm:t>
        <a:bodyPr/>
        <a:lstStyle/>
        <a:p>
          <a:endParaRPr lang="zh-TW" altLang="en-US"/>
        </a:p>
      </dgm:t>
    </dgm:pt>
    <dgm:pt modelId="{9B0DA579-167B-43B2-A77F-5D2DF56CB4BB}" type="pres">
      <dgm:prSet presAssocID="{C571A174-AD2F-49A6-B114-C6AB49A3EBBD}" presName="hierChild6" presStyleCnt="0"/>
      <dgm:spPr/>
    </dgm:pt>
    <dgm:pt modelId="{4916536E-B020-4ACE-A7FD-3F0402792257}" type="pres">
      <dgm:prSet presAssocID="{C571A174-AD2F-49A6-B114-C6AB49A3EBBD}" presName="hierChild7" presStyleCnt="0"/>
      <dgm:spPr/>
    </dgm:pt>
    <dgm:pt modelId="{073E32B7-848A-4450-889D-C4F82107065D}" type="pres">
      <dgm:prSet presAssocID="{B7341819-4E09-46B9-A239-440C90EEB765}" presName="Name111" presStyleLbl="parChTrans1D3" presStyleIdx="7" presStyleCnt="10"/>
      <dgm:spPr/>
      <dgm:t>
        <a:bodyPr/>
        <a:lstStyle/>
        <a:p>
          <a:endParaRPr lang="zh-TW" altLang="en-US"/>
        </a:p>
      </dgm:t>
    </dgm:pt>
    <dgm:pt modelId="{A5C8950A-2CB3-41E3-8268-3A2D2868BF87}" type="pres">
      <dgm:prSet presAssocID="{FA6426DF-88AD-4F25-B419-9E0DB11647D3}" presName="hierRoot3" presStyleCnt="0">
        <dgm:presLayoutVars>
          <dgm:hierBranch/>
        </dgm:presLayoutVars>
      </dgm:prSet>
      <dgm:spPr/>
    </dgm:pt>
    <dgm:pt modelId="{0CC77C35-D5F1-4400-9E38-63653D128ADE}" type="pres">
      <dgm:prSet presAssocID="{FA6426DF-88AD-4F25-B419-9E0DB11647D3}" presName="rootComposite3" presStyleCnt="0"/>
      <dgm:spPr/>
    </dgm:pt>
    <dgm:pt modelId="{09E744A7-A4C9-4C2A-B376-884FE8FA5AB6}" type="pres">
      <dgm:prSet presAssocID="{FA6426DF-88AD-4F25-B419-9E0DB11647D3}" presName="rootText3" presStyleLbl="asst2" presStyleIdx="7" presStyleCnt="10">
        <dgm:presLayoutVars>
          <dgm:chPref val="3"/>
        </dgm:presLayoutVars>
      </dgm:prSet>
      <dgm:spPr/>
      <dgm:t>
        <a:bodyPr/>
        <a:lstStyle/>
        <a:p>
          <a:endParaRPr lang="zh-TW" altLang="en-US"/>
        </a:p>
      </dgm:t>
    </dgm:pt>
    <dgm:pt modelId="{F2649A75-0E5B-445C-A256-B64BE16FBE5C}" type="pres">
      <dgm:prSet presAssocID="{FA6426DF-88AD-4F25-B419-9E0DB11647D3}" presName="rootConnector3" presStyleLbl="asst2" presStyleIdx="7" presStyleCnt="10"/>
      <dgm:spPr/>
      <dgm:t>
        <a:bodyPr/>
        <a:lstStyle/>
        <a:p>
          <a:endParaRPr lang="zh-TW" altLang="en-US"/>
        </a:p>
      </dgm:t>
    </dgm:pt>
    <dgm:pt modelId="{1EE89DBE-8310-44B3-B1DD-FCDC1062234B}" type="pres">
      <dgm:prSet presAssocID="{FA6426DF-88AD-4F25-B419-9E0DB11647D3}" presName="hierChild6" presStyleCnt="0"/>
      <dgm:spPr/>
    </dgm:pt>
    <dgm:pt modelId="{81004C9D-72FE-49E8-90DE-29810503A41D}" type="pres">
      <dgm:prSet presAssocID="{FA6426DF-88AD-4F25-B419-9E0DB11647D3}" presName="hierChild7" presStyleCnt="0"/>
      <dgm:spPr/>
    </dgm:pt>
    <dgm:pt modelId="{63EDBD3C-C084-4383-AE62-2DE0A6D1E8B0}" type="pres">
      <dgm:prSet presAssocID="{A879E7D9-732C-4329-A5B3-5E9E622A0113}" presName="Name111" presStyleLbl="parChTrans1D3" presStyleIdx="8" presStyleCnt="10"/>
      <dgm:spPr/>
      <dgm:t>
        <a:bodyPr/>
        <a:lstStyle/>
        <a:p>
          <a:endParaRPr lang="zh-TW" altLang="en-US"/>
        </a:p>
      </dgm:t>
    </dgm:pt>
    <dgm:pt modelId="{C8C15ECE-0BBD-4F5A-A3E4-822ECD049A2B}" type="pres">
      <dgm:prSet presAssocID="{990D25B9-46A7-49DB-AA83-B6E86AF61E92}" presName="hierRoot3" presStyleCnt="0">
        <dgm:presLayoutVars>
          <dgm:hierBranch/>
        </dgm:presLayoutVars>
      </dgm:prSet>
      <dgm:spPr/>
    </dgm:pt>
    <dgm:pt modelId="{1D6DFA20-102F-4B65-90D2-8ADAF5B64F3C}" type="pres">
      <dgm:prSet presAssocID="{990D25B9-46A7-49DB-AA83-B6E86AF61E92}" presName="rootComposite3" presStyleCnt="0"/>
      <dgm:spPr/>
    </dgm:pt>
    <dgm:pt modelId="{5827AD2F-AB82-4695-9592-1CFAA97B35BB}" type="pres">
      <dgm:prSet presAssocID="{990D25B9-46A7-49DB-AA83-B6E86AF61E92}" presName="rootText3" presStyleLbl="asst2" presStyleIdx="8" presStyleCnt="10">
        <dgm:presLayoutVars>
          <dgm:chPref val="3"/>
        </dgm:presLayoutVars>
      </dgm:prSet>
      <dgm:spPr/>
      <dgm:t>
        <a:bodyPr/>
        <a:lstStyle/>
        <a:p>
          <a:endParaRPr lang="zh-TW" altLang="en-US"/>
        </a:p>
      </dgm:t>
    </dgm:pt>
    <dgm:pt modelId="{49492302-E144-46CA-975E-4FD12A5C08C5}" type="pres">
      <dgm:prSet presAssocID="{990D25B9-46A7-49DB-AA83-B6E86AF61E92}" presName="rootConnector3" presStyleLbl="asst2" presStyleIdx="8" presStyleCnt="10"/>
      <dgm:spPr/>
      <dgm:t>
        <a:bodyPr/>
        <a:lstStyle/>
        <a:p>
          <a:endParaRPr lang="zh-TW" altLang="en-US"/>
        </a:p>
      </dgm:t>
    </dgm:pt>
    <dgm:pt modelId="{E5ABF373-5D8A-41E7-8DB7-F1D6C833BD2D}" type="pres">
      <dgm:prSet presAssocID="{990D25B9-46A7-49DB-AA83-B6E86AF61E92}" presName="hierChild6" presStyleCnt="0"/>
      <dgm:spPr/>
    </dgm:pt>
    <dgm:pt modelId="{4FE726ED-3A90-45F9-8212-44DC1721ACF2}" type="pres">
      <dgm:prSet presAssocID="{990D25B9-46A7-49DB-AA83-B6E86AF61E92}" presName="hierChild7" presStyleCnt="0"/>
      <dgm:spPr/>
    </dgm:pt>
    <dgm:pt modelId="{3C1AED15-F5A4-441C-8FD5-5998D813B975}" type="pres">
      <dgm:prSet presAssocID="{E1D3595E-4735-4827-8CF4-6ECE0F49EFE3}" presName="Name111" presStyleLbl="parChTrans1D3" presStyleIdx="9" presStyleCnt="10"/>
      <dgm:spPr/>
      <dgm:t>
        <a:bodyPr/>
        <a:lstStyle/>
        <a:p>
          <a:endParaRPr lang="zh-TW" altLang="en-US"/>
        </a:p>
      </dgm:t>
    </dgm:pt>
    <dgm:pt modelId="{05F09493-D546-4C39-81A3-B3AC3CA98AAF}" type="pres">
      <dgm:prSet presAssocID="{5AD16A23-67EA-4360-B74B-D5465C22B2CC}" presName="hierRoot3" presStyleCnt="0">
        <dgm:presLayoutVars>
          <dgm:hierBranch/>
        </dgm:presLayoutVars>
      </dgm:prSet>
      <dgm:spPr/>
    </dgm:pt>
    <dgm:pt modelId="{4BD02432-0A64-4630-86C6-1CDFFF56F2EA}" type="pres">
      <dgm:prSet presAssocID="{5AD16A23-67EA-4360-B74B-D5465C22B2CC}" presName="rootComposite3" presStyleCnt="0"/>
      <dgm:spPr/>
    </dgm:pt>
    <dgm:pt modelId="{508A9CD0-B905-42E3-B074-0C07770DA83F}" type="pres">
      <dgm:prSet presAssocID="{5AD16A23-67EA-4360-B74B-D5465C22B2CC}" presName="rootText3" presStyleLbl="asst2" presStyleIdx="9" presStyleCnt="10">
        <dgm:presLayoutVars>
          <dgm:chPref val="3"/>
        </dgm:presLayoutVars>
      </dgm:prSet>
      <dgm:spPr/>
      <dgm:t>
        <a:bodyPr/>
        <a:lstStyle/>
        <a:p>
          <a:endParaRPr lang="zh-TW" altLang="en-US"/>
        </a:p>
      </dgm:t>
    </dgm:pt>
    <dgm:pt modelId="{022F5F8A-7842-4542-BB2E-1E3721E9E7DA}" type="pres">
      <dgm:prSet presAssocID="{5AD16A23-67EA-4360-B74B-D5465C22B2CC}" presName="rootConnector3" presStyleLbl="asst2" presStyleIdx="9" presStyleCnt="10"/>
      <dgm:spPr/>
      <dgm:t>
        <a:bodyPr/>
        <a:lstStyle/>
        <a:p>
          <a:endParaRPr lang="zh-TW" altLang="en-US"/>
        </a:p>
      </dgm:t>
    </dgm:pt>
    <dgm:pt modelId="{9669638C-F483-4EC2-AEBB-900E902B91DE}" type="pres">
      <dgm:prSet presAssocID="{5AD16A23-67EA-4360-B74B-D5465C22B2CC}" presName="hierChild6" presStyleCnt="0"/>
      <dgm:spPr/>
    </dgm:pt>
    <dgm:pt modelId="{017A8F40-5DFE-401D-9F8D-15C925C167DB}" type="pres">
      <dgm:prSet presAssocID="{5AD16A23-67EA-4360-B74B-D5465C22B2CC}" presName="hierChild7" presStyleCnt="0"/>
      <dgm:spPr/>
    </dgm:pt>
    <dgm:pt modelId="{A01011CD-4B86-491C-B7A0-7E8B70837006}" type="pres">
      <dgm:prSet presAssocID="{3513E54F-2437-4319-AAD4-B0CFCACCE91A}" presName="hierChild3" presStyleCnt="0"/>
      <dgm:spPr/>
    </dgm:pt>
  </dgm:ptLst>
  <dgm:cxnLst>
    <dgm:cxn modelId="{E0630A21-3920-48A1-BA42-CB0CBB2BA3B8}" srcId="{71721F2D-83F1-425E-9F23-B9E70F5013F1}" destId="{3513E54F-2437-4319-AAD4-B0CFCACCE91A}" srcOrd="0" destOrd="0" parTransId="{E7322BEA-F33A-4151-9368-2540126D8E12}" sibTransId="{55F2548D-FA75-4813-A2E8-A5092FB9047F}"/>
    <dgm:cxn modelId="{3289C144-9D6C-4B9A-B304-2A7764B4E769}" srcId="{47D7E2F3-D299-42B9-9FBC-0A992B0D6DAF}" destId="{0B938FBF-87F2-4300-A1D5-F94BA41EDB8C}" srcOrd="2" destOrd="0" parTransId="{776BCC22-5161-48AB-91DD-BDB3492ECB65}" sibTransId="{72C91882-2DB3-4B4B-ABF8-D5DEAB9D0459}"/>
    <dgm:cxn modelId="{D1BC6270-FEE7-42A6-AAB0-12A83A239320}" type="presOf" srcId="{C577C186-93C8-4563-9192-388898D7D656}" destId="{65FD3F64-DA36-48A6-816A-F5747D9AA1D4}" srcOrd="1" destOrd="0" presId="urn:microsoft.com/office/officeart/2005/8/layout/orgChart1"/>
    <dgm:cxn modelId="{BAD2B1E3-96B9-4548-A6F0-B6F7A9E051D4}" type="presOf" srcId="{47D7E2F3-D299-42B9-9FBC-0A992B0D6DAF}" destId="{AFF140DE-9E6C-4C53-90DE-55B373160AAA}" srcOrd="1" destOrd="0" presId="urn:microsoft.com/office/officeart/2005/8/layout/orgChart1"/>
    <dgm:cxn modelId="{A0D08E07-F350-4579-B17B-21E351806C1F}" type="presOf" srcId="{A879E7D9-732C-4329-A5B3-5E9E622A0113}" destId="{63EDBD3C-C084-4383-AE62-2DE0A6D1E8B0}" srcOrd="0" destOrd="0" presId="urn:microsoft.com/office/officeart/2005/8/layout/orgChart1"/>
    <dgm:cxn modelId="{0C439B6A-BE60-47AA-8FB4-4A52F89FCF58}" type="presOf" srcId="{0B938FBF-87F2-4300-A1D5-F94BA41EDB8C}" destId="{F8045EEB-EBDE-4364-A82A-9F3C7B53CA23}" srcOrd="0" destOrd="0" presId="urn:microsoft.com/office/officeart/2005/8/layout/orgChart1"/>
    <dgm:cxn modelId="{E37B7CED-648E-4D6E-A5C9-A7F594D2E9BC}" type="presOf" srcId="{8D2B6BBF-7593-434B-BEE6-97E15454491E}" destId="{3107CCC9-BE53-4F2F-9ED2-BEB0DCE25E28}" srcOrd="0" destOrd="0" presId="urn:microsoft.com/office/officeart/2005/8/layout/orgChart1"/>
    <dgm:cxn modelId="{63CC8FC5-4046-4169-9102-F0B7DF126BE4}" type="presOf" srcId="{F5D15624-50A3-497E-9DCA-0F6EB2FBA17A}" destId="{351F8858-6D2E-4B3B-A8F6-0AD8B2ACDE64}" srcOrd="0" destOrd="0" presId="urn:microsoft.com/office/officeart/2005/8/layout/orgChart1"/>
    <dgm:cxn modelId="{90CD030E-9D87-46FA-9520-79E03A5B33A3}" type="presOf" srcId="{5AD16A23-67EA-4360-B74B-D5465C22B2CC}" destId="{022F5F8A-7842-4542-BB2E-1E3721E9E7DA}" srcOrd="1" destOrd="0" presId="urn:microsoft.com/office/officeart/2005/8/layout/orgChart1"/>
    <dgm:cxn modelId="{ED7AB50E-44AF-48B4-9EC0-591CD26F58AF}" srcId="{47D7E2F3-D299-42B9-9FBC-0A992B0D6DAF}" destId="{C571A174-AD2F-49A6-B114-C6AB49A3EBBD}" srcOrd="3" destOrd="0" parTransId="{BF8352BD-F821-4A3A-B9C4-F92A8EBD6027}" sibTransId="{E624586F-65E0-4A9A-A9B6-62A244893D77}"/>
    <dgm:cxn modelId="{1038CD64-9C7B-46E5-8F5E-E168A75816D0}" type="presOf" srcId="{9EB1D322-537E-4B38-9B1E-764E8F93B961}" destId="{091CF1C4-02E8-456B-8C5C-8D2AB33132CE}" srcOrd="1" destOrd="0" presId="urn:microsoft.com/office/officeart/2005/8/layout/orgChart1"/>
    <dgm:cxn modelId="{66FACF0F-7EC6-42D3-AA30-064E4E49B527}" type="presOf" srcId="{6381477E-51D8-434F-A9BC-5D99823F0B2A}" destId="{E89A6D64-129C-4309-9745-4A9B006546E9}" srcOrd="0" destOrd="0" presId="urn:microsoft.com/office/officeart/2005/8/layout/orgChart1"/>
    <dgm:cxn modelId="{0154CC80-F4F9-4819-B237-4AEFE6EFFFBC}" type="presOf" srcId="{9EB1D322-537E-4B38-9B1E-764E8F93B961}" destId="{22A6185C-44E8-4549-8E9C-045CBE4CF0D0}" srcOrd="0" destOrd="0" presId="urn:microsoft.com/office/officeart/2005/8/layout/orgChart1"/>
    <dgm:cxn modelId="{985FB7CA-0963-40FC-895B-DECAB790A5BD}" type="presOf" srcId="{C571A174-AD2F-49A6-B114-C6AB49A3EBBD}" destId="{154343EE-CB16-456D-959D-25F710DA9113}" srcOrd="0" destOrd="0" presId="urn:microsoft.com/office/officeart/2005/8/layout/orgChart1"/>
    <dgm:cxn modelId="{21F98391-45CD-4014-9C21-3A5B15DDC4DE}" srcId="{47D7E2F3-D299-42B9-9FBC-0A992B0D6DAF}" destId="{5AD16A23-67EA-4360-B74B-D5465C22B2CC}" srcOrd="6" destOrd="0" parTransId="{E1D3595E-4735-4827-8CF4-6ECE0F49EFE3}" sibTransId="{FD3776F6-8475-4141-A9EA-AD7A8DDCD929}"/>
    <dgm:cxn modelId="{7DDFE35C-8DE1-4EB6-824A-7A1C5DA5FD0A}" type="presOf" srcId="{63799E73-D128-4BA0-9E04-298E3285C5CB}" destId="{BC8DCDAA-0E3F-4305-901C-0DE9E6BECAFE}" srcOrd="0" destOrd="0" presId="urn:microsoft.com/office/officeart/2005/8/layout/orgChart1"/>
    <dgm:cxn modelId="{74AED67B-83E7-4E14-8526-D0C9313A7F5A}" type="presOf" srcId="{B7D7AC69-B3D4-4459-9E55-FD8E6F4D670B}" destId="{8338D1B2-442C-48EF-B24B-384FB850D947}" srcOrd="0" destOrd="0" presId="urn:microsoft.com/office/officeart/2005/8/layout/orgChart1"/>
    <dgm:cxn modelId="{FD62E1FE-C750-4E26-9D72-72C59BF1A145}" type="presOf" srcId="{0B938FBF-87F2-4300-A1D5-F94BA41EDB8C}" destId="{ACF3989D-A440-4BA8-A298-CF258D2FBF19}" srcOrd="1" destOrd="0" presId="urn:microsoft.com/office/officeart/2005/8/layout/orgChart1"/>
    <dgm:cxn modelId="{2F10F407-338B-4FAE-B9BF-4B41FED219F8}" type="presOf" srcId="{5EA8AC85-A1DE-4B0D-B81F-87E526DF9028}" destId="{482400CD-3D1C-4BC2-A2C0-CCD4F294725C}" srcOrd="1" destOrd="0" presId="urn:microsoft.com/office/officeart/2005/8/layout/orgChart1"/>
    <dgm:cxn modelId="{87CE3F02-F0FD-4DFF-9F7F-872F329577F9}" type="presOf" srcId="{E1D3595E-4735-4827-8CF4-6ECE0F49EFE3}" destId="{3C1AED15-F5A4-441C-8FD5-5998D813B975}" srcOrd="0" destOrd="0" presId="urn:microsoft.com/office/officeart/2005/8/layout/orgChart1"/>
    <dgm:cxn modelId="{5F1E5B4F-7D31-4EE5-9FFA-C0E93BEE8D52}" srcId="{3513E54F-2437-4319-AAD4-B0CFCACCE91A}" destId="{47D7E2F3-D299-42B9-9FBC-0A992B0D6DAF}" srcOrd="1" destOrd="0" parTransId="{B8FA6EF9-AD72-44C4-B32E-FD26AF88E40D}" sibTransId="{78C6E8DE-6326-4A7C-8963-933BD8573617}"/>
    <dgm:cxn modelId="{09BA41AD-82C3-4B68-AE9D-DEF7A0F6F617}" srcId="{47D7E2F3-D299-42B9-9FBC-0A992B0D6DAF}" destId="{F5D15624-50A3-497E-9DCA-0F6EB2FBA17A}" srcOrd="1" destOrd="0" parTransId="{6381477E-51D8-434F-A9BC-5D99823F0B2A}" sibTransId="{FDE71EB2-F72B-4081-8362-39B9141ADA39}"/>
    <dgm:cxn modelId="{61719118-CB0F-4510-882F-E6B3AB8CA069}" type="presOf" srcId="{B8FA6EF9-AD72-44C4-B32E-FD26AF88E40D}" destId="{0E2EC1EB-CA15-4F71-B326-5D71667BA93F}" srcOrd="0" destOrd="0" presId="urn:microsoft.com/office/officeart/2005/8/layout/orgChart1"/>
    <dgm:cxn modelId="{8BE25597-E66F-41AD-949D-CC089B5232FB}" srcId="{5EA8AC85-A1DE-4B0D-B81F-87E526DF9028}" destId="{9EB1D322-537E-4B38-9B1E-764E8F93B961}" srcOrd="1" destOrd="0" parTransId="{B005D6EA-8F9E-4C79-AC97-F76814DEB6FD}" sibTransId="{1EAC3FD2-5D70-4E12-816C-C993BC4EE43C}"/>
    <dgm:cxn modelId="{BD39DBEB-8D10-4E4C-8192-E410ABF057A4}" type="presOf" srcId="{3513E54F-2437-4319-AAD4-B0CFCACCE91A}" destId="{E214F1E0-4E69-4421-83E1-EB7CD42F546F}" srcOrd="1" destOrd="0" presId="urn:microsoft.com/office/officeart/2005/8/layout/orgChart1"/>
    <dgm:cxn modelId="{1E3FF554-D557-4FC4-971C-1EFD027039ED}" srcId="{5EA8AC85-A1DE-4B0D-B81F-87E526DF9028}" destId="{63799E73-D128-4BA0-9E04-298E3285C5CB}" srcOrd="0" destOrd="0" parTransId="{5D2362A4-4110-4DD0-9424-EA08AF7BF60C}" sibTransId="{2FC99964-B785-4C4E-920D-4EF6695F915B}"/>
    <dgm:cxn modelId="{CC702849-A465-443D-8869-1103CB54206E}" type="presOf" srcId="{FA6426DF-88AD-4F25-B419-9E0DB11647D3}" destId="{F2649A75-0E5B-445C-A256-B64BE16FBE5C}" srcOrd="1" destOrd="0" presId="urn:microsoft.com/office/officeart/2005/8/layout/orgChart1"/>
    <dgm:cxn modelId="{B6E08A45-244D-4E7D-AE8C-7CBA372AE045}" srcId="{3513E54F-2437-4319-AAD4-B0CFCACCE91A}" destId="{5EA8AC85-A1DE-4B0D-B81F-87E526DF9028}" srcOrd="0" destOrd="0" parTransId="{9FF14195-4DC3-4EFE-864C-060777190EED}" sibTransId="{010AF9C4-2BBA-4A83-BE2D-88615EEC86BD}"/>
    <dgm:cxn modelId="{86C5A99B-B2D6-42BA-BFD1-32DAF3062DE2}" type="presOf" srcId="{BF8352BD-F821-4A3A-B9C4-F92A8EBD6027}" destId="{932CE494-4FF2-476D-8C91-F72CFC73BB02}" srcOrd="0" destOrd="0" presId="urn:microsoft.com/office/officeart/2005/8/layout/orgChart1"/>
    <dgm:cxn modelId="{11212BE8-E1A1-4071-B0F2-1E706C239934}" type="presOf" srcId="{990D25B9-46A7-49DB-AA83-B6E86AF61E92}" destId="{5827AD2F-AB82-4695-9592-1CFAA97B35BB}" srcOrd="0" destOrd="0" presId="urn:microsoft.com/office/officeart/2005/8/layout/orgChart1"/>
    <dgm:cxn modelId="{6BDA6D9D-A3A8-4C2C-B395-4830D2EE10AF}" type="presOf" srcId="{B005D6EA-8F9E-4C79-AC97-F76814DEB6FD}" destId="{3E168211-A36F-436C-BD14-F36573DAC311}" srcOrd="0" destOrd="0" presId="urn:microsoft.com/office/officeart/2005/8/layout/orgChart1"/>
    <dgm:cxn modelId="{A844D0D2-F75C-4FDE-9EC7-78D724225D60}" type="presOf" srcId="{B7341819-4E09-46B9-A239-440C90EEB765}" destId="{073E32B7-848A-4450-889D-C4F82107065D}" srcOrd="0" destOrd="0" presId="urn:microsoft.com/office/officeart/2005/8/layout/orgChart1"/>
    <dgm:cxn modelId="{23F54600-24FC-4F8D-8FFB-6556D0AA1580}" type="presOf" srcId="{C577C186-93C8-4563-9192-388898D7D656}" destId="{6F69BC65-6FDC-42D6-B19C-BFA47DB7E831}" srcOrd="0" destOrd="0" presId="urn:microsoft.com/office/officeart/2005/8/layout/orgChart1"/>
    <dgm:cxn modelId="{A90DBCFB-69E5-4606-A279-9B74BCCC589C}" srcId="{5EA8AC85-A1DE-4B0D-B81F-87E526DF9028}" destId="{C577C186-93C8-4563-9192-388898D7D656}" srcOrd="2" destOrd="0" parTransId="{ED3BC30A-E1D1-4D40-A4B6-6F9429CF59D7}" sibTransId="{D3D96B83-9380-42C5-9691-58EED9B699FB}"/>
    <dgm:cxn modelId="{29E3F2CA-1B64-45A8-854E-6ED9BE4C2131}" srcId="{47D7E2F3-D299-42B9-9FBC-0A992B0D6DAF}" destId="{FA6426DF-88AD-4F25-B419-9E0DB11647D3}" srcOrd="4" destOrd="0" parTransId="{B7341819-4E09-46B9-A239-440C90EEB765}" sibTransId="{487AE883-E0BE-4BAC-A9F0-BA95630F3565}"/>
    <dgm:cxn modelId="{1531AE7A-BAF8-4435-BFEA-FBC87C12C1F5}" type="presOf" srcId="{9FF14195-4DC3-4EFE-864C-060777190EED}" destId="{0B20E0CE-A176-4875-A3ED-C7E7080D6976}" srcOrd="0" destOrd="0" presId="urn:microsoft.com/office/officeart/2005/8/layout/orgChart1"/>
    <dgm:cxn modelId="{1977F7ED-0852-4349-A91B-D988C064B90C}" type="presOf" srcId="{71721F2D-83F1-425E-9F23-B9E70F5013F1}" destId="{E77A05A9-3A82-46A3-9288-375407754E07}" srcOrd="0" destOrd="0" presId="urn:microsoft.com/office/officeart/2005/8/layout/orgChart1"/>
    <dgm:cxn modelId="{ED330F91-123A-4993-B100-86914F395A10}" srcId="{47D7E2F3-D299-42B9-9FBC-0A992B0D6DAF}" destId="{8D2B6BBF-7593-434B-BEE6-97E15454491E}" srcOrd="0" destOrd="0" parTransId="{B7D7AC69-B3D4-4459-9E55-FD8E6F4D670B}" sibTransId="{F33AFC2A-CAF5-4EED-98D1-5DAB1A68AFB9}"/>
    <dgm:cxn modelId="{E0878F8C-3A0F-4DD5-8D54-440D28BA3A9A}" type="presOf" srcId="{C571A174-AD2F-49A6-B114-C6AB49A3EBBD}" destId="{199642A4-7CED-4872-AD16-3B82F9C4855D}" srcOrd="1" destOrd="0" presId="urn:microsoft.com/office/officeart/2005/8/layout/orgChart1"/>
    <dgm:cxn modelId="{37A68CF9-4278-4456-981E-FB19F0B1B585}" type="presOf" srcId="{8D2B6BBF-7593-434B-BEE6-97E15454491E}" destId="{EFCC441A-9A61-427E-A836-F149AFDEB864}" srcOrd="1" destOrd="0" presId="urn:microsoft.com/office/officeart/2005/8/layout/orgChart1"/>
    <dgm:cxn modelId="{F0384DF7-7B92-46B2-8AC7-A7B6401C1E40}" type="presOf" srcId="{5EA8AC85-A1DE-4B0D-B81F-87E526DF9028}" destId="{D6D5AD15-2181-4CF0-91FF-CADC5D2F4E5C}" srcOrd="0" destOrd="0" presId="urn:microsoft.com/office/officeart/2005/8/layout/orgChart1"/>
    <dgm:cxn modelId="{B84BD8F5-BE1A-4ABD-976C-683BE82BA877}" type="presOf" srcId="{776BCC22-5161-48AB-91DD-BDB3492ECB65}" destId="{F37F2F92-A20E-477A-9313-900AC38FFC9C}" srcOrd="0" destOrd="0" presId="urn:microsoft.com/office/officeart/2005/8/layout/orgChart1"/>
    <dgm:cxn modelId="{F6804297-DF73-4081-AD20-943BB23EB973}" type="presOf" srcId="{F5D15624-50A3-497E-9DCA-0F6EB2FBA17A}" destId="{D2749B98-32DE-4C7D-8CA4-46C4B68A27CD}" srcOrd="1" destOrd="0" presId="urn:microsoft.com/office/officeart/2005/8/layout/orgChart1"/>
    <dgm:cxn modelId="{AE3AC46D-2E8E-481E-B8CA-72B5A53F0F16}" type="presOf" srcId="{47D7E2F3-D299-42B9-9FBC-0A992B0D6DAF}" destId="{EE624F75-2C71-4751-9B1D-6809B75516A7}" srcOrd="0" destOrd="0" presId="urn:microsoft.com/office/officeart/2005/8/layout/orgChart1"/>
    <dgm:cxn modelId="{32471860-31F8-4A9C-9D81-3837FF81D8F3}" type="presOf" srcId="{5AD16A23-67EA-4360-B74B-D5465C22B2CC}" destId="{508A9CD0-B905-42E3-B074-0C07770DA83F}" srcOrd="0" destOrd="0" presId="urn:microsoft.com/office/officeart/2005/8/layout/orgChart1"/>
    <dgm:cxn modelId="{41E27636-8B71-4C79-8C13-FAA127106932}" type="presOf" srcId="{63799E73-D128-4BA0-9E04-298E3285C5CB}" destId="{FEBEE8CB-BAD6-4B40-838F-86A58B6C9632}" srcOrd="1" destOrd="0" presId="urn:microsoft.com/office/officeart/2005/8/layout/orgChart1"/>
    <dgm:cxn modelId="{335E8E8A-1AA9-4C99-8111-0E4672F3A59A}" type="presOf" srcId="{3513E54F-2437-4319-AAD4-B0CFCACCE91A}" destId="{CFF06AC9-0B28-495C-8A07-93E9E2828CFD}" srcOrd="0" destOrd="0" presId="urn:microsoft.com/office/officeart/2005/8/layout/orgChart1"/>
    <dgm:cxn modelId="{4867676E-0DF0-4DA7-BA5B-C19E4956BC94}" type="presOf" srcId="{FA6426DF-88AD-4F25-B419-9E0DB11647D3}" destId="{09E744A7-A4C9-4C2A-B376-884FE8FA5AB6}" srcOrd="0" destOrd="0" presId="urn:microsoft.com/office/officeart/2005/8/layout/orgChart1"/>
    <dgm:cxn modelId="{E7BB49D2-543C-45F1-9900-503D6C43487E}" type="presOf" srcId="{5D2362A4-4110-4DD0-9424-EA08AF7BF60C}" destId="{CFDB983A-07EC-40FE-A06B-DD785646DE3B}" srcOrd="0" destOrd="0" presId="urn:microsoft.com/office/officeart/2005/8/layout/orgChart1"/>
    <dgm:cxn modelId="{A590EE05-9B17-4BCF-8D57-A47C2F52D1A1}" type="presOf" srcId="{ED3BC30A-E1D1-4D40-A4B6-6F9429CF59D7}" destId="{56D1F921-F6FE-491B-9605-E701F9AAB99F}" srcOrd="0" destOrd="0" presId="urn:microsoft.com/office/officeart/2005/8/layout/orgChart1"/>
    <dgm:cxn modelId="{A5242A77-D873-4FD6-9F8B-DE131B9FA99A}" srcId="{47D7E2F3-D299-42B9-9FBC-0A992B0D6DAF}" destId="{990D25B9-46A7-49DB-AA83-B6E86AF61E92}" srcOrd="5" destOrd="0" parTransId="{A879E7D9-732C-4329-A5B3-5E9E622A0113}" sibTransId="{6CCB6644-8575-4781-BFDB-65EB73A8A3F9}"/>
    <dgm:cxn modelId="{9CE5F13C-42DB-4542-A43E-DBC3891042C5}" type="presOf" srcId="{990D25B9-46A7-49DB-AA83-B6E86AF61E92}" destId="{49492302-E144-46CA-975E-4FD12A5C08C5}" srcOrd="1" destOrd="0" presId="urn:microsoft.com/office/officeart/2005/8/layout/orgChart1"/>
    <dgm:cxn modelId="{C60A7ECE-602A-4D86-82B7-5C12E6195ED9}" type="presParOf" srcId="{E77A05A9-3A82-46A3-9288-375407754E07}" destId="{C91C94F0-CE76-466D-851E-FD79E5DB1F7C}" srcOrd="0" destOrd="0" presId="urn:microsoft.com/office/officeart/2005/8/layout/orgChart1"/>
    <dgm:cxn modelId="{C0FB7B0C-A454-488F-894F-1293BF2D8DFD}" type="presParOf" srcId="{C91C94F0-CE76-466D-851E-FD79E5DB1F7C}" destId="{3727BCB3-EA36-4C8C-8D4A-5C8000D75D34}" srcOrd="0" destOrd="0" presId="urn:microsoft.com/office/officeart/2005/8/layout/orgChart1"/>
    <dgm:cxn modelId="{684BF7C4-A57C-459F-ACB2-02FD266246DE}" type="presParOf" srcId="{3727BCB3-EA36-4C8C-8D4A-5C8000D75D34}" destId="{CFF06AC9-0B28-495C-8A07-93E9E2828CFD}" srcOrd="0" destOrd="0" presId="urn:microsoft.com/office/officeart/2005/8/layout/orgChart1"/>
    <dgm:cxn modelId="{351C5A64-57A2-4E7E-BEBA-636531F5E82E}" type="presParOf" srcId="{3727BCB3-EA36-4C8C-8D4A-5C8000D75D34}" destId="{E214F1E0-4E69-4421-83E1-EB7CD42F546F}" srcOrd="1" destOrd="0" presId="urn:microsoft.com/office/officeart/2005/8/layout/orgChart1"/>
    <dgm:cxn modelId="{56CA4B53-C58C-4506-82AD-01864C3D4461}" type="presParOf" srcId="{C91C94F0-CE76-466D-851E-FD79E5DB1F7C}" destId="{2CDFBC58-2906-445D-AA3B-485FD934AB26}" srcOrd="1" destOrd="0" presId="urn:microsoft.com/office/officeart/2005/8/layout/orgChart1"/>
    <dgm:cxn modelId="{3319D93E-8D35-457C-9BFE-BC4367DCDDA9}" type="presParOf" srcId="{2CDFBC58-2906-445D-AA3B-485FD934AB26}" destId="{0B20E0CE-A176-4875-A3ED-C7E7080D6976}" srcOrd="0" destOrd="0" presId="urn:microsoft.com/office/officeart/2005/8/layout/orgChart1"/>
    <dgm:cxn modelId="{FF1FD17E-EF04-4843-9B44-691779A46F21}" type="presParOf" srcId="{2CDFBC58-2906-445D-AA3B-485FD934AB26}" destId="{ABCF69FB-74AE-4A70-B65A-B5681C2F6520}" srcOrd="1" destOrd="0" presId="urn:microsoft.com/office/officeart/2005/8/layout/orgChart1"/>
    <dgm:cxn modelId="{F3C27DA2-C5CE-4815-93D0-D9049D523C3E}" type="presParOf" srcId="{ABCF69FB-74AE-4A70-B65A-B5681C2F6520}" destId="{9EA3D5CA-B181-432C-8327-151BB7CCEF41}" srcOrd="0" destOrd="0" presId="urn:microsoft.com/office/officeart/2005/8/layout/orgChart1"/>
    <dgm:cxn modelId="{9D1BD845-8C2C-477C-A136-C771E0A2BC52}" type="presParOf" srcId="{9EA3D5CA-B181-432C-8327-151BB7CCEF41}" destId="{D6D5AD15-2181-4CF0-91FF-CADC5D2F4E5C}" srcOrd="0" destOrd="0" presId="urn:microsoft.com/office/officeart/2005/8/layout/orgChart1"/>
    <dgm:cxn modelId="{8E4781E2-95FA-4248-AA20-B01CFF049B0B}" type="presParOf" srcId="{9EA3D5CA-B181-432C-8327-151BB7CCEF41}" destId="{482400CD-3D1C-4BC2-A2C0-CCD4F294725C}" srcOrd="1" destOrd="0" presId="urn:microsoft.com/office/officeart/2005/8/layout/orgChart1"/>
    <dgm:cxn modelId="{6895EDC9-215E-4F6F-91F0-F0063FD6D932}" type="presParOf" srcId="{ABCF69FB-74AE-4A70-B65A-B5681C2F6520}" destId="{DF2734A3-205A-4521-95F4-4B50099B988B}" srcOrd="1" destOrd="0" presId="urn:microsoft.com/office/officeart/2005/8/layout/orgChart1"/>
    <dgm:cxn modelId="{860D3B53-22B3-4F83-902A-FEDEBB310B08}" type="presParOf" srcId="{ABCF69FB-74AE-4A70-B65A-B5681C2F6520}" destId="{A9826EF9-0BC9-4CAA-8BF9-0D477A3FCC1C}" srcOrd="2" destOrd="0" presId="urn:microsoft.com/office/officeart/2005/8/layout/orgChart1"/>
    <dgm:cxn modelId="{41E5FC06-4E7B-4F1D-8B9E-81C00262FB37}" type="presParOf" srcId="{A9826EF9-0BC9-4CAA-8BF9-0D477A3FCC1C}" destId="{CFDB983A-07EC-40FE-A06B-DD785646DE3B}" srcOrd="0" destOrd="0" presId="urn:microsoft.com/office/officeart/2005/8/layout/orgChart1"/>
    <dgm:cxn modelId="{DBEC9000-E756-45D7-85A3-2DC0E7C074BB}" type="presParOf" srcId="{A9826EF9-0BC9-4CAA-8BF9-0D477A3FCC1C}" destId="{2F801BF3-2451-4364-A1F6-874F390180EE}" srcOrd="1" destOrd="0" presId="urn:microsoft.com/office/officeart/2005/8/layout/orgChart1"/>
    <dgm:cxn modelId="{9DD86489-F39C-4662-AB3B-00341961157E}" type="presParOf" srcId="{2F801BF3-2451-4364-A1F6-874F390180EE}" destId="{3C9AD179-3A8B-4DBA-AC40-1B72D2E25606}" srcOrd="0" destOrd="0" presId="urn:microsoft.com/office/officeart/2005/8/layout/orgChart1"/>
    <dgm:cxn modelId="{AD75B28A-1A1D-4523-B489-79FD43769BEC}" type="presParOf" srcId="{3C9AD179-3A8B-4DBA-AC40-1B72D2E25606}" destId="{BC8DCDAA-0E3F-4305-901C-0DE9E6BECAFE}" srcOrd="0" destOrd="0" presId="urn:microsoft.com/office/officeart/2005/8/layout/orgChart1"/>
    <dgm:cxn modelId="{24411A3C-82F4-491B-B32B-A541555154A6}" type="presParOf" srcId="{3C9AD179-3A8B-4DBA-AC40-1B72D2E25606}" destId="{FEBEE8CB-BAD6-4B40-838F-86A58B6C9632}" srcOrd="1" destOrd="0" presId="urn:microsoft.com/office/officeart/2005/8/layout/orgChart1"/>
    <dgm:cxn modelId="{099E114B-634F-4A4E-BD67-7896BA3C35B3}" type="presParOf" srcId="{2F801BF3-2451-4364-A1F6-874F390180EE}" destId="{0F4BD36C-A6FA-483A-BB7C-4AD304BA2166}" srcOrd="1" destOrd="0" presId="urn:microsoft.com/office/officeart/2005/8/layout/orgChart1"/>
    <dgm:cxn modelId="{1917C03E-84C9-482B-956A-2F22870A20A0}" type="presParOf" srcId="{2F801BF3-2451-4364-A1F6-874F390180EE}" destId="{154033EE-3711-4A85-9790-4B67FDC2A2A7}" srcOrd="2" destOrd="0" presId="urn:microsoft.com/office/officeart/2005/8/layout/orgChart1"/>
    <dgm:cxn modelId="{5BCCEAAA-146A-4FDC-98F2-B593A461613D}" type="presParOf" srcId="{A9826EF9-0BC9-4CAA-8BF9-0D477A3FCC1C}" destId="{3E168211-A36F-436C-BD14-F36573DAC311}" srcOrd="2" destOrd="0" presId="urn:microsoft.com/office/officeart/2005/8/layout/orgChart1"/>
    <dgm:cxn modelId="{FAF3297F-902E-45CB-B29A-C65F63745181}" type="presParOf" srcId="{A9826EF9-0BC9-4CAA-8BF9-0D477A3FCC1C}" destId="{60D905AC-BAA0-41D3-915B-CB752A02B270}" srcOrd="3" destOrd="0" presId="urn:microsoft.com/office/officeart/2005/8/layout/orgChart1"/>
    <dgm:cxn modelId="{88249273-B118-49DC-AC83-7861023F3137}" type="presParOf" srcId="{60D905AC-BAA0-41D3-915B-CB752A02B270}" destId="{F7ACC912-D1F4-41FD-BC69-9001AE88E2D1}" srcOrd="0" destOrd="0" presId="urn:microsoft.com/office/officeart/2005/8/layout/orgChart1"/>
    <dgm:cxn modelId="{DCCE1AB6-6075-4EAC-B091-A600DB67436C}" type="presParOf" srcId="{F7ACC912-D1F4-41FD-BC69-9001AE88E2D1}" destId="{22A6185C-44E8-4549-8E9C-045CBE4CF0D0}" srcOrd="0" destOrd="0" presId="urn:microsoft.com/office/officeart/2005/8/layout/orgChart1"/>
    <dgm:cxn modelId="{82E739ED-CE4D-40A4-8F47-11E17F4C4593}" type="presParOf" srcId="{F7ACC912-D1F4-41FD-BC69-9001AE88E2D1}" destId="{091CF1C4-02E8-456B-8C5C-8D2AB33132CE}" srcOrd="1" destOrd="0" presId="urn:microsoft.com/office/officeart/2005/8/layout/orgChart1"/>
    <dgm:cxn modelId="{7F926D17-3447-4848-B46F-42F7552E17DB}" type="presParOf" srcId="{60D905AC-BAA0-41D3-915B-CB752A02B270}" destId="{B37E7F22-68CF-437D-844D-15FE420FA571}" srcOrd="1" destOrd="0" presId="urn:microsoft.com/office/officeart/2005/8/layout/orgChart1"/>
    <dgm:cxn modelId="{CD25E1F6-9285-453F-B969-A3491655A082}" type="presParOf" srcId="{60D905AC-BAA0-41D3-915B-CB752A02B270}" destId="{0816D926-8DC8-44D3-B121-12C81A27575A}" srcOrd="2" destOrd="0" presId="urn:microsoft.com/office/officeart/2005/8/layout/orgChart1"/>
    <dgm:cxn modelId="{33DA03F9-D1E3-4D8C-B046-A8F2F6CA62BF}" type="presParOf" srcId="{A9826EF9-0BC9-4CAA-8BF9-0D477A3FCC1C}" destId="{56D1F921-F6FE-491B-9605-E701F9AAB99F}" srcOrd="4" destOrd="0" presId="urn:microsoft.com/office/officeart/2005/8/layout/orgChart1"/>
    <dgm:cxn modelId="{927F2DC3-79BC-4269-936C-D079B95A05C8}" type="presParOf" srcId="{A9826EF9-0BC9-4CAA-8BF9-0D477A3FCC1C}" destId="{8F0C2DDC-1D71-4E3E-BF4B-8DDBC629B614}" srcOrd="5" destOrd="0" presId="urn:microsoft.com/office/officeart/2005/8/layout/orgChart1"/>
    <dgm:cxn modelId="{07AB8308-DBE7-4A3C-8B29-97758F8493FE}" type="presParOf" srcId="{8F0C2DDC-1D71-4E3E-BF4B-8DDBC629B614}" destId="{1EE739AB-8BC4-4445-94E5-5C9476B3D883}" srcOrd="0" destOrd="0" presId="urn:microsoft.com/office/officeart/2005/8/layout/orgChart1"/>
    <dgm:cxn modelId="{169381D3-2875-4BEC-A5DB-730236611014}" type="presParOf" srcId="{1EE739AB-8BC4-4445-94E5-5C9476B3D883}" destId="{6F69BC65-6FDC-42D6-B19C-BFA47DB7E831}" srcOrd="0" destOrd="0" presId="urn:microsoft.com/office/officeart/2005/8/layout/orgChart1"/>
    <dgm:cxn modelId="{27DBB915-C257-4F80-8693-D9EA87C61DFB}" type="presParOf" srcId="{1EE739AB-8BC4-4445-94E5-5C9476B3D883}" destId="{65FD3F64-DA36-48A6-816A-F5747D9AA1D4}" srcOrd="1" destOrd="0" presId="urn:microsoft.com/office/officeart/2005/8/layout/orgChart1"/>
    <dgm:cxn modelId="{E03A77E7-C675-49A4-B855-44601747DDDD}" type="presParOf" srcId="{8F0C2DDC-1D71-4E3E-BF4B-8DDBC629B614}" destId="{9DBC7E34-6533-4BDD-8A36-10CA5622993D}" srcOrd="1" destOrd="0" presId="urn:microsoft.com/office/officeart/2005/8/layout/orgChart1"/>
    <dgm:cxn modelId="{BA24EAC8-12FF-4020-946D-1BA71A49EF52}" type="presParOf" srcId="{8F0C2DDC-1D71-4E3E-BF4B-8DDBC629B614}" destId="{D7BC9871-08A3-4AED-8100-8B2EC2C35DC5}" srcOrd="2" destOrd="0" presId="urn:microsoft.com/office/officeart/2005/8/layout/orgChart1"/>
    <dgm:cxn modelId="{B77AB81F-715D-40D3-B084-FA26612CFE7E}" type="presParOf" srcId="{2CDFBC58-2906-445D-AA3B-485FD934AB26}" destId="{0E2EC1EB-CA15-4F71-B326-5D71667BA93F}" srcOrd="2" destOrd="0" presId="urn:microsoft.com/office/officeart/2005/8/layout/orgChart1"/>
    <dgm:cxn modelId="{303D2DBB-8268-486E-A90F-D69A48A6C345}" type="presParOf" srcId="{2CDFBC58-2906-445D-AA3B-485FD934AB26}" destId="{C1B66542-66BA-4AF0-A2D5-4A57F4B0E45A}" srcOrd="3" destOrd="0" presId="urn:microsoft.com/office/officeart/2005/8/layout/orgChart1"/>
    <dgm:cxn modelId="{776268A2-88CF-46E6-87A9-AEE49C125E60}" type="presParOf" srcId="{C1B66542-66BA-4AF0-A2D5-4A57F4B0E45A}" destId="{6981D378-7EFB-42DB-BB52-861AB93E2379}" srcOrd="0" destOrd="0" presId="urn:microsoft.com/office/officeart/2005/8/layout/orgChart1"/>
    <dgm:cxn modelId="{9D73F312-8967-4FB6-A0DE-9D3119443218}" type="presParOf" srcId="{6981D378-7EFB-42DB-BB52-861AB93E2379}" destId="{EE624F75-2C71-4751-9B1D-6809B75516A7}" srcOrd="0" destOrd="0" presId="urn:microsoft.com/office/officeart/2005/8/layout/orgChart1"/>
    <dgm:cxn modelId="{F673C4F8-9C9E-4194-86D8-A45A1635E201}" type="presParOf" srcId="{6981D378-7EFB-42DB-BB52-861AB93E2379}" destId="{AFF140DE-9E6C-4C53-90DE-55B373160AAA}" srcOrd="1" destOrd="0" presId="urn:microsoft.com/office/officeart/2005/8/layout/orgChart1"/>
    <dgm:cxn modelId="{9648BB3E-519C-4224-B370-B25FF69267FA}" type="presParOf" srcId="{C1B66542-66BA-4AF0-A2D5-4A57F4B0E45A}" destId="{F7228B94-8A0B-4840-878A-56DC11552257}" srcOrd="1" destOrd="0" presId="urn:microsoft.com/office/officeart/2005/8/layout/orgChart1"/>
    <dgm:cxn modelId="{742CB2D8-CC10-4C62-8B85-F2EDC648F75E}" type="presParOf" srcId="{C1B66542-66BA-4AF0-A2D5-4A57F4B0E45A}" destId="{D7D97448-7343-4905-B5D9-8B2619E5C2C6}" srcOrd="2" destOrd="0" presId="urn:microsoft.com/office/officeart/2005/8/layout/orgChart1"/>
    <dgm:cxn modelId="{AF059819-C4E5-40E9-8225-0857B19B9129}" type="presParOf" srcId="{D7D97448-7343-4905-B5D9-8B2619E5C2C6}" destId="{8338D1B2-442C-48EF-B24B-384FB850D947}" srcOrd="0" destOrd="0" presId="urn:microsoft.com/office/officeart/2005/8/layout/orgChart1"/>
    <dgm:cxn modelId="{ED74967D-9936-4B7E-B222-E19502746F03}" type="presParOf" srcId="{D7D97448-7343-4905-B5D9-8B2619E5C2C6}" destId="{448AED3F-B355-46A5-A4BE-30CA18B82BFF}" srcOrd="1" destOrd="0" presId="urn:microsoft.com/office/officeart/2005/8/layout/orgChart1"/>
    <dgm:cxn modelId="{568EED78-FDC5-4F4F-9457-F545D9FD3E51}" type="presParOf" srcId="{448AED3F-B355-46A5-A4BE-30CA18B82BFF}" destId="{99CB1D86-0FA6-4ADF-A0C5-E21F41304239}" srcOrd="0" destOrd="0" presId="urn:microsoft.com/office/officeart/2005/8/layout/orgChart1"/>
    <dgm:cxn modelId="{01D4DCE4-D31D-4D55-975D-24F17D29B96B}" type="presParOf" srcId="{99CB1D86-0FA6-4ADF-A0C5-E21F41304239}" destId="{3107CCC9-BE53-4F2F-9ED2-BEB0DCE25E28}" srcOrd="0" destOrd="0" presId="urn:microsoft.com/office/officeart/2005/8/layout/orgChart1"/>
    <dgm:cxn modelId="{F0EFDAD1-6008-42CB-AE7B-5EA1BD4E98F7}" type="presParOf" srcId="{99CB1D86-0FA6-4ADF-A0C5-E21F41304239}" destId="{EFCC441A-9A61-427E-A836-F149AFDEB864}" srcOrd="1" destOrd="0" presId="urn:microsoft.com/office/officeart/2005/8/layout/orgChart1"/>
    <dgm:cxn modelId="{F3CBEE54-5F16-4ACA-AFF9-F24BF405760F}" type="presParOf" srcId="{448AED3F-B355-46A5-A4BE-30CA18B82BFF}" destId="{BDCDAB44-DD46-4E59-9299-B85F136CB561}" srcOrd="1" destOrd="0" presId="urn:microsoft.com/office/officeart/2005/8/layout/orgChart1"/>
    <dgm:cxn modelId="{944080CD-2AAE-4B6F-9F4F-54AADEDE00A4}" type="presParOf" srcId="{448AED3F-B355-46A5-A4BE-30CA18B82BFF}" destId="{41A94BBD-752C-46B9-9D20-14E2D3416D56}" srcOrd="2" destOrd="0" presId="urn:microsoft.com/office/officeart/2005/8/layout/orgChart1"/>
    <dgm:cxn modelId="{D69A7695-D85B-4442-B131-0AE4D4A489C6}" type="presParOf" srcId="{D7D97448-7343-4905-B5D9-8B2619E5C2C6}" destId="{E89A6D64-129C-4309-9745-4A9B006546E9}" srcOrd="2" destOrd="0" presId="urn:microsoft.com/office/officeart/2005/8/layout/orgChart1"/>
    <dgm:cxn modelId="{AB632B3E-25AB-43BA-A5C5-C6155A94C676}" type="presParOf" srcId="{D7D97448-7343-4905-B5D9-8B2619E5C2C6}" destId="{1E736E3C-D64C-45C9-B40C-76DF12BDA804}" srcOrd="3" destOrd="0" presId="urn:microsoft.com/office/officeart/2005/8/layout/orgChart1"/>
    <dgm:cxn modelId="{BC0084E2-CD8A-49BE-A664-C1F5299DA682}" type="presParOf" srcId="{1E736E3C-D64C-45C9-B40C-76DF12BDA804}" destId="{1B1FAFAA-73D6-4E74-8CC3-C4E31F1C29E0}" srcOrd="0" destOrd="0" presId="urn:microsoft.com/office/officeart/2005/8/layout/orgChart1"/>
    <dgm:cxn modelId="{9C1BEE98-DDA8-4274-8625-C71EB96A8576}" type="presParOf" srcId="{1B1FAFAA-73D6-4E74-8CC3-C4E31F1C29E0}" destId="{351F8858-6D2E-4B3B-A8F6-0AD8B2ACDE64}" srcOrd="0" destOrd="0" presId="urn:microsoft.com/office/officeart/2005/8/layout/orgChart1"/>
    <dgm:cxn modelId="{E4F55910-FC90-4835-AC2A-E758CE1B2BB0}" type="presParOf" srcId="{1B1FAFAA-73D6-4E74-8CC3-C4E31F1C29E0}" destId="{D2749B98-32DE-4C7D-8CA4-46C4B68A27CD}" srcOrd="1" destOrd="0" presId="urn:microsoft.com/office/officeart/2005/8/layout/orgChart1"/>
    <dgm:cxn modelId="{1D920F1D-13D7-44A9-AE5D-A3C1E104119A}" type="presParOf" srcId="{1E736E3C-D64C-45C9-B40C-76DF12BDA804}" destId="{B09D7F5B-3A27-4352-BEA6-DF6D83DA38F7}" srcOrd="1" destOrd="0" presId="urn:microsoft.com/office/officeart/2005/8/layout/orgChart1"/>
    <dgm:cxn modelId="{6FE4FB53-5725-4800-97D9-06F6536028B4}" type="presParOf" srcId="{1E736E3C-D64C-45C9-B40C-76DF12BDA804}" destId="{E377FFAC-5916-4B9D-99CE-28AD8BAE222D}" srcOrd="2" destOrd="0" presId="urn:microsoft.com/office/officeart/2005/8/layout/orgChart1"/>
    <dgm:cxn modelId="{7297ED59-5053-4F07-B243-5E50ABF93416}" type="presParOf" srcId="{D7D97448-7343-4905-B5D9-8B2619E5C2C6}" destId="{F37F2F92-A20E-477A-9313-900AC38FFC9C}" srcOrd="4" destOrd="0" presId="urn:microsoft.com/office/officeart/2005/8/layout/orgChart1"/>
    <dgm:cxn modelId="{2E03ACFA-C1D3-4CDA-82BD-EDD7A2666276}" type="presParOf" srcId="{D7D97448-7343-4905-B5D9-8B2619E5C2C6}" destId="{A7E0A2AA-B9F0-4BD2-A22F-F32A27B7461C}" srcOrd="5" destOrd="0" presId="urn:microsoft.com/office/officeart/2005/8/layout/orgChart1"/>
    <dgm:cxn modelId="{834C4165-15DE-452F-820B-BB61C365DA0C}" type="presParOf" srcId="{A7E0A2AA-B9F0-4BD2-A22F-F32A27B7461C}" destId="{D8CF4B4E-EC3E-41B2-AB6F-611C294BA62D}" srcOrd="0" destOrd="0" presId="urn:microsoft.com/office/officeart/2005/8/layout/orgChart1"/>
    <dgm:cxn modelId="{C9433B60-492A-4147-A07C-CFE27B570367}" type="presParOf" srcId="{D8CF4B4E-EC3E-41B2-AB6F-611C294BA62D}" destId="{F8045EEB-EBDE-4364-A82A-9F3C7B53CA23}" srcOrd="0" destOrd="0" presId="urn:microsoft.com/office/officeart/2005/8/layout/orgChart1"/>
    <dgm:cxn modelId="{E984FB5D-B494-475F-8DA1-40712A01616C}" type="presParOf" srcId="{D8CF4B4E-EC3E-41B2-AB6F-611C294BA62D}" destId="{ACF3989D-A440-4BA8-A298-CF258D2FBF19}" srcOrd="1" destOrd="0" presId="urn:microsoft.com/office/officeart/2005/8/layout/orgChart1"/>
    <dgm:cxn modelId="{1E199C99-5963-4ECB-9FEA-F214C8D62D64}" type="presParOf" srcId="{A7E0A2AA-B9F0-4BD2-A22F-F32A27B7461C}" destId="{DFD83A27-D110-4F14-9AC5-FD2AAA155ABA}" srcOrd="1" destOrd="0" presId="urn:microsoft.com/office/officeart/2005/8/layout/orgChart1"/>
    <dgm:cxn modelId="{1835412B-9A3B-4819-9B1B-5FDA292C7B51}" type="presParOf" srcId="{A7E0A2AA-B9F0-4BD2-A22F-F32A27B7461C}" destId="{E6B5749D-005A-4261-847B-B73454AF2060}" srcOrd="2" destOrd="0" presId="urn:microsoft.com/office/officeart/2005/8/layout/orgChart1"/>
    <dgm:cxn modelId="{04D0BEF6-A218-4658-AE36-8783A8A877F4}" type="presParOf" srcId="{D7D97448-7343-4905-B5D9-8B2619E5C2C6}" destId="{932CE494-4FF2-476D-8C91-F72CFC73BB02}" srcOrd="6" destOrd="0" presId="urn:microsoft.com/office/officeart/2005/8/layout/orgChart1"/>
    <dgm:cxn modelId="{0F8B10C7-A714-49E1-8976-D639E30EB832}" type="presParOf" srcId="{D7D97448-7343-4905-B5D9-8B2619E5C2C6}" destId="{FEB839B3-9C2B-45F9-92F2-F4C8B1342463}" srcOrd="7" destOrd="0" presId="urn:microsoft.com/office/officeart/2005/8/layout/orgChart1"/>
    <dgm:cxn modelId="{4526E5D6-57B6-4CF9-BAEB-48E00DABE68F}" type="presParOf" srcId="{FEB839B3-9C2B-45F9-92F2-F4C8B1342463}" destId="{B6C9CA4B-658E-482C-8AC3-FD5F07140CB4}" srcOrd="0" destOrd="0" presId="urn:microsoft.com/office/officeart/2005/8/layout/orgChart1"/>
    <dgm:cxn modelId="{7B1CC468-D926-4CF8-8972-5992CA4137DC}" type="presParOf" srcId="{B6C9CA4B-658E-482C-8AC3-FD5F07140CB4}" destId="{154343EE-CB16-456D-959D-25F710DA9113}" srcOrd="0" destOrd="0" presId="urn:microsoft.com/office/officeart/2005/8/layout/orgChart1"/>
    <dgm:cxn modelId="{C776F640-3377-46FF-976C-B1DB63994702}" type="presParOf" srcId="{B6C9CA4B-658E-482C-8AC3-FD5F07140CB4}" destId="{199642A4-7CED-4872-AD16-3B82F9C4855D}" srcOrd="1" destOrd="0" presId="urn:microsoft.com/office/officeart/2005/8/layout/orgChart1"/>
    <dgm:cxn modelId="{51AC46C2-0C3A-48AE-AB02-DF660314F366}" type="presParOf" srcId="{FEB839B3-9C2B-45F9-92F2-F4C8B1342463}" destId="{9B0DA579-167B-43B2-A77F-5D2DF56CB4BB}" srcOrd="1" destOrd="0" presId="urn:microsoft.com/office/officeart/2005/8/layout/orgChart1"/>
    <dgm:cxn modelId="{69635408-CD9E-4E2E-8A1F-58158558A044}" type="presParOf" srcId="{FEB839B3-9C2B-45F9-92F2-F4C8B1342463}" destId="{4916536E-B020-4ACE-A7FD-3F0402792257}" srcOrd="2" destOrd="0" presId="urn:microsoft.com/office/officeart/2005/8/layout/orgChart1"/>
    <dgm:cxn modelId="{815E736E-A9BF-46CE-8233-C350F76A6812}" type="presParOf" srcId="{D7D97448-7343-4905-B5D9-8B2619E5C2C6}" destId="{073E32B7-848A-4450-889D-C4F82107065D}" srcOrd="8" destOrd="0" presId="urn:microsoft.com/office/officeart/2005/8/layout/orgChart1"/>
    <dgm:cxn modelId="{FC8F9AD5-39B1-442A-A194-87DC16F588BA}" type="presParOf" srcId="{D7D97448-7343-4905-B5D9-8B2619E5C2C6}" destId="{A5C8950A-2CB3-41E3-8268-3A2D2868BF87}" srcOrd="9" destOrd="0" presId="urn:microsoft.com/office/officeart/2005/8/layout/orgChart1"/>
    <dgm:cxn modelId="{B7912FB1-D754-4925-9B4A-16829C591A53}" type="presParOf" srcId="{A5C8950A-2CB3-41E3-8268-3A2D2868BF87}" destId="{0CC77C35-D5F1-4400-9E38-63653D128ADE}" srcOrd="0" destOrd="0" presId="urn:microsoft.com/office/officeart/2005/8/layout/orgChart1"/>
    <dgm:cxn modelId="{BF52E7D6-1170-4D83-82FF-C0A1CC33823F}" type="presParOf" srcId="{0CC77C35-D5F1-4400-9E38-63653D128ADE}" destId="{09E744A7-A4C9-4C2A-B376-884FE8FA5AB6}" srcOrd="0" destOrd="0" presId="urn:microsoft.com/office/officeart/2005/8/layout/orgChart1"/>
    <dgm:cxn modelId="{70119E60-23DA-404D-A7DD-2397F1DE1E89}" type="presParOf" srcId="{0CC77C35-D5F1-4400-9E38-63653D128ADE}" destId="{F2649A75-0E5B-445C-A256-B64BE16FBE5C}" srcOrd="1" destOrd="0" presId="urn:microsoft.com/office/officeart/2005/8/layout/orgChart1"/>
    <dgm:cxn modelId="{111F472F-4746-4FE1-A759-3C936C8BD0A9}" type="presParOf" srcId="{A5C8950A-2CB3-41E3-8268-3A2D2868BF87}" destId="{1EE89DBE-8310-44B3-B1DD-FCDC1062234B}" srcOrd="1" destOrd="0" presId="urn:microsoft.com/office/officeart/2005/8/layout/orgChart1"/>
    <dgm:cxn modelId="{7B736525-C476-4E4E-B09B-5A3F5515BA89}" type="presParOf" srcId="{A5C8950A-2CB3-41E3-8268-3A2D2868BF87}" destId="{81004C9D-72FE-49E8-90DE-29810503A41D}" srcOrd="2" destOrd="0" presId="urn:microsoft.com/office/officeart/2005/8/layout/orgChart1"/>
    <dgm:cxn modelId="{2DD26064-6B5F-49D7-ADFE-92B1F22E0918}" type="presParOf" srcId="{D7D97448-7343-4905-B5D9-8B2619E5C2C6}" destId="{63EDBD3C-C084-4383-AE62-2DE0A6D1E8B0}" srcOrd="10" destOrd="0" presId="urn:microsoft.com/office/officeart/2005/8/layout/orgChart1"/>
    <dgm:cxn modelId="{14B0BB5F-AD66-4818-BA13-E775192FC86C}" type="presParOf" srcId="{D7D97448-7343-4905-B5D9-8B2619E5C2C6}" destId="{C8C15ECE-0BBD-4F5A-A3E4-822ECD049A2B}" srcOrd="11" destOrd="0" presId="urn:microsoft.com/office/officeart/2005/8/layout/orgChart1"/>
    <dgm:cxn modelId="{00491301-BD5C-4618-B25A-774C6F3D5BFC}" type="presParOf" srcId="{C8C15ECE-0BBD-4F5A-A3E4-822ECD049A2B}" destId="{1D6DFA20-102F-4B65-90D2-8ADAF5B64F3C}" srcOrd="0" destOrd="0" presId="urn:microsoft.com/office/officeart/2005/8/layout/orgChart1"/>
    <dgm:cxn modelId="{40F7FC2F-C4C2-49F9-BE75-A11389A49583}" type="presParOf" srcId="{1D6DFA20-102F-4B65-90D2-8ADAF5B64F3C}" destId="{5827AD2F-AB82-4695-9592-1CFAA97B35BB}" srcOrd="0" destOrd="0" presId="urn:microsoft.com/office/officeart/2005/8/layout/orgChart1"/>
    <dgm:cxn modelId="{0231D5EA-9A68-407A-B76D-EBDD9ED7F3E5}" type="presParOf" srcId="{1D6DFA20-102F-4B65-90D2-8ADAF5B64F3C}" destId="{49492302-E144-46CA-975E-4FD12A5C08C5}" srcOrd="1" destOrd="0" presId="urn:microsoft.com/office/officeart/2005/8/layout/orgChart1"/>
    <dgm:cxn modelId="{D2C84D19-99F1-4668-BD66-FDC58CEB89D2}" type="presParOf" srcId="{C8C15ECE-0BBD-4F5A-A3E4-822ECD049A2B}" destId="{E5ABF373-5D8A-41E7-8DB7-F1D6C833BD2D}" srcOrd="1" destOrd="0" presId="urn:microsoft.com/office/officeart/2005/8/layout/orgChart1"/>
    <dgm:cxn modelId="{437E5647-6A35-4FD0-B529-594301E467AB}" type="presParOf" srcId="{C8C15ECE-0BBD-4F5A-A3E4-822ECD049A2B}" destId="{4FE726ED-3A90-45F9-8212-44DC1721ACF2}" srcOrd="2" destOrd="0" presId="urn:microsoft.com/office/officeart/2005/8/layout/orgChart1"/>
    <dgm:cxn modelId="{AA4F77DE-6628-441E-B310-8528F36DB991}" type="presParOf" srcId="{D7D97448-7343-4905-B5D9-8B2619E5C2C6}" destId="{3C1AED15-F5A4-441C-8FD5-5998D813B975}" srcOrd="12" destOrd="0" presId="urn:microsoft.com/office/officeart/2005/8/layout/orgChart1"/>
    <dgm:cxn modelId="{38268B0C-2E93-485B-BE67-64413B4BFE04}" type="presParOf" srcId="{D7D97448-7343-4905-B5D9-8B2619E5C2C6}" destId="{05F09493-D546-4C39-81A3-B3AC3CA98AAF}" srcOrd="13" destOrd="0" presId="urn:microsoft.com/office/officeart/2005/8/layout/orgChart1"/>
    <dgm:cxn modelId="{ED4B1C74-CEE4-4F63-BC0A-D66F275C3557}" type="presParOf" srcId="{05F09493-D546-4C39-81A3-B3AC3CA98AAF}" destId="{4BD02432-0A64-4630-86C6-1CDFFF56F2EA}" srcOrd="0" destOrd="0" presId="urn:microsoft.com/office/officeart/2005/8/layout/orgChart1"/>
    <dgm:cxn modelId="{031877B6-5BCC-4983-B1B2-CA5CFCD63D25}" type="presParOf" srcId="{4BD02432-0A64-4630-86C6-1CDFFF56F2EA}" destId="{508A9CD0-B905-42E3-B074-0C07770DA83F}" srcOrd="0" destOrd="0" presId="urn:microsoft.com/office/officeart/2005/8/layout/orgChart1"/>
    <dgm:cxn modelId="{94A42BA4-45DC-4DF7-A48B-A303987CEC64}" type="presParOf" srcId="{4BD02432-0A64-4630-86C6-1CDFFF56F2EA}" destId="{022F5F8A-7842-4542-BB2E-1E3721E9E7DA}" srcOrd="1" destOrd="0" presId="urn:microsoft.com/office/officeart/2005/8/layout/orgChart1"/>
    <dgm:cxn modelId="{A87C3D35-6086-48C5-8395-319A5D7E1424}" type="presParOf" srcId="{05F09493-D546-4C39-81A3-B3AC3CA98AAF}" destId="{9669638C-F483-4EC2-AEBB-900E902B91DE}" srcOrd="1" destOrd="0" presId="urn:microsoft.com/office/officeart/2005/8/layout/orgChart1"/>
    <dgm:cxn modelId="{74EA46AF-C651-48AC-BC5B-40B4AA602B04}" type="presParOf" srcId="{05F09493-D546-4C39-81A3-B3AC3CA98AAF}" destId="{017A8F40-5DFE-401D-9F8D-15C925C167DB}" srcOrd="2" destOrd="0" presId="urn:microsoft.com/office/officeart/2005/8/layout/orgChart1"/>
    <dgm:cxn modelId="{D07DD487-5B76-4B05-BD51-AE281FD7AF35}" type="presParOf" srcId="{C91C94F0-CE76-466D-851E-FD79E5DB1F7C}" destId="{A01011CD-4B86-491C-B7A0-7E8B7083700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AED15-F5A4-441C-8FD5-5998D813B975}">
      <dsp:nvSpPr>
        <dsp:cNvPr id="0" name=""/>
        <dsp:cNvSpPr/>
      </dsp:nvSpPr>
      <dsp:spPr>
        <a:xfrm>
          <a:off x="5578371" y="1399256"/>
          <a:ext cx="121196" cy="2989522"/>
        </a:xfrm>
        <a:custGeom>
          <a:avLst/>
          <a:gdLst/>
          <a:ahLst/>
          <a:cxnLst/>
          <a:rect l="0" t="0" r="0" b="0"/>
          <a:pathLst>
            <a:path>
              <a:moveTo>
                <a:pt x="121196" y="0"/>
              </a:moveTo>
              <a:lnTo>
                <a:pt x="121196" y="2989522"/>
              </a:lnTo>
              <a:lnTo>
                <a:pt x="0" y="29895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EDBD3C-C084-4383-AE62-2DE0A6D1E8B0}">
      <dsp:nvSpPr>
        <dsp:cNvPr id="0" name=""/>
        <dsp:cNvSpPr/>
      </dsp:nvSpPr>
      <dsp:spPr>
        <a:xfrm>
          <a:off x="5699568" y="1399256"/>
          <a:ext cx="121196" cy="2170001"/>
        </a:xfrm>
        <a:custGeom>
          <a:avLst/>
          <a:gdLst/>
          <a:ahLst/>
          <a:cxnLst/>
          <a:rect l="0" t="0" r="0" b="0"/>
          <a:pathLst>
            <a:path>
              <a:moveTo>
                <a:pt x="0" y="0"/>
              </a:moveTo>
              <a:lnTo>
                <a:pt x="0" y="2170001"/>
              </a:lnTo>
              <a:lnTo>
                <a:pt x="121196" y="21700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3E32B7-848A-4450-889D-C4F82107065D}">
      <dsp:nvSpPr>
        <dsp:cNvPr id="0" name=""/>
        <dsp:cNvSpPr/>
      </dsp:nvSpPr>
      <dsp:spPr>
        <a:xfrm>
          <a:off x="5578371" y="1399256"/>
          <a:ext cx="121196" cy="2170001"/>
        </a:xfrm>
        <a:custGeom>
          <a:avLst/>
          <a:gdLst/>
          <a:ahLst/>
          <a:cxnLst/>
          <a:rect l="0" t="0" r="0" b="0"/>
          <a:pathLst>
            <a:path>
              <a:moveTo>
                <a:pt x="121196" y="0"/>
              </a:moveTo>
              <a:lnTo>
                <a:pt x="121196" y="2170001"/>
              </a:lnTo>
              <a:lnTo>
                <a:pt x="0" y="21700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2CE494-4FF2-476D-8C91-F72CFC73BB02}">
      <dsp:nvSpPr>
        <dsp:cNvPr id="0" name=""/>
        <dsp:cNvSpPr/>
      </dsp:nvSpPr>
      <dsp:spPr>
        <a:xfrm>
          <a:off x="5699568" y="1399256"/>
          <a:ext cx="121196" cy="1350479"/>
        </a:xfrm>
        <a:custGeom>
          <a:avLst/>
          <a:gdLst/>
          <a:ahLst/>
          <a:cxnLst/>
          <a:rect l="0" t="0" r="0" b="0"/>
          <a:pathLst>
            <a:path>
              <a:moveTo>
                <a:pt x="0" y="0"/>
              </a:moveTo>
              <a:lnTo>
                <a:pt x="0" y="1350479"/>
              </a:lnTo>
              <a:lnTo>
                <a:pt x="121196" y="13504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7F2F92-A20E-477A-9313-900AC38FFC9C}">
      <dsp:nvSpPr>
        <dsp:cNvPr id="0" name=""/>
        <dsp:cNvSpPr/>
      </dsp:nvSpPr>
      <dsp:spPr>
        <a:xfrm>
          <a:off x="5578371" y="1399256"/>
          <a:ext cx="121196" cy="1350479"/>
        </a:xfrm>
        <a:custGeom>
          <a:avLst/>
          <a:gdLst/>
          <a:ahLst/>
          <a:cxnLst/>
          <a:rect l="0" t="0" r="0" b="0"/>
          <a:pathLst>
            <a:path>
              <a:moveTo>
                <a:pt x="121196" y="0"/>
              </a:moveTo>
              <a:lnTo>
                <a:pt x="121196" y="1350479"/>
              </a:lnTo>
              <a:lnTo>
                <a:pt x="0" y="13504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9A6D64-129C-4309-9745-4A9B006546E9}">
      <dsp:nvSpPr>
        <dsp:cNvPr id="0" name=""/>
        <dsp:cNvSpPr/>
      </dsp:nvSpPr>
      <dsp:spPr>
        <a:xfrm>
          <a:off x="5699568" y="1399256"/>
          <a:ext cx="121196" cy="530957"/>
        </a:xfrm>
        <a:custGeom>
          <a:avLst/>
          <a:gdLst/>
          <a:ahLst/>
          <a:cxnLst/>
          <a:rect l="0" t="0" r="0" b="0"/>
          <a:pathLst>
            <a:path>
              <a:moveTo>
                <a:pt x="0" y="0"/>
              </a:moveTo>
              <a:lnTo>
                <a:pt x="0" y="530957"/>
              </a:lnTo>
              <a:lnTo>
                <a:pt x="121196" y="530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38D1B2-442C-48EF-B24B-384FB850D947}">
      <dsp:nvSpPr>
        <dsp:cNvPr id="0" name=""/>
        <dsp:cNvSpPr/>
      </dsp:nvSpPr>
      <dsp:spPr>
        <a:xfrm>
          <a:off x="5578371" y="1399256"/>
          <a:ext cx="121196" cy="530957"/>
        </a:xfrm>
        <a:custGeom>
          <a:avLst/>
          <a:gdLst/>
          <a:ahLst/>
          <a:cxnLst/>
          <a:rect l="0" t="0" r="0" b="0"/>
          <a:pathLst>
            <a:path>
              <a:moveTo>
                <a:pt x="121196" y="0"/>
              </a:moveTo>
              <a:lnTo>
                <a:pt x="121196" y="530957"/>
              </a:lnTo>
              <a:lnTo>
                <a:pt x="0" y="530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2EC1EB-CA15-4F71-B326-5D71667BA93F}">
      <dsp:nvSpPr>
        <dsp:cNvPr id="0" name=""/>
        <dsp:cNvSpPr/>
      </dsp:nvSpPr>
      <dsp:spPr>
        <a:xfrm>
          <a:off x="4302918" y="579734"/>
          <a:ext cx="1396649" cy="242393"/>
        </a:xfrm>
        <a:custGeom>
          <a:avLst/>
          <a:gdLst/>
          <a:ahLst/>
          <a:cxnLst/>
          <a:rect l="0" t="0" r="0" b="0"/>
          <a:pathLst>
            <a:path>
              <a:moveTo>
                <a:pt x="0" y="0"/>
              </a:moveTo>
              <a:lnTo>
                <a:pt x="0" y="121196"/>
              </a:lnTo>
              <a:lnTo>
                <a:pt x="1396649" y="121196"/>
              </a:lnTo>
              <a:lnTo>
                <a:pt x="1396649" y="2423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D1F921-F6FE-491B-9605-E701F9AAB99F}">
      <dsp:nvSpPr>
        <dsp:cNvPr id="0" name=""/>
        <dsp:cNvSpPr/>
      </dsp:nvSpPr>
      <dsp:spPr>
        <a:xfrm>
          <a:off x="2785072" y="1399256"/>
          <a:ext cx="121196" cy="1350479"/>
        </a:xfrm>
        <a:custGeom>
          <a:avLst/>
          <a:gdLst/>
          <a:ahLst/>
          <a:cxnLst/>
          <a:rect l="0" t="0" r="0" b="0"/>
          <a:pathLst>
            <a:path>
              <a:moveTo>
                <a:pt x="121196" y="0"/>
              </a:moveTo>
              <a:lnTo>
                <a:pt x="121196" y="1350479"/>
              </a:lnTo>
              <a:lnTo>
                <a:pt x="0" y="13504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168211-A36F-436C-BD14-F36573DAC311}">
      <dsp:nvSpPr>
        <dsp:cNvPr id="0" name=""/>
        <dsp:cNvSpPr/>
      </dsp:nvSpPr>
      <dsp:spPr>
        <a:xfrm>
          <a:off x="2906269" y="1399256"/>
          <a:ext cx="121196" cy="530957"/>
        </a:xfrm>
        <a:custGeom>
          <a:avLst/>
          <a:gdLst/>
          <a:ahLst/>
          <a:cxnLst/>
          <a:rect l="0" t="0" r="0" b="0"/>
          <a:pathLst>
            <a:path>
              <a:moveTo>
                <a:pt x="0" y="0"/>
              </a:moveTo>
              <a:lnTo>
                <a:pt x="0" y="530957"/>
              </a:lnTo>
              <a:lnTo>
                <a:pt x="121196" y="530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DB983A-07EC-40FE-A06B-DD785646DE3B}">
      <dsp:nvSpPr>
        <dsp:cNvPr id="0" name=""/>
        <dsp:cNvSpPr/>
      </dsp:nvSpPr>
      <dsp:spPr>
        <a:xfrm>
          <a:off x="2785072" y="1399256"/>
          <a:ext cx="121196" cy="530957"/>
        </a:xfrm>
        <a:custGeom>
          <a:avLst/>
          <a:gdLst/>
          <a:ahLst/>
          <a:cxnLst/>
          <a:rect l="0" t="0" r="0" b="0"/>
          <a:pathLst>
            <a:path>
              <a:moveTo>
                <a:pt x="121196" y="0"/>
              </a:moveTo>
              <a:lnTo>
                <a:pt x="121196" y="530957"/>
              </a:lnTo>
              <a:lnTo>
                <a:pt x="0" y="530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20E0CE-A176-4875-A3ED-C7E7080D6976}">
      <dsp:nvSpPr>
        <dsp:cNvPr id="0" name=""/>
        <dsp:cNvSpPr/>
      </dsp:nvSpPr>
      <dsp:spPr>
        <a:xfrm>
          <a:off x="2906269" y="579734"/>
          <a:ext cx="1396649" cy="242393"/>
        </a:xfrm>
        <a:custGeom>
          <a:avLst/>
          <a:gdLst/>
          <a:ahLst/>
          <a:cxnLst/>
          <a:rect l="0" t="0" r="0" b="0"/>
          <a:pathLst>
            <a:path>
              <a:moveTo>
                <a:pt x="1396649" y="0"/>
              </a:moveTo>
              <a:lnTo>
                <a:pt x="1396649" y="121196"/>
              </a:lnTo>
              <a:lnTo>
                <a:pt x="0" y="121196"/>
              </a:lnTo>
              <a:lnTo>
                <a:pt x="0" y="2423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F06AC9-0B28-495C-8A07-93E9E2828CFD}">
      <dsp:nvSpPr>
        <dsp:cNvPr id="0" name=""/>
        <dsp:cNvSpPr/>
      </dsp:nvSpPr>
      <dsp:spPr>
        <a:xfrm>
          <a:off x="3725791" y="2606"/>
          <a:ext cx="1154255" cy="577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公平交易法</a:t>
          </a:r>
        </a:p>
      </dsp:txBody>
      <dsp:txXfrm>
        <a:off x="3725791" y="2606"/>
        <a:ext cx="1154255" cy="577127"/>
      </dsp:txXfrm>
    </dsp:sp>
    <dsp:sp modelId="{D6D5AD15-2181-4CF0-91FF-CADC5D2F4E5C}">
      <dsp:nvSpPr>
        <dsp:cNvPr id="0" name=""/>
        <dsp:cNvSpPr/>
      </dsp:nvSpPr>
      <dsp:spPr>
        <a:xfrm>
          <a:off x="2329141" y="822128"/>
          <a:ext cx="1154255" cy="577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限制競爭</a:t>
          </a:r>
        </a:p>
      </dsp:txBody>
      <dsp:txXfrm>
        <a:off x="2329141" y="822128"/>
        <a:ext cx="1154255" cy="577127"/>
      </dsp:txXfrm>
    </dsp:sp>
    <dsp:sp modelId="{BC8DCDAA-0E3F-4305-901C-0DE9E6BECAFE}">
      <dsp:nvSpPr>
        <dsp:cNvPr id="0" name=""/>
        <dsp:cNvSpPr/>
      </dsp:nvSpPr>
      <dsp:spPr>
        <a:xfrm>
          <a:off x="1630816" y="1641650"/>
          <a:ext cx="1154255" cy="577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獨占行為</a:t>
          </a:r>
        </a:p>
      </dsp:txBody>
      <dsp:txXfrm>
        <a:off x="1630816" y="1641650"/>
        <a:ext cx="1154255" cy="577127"/>
      </dsp:txXfrm>
    </dsp:sp>
    <dsp:sp modelId="{22A6185C-44E8-4549-8E9C-045CBE4CF0D0}">
      <dsp:nvSpPr>
        <dsp:cNvPr id="0" name=""/>
        <dsp:cNvSpPr/>
      </dsp:nvSpPr>
      <dsp:spPr>
        <a:xfrm>
          <a:off x="3027466" y="1641650"/>
          <a:ext cx="1154255" cy="577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結合行為</a:t>
          </a:r>
        </a:p>
      </dsp:txBody>
      <dsp:txXfrm>
        <a:off x="3027466" y="1641650"/>
        <a:ext cx="1154255" cy="577127"/>
      </dsp:txXfrm>
    </dsp:sp>
    <dsp:sp modelId="{6F69BC65-6FDC-42D6-B19C-BFA47DB7E831}">
      <dsp:nvSpPr>
        <dsp:cNvPr id="0" name=""/>
        <dsp:cNvSpPr/>
      </dsp:nvSpPr>
      <dsp:spPr>
        <a:xfrm>
          <a:off x="1630816" y="2461171"/>
          <a:ext cx="1154255" cy="577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聯合行為</a:t>
          </a:r>
        </a:p>
      </dsp:txBody>
      <dsp:txXfrm>
        <a:off x="1630816" y="2461171"/>
        <a:ext cx="1154255" cy="577127"/>
      </dsp:txXfrm>
    </dsp:sp>
    <dsp:sp modelId="{EE624F75-2C71-4751-9B1D-6809B75516A7}">
      <dsp:nvSpPr>
        <dsp:cNvPr id="0" name=""/>
        <dsp:cNvSpPr/>
      </dsp:nvSpPr>
      <dsp:spPr>
        <a:xfrm>
          <a:off x="5122440" y="822128"/>
          <a:ext cx="1154255" cy="577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不公平行為</a:t>
          </a:r>
        </a:p>
      </dsp:txBody>
      <dsp:txXfrm>
        <a:off x="5122440" y="822128"/>
        <a:ext cx="1154255" cy="577127"/>
      </dsp:txXfrm>
    </dsp:sp>
    <dsp:sp modelId="{3107CCC9-BE53-4F2F-9ED2-BEB0DCE25E28}">
      <dsp:nvSpPr>
        <dsp:cNvPr id="0" name=""/>
        <dsp:cNvSpPr/>
      </dsp:nvSpPr>
      <dsp:spPr>
        <a:xfrm>
          <a:off x="4424115" y="1641650"/>
          <a:ext cx="1154255" cy="577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約定轉售價格行為</a:t>
          </a:r>
        </a:p>
      </dsp:txBody>
      <dsp:txXfrm>
        <a:off x="4424115" y="1641650"/>
        <a:ext cx="1154255" cy="577127"/>
      </dsp:txXfrm>
    </dsp:sp>
    <dsp:sp modelId="{351F8858-6D2E-4B3B-A8F6-0AD8B2ACDE64}">
      <dsp:nvSpPr>
        <dsp:cNvPr id="0" name=""/>
        <dsp:cNvSpPr/>
      </dsp:nvSpPr>
      <dsp:spPr>
        <a:xfrm>
          <a:off x="5820765" y="1641650"/>
          <a:ext cx="1154255" cy="577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妨礙公平競爭行為</a:t>
          </a:r>
        </a:p>
      </dsp:txBody>
      <dsp:txXfrm>
        <a:off x="5820765" y="1641650"/>
        <a:ext cx="1154255" cy="577127"/>
      </dsp:txXfrm>
    </dsp:sp>
    <dsp:sp modelId="{F8045EEB-EBDE-4364-A82A-9F3C7B53CA23}">
      <dsp:nvSpPr>
        <dsp:cNvPr id="0" name=""/>
        <dsp:cNvSpPr/>
      </dsp:nvSpPr>
      <dsp:spPr>
        <a:xfrm>
          <a:off x="4424115" y="2461171"/>
          <a:ext cx="1154255" cy="577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仿冒他人商品服務表徵行為</a:t>
          </a:r>
        </a:p>
      </dsp:txBody>
      <dsp:txXfrm>
        <a:off x="4424115" y="2461171"/>
        <a:ext cx="1154255" cy="577127"/>
      </dsp:txXfrm>
    </dsp:sp>
    <dsp:sp modelId="{154343EE-CB16-456D-959D-25F710DA9113}">
      <dsp:nvSpPr>
        <dsp:cNvPr id="0" name=""/>
        <dsp:cNvSpPr/>
      </dsp:nvSpPr>
      <dsp:spPr>
        <a:xfrm>
          <a:off x="5820765" y="2461171"/>
          <a:ext cx="1154255" cy="577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虛偽不實廣告行為</a:t>
          </a:r>
        </a:p>
      </dsp:txBody>
      <dsp:txXfrm>
        <a:off x="5820765" y="2461171"/>
        <a:ext cx="1154255" cy="577127"/>
      </dsp:txXfrm>
    </dsp:sp>
    <dsp:sp modelId="{09E744A7-A4C9-4C2A-B376-884FE8FA5AB6}">
      <dsp:nvSpPr>
        <dsp:cNvPr id="0" name=""/>
        <dsp:cNvSpPr/>
      </dsp:nvSpPr>
      <dsp:spPr>
        <a:xfrm>
          <a:off x="4424115" y="3280693"/>
          <a:ext cx="1154255" cy="577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損害他人營業信譽行為</a:t>
          </a:r>
        </a:p>
      </dsp:txBody>
      <dsp:txXfrm>
        <a:off x="4424115" y="3280693"/>
        <a:ext cx="1154255" cy="577127"/>
      </dsp:txXfrm>
    </dsp:sp>
    <dsp:sp modelId="{5827AD2F-AB82-4695-9592-1CFAA97B35BB}">
      <dsp:nvSpPr>
        <dsp:cNvPr id="0" name=""/>
        <dsp:cNvSpPr/>
      </dsp:nvSpPr>
      <dsp:spPr>
        <a:xfrm>
          <a:off x="5820765" y="3280693"/>
          <a:ext cx="1154255" cy="577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不當多層次傳銷行為</a:t>
          </a:r>
        </a:p>
      </dsp:txBody>
      <dsp:txXfrm>
        <a:off x="5820765" y="3280693"/>
        <a:ext cx="1154255" cy="577127"/>
      </dsp:txXfrm>
    </dsp:sp>
    <dsp:sp modelId="{508A9CD0-B905-42E3-B074-0C07770DA83F}">
      <dsp:nvSpPr>
        <dsp:cNvPr id="0" name=""/>
        <dsp:cNvSpPr/>
      </dsp:nvSpPr>
      <dsp:spPr>
        <a:xfrm>
          <a:off x="4424115" y="4100215"/>
          <a:ext cx="1154255" cy="577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其他足以影響交易秩序行為</a:t>
          </a:r>
        </a:p>
      </dsp:txBody>
      <dsp:txXfrm>
        <a:off x="4424115" y="4100215"/>
        <a:ext cx="1154255" cy="57712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919" cy="33996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5624596" y="0"/>
            <a:ext cx="4302919" cy="339963"/>
          </a:xfrm>
          <a:prstGeom prst="rect">
            <a:avLst/>
          </a:prstGeom>
        </p:spPr>
        <p:txBody>
          <a:bodyPr vert="horz" lIns="91440" tIns="45720" rIns="91440" bIns="45720" rtlCol="0"/>
          <a:lstStyle>
            <a:lvl1pPr algn="r">
              <a:defRPr sz="1200"/>
            </a:lvl1pPr>
          </a:lstStyle>
          <a:p>
            <a:endParaRPr lang="zh-TW" altLang="en-US"/>
          </a:p>
        </p:txBody>
      </p:sp>
      <p:sp>
        <p:nvSpPr>
          <p:cNvPr id="4" name="頁尾版面配置區 3"/>
          <p:cNvSpPr>
            <a:spLocks noGrp="1"/>
          </p:cNvSpPr>
          <p:nvPr>
            <p:ph type="ftr" sz="quarter" idx="2"/>
          </p:nvPr>
        </p:nvSpPr>
        <p:spPr>
          <a:xfrm>
            <a:off x="0" y="6458120"/>
            <a:ext cx="4302919" cy="339963"/>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624596" y="6458120"/>
            <a:ext cx="4302919" cy="339963"/>
          </a:xfrm>
          <a:prstGeom prst="rect">
            <a:avLst/>
          </a:prstGeom>
        </p:spPr>
        <p:txBody>
          <a:bodyPr vert="horz" lIns="91440" tIns="45720" rIns="91440" bIns="45720" rtlCol="0" anchor="b"/>
          <a:lstStyle>
            <a:lvl1pPr algn="r">
              <a:defRPr sz="1200"/>
            </a:lvl1pPr>
          </a:lstStyle>
          <a:p>
            <a:fld id="{1CABD092-DB26-4AB8-8CB4-08E3BFD7F773}" type="slidenum">
              <a:rPr lang="zh-TW" altLang="en-US" smtClean="0"/>
              <a:t>‹#›</a:t>
            </a:fld>
            <a:endParaRPr lang="zh-TW" altLang="en-US"/>
          </a:p>
        </p:txBody>
      </p:sp>
    </p:spTree>
    <p:extLst>
      <p:ext uri="{BB962C8B-B14F-4D97-AF65-F5344CB8AC3E}">
        <p14:creationId xmlns:p14="http://schemas.microsoft.com/office/powerpoint/2010/main" val="5726685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919" cy="33996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624596" y="0"/>
            <a:ext cx="4302919" cy="339963"/>
          </a:xfrm>
          <a:prstGeom prst="rect">
            <a:avLst/>
          </a:prstGeom>
        </p:spPr>
        <p:txBody>
          <a:bodyPr vert="horz" lIns="91440" tIns="45720" rIns="91440" bIns="45720" rtlCol="0"/>
          <a:lstStyle>
            <a:lvl1pPr algn="r">
              <a:defRPr sz="1200"/>
            </a:lvl1pPr>
          </a:lstStyle>
          <a:p>
            <a:endParaRPr lang="zh-TW" altLang="en-US"/>
          </a:p>
        </p:txBody>
      </p:sp>
      <p:sp>
        <p:nvSpPr>
          <p:cNvPr id="4" name="投影片圖像版面配置區 3"/>
          <p:cNvSpPr>
            <a:spLocks noGrp="1" noRot="1" noChangeAspect="1"/>
          </p:cNvSpPr>
          <p:nvPr>
            <p:ph type="sldImg" idx="2"/>
          </p:nvPr>
        </p:nvSpPr>
        <p:spPr>
          <a:xfrm>
            <a:off x="3265488" y="509588"/>
            <a:ext cx="3398837" cy="25495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92982" y="3229650"/>
            <a:ext cx="7943850" cy="3059668"/>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6458120"/>
            <a:ext cx="4302919" cy="339963"/>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4596" y="6458120"/>
            <a:ext cx="4302919" cy="339963"/>
          </a:xfrm>
          <a:prstGeom prst="rect">
            <a:avLst/>
          </a:prstGeom>
        </p:spPr>
        <p:txBody>
          <a:bodyPr vert="horz" lIns="91440" tIns="45720" rIns="91440" bIns="45720" rtlCol="0" anchor="b"/>
          <a:lstStyle>
            <a:lvl1pPr algn="r">
              <a:defRPr sz="1200"/>
            </a:lvl1pPr>
          </a:lstStyle>
          <a:p>
            <a:fld id="{87666DD7-457D-4193-89D6-69A1A9FE2F1E}" type="slidenum">
              <a:rPr lang="zh-TW" altLang="en-US" smtClean="0"/>
              <a:pPr/>
              <a:t>‹#›</a:t>
            </a:fld>
            <a:endParaRPr lang="zh-TW" altLang="en-US"/>
          </a:p>
        </p:txBody>
      </p:sp>
    </p:spTree>
    <p:extLst>
      <p:ext uri="{BB962C8B-B14F-4D97-AF65-F5344CB8AC3E}">
        <p14:creationId xmlns:p14="http://schemas.microsoft.com/office/powerpoint/2010/main" val="306116095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p:sp>
      <p:sp>
        <p:nvSpPr>
          <p:cNvPr id="91139" name="備忘稿版面配置區 2"/>
          <p:cNvSpPr>
            <a:spLocks noGrp="1"/>
          </p:cNvSpPr>
          <p:nvPr>
            <p:ph type="body" idx="1"/>
          </p:nvPr>
        </p:nvSpPr>
        <p:spPr>
          <a:noFill/>
        </p:spPr>
        <p:txBody>
          <a:bodyPr/>
          <a:lstStyle/>
          <a:p>
            <a:endParaRPr lang="zh-TW" altLang="en-US" smtClean="0"/>
          </a:p>
        </p:txBody>
      </p:sp>
      <p:sp>
        <p:nvSpPr>
          <p:cNvPr id="91140" name="投影片編號版面配置區 3"/>
          <p:cNvSpPr>
            <a:spLocks noGrp="1"/>
          </p:cNvSpPr>
          <p:nvPr>
            <p:ph type="sldNum" sz="quarter" idx="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latinLnBrk="1" hangingPunct="0">
              <a:spcBef>
                <a:spcPct val="30000"/>
              </a:spcBef>
              <a:defRPr sz="1200" b="1">
                <a:solidFill>
                  <a:schemeClr val="tx1"/>
                </a:solidFill>
                <a:latin typeface="Arial" pitchFamily="34" charset="0"/>
                <a:ea typeface="宋体" pitchFamily="2" charset="-122"/>
              </a:defRPr>
            </a:lvl1pPr>
            <a:lvl2pPr marL="742950" indent="-285750" eaLnBrk="0" latinLnBrk="1" hangingPunct="0">
              <a:spcBef>
                <a:spcPct val="30000"/>
              </a:spcBef>
              <a:defRPr sz="1200" b="1">
                <a:solidFill>
                  <a:schemeClr val="tx1"/>
                </a:solidFill>
                <a:latin typeface="Arial" pitchFamily="34" charset="0"/>
                <a:ea typeface="宋体" pitchFamily="2" charset="-122"/>
              </a:defRPr>
            </a:lvl2pPr>
            <a:lvl3pPr marL="1143000" indent="-228600" eaLnBrk="0" latinLnBrk="1" hangingPunct="0">
              <a:spcBef>
                <a:spcPct val="30000"/>
              </a:spcBef>
              <a:defRPr sz="28800" b="1" baseline="7000">
                <a:solidFill>
                  <a:schemeClr val="bg1"/>
                </a:solidFill>
                <a:latin typeface="Arial" pitchFamily="34" charset="0"/>
                <a:ea typeface="宋体" pitchFamily="2" charset="-122"/>
              </a:defRPr>
            </a:lvl3pPr>
            <a:lvl4pPr marL="1600200" indent="-228600" eaLnBrk="0" fontAlgn="t" hangingPunct="0">
              <a:spcBef>
                <a:spcPct val="30000"/>
              </a:spcBef>
              <a:defRPr sz="28800" b="1" baseline="7000">
                <a:solidFill>
                  <a:schemeClr val="bg1"/>
                </a:solidFill>
                <a:latin typeface="Arial" pitchFamily="34" charset="0"/>
                <a:ea typeface="宋体" pitchFamily="2" charset="-122"/>
              </a:defRPr>
            </a:lvl4pPr>
            <a:lvl5pPr marL="2057400" indent="-228600" eaLnBrk="0" hangingPunct="0">
              <a:spcBef>
                <a:spcPct val="30000"/>
              </a:spcBef>
              <a:buFont typeface="永中宋体" charset="0"/>
              <a:defRPr sz="1200" b="1">
                <a:solidFill>
                  <a:schemeClr val="tx1"/>
                </a:solidFill>
                <a:latin typeface="Arial" pitchFamily="34" charset="0"/>
                <a:ea typeface="宋体" pitchFamily="2" charset="-122"/>
              </a:defRPr>
            </a:lvl5pPr>
            <a:lvl6pPr marL="2514600" indent="-228600" eaLnBrk="0" fontAlgn="base" hangingPunct="0">
              <a:spcBef>
                <a:spcPct val="30000"/>
              </a:spcBef>
              <a:spcAft>
                <a:spcPct val="0"/>
              </a:spcAft>
              <a:buSzPct val="100000"/>
              <a:buFont typeface="永中宋体" charset="0"/>
              <a:defRPr sz="1200" b="1">
                <a:solidFill>
                  <a:schemeClr val="tx1"/>
                </a:solidFill>
                <a:latin typeface="Arial" pitchFamily="34" charset="0"/>
                <a:ea typeface="宋体" pitchFamily="2" charset="-122"/>
              </a:defRPr>
            </a:lvl6pPr>
            <a:lvl7pPr marL="2971800" indent="-228600" eaLnBrk="0" fontAlgn="base" hangingPunct="0">
              <a:spcBef>
                <a:spcPct val="30000"/>
              </a:spcBef>
              <a:spcAft>
                <a:spcPct val="0"/>
              </a:spcAft>
              <a:buSzPct val="100000"/>
              <a:buFont typeface="永中宋体" charset="0"/>
              <a:defRPr sz="1200" b="1">
                <a:solidFill>
                  <a:schemeClr val="tx1"/>
                </a:solidFill>
                <a:latin typeface="Arial" pitchFamily="34" charset="0"/>
                <a:ea typeface="宋体" pitchFamily="2" charset="-122"/>
              </a:defRPr>
            </a:lvl7pPr>
            <a:lvl8pPr marL="3429000" indent="-228600" eaLnBrk="0" fontAlgn="base" hangingPunct="0">
              <a:spcBef>
                <a:spcPct val="30000"/>
              </a:spcBef>
              <a:spcAft>
                <a:spcPct val="0"/>
              </a:spcAft>
              <a:buSzPct val="100000"/>
              <a:buFont typeface="永中宋体" charset="0"/>
              <a:defRPr sz="1200" b="1">
                <a:solidFill>
                  <a:schemeClr val="tx1"/>
                </a:solidFill>
                <a:latin typeface="Arial" pitchFamily="34" charset="0"/>
                <a:ea typeface="宋体" pitchFamily="2" charset="-122"/>
              </a:defRPr>
            </a:lvl8pPr>
            <a:lvl9pPr marL="3886200" indent="-228600" eaLnBrk="0" fontAlgn="base" hangingPunct="0">
              <a:spcBef>
                <a:spcPct val="30000"/>
              </a:spcBef>
              <a:spcAft>
                <a:spcPct val="0"/>
              </a:spcAft>
              <a:buSzPct val="100000"/>
              <a:buFont typeface="永中宋体" charset="0"/>
              <a:defRPr sz="1200" b="1">
                <a:solidFill>
                  <a:schemeClr val="tx1"/>
                </a:solidFill>
                <a:latin typeface="Arial" pitchFamily="34" charset="0"/>
                <a:ea typeface="宋体" pitchFamily="2" charset="-122"/>
              </a:defRPr>
            </a:lvl9pPr>
          </a:lstStyle>
          <a:p>
            <a:pPr eaLnBrk="1" latinLnBrk="0" hangingPunct="1">
              <a:spcBef>
                <a:spcPct val="0"/>
              </a:spcBef>
            </a:pPr>
            <a:fld id="{F31D9C04-F2D1-4B9E-A5AA-9F16DA48BC97}" type="slidenum">
              <a:rPr lang="zh-TW" altLang="en-US" sz="1400" b="0" smtClean="0">
                <a:latin typeface="Calibri" pitchFamily="34" charset="0"/>
              </a:rPr>
              <a:pPr eaLnBrk="1" latinLnBrk="0" hangingPunct="1">
                <a:spcBef>
                  <a:spcPct val="0"/>
                </a:spcBef>
              </a:pPr>
              <a:t>1</a:t>
            </a:fld>
            <a:endParaRPr lang="zh-TW" altLang="en-US" sz="1400" b="0" smtClean="0">
              <a:latin typeface="Calibri" pitchFamily="34" charset="0"/>
            </a:endParaRPr>
          </a:p>
        </p:txBody>
      </p:sp>
      <p:sp>
        <p:nvSpPr>
          <p:cNvPr id="91141" name="日期版面配置區 4"/>
          <p:cNvSpPr>
            <a:spLocks noGrp="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latinLnBrk="1" hangingPunct="0">
              <a:spcBef>
                <a:spcPct val="30000"/>
              </a:spcBef>
              <a:defRPr sz="1200" b="1">
                <a:solidFill>
                  <a:schemeClr val="tx1"/>
                </a:solidFill>
                <a:latin typeface="Arial" pitchFamily="34" charset="0"/>
                <a:ea typeface="宋体" pitchFamily="2" charset="-122"/>
              </a:defRPr>
            </a:lvl1pPr>
            <a:lvl2pPr marL="742950" indent="-285750" eaLnBrk="0" latinLnBrk="1" hangingPunct="0">
              <a:spcBef>
                <a:spcPct val="30000"/>
              </a:spcBef>
              <a:defRPr sz="1200" b="1">
                <a:solidFill>
                  <a:schemeClr val="tx1"/>
                </a:solidFill>
                <a:latin typeface="Arial" pitchFamily="34" charset="0"/>
                <a:ea typeface="宋体" pitchFamily="2" charset="-122"/>
              </a:defRPr>
            </a:lvl2pPr>
            <a:lvl3pPr marL="1143000" indent="-228600" eaLnBrk="0" latinLnBrk="1" hangingPunct="0">
              <a:spcBef>
                <a:spcPct val="30000"/>
              </a:spcBef>
              <a:defRPr sz="28800" b="1" baseline="7000">
                <a:solidFill>
                  <a:schemeClr val="bg1"/>
                </a:solidFill>
                <a:latin typeface="Arial" pitchFamily="34" charset="0"/>
                <a:ea typeface="宋体" pitchFamily="2" charset="-122"/>
              </a:defRPr>
            </a:lvl3pPr>
            <a:lvl4pPr marL="1600200" indent="-228600" eaLnBrk="0" fontAlgn="t" hangingPunct="0">
              <a:spcBef>
                <a:spcPct val="30000"/>
              </a:spcBef>
              <a:defRPr sz="28800" b="1" baseline="7000">
                <a:solidFill>
                  <a:schemeClr val="bg1"/>
                </a:solidFill>
                <a:latin typeface="Arial" pitchFamily="34" charset="0"/>
                <a:ea typeface="宋体" pitchFamily="2" charset="-122"/>
              </a:defRPr>
            </a:lvl4pPr>
            <a:lvl5pPr marL="2057400" indent="-228600" eaLnBrk="0" hangingPunct="0">
              <a:spcBef>
                <a:spcPct val="30000"/>
              </a:spcBef>
              <a:buFont typeface="永中宋体" charset="0"/>
              <a:defRPr sz="1200" b="1">
                <a:solidFill>
                  <a:schemeClr val="tx1"/>
                </a:solidFill>
                <a:latin typeface="Arial" pitchFamily="34" charset="0"/>
                <a:ea typeface="宋体" pitchFamily="2" charset="-122"/>
              </a:defRPr>
            </a:lvl5pPr>
            <a:lvl6pPr marL="2514600" indent="-228600" eaLnBrk="0" fontAlgn="base" hangingPunct="0">
              <a:spcBef>
                <a:spcPct val="30000"/>
              </a:spcBef>
              <a:spcAft>
                <a:spcPct val="0"/>
              </a:spcAft>
              <a:buSzPct val="100000"/>
              <a:buFont typeface="永中宋体" charset="0"/>
              <a:defRPr sz="1200" b="1">
                <a:solidFill>
                  <a:schemeClr val="tx1"/>
                </a:solidFill>
                <a:latin typeface="Arial" pitchFamily="34" charset="0"/>
                <a:ea typeface="宋体" pitchFamily="2" charset="-122"/>
              </a:defRPr>
            </a:lvl6pPr>
            <a:lvl7pPr marL="2971800" indent="-228600" eaLnBrk="0" fontAlgn="base" hangingPunct="0">
              <a:spcBef>
                <a:spcPct val="30000"/>
              </a:spcBef>
              <a:spcAft>
                <a:spcPct val="0"/>
              </a:spcAft>
              <a:buSzPct val="100000"/>
              <a:buFont typeface="永中宋体" charset="0"/>
              <a:defRPr sz="1200" b="1">
                <a:solidFill>
                  <a:schemeClr val="tx1"/>
                </a:solidFill>
                <a:latin typeface="Arial" pitchFamily="34" charset="0"/>
                <a:ea typeface="宋体" pitchFamily="2" charset="-122"/>
              </a:defRPr>
            </a:lvl7pPr>
            <a:lvl8pPr marL="3429000" indent="-228600" eaLnBrk="0" fontAlgn="base" hangingPunct="0">
              <a:spcBef>
                <a:spcPct val="30000"/>
              </a:spcBef>
              <a:spcAft>
                <a:spcPct val="0"/>
              </a:spcAft>
              <a:buSzPct val="100000"/>
              <a:buFont typeface="永中宋体" charset="0"/>
              <a:defRPr sz="1200" b="1">
                <a:solidFill>
                  <a:schemeClr val="tx1"/>
                </a:solidFill>
                <a:latin typeface="Arial" pitchFamily="34" charset="0"/>
                <a:ea typeface="宋体" pitchFamily="2" charset="-122"/>
              </a:defRPr>
            </a:lvl8pPr>
            <a:lvl9pPr marL="3886200" indent="-228600" eaLnBrk="0" fontAlgn="base" hangingPunct="0">
              <a:spcBef>
                <a:spcPct val="30000"/>
              </a:spcBef>
              <a:spcAft>
                <a:spcPct val="0"/>
              </a:spcAft>
              <a:buSzPct val="100000"/>
              <a:buFont typeface="永中宋体" charset="0"/>
              <a:defRPr sz="1200" b="1">
                <a:solidFill>
                  <a:schemeClr val="tx1"/>
                </a:solidFill>
                <a:latin typeface="Arial" pitchFamily="34" charset="0"/>
                <a:ea typeface="宋体" pitchFamily="2" charset="-122"/>
              </a:defRPr>
            </a:lvl9pPr>
          </a:lstStyle>
          <a:p>
            <a:pPr eaLnBrk="1" latinLnBrk="0" hangingPunct="1">
              <a:spcBef>
                <a:spcPct val="0"/>
              </a:spcBef>
            </a:pPr>
            <a:endParaRPr lang="zh-TW" altLang="en-US" sz="1400" b="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
        <p:nvSpPr>
          <p:cNvPr id="3" name="日期版面配置區 2"/>
          <p:cNvSpPr>
            <a:spLocks noGrp="1"/>
          </p:cNvSpPr>
          <p:nvPr>
            <p:ph type="dt" idx="10"/>
          </p:nvPr>
        </p:nvSpPr>
        <p:spPr/>
        <p:txBody>
          <a:bodyPr/>
          <a:lstStyle/>
          <a:p>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
        <p:nvSpPr>
          <p:cNvPr id="3" name="日期版面配置區 2"/>
          <p:cNvSpPr>
            <a:spLocks noGrp="1"/>
          </p:cNvSpPr>
          <p:nvPr>
            <p:ph type="dt" idx="10"/>
          </p:nvPr>
        </p:nvSpPr>
        <p:spPr/>
        <p:txBody>
          <a:bodyPr/>
          <a:lstStyle/>
          <a:p>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
        <p:nvSpPr>
          <p:cNvPr id="3" name="日期版面配置區 2"/>
          <p:cNvSpPr>
            <a:spLocks noGrp="1"/>
          </p:cNvSpPr>
          <p:nvPr>
            <p:ph type="dt" idx="10"/>
          </p:nvPr>
        </p:nvSpPr>
        <p:spPr/>
        <p:txBody>
          <a:bodyPr/>
          <a:lstStyle/>
          <a:p>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
        <p:nvSpPr>
          <p:cNvPr id="3" name="日期版面配置區 2"/>
          <p:cNvSpPr>
            <a:spLocks noGrp="1"/>
          </p:cNvSpPr>
          <p:nvPr>
            <p:ph type="dt" idx="10"/>
          </p:nvPr>
        </p:nvSpPr>
        <p:spPr/>
        <p:txBody>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
        <p:nvSpPr>
          <p:cNvPr id="3" name="日期版面配置區 2"/>
          <p:cNvSpPr>
            <a:spLocks noGrp="1"/>
          </p:cNvSpPr>
          <p:nvPr>
            <p:ph type="dt" idx="10"/>
          </p:nvPr>
        </p:nvSpPr>
        <p:spPr/>
        <p:txBody>
          <a:bodyPr/>
          <a:lstStyle/>
          <a:p>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
        <p:nvSpPr>
          <p:cNvPr id="3" name="日期版面配置區 2"/>
          <p:cNvSpPr>
            <a:spLocks noGrp="1"/>
          </p:cNvSpPr>
          <p:nvPr>
            <p:ph type="dt" idx="10"/>
          </p:nvPr>
        </p:nvSpPr>
        <p:spPr/>
        <p:txBody>
          <a:bodyPr/>
          <a:lstStyle/>
          <a:p>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
        <p:nvSpPr>
          <p:cNvPr id="3" name="日期版面配置區 2"/>
          <p:cNvSpPr>
            <a:spLocks noGrp="1"/>
          </p:cNvSpPr>
          <p:nvPr>
            <p:ph type="dt" idx="10"/>
          </p:nvPr>
        </p:nvSpPr>
        <p:spPr/>
        <p:txBody>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r>
              <a:rPr lang="zh-TW" altLang="en-US" smtClean="0"/>
              <a:t>僑馥建築經理股份有限公司 </a:t>
            </a:r>
            <a:r>
              <a:rPr lang="en-US" altLang="zh-TW" smtClean="0"/>
              <a:t>Chaofu Real Estate Management Co., Ltd.</a:t>
            </a:r>
            <a:endParaRPr lang="zh-TW" altLang="en-US" dirty="0"/>
          </a:p>
        </p:txBody>
      </p:sp>
      <p:sp>
        <p:nvSpPr>
          <p:cNvPr id="8" name="投影片編號版面配置區 5"/>
          <p:cNvSpPr>
            <a:spLocks noGrp="1"/>
          </p:cNvSpPr>
          <p:nvPr>
            <p:ph type="sldNum" sz="quarter" idx="4"/>
          </p:nvPr>
        </p:nvSpPr>
        <p:spPr>
          <a:xfrm>
            <a:off x="7053449" y="6385919"/>
            <a:ext cx="2133600" cy="365125"/>
          </a:xfrm>
          <a:prstGeom prst="rect">
            <a:avLst/>
          </a:prstGeom>
        </p:spPr>
        <p:txBody>
          <a:bodyPr/>
          <a:lstStyle>
            <a:lvl1pPr algn="r">
              <a:defRPr sz="2400">
                <a:solidFill>
                  <a:schemeClr val="bg1"/>
                </a:solidFill>
              </a:defRPr>
            </a:lvl1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42526785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r>
              <a:rPr lang="en-US" altLang="zh-TW" smtClean="0"/>
              <a:t>139</a:t>
            </a:r>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r>
              <a:rPr lang="zh-TW" altLang="en-US" smtClean="0"/>
              <a:t>僑馥建築經理股份有限公司 </a:t>
            </a:r>
            <a:r>
              <a:rPr lang="en-US" altLang="zh-TW" smtClean="0"/>
              <a:t>Chaofu Real Estate Management Co., Ltd.</a:t>
            </a:r>
            <a:endParaRPr lang="zh-TW" altLang="en-US"/>
          </a:p>
        </p:txBody>
      </p:sp>
      <p:sp>
        <p:nvSpPr>
          <p:cNvPr id="7"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31899319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r>
              <a:rPr lang="en-US" altLang="zh-TW" smtClean="0"/>
              <a:t>139</a:t>
            </a:r>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r>
              <a:rPr lang="zh-TW" altLang="en-US" smtClean="0"/>
              <a:t>僑馥建築經理股份有限公司 </a:t>
            </a:r>
            <a:r>
              <a:rPr lang="en-US" altLang="zh-TW" smtClean="0"/>
              <a:t>Chaofu Real Estate Management Co., Ltd.</a:t>
            </a:r>
            <a:endParaRPr lang="zh-TW" altLang="en-US"/>
          </a:p>
        </p:txBody>
      </p:sp>
      <p:sp>
        <p:nvSpPr>
          <p:cNvPr id="7"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327071128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40"/>
            <a:ext cx="8229600" cy="585152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日期版面配置區 2"/>
          <p:cNvSpPr>
            <a:spLocks noGrp="1"/>
          </p:cNvSpPr>
          <p:nvPr>
            <p:ph type="dt" sz="half" idx="10"/>
          </p:nvPr>
        </p:nvSpPr>
        <p:spPr>
          <a:xfrm>
            <a:off x="457200" y="6245225"/>
            <a:ext cx="2133600" cy="476250"/>
          </a:xfrm>
          <a:prstGeom prst="rect">
            <a:avLst/>
          </a:prstGeom>
        </p:spPr>
        <p:txBody>
          <a:bodyPr wrap="square" numCol="1" anchorCtr="0" compatLnSpc="1">
            <a:prstTxWarp prst="textNoShape">
              <a:avLst/>
            </a:prstTxWarp>
          </a:bodyPr>
          <a:lstStyle>
            <a:lvl1pPr>
              <a:defRPr sz="900">
                <a:solidFill>
                  <a:srgbClr val="FFFFFF"/>
                </a:solidFill>
                <a:ea typeface="新細明體" pitchFamily="18" charset="-120"/>
              </a:defRPr>
            </a:lvl1pPr>
          </a:lstStyle>
          <a:p>
            <a:pPr>
              <a:defRPr/>
            </a:pPr>
            <a:r>
              <a:rPr lang="en-US" altLang="zh-TW" smtClean="0"/>
              <a:t>139</a:t>
            </a:r>
            <a:endParaRPr lang="en-US" altLang="zh-TW"/>
          </a:p>
        </p:txBody>
      </p:sp>
      <p:sp>
        <p:nvSpPr>
          <p:cNvPr id="4" name="頁尾版面配置區 3"/>
          <p:cNvSpPr>
            <a:spLocks noGrp="1"/>
          </p:cNvSpPr>
          <p:nvPr>
            <p:ph type="ftr" sz="quarter" idx="11"/>
          </p:nvPr>
        </p:nvSpPr>
        <p:spPr>
          <a:xfrm>
            <a:off x="3124200" y="6245225"/>
            <a:ext cx="2895600" cy="476250"/>
          </a:xfrm>
          <a:prstGeom prst="rect">
            <a:avLst/>
          </a:prstGeom>
        </p:spPr>
        <p:txBody>
          <a:bodyPr wrap="square" numCol="1" anchorCtr="0" compatLnSpc="1">
            <a:prstTxWarp prst="textNoShape">
              <a:avLst/>
            </a:prstTxWarp>
          </a:bodyPr>
          <a:lstStyle>
            <a:lvl1pPr>
              <a:defRPr sz="900">
                <a:solidFill>
                  <a:srgbClr val="FFFFFF"/>
                </a:solidFill>
                <a:ea typeface="新細明體" pitchFamily="18" charset="-120"/>
              </a:defRPr>
            </a:lvl1pPr>
          </a:lstStyle>
          <a:p>
            <a:pPr>
              <a:defRPr/>
            </a:pPr>
            <a:r>
              <a:rPr lang="zh-TW" altLang="en-US" smtClean="0"/>
              <a:t>僑馥建築經理股份有限公司 </a:t>
            </a:r>
            <a:r>
              <a:rPr lang="en-US" altLang="zh-TW" smtClean="0"/>
              <a:t>Chaofu Real Estate Management Co., Ltd.</a:t>
            </a:r>
            <a:endParaRPr lang="en-US" altLang="zh-TW"/>
          </a:p>
        </p:txBody>
      </p:sp>
      <p:sp>
        <p:nvSpPr>
          <p:cNvPr id="5" name="投影片編號版面配置區 5"/>
          <p:cNvSpPr>
            <a:spLocks noGrp="1"/>
          </p:cNvSpPr>
          <p:nvPr>
            <p:ph type="sldNum" sz="quarter" idx="4"/>
          </p:nvPr>
        </p:nvSpPr>
        <p:spPr>
          <a:xfrm>
            <a:off x="7053449" y="6385919"/>
            <a:ext cx="2133600" cy="365125"/>
          </a:xfrm>
          <a:prstGeom prst="rect">
            <a:avLst/>
          </a:prstGeom>
        </p:spPr>
        <p:txBody>
          <a:bodyPr/>
          <a:lstStyle>
            <a:lvl1pPr algn="r">
              <a:defRPr sz="2400">
                <a:solidFill>
                  <a:schemeClr val="bg1"/>
                </a:solidFill>
              </a:defRPr>
            </a:lvl1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8170352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122238"/>
            <a:ext cx="7543800" cy="1295400"/>
          </a:xfrm>
          <a:prstGeom prst="rect">
            <a:avLst/>
          </a:prstGeom>
        </p:spPr>
        <p:txBody>
          <a:bodyPr/>
          <a:lstStyle/>
          <a:p>
            <a:r>
              <a:rPr lang="zh-TW" altLang="en-US" smtClean="0"/>
              <a:t>按一下以編輯母片標題樣式</a:t>
            </a:r>
            <a:endParaRPr lang="zh-TW" altLang="en-US"/>
          </a:p>
        </p:txBody>
      </p:sp>
      <p:sp>
        <p:nvSpPr>
          <p:cNvPr id="3" name="圖表版面配置區 2"/>
          <p:cNvSpPr>
            <a:spLocks noGrp="1"/>
          </p:cNvSpPr>
          <p:nvPr>
            <p:ph type="chart" idx="1"/>
          </p:nvPr>
        </p:nvSpPr>
        <p:spPr>
          <a:xfrm>
            <a:off x="457200" y="1719263"/>
            <a:ext cx="8229600" cy="4411662"/>
          </a:xfrm>
          <a:prstGeom prst="rect">
            <a:avLst/>
          </a:prstGeom>
        </p:spPr>
        <p:txBody>
          <a:bodyPr rtlCol="0">
            <a:normAutofit/>
          </a:bodyPr>
          <a:lstStyle/>
          <a:p>
            <a:pPr lvl="0"/>
            <a:endParaRPr lang="zh-TW" altLang="en-US" noProof="0"/>
          </a:p>
        </p:txBody>
      </p:sp>
      <p:sp>
        <p:nvSpPr>
          <p:cNvPr id="4" name="日期版面配置區 3"/>
          <p:cNvSpPr>
            <a:spLocks noGrp="1"/>
          </p:cNvSpPr>
          <p:nvPr>
            <p:ph type="dt" sz="half" idx="10"/>
          </p:nvPr>
        </p:nvSpPr>
        <p:spPr>
          <a:xfrm>
            <a:off x="457200" y="6248400"/>
            <a:ext cx="2133600" cy="457200"/>
          </a:xfrm>
          <a:prstGeom prst="rect">
            <a:avLst/>
          </a:prstGeom>
        </p:spPr>
        <p:txBody>
          <a:bodyPr/>
          <a:lstStyle>
            <a:lvl1pPr>
              <a:defRPr/>
            </a:lvl1pPr>
          </a:lstStyle>
          <a:p>
            <a:pPr>
              <a:defRPr/>
            </a:pPr>
            <a:r>
              <a:rPr lang="en-US" altLang="zh-TW" smtClean="0">
                <a:solidFill>
                  <a:prstClr val="black">
                    <a:tint val="75000"/>
                  </a:prstClr>
                </a:solidFill>
              </a:rPr>
              <a:t>139</a:t>
            </a:r>
            <a:endParaRPr lang="en-US" altLang="zh-CN">
              <a:solidFill>
                <a:prstClr val="black">
                  <a:tint val="75000"/>
                </a:prstClr>
              </a:solidFill>
            </a:endParaRPr>
          </a:p>
        </p:txBody>
      </p:sp>
      <p:sp>
        <p:nvSpPr>
          <p:cNvPr id="5" name="頁尾版面配置區 4"/>
          <p:cNvSpPr>
            <a:spLocks noGrp="1"/>
          </p:cNvSpPr>
          <p:nvPr>
            <p:ph type="ftr" sz="quarter" idx="11"/>
          </p:nvPr>
        </p:nvSpPr>
        <p:spPr>
          <a:xfrm>
            <a:off x="3124200" y="6248400"/>
            <a:ext cx="2895600" cy="457200"/>
          </a:xfrm>
          <a:prstGeom prst="rect">
            <a:avLst/>
          </a:prstGeom>
        </p:spPr>
        <p:txBody>
          <a:bodyPr/>
          <a:lstStyle>
            <a:lvl1pPr>
              <a:defRPr/>
            </a:lvl1pPr>
          </a:lstStyle>
          <a:p>
            <a:pPr>
              <a:defRPr/>
            </a:pPr>
            <a:r>
              <a:rPr lang="zh-TW" altLang="en-US" smtClean="0">
                <a:solidFill>
                  <a:prstClr val="black">
                    <a:tint val="75000"/>
                  </a:prstClr>
                </a:solidFill>
              </a:rPr>
              <a:t>僑馥建築經理股份有限公司 </a:t>
            </a:r>
            <a:r>
              <a:rPr lang="en-US" altLang="zh-CN" smtClean="0">
                <a:solidFill>
                  <a:prstClr val="black">
                    <a:tint val="75000"/>
                  </a:prstClr>
                </a:solidFill>
              </a:rPr>
              <a:t>Chaofu Real Estate Management Co., Ltd.</a:t>
            </a:r>
            <a:endParaRPr lang="en-US" altLang="zh-CN">
              <a:solidFill>
                <a:prstClr val="black">
                  <a:tint val="75000"/>
                </a:prstClr>
              </a:solidFill>
            </a:endParaRPr>
          </a:p>
        </p:txBody>
      </p:sp>
      <p:sp>
        <p:nvSpPr>
          <p:cNvPr id="6" name="投影片編號版面配置區 5"/>
          <p:cNvSpPr>
            <a:spLocks noGrp="1"/>
          </p:cNvSpPr>
          <p:nvPr>
            <p:ph type="sldNum" sz="quarter" idx="4"/>
          </p:nvPr>
        </p:nvSpPr>
        <p:spPr>
          <a:xfrm>
            <a:off x="7053449" y="6385919"/>
            <a:ext cx="2133600" cy="365125"/>
          </a:xfrm>
          <a:prstGeom prst="rect">
            <a:avLst/>
          </a:prstGeom>
        </p:spPr>
        <p:txBody>
          <a:bodyPr/>
          <a:lstStyle>
            <a:lvl1pPr algn="r">
              <a:defRPr sz="2400">
                <a:solidFill>
                  <a:schemeClr val="bg1"/>
                </a:solidFill>
              </a:defRPr>
            </a:lvl1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2959885299"/>
      </p:ext>
    </p:extLst>
  </p:cSld>
  <p:clrMapOvr>
    <a:masterClrMapping/>
  </p:clrMapOvr>
  <p:transition spd="slow" advClick="0">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1150938" y="214313"/>
            <a:ext cx="7793037" cy="1462087"/>
          </a:xfrm>
          <a:prstGeom prst="rect">
            <a:avLst/>
          </a:prstGeom>
        </p:spPr>
        <p:txBody>
          <a:bodyPr/>
          <a:lstStyle/>
          <a:p>
            <a:r>
              <a:rPr lang="zh-TW" altLang="en-US" smtClean="0"/>
              <a:t>按一下以編輯母片標題樣式</a:t>
            </a:r>
            <a:endParaRPr lang="zh-TW" altLang="en-US"/>
          </a:p>
        </p:txBody>
      </p:sp>
      <p:sp>
        <p:nvSpPr>
          <p:cNvPr id="3" name="SmartArt 版面配置區 2"/>
          <p:cNvSpPr>
            <a:spLocks noGrp="1"/>
          </p:cNvSpPr>
          <p:nvPr>
            <p:ph type="dgm" idx="1"/>
          </p:nvPr>
        </p:nvSpPr>
        <p:spPr>
          <a:xfrm>
            <a:off x="1182688" y="2017713"/>
            <a:ext cx="7772400" cy="4114800"/>
          </a:xfrm>
          <a:prstGeom prst="rect">
            <a:avLst/>
          </a:prstGeom>
        </p:spPr>
        <p:txBody>
          <a:bodyPr/>
          <a:lstStyle/>
          <a:p>
            <a:pPr lvl="0"/>
            <a:endParaRPr lang="zh-TW" altLang="en-US" noProof="0" smtClean="0"/>
          </a:p>
        </p:txBody>
      </p:sp>
      <p:sp>
        <p:nvSpPr>
          <p:cNvPr id="4" name="Rectangle 11"/>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r>
              <a:rPr lang="en-US" altLang="zh-TW" smtClean="0"/>
              <a:t>139</a:t>
            </a:r>
            <a:endParaRPr lang="en-US" altLang="zh-TW"/>
          </a:p>
        </p:txBody>
      </p:sp>
      <p:sp>
        <p:nvSpPr>
          <p:cNvPr id="5" name="Rectangle 12"/>
          <p:cNvSpPr>
            <a:spLocks noGrp="1" noChangeArrowheads="1"/>
          </p:cNvSpPr>
          <p:nvPr>
            <p:ph type="ftr" sz="quarter" idx="11"/>
          </p:nvPr>
        </p:nvSpPr>
        <p:spPr>
          <a:xfrm>
            <a:off x="2667000" y="6356350"/>
            <a:ext cx="3352800" cy="365125"/>
          </a:xfrm>
          <a:prstGeom prst="rect">
            <a:avLst/>
          </a:prstGeom>
          <a:ln/>
        </p:spPr>
        <p:txBody>
          <a:bodyPr/>
          <a:lstStyle>
            <a:lvl1pPr>
              <a:defRPr/>
            </a:lvl1pPr>
          </a:lstStyle>
          <a:p>
            <a:pPr>
              <a:defRPr/>
            </a:pPr>
            <a:r>
              <a:rPr lang="zh-TW" altLang="en-US" smtClean="0"/>
              <a:t>僑馥建築經理股份有限公司 </a:t>
            </a:r>
            <a:r>
              <a:rPr lang="en-US" altLang="zh-TW" smtClean="0"/>
              <a:t>Chaofu Real Estate Management Co., Ltd.</a:t>
            </a: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44CDC818-C6D6-432C-9A0C-397CB38C85DB}" type="slidenum">
              <a:rPr lang="en-US" altLang="zh-TW"/>
              <a:pPr>
                <a:defRPr/>
              </a:pPr>
              <a:t>‹#›</a:t>
            </a:fld>
            <a:endParaRPr lang="en-US" altLang="zh-TW"/>
          </a:p>
        </p:txBody>
      </p:sp>
    </p:spTree>
    <p:extLst>
      <p:ext uri="{BB962C8B-B14F-4D97-AF65-F5344CB8AC3E}">
        <p14:creationId xmlns:p14="http://schemas.microsoft.com/office/powerpoint/2010/main" val="3997785433"/>
      </p:ext>
    </p:extLst>
  </p:cSld>
  <p:clrMapOvr>
    <a:masterClrMapping/>
  </p:clrMapOvr>
  <p:transition>
    <p:pull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2667000" y="6356350"/>
            <a:ext cx="3352800" cy="365125"/>
          </a:xfrm>
          <a:prstGeom prst="rect">
            <a:avLst/>
          </a:prstGeom>
        </p:spPr>
        <p:txBody>
          <a:bodyPr lIns="0" tIns="0" rIns="0" bIns="0"/>
          <a:lstStyle>
            <a:lvl1pPr>
              <a:defRPr sz="900" b="1" i="0">
                <a:solidFill>
                  <a:schemeClr val="bg1"/>
                </a:solidFill>
                <a:latin typeface="Microsoft YaHei"/>
                <a:cs typeface="Microsoft YaHei"/>
              </a:defRPr>
            </a:lvl1pPr>
          </a:lstStyle>
          <a:p>
            <a:pPr marL="12700">
              <a:lnSpc>
                <a:spcPct val="100000"/>
              </a:lnSpc>
            </a:pPr>
            <a:r>
              <a:rPr dirty="0"/>
              <a:t>僑馥建築經理股份有限公司</a:t>
            </a:r>
          </a:p>
          <a:p>
            <a:pPr marL="12700">
              <a:lnSpc>
                <a:spcPct val="100000"/>
              </a:lnSpc>
              <a:spcBef>
                <a:spcPts val="100"/>
              </a:spcBef>
            </a:pPr>
            <a:r>
              <a:rPr sz="600" spc="5" dirty="0">
                <a:latin typeface="Arial"/>
                <a:cs typeface="Arial"/>
              </a:rPr>
              <a:t>C</a:t>
            </a:r>
            <a:r>
              <a:rPr sz="600" spc="-10" dirty="0">
                <a:latin typeface="Arial"/>
                <a:cs typeface="Arial"/>
              </a:rPr>
              <a:t>h</a:t>
            </a:r>
            <a:r>
              <a:rPr sz="600" spc="5" dirty="0">
                <a:latin typeface="Arial"/>
                <a:cs typeface="Arial"/>
              </a:rPr>
              <a:t>a</a:t>
            </a:r>
            <a:r>
              <a:rPr sz="600" spc="-10" dirty="0">
                <a:latin typeface="Arial"/>
                <a:cs typeface="Arial"/>
              </a:rPr>
              <a:t>o</a:t>
            </a:r>
            <a:r>
              <a:rPr sz="600" dirty="0">
                <a:latin typeface="Arial"/>
                <a:cs typeface="Arial"/>
              </a:rPr>
              <a:t>fu</a:t>
            </a:r>
            <a:r>
              <a:rPr sz="600" spc="-10" dirty="0">
                <a:latin typeface="Arial"/>
                <a:cs typeface="Arial"/>
              </a:rPr>
              <a:t> </a:t>
            </a:r>
            <a:r>
              <a:rPr sz="600" spc="5" dirty="0">
                <a:latin typeface="Arial"/>
                <a:cs typeface="Arial"/>
              </a:rPr>
              <a:t>Rea</a:t>
            </a:r>
            <a:r>
              <a:rPr sz="600" dirty="0">
                <a:latin typeface="Arial"/>
                <a:cs typeface="Arial"/>
              </a:rPr>
              <a:t>l</a:t>
            </a:r>
            <a:r>
              <a:rPr sz="600" spc="-15" dirty="0">
                <a:latin typeface="Arial"/>
                <a:cs typeface="Arial"/>
              </a:rPr>
              <a:t> </a:t>
            </a:r>
            <a:r>
              <a:rPr sz="600" dirty="0">
                <a:latin typeface="Arial"/>
                <a:cs typeface="Arial"/>
              </a:rPr>
              <a:t>E</a:t>
            </a:r>
            <a:r>
              <a:rPr sz="600" spc="5" dirty="0">
                <a:latin typeface="Arial"/>
                <a:cs typeface="Arial"/>
              </a:rPr>
              <a:t>s</a:t>
            </a:r>
            <a:r>
              <a:rPr sz="600" dirty="0">
                <a:latin typeface="Arial"/>
                <a:cs typeface="Arial"/>
              </a:rPr>
              <a:t>t</a:t>
            </a:r>
            <a:r>
              <a:rPr sz="600" spc="5" dirty="0">
                <a:latin typeface="Arial"/>
                <a:cs typeface="Arial"/>
              </a:rPr>
              <a:t>a</a:t>
            </a:r>
            <a:r>
              <a:rPr sz="600" dirty="0">
                <a:latin typeface="Arial"/>
                <a:cs typeface="Arial"/>
              </a:rPr>
              <a:t>te</a:t>
            </a:r>
            <a:r>
              <a:rPr sz="600" spc="-5" dirty="0">
                <a:latin typeface="Arial"/>
                <a:cs typeface="Arial"/>
              </a:rPr>
              <a:t> </a:t>
            </a:r>
            <a:r>
              <a:rPr sz="600" dirty="0">
                <a:latin typeface="Arial"/>
                <a:cs typeface="Arial"/>
              </a:rPr>
              <a:t>M</a:t>
            </a:r>
            <a:r>
              <a:rPr sz="600" spc="5" dirty="0">
                <a:latin typeface="Arial"/>
                <a:cs typeface="Arial"/>
              </a:rPr>
              <a:t>a</a:t>
            </a:r>
            <a:r>
              <a:rPr sz="600" spc="-10" dirty="0">
                <a:latin typeface="Arial"/>
                <a:cs typeface="Arial"/>
              </a:rPr>
              <a:t>n</a:t>
            </a:r>
            <a:r>
              <a:rPr sz="600" spc="5" dirty="0">
                <a:latin typeface="Arial"/>
                <a:cs typeface="Arial"/>
              </a:rPr>
              <a:t>a</a:t>
            </a:r>
            <a:r>
              <a:rPr sz="600" spc="-10" dirty="0">
                <a:latin typeface="Arial"/>
                <a:cs typeface="Arial"/>
              </a:rPr>
              <a:t>g</a:t>
            </a:r>
            <a:r>
              <a:rPr sz="600" spc="5" dirty="0">
                <a:latin typeface="Arial"/>
                <a:cs typeface="Arial"/>
              </a:rPr>
              <a:t>e</a:t>
            </a:r>
            <a:r>
              <a:rPr sz="600" spc="-15" dirty="0">
                <a:latin typeface="Arial"/>
                <a:cs typeface="Arial"/>
              </a:rPr>
              <a:t>m</a:t>
            </a:r>
            <a:r>
              <a:rPr sz="600" spc="5" dirty="0">
                <a:latin typeface="Arial"/>
                <a:cs typeface="Arial"/>
              </a:rPr>
              <a:t>e</a:t>
            </a:r>
            <a:r>
              <a:rPr sz="600" spc="-10" dirty="0">
                <a:latin typeface="Arial"/>
                <a:cs typeface="Arial"/>
              </a:rPr>
              <a:t>n</a:t>
            </a:r>
            <a:r>
              <a:rPr sz="600" dirty="0">
                <a:latin typeface="Arial"/>
                <a:cs typeface="Arial"/>
              </a:rPr>
              <a:t>t</a:t>
            </a:r>
            <a:r>
              <a:rPr sz="600" spc="10" dirty="0">
                <a:latin typeface="Arial"/>
                <a:cs typeface="Arial"/>
              </a:rPr>
              <a:t> </a:t>
            </a:r>
            <a:r>
              <a:rPr sz="600" spc="5" dirty="0">
                <a:latin typeface="Arial"/>
                <a:cs typeface="Arial"/>
              </a:rPr>
              <a:t>C</a:t>
            </a:r>
            <a:r>
              <a:rPr sz="600" spc="-10" dirty="0">
                <a:latin typeface="Arial"/>
                <a:cs typeface="Arial"/>
              </a:rPr>
              <a:t>o.</a:t>
            </a:r>
            <a:r>
              <a:rPr sz="600" dirty="0">
                <a:latin typeface="Arial"/>
                <a:cs typeface="Arial"/>
              </a:rPr>
              <a:t>,</a:t>
            </a:r>
            <a:r>
              <a:rPr sz="600" spc="-15" dirty="0">
                <a:latin typeface="Arial"/>
                <a:cs typeface="Arial"/>
              </a:rPr>
              <a:t> </a:t>
            </a:r>
            <a:r>
              <a:rPr sz="600" spc="-10" dirty="0">
                <a:latin typeface="Arial"/>
                <a:cs typeface="Arial"/>
              </a:rPr>
              <a:t>L</a:t>
            </a:r>
            <a:r>
              <a:rPr sz="600" dirty="0">
                <a:latin typeface="Arial"/>
                <a:cs typeface="Arial"/>
              </a:rPr>
              <a:t>t</a:t>
            </a:r>
            <a:r>
              <a:rPr sz="600" spc="-10" dirty="0">
                <a:latin typeface="Arial"/>
                <a:cs typeface="Arial"/>
              </a:rPr>
              <a:t>d</a:t>
            </a:r>
            <a:r>
              <a:rPr sz="600" dirty="0">
                <a:latin typeface="Arial"/>
                <a:cs typeface="Arial"/>
              </a:rPr>
              <a:t>.</a:t>
            </a:r>
            <a:endParaRPr sz="600">
              <a:latin typeface="Arial"/>
              <a:cs typeface="Arial"/>
            </a:endParaRPr>
          </a:p>
        </p:txBody>
      </p:sp>
      <p:sp>
        <p:nvSpPr>
          <p:cNvPr id="3" name="Holder 3"/>
          <p:cNvSpPr>
            <a:spLocks noGrp="1"/>
          </p:cNvSpPr>
          <p:nvPr>
            <p:ph type="dt" sz="half" idx="6"/>
          </p:nvPr>
        </p:nvSpPr>
        <p:spPr>
          <a:xfrm>
            <a:off x="457200" y="6356350"/>
            <a:ext cx="2133600" cy="365125"/>
          </a:xfrm>
          <a:prstGeom prst="rect">
            <a:avLst/>
          </a:prstGeom>
        </p:spPr>
        <p:txBody>
          <a:bodyPr lIns="0" tIns="0" rIns="0" bIns="0"/>
          <a:lstStyle>
            <a:lvl1pPr>
              <a:defRPr sz="1050" b="1" i="0">
                <a:solidFill>
                  <a:srgbClr val="BEBEBE"/>
                </a:solidFill>
                <a:latin typeface="Calibri"/>
                <a:cs typeface="Calibri"/>
              </a:defRPr>
            </a:lvl1pPr>
          </a:lstStyle>
          <a:p>
            <a:pPr marL="12700">
              <a:lnSpc>
                <a:spcPct val="100000"/>
              </a:lnSpc>
            </a:pPr>
            <a:r>
              <a:rPr lang="en-US" altLang="zh-TW" smtClean="0"/>
              <a:t>139</a:t>
            </a:r>
            <a:endParaRPr dirty="0"/>
          </a:p>
        </p:txBody>
      </p:sp>
      <p:sp>
        <p:nvSpPr>
          <p:cNvPr id="4" name="Holder 4"/>
          <p:cNvSpPr>
            <a:spLocks noGrp="1"/>
          </p:cNvSpPr>
          <p:nvPr>
            <p:ph type="sldNum" sz="quarter" idx="7"/>
          </p:nvPr>
        </p:nvSpPr>
        <p:spPr>
          <a:xfrm>
            <a:off x="7020272" y="6453336"/>
            <a:ext cx="2133600" cy="365125"/>
          </a:xfrm>
        </p:spPr>
        <p:txBody>
          <a:bodyPr lIns="0" tIns="0" rIns="0" bIns="0"/>
          <a:lstStyle>
            <a:lvl1pPr>
              <a:defRPr sz="2400" kern="1200" dirty="0">
                <a:solidFill>
                  <a:schemeClr val="bg1"/>
                </a:solidFill>
                <a:latin typeface="+mn-lt"/>
                <a:ea typeface="+mn-ea"/>
                <a:cs typeface="+mn-cs"/>
              </a:defRPr>
            </a:lvl1pPr>
          </a:lstStyle>
          <a:p>
            <a:pPr marL="25400"/>
            <a:fld id="{81D60167-4931-47E6-BA6A-407CBD079E47}" type="slidenum">
              <a:rPr lang="en-US" altLang="zh-TW" smtClean="0"/>
              <a:pPr marL="25400"/>
              <a:t>‹#›</a:t>
            </a:fld>
            <a:endParaRPr lang="zh-TW" altLang="en-US" dirty="0"/>
          </a:p>
        </p:txBody>
      </p:sp>
    </p:spTree>
    <p:extLst>
      <p:ext uri="{BB962C8B-B14F-4D97-AF65-F5344CB8AC3E}">
        <p14:creationId xmlns:p14="http://schemas.microsoft.com/office/powerpoint/2010/main" val="2431649076"/>
      </p:ext>
    </p:extLst>
  </p:cSld>
  <p:clrMapOvr>
    <a:masterClrMapping/>
  </p:clrMapOvr>
  <p:transition>
    <p:pull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r>
              <a:rPr lang="en-US" altLang="zh-TW" smtClean="0"/>
              <a:t>139</a:t>
            </a:r>
            <a:endParaRPr lang="zh-TW" altLang="en-US"/>
          </a:p>
        </p:txBody>
      </p:sp>
      <p:sp>
        <p:nvSpPr>
          <p:cNvPr id="5" name="頁尾版面配置區 4"/>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6" name="投影片編號版面配置區 5"/>
          <p:cNvSpPr>
            <a:spLocks noGrp="1"/>
          </p:cNvSpPr>
          <p:nvPr>
            <p:ph type="sldNum" sz="quarter" idx="12"/>
          </p:nvPr>
        </p:nvSpPr>
        <p:spPr/>
        <p:txBody>
          <a:bodyPr/>
          <a:lstStyle/>
          <a:p>
            <a:fld id="{F55FE9B1-E86C-4D31-827B-B12C2C377C36}" type="slidenum">
              <a:rPr lang="zh-TW" altLang="en-US" smtClean="0"/>
              <a:t>‹#›</a:t>
            </a:fld>
            <a:endParaRPr lang="zh-TW" altLang="en-US"/>
          </a:p>
        </p:txBody>
      </p:sp>
    </p:spTree>
    <p:extLst>
      <p:ext uri="{BB962C8B-B14F-4D97-AF65-F5344CB8AC3E}">
        <p14:creationId xmlns:p14="http://schemas.microsoft.com/office/powerpoint/2010/main" val="4144305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t>139</a:t>
            </a:r>
            <a:endParaRPr lang="zh-TW" altLang="en-US"/>
          </a:p>
        </p:txBody>
      </p:sp>
      <p:sp>
        <p:nvSpPr>
          <p:cNvPr id="5" name="頁尾版面配置區 4"/>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6" name="投影片編號版面配置區 5"/>
          <p:cNvSpPr>
            <a:spLocks noGrp="1"/>
          </p:cNvSpPr>
          <p:nvPr>
            <p:ph type="sldNum" sz="quarter" idx="12"/>
          </p:nvPr>
        </p:nvSpPr>
        <p:spPr/>
        <p:txBody>
          <a:bodyPr/>
          <a:lstStyle/>
          <a:p>
            <a:fld id="{F55FE9B1-E86C-4D31-827B-B12C2C377C36}" type="slidenum">
              <a:rPr lang="zh-TW" altLang="en-US" smtClean="0"/>
              <a:t>‹#›</a:t>
            </a:fld>
            <a:endParaRPr lang="zh-TW" altLang="en-US"/>
          </a:p>
        </p:txBody>
      </p:sp>
    </p:spTree>
    <p:extLst>
      <p:ext uri="{BB962C8B-B14F-4D97-AF65-F5344CB8AC3E}">
        <p14:creationId xmlns:p14="http://schemas.microsoft.com/office/powerpoint/2010/main" val="3735279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r>
              <a:rPr lang="en-US" altLang="zh-TW" smtClean="0"/>
              <a:t>139</a:t>
            </a:r>
            <a:endParaRPr lang="zh-TW" altLang="en-US"/>
          </a:p>
        </p:txBody>
      </p:sp>
      <p:sp>
        <p:nvSpPr>
          <p:cNvPr id="5" name="頁尾版面配置區 4"/>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6" name="投影片編號版面配置區 5"/>
          <p:cNvSpPr>
            <a:spLocks noGrp="1"/>
          </p:cNvSpPr>
          <p:nvPr>
            <p:ph type="sldNum" sz="quarter" idx="12"/>
          </p:nvPr>
        </p:nvSpPr>
        <p:spPr/>
        <p:txBody>
          <a:bodyPr/>
          <a:lstStyle/>
          <a:p>
            <a:fld id="{F55FE9B1-E86C-4D31-827B-B12C2C377C36}" type="slidenum">
              <a:rPr lang="zh-TW" altLang="en-US" smtClean="0"/>
              <a:t>‹#›</a:t>
            </a:fld>
            <a:endParaRPr lang="zh-TW" altLang="en-US"/>
          </a:p>
        </p:txBody>
      </p:sp>
    </p:spTree>
    <p:extLst>
      <p:ext uri="{BB962C8B-B14F-4D97-AF65-F5344CB8AC3E}">
        <p14:creationId xmlns:p14="http://schemas.microsoft.com/office/powerpoint/2010/main" val="986207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r>
              <a:rPr lang="en-US" altLang="zh-TW" smtClean="0"/>
              <a:t>139</a:t>
            </a:r>
            <a:endParaRPr lang="zh-TW" altLang="en-US"/>
          </a:p>
        </p:txBody>
      </p:sp>
      <p:sp>
        <p:nvSpPr>
          <p:cNvPr id="6" name="頁尾版面配置區 5"/>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7" name="投影片編號版面配置區 6"/>
          <p:cNvSpPr>
            <a:spLocks noGrp="1"/>
          </p:cNvSpPr>
          <p:nvPr>
            <p:ph type="sldNum" sz="quarter" idx="12"/>
          </p:nvPr>
        </p:nvSpPr>
        <p:spPr/>
        <p:txBody>
          <a:bodyPr/>
          <a:lstStyle/>
          <a:p>
            <a:fld id="{F55FE9B1-E86C-4D31-827B-B12C2C377C36}" type="slidenum">
              <a:rPr lang="zh-TW" altLang="en-US" smtClean="0"/>
              <a:t>‹#›</a:t>
            </a:fld>
            <a:endParaRPr lang="zh-TW" altLang="en-US"/>
          </a:p>
        </p:txBody>
      </p:sp>
    </p:spTree>
    <p:extLst>
      <p:ext uri="{BB962C8B-B14F-4D97-AF65-F5344CB8AC3E}">
        <p14:creationId xmlns:p14="http://schemas.microsoft.com/office/powerpoint/2010/main" val="336080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r>
              <a:rPr lang="en-US" altLang="zh-TW" smtClean="0"/>
              <a:t>139</a:t>
            </a:r>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r>
              <a:rPr lang="zh-TW" altLang="en-US" smtClean="0"/>
              <a:t>僑馥建築經理股份有限公司 </a:t>
            </a:r>
            <a:r>
              <a:rPr lang="en-US" altLang="zh-TW" smtClean="0"/>
              <a:t>Chaofu Real Estate Management Co., Ltd.</a:t>
            </a:r>
            <a:endParaRPr lang="zh-TW" altLang="en-US"/>
          </a:p>
        </p:txBody>
      </p:sp>
      <p:sp>
        <p:nvSpPr>
          <p:cNvPr id="7"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376438384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r>
              <a:rPr lang="en-US" altLang="zh-TW" smtClean="0"/>
              <a:t>139</a:t>
            </a:r>
            <a:endParaRPr lang="zh-TW" altLang="en-US"/>
          </a:p>
        </p:txBody>
      </p:sp>
      <p:sp>
        <p:nvSpPr>
          <p:cNvPr id="8" name="頁尾版面配置區 7"/>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9" name="投影片編號版面配置區 8"/>
          <p:cNvSpPr>
            <a:spLocks noGrp="1"/>
          </p:cNvSpPr>
          <p:nvPr>
            <p:ph type="sldNum" sz="quarter" idx="12"/>
          </p:nvPr>
        </p:nvSpPr>
        <p:spPr/>
        <p:txBody>
          <a:bodyPr/>
          <a:lstStyle/>
          <a:p>
            <a:fld id="{F55FE9B1-E86C-4D31-827B-B12C2C377C36}" type="slidenum">
              <a:rPr lang="zh-TW" altLang="en-US" smtClean="0"/>
              <a:t>‹#›</a:t>
            </a:fld>
            <a:endParaRPr lang="zh-TW" altLang="en-US"/>
          </a:p>
        </p:txBody>
      </p:sp>
    </p:spTree>
    <p:extLst>
      <p:ext uri="{BB962C8B-B14F-4D97-AF65-F5344CB8AC3E}">
        <p14:creationId xmlns:p14="http://schemas.microsoft.com/office/powerpoint/2010/main" val="2881601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r>
              <a:rPr lang="en-US" altLang="zh-TW" smtClean="0"/>
              <a:t>139</a:t>
            </a:r>
            <a:endParaRPr lang="zh-TW" altLang="en-US"/>
          </a:p>
        </p:txBody>
      </p:sp>
      <p:sp>
        <p:nvSpPr>
          <p:cNvPr id="4" name="頁尾版面配置區 3"/>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5" name="投影片編號版面配置區 4"/>
          <p:cNvSpPr>
            <a:spLocks noGrp="1"/>
          </p:cNvSpPr>
          <p:nvPr>
            <p:ph type="sldNum" sz="quarter" idx="12"/>
          </p:nvPr>
        </p:nvSpPr>
        <p:spPr/>
        <p:txBody>
          <a:bodyPr/>
          <a:lstStyle/>
          <a:p>
            <a:fld id="{F55FE9B1-E86C-4D31-827B-B12C2C377C36}" type="slidenum">
              <a:rPr lang="zh-TW" altLang="en-US" smtClean="0"/>
              <a:t>‹#›</a:t>
            </a:fld>
            <a:endParaRPr lang="zh-TW" altLang="en-US"/>
          </a:p>
        </p:txBody>
      </p:sp>
    </p:spTree>
    <p:extLst>
      <p:ext uri="{BB962C8B-B14F-4D97-AF65-F5344CB8AC3E}">
        <p14:creationId xmlns:p14="http://schemas.microsoft.com/office/powerpoint/2010/main" val="50421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lang="en-US" altLang="zh-TW" smtClean="0"/>
              <a:t>139</a:t>
            </a:r>
            <a:endParaRPr lang="zh-TW" altLang="en-US"/>
          </a:p>
        </p:txBody>
      </p:sp>
      <p:sp>
        <p:nvSpPr>
          <p:cNvPr id="3" name="頁尾版面配置區 2"/>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4" name="投影片編號版面配置區 3"/>
          <p:cNvSpPr>
            <a:spLocks noGrp="1"/>
          </p:cNvSpPr>
          <p:nvPr>
            <p:ph type="sldNum" sz="quarter" idx="12"/>
          </p:nvPr>
        </p:nvSpPr>
        <p:spPr/>
        <p:txBody>
          <a:bodyPr/>
          <a:lstStyle/>
          <a:p>
            <a:fld id="{F55FE9B1-E86C-4D31-827B-B12C2C377C36}" type="slidenum">
              <a:rPr lang="zh-TW" altLang="en-US" smtClean="0"/>
              <a:t>‹#›</a:t>
            </a:fld>
            <a:endParaRPr lang="zh-TW" altLang="en-US"/>
          </a:p>
        </p:txBody>
      </p:sp>
    </p:spTree>
    <p:extLst>
      <p:ext uri="{BB962C8B-B14F-4D97-AF65-F5344CB8AC3E}">
        <p14:creationId xmlns:p14="http://schemas.microsoft.com/office/powerpoint/2010/main" val="1735295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t>139</a:t>
            </a:r>
            <a:endParaRPr lang="zh-TW" altLang="en-US"/>
          </a:p>
        </p:txBody>
      </p:sp>
      <p:sp>
        <p:nvSpPr>
          <p:cNvPr id="6" name="頁尾版面配置區 5"/>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7" name="投影片編號版面配置區 6"/>
          <p:cNvSpPr>
            <a:spLocks noGrp="1"/>
          </p:cNvSpPr>
          <p:nvPr>
            <p:ph type="sldNum" sz="quarter" idx="12"/>
          </p:nvPr>
        </p:nvSpPr>
        <p:spPr/>
        <p:txBody>
          <a:bodyPr/>
          <a:lstStyle/>
          <a:p>
            <a:fld id="{F55FE9B1-E86C-4D31-827B-B12C2C377C36}" type="slidenum">
              <a:rPr lang="zh-TW" altLang="en-US" smtClean="0"/>
              <a:t>‹#›</a:t>
            </a:fld>
            <a:endParaRPr lang="zh-TW" altLang="en-US"/>
          </a:p>
        </p:txBody>
      </p:sp>
    </p:spTree>
    <p:extLst>
      <p:ext uri="{BB962C8B-B14F-4D97-AF65-F5344CB8AC3E}">
        <p14:creationId xmlns:p14="http://schemas.microsoft.com/office/powerpoint/2010/main" val="2494712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t>139</a:t>
            </a:r>
            <a:endParaRPr lang="zh-TW" altLang="en-US"/>
          </a:p>
        </p:txBody>
      </p:sp>
      <p:sp>
        <p:nvSpPr>
          <p:cNvPr id="6" name="頁尾版面配置區 5"/>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7" name="投影片編號版面配置區 6"/>
          <p:cNvSpPr>
            <a:spLocks noGrp="1"/>
          </p:cNvSpPr>
          <p:nvPr>
            <p:ph type="sldNum" sz="quarter" idx="12"/>
          </p:nvPr>
        </p:nvSpPr>
        <p:spPr/>
        <p:txBody>
          <a:bodyPr/>
          <a:lstStyle/>
          <a:p>
            <a:fld id="{F55FE9B1-E86C-4D31-827B-B12C2C377C36}" type="slidenum">
              <a:rPr lang="zh-TW" altLang="en-US" smtClean="0"/>
              <a:t>‹#›</a:t>
            </a:fld>
            <a:endParaRPr lang="zh-TW" altLang="en-US"/>
          </a:p>
        </p:txBody>
      </p:sp>
    </p:spTree>
    <p:extLst>
      <p:ext uri="{BB962C8B-B14F-4D97-AF65-F5344CB8AC3E}">
        <p14:creationId xmlns:p14="http://schemas.microsoft.com/office/powerpoint/2010/main" val="4046766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t>139</a:t>
            </a:r>
            <a:endParaRPr lang="zh-TW" altLang="en-US"/>
          </a:p>
        </p:txBody>
      </p:sp>
      <p:sp>
        <p:nvSpPr>
          <p:cNvPr id="5" name="頁尾版面配置區 4"/>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6" name="投影片編號版面配置區 5"/>
          <p:cNvSpPr>
            <a:spLocks noGrp="1"/>
          </p:cNvSpPr>
          <p:nvPr>
            <p:ph type="sldNum" sz="quarter" idx="12"/>
          </p:nvPr>
        </p:nvSpPr>
        <p:spPr/>
        <p:txBody>
          <a:bodyPr/>
          <a:lstStyle/>
          <a:p>
            <a:fld id="{F55FE9B1-E86C-4D31-827B-B12C2C377C36}" type="slidenum">
              <a:rPr lang="zh-TW" altLang="en-US" smtClean="0"/>
              <a:t>‹#›</a:t>
            </a:fld>
            <a:endParaRPr lang="zh-TW" altLang="en-US"/>
          </a:p>
        </p:txBody>
      </p:sp>
    </p:spTree>
    <p:extLst>
      <p:ext uri="{BB962C8B-B14F-4D97-AF65-F5344CB8AC3E}">
        <p14:creationId xmlns:p14="http://schemas.microsoft.com/office/powerpoint/2010/main" val="3803180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t>139</a:t>
            </a:r>
            <a:endParaRPr lang="zh-TW" altLang="en-US"/>
          </a:p>
        </p:txBody>
      </p:sp>
      <p:sp>
        <p:nvSpPr>
          <p:cNvPr id="5" name="頁尾版面配置區 4"/>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6" name="投影片編號版面配置區 5"/>
          <p:cNvSpPr>
            <a:spLocks noGrp="1"/>
          </p:cNvSpPr>
          <p:nvPr>
            <p:ph type="sldNum" sz="quarter" idx="12"/>
          </p:nvPr>
        </p:nvSpPr>
        <p:spPr/>
        <p:txBody>
          <a:bodyPr/>
          <a:lstStyle/>
          <a:p>
            <a:fld id="{F55FE9B1-E86C-4D31-827B-B12C2C377C36}" type="slidenum">
              <a:rPr lang="zh-TW" altLang="en-US" smtClean="0"/>
              <a:t>‹#›</a:t>
            </a:fld>
            <a:endParaRPr lang="zh-TW" altLang="en-US"/>
          </a:p>
        </p:txBody>
      </p:sp>
    </p:spTree>
    <p:extLst>
      <p:ext uri="{BB962C8B-B14F-4D97-AF65-F5344CB8AC3E}">
        <p14:creationId xmlns:p14="http://schemas.microsoft.com/office/powerpoint/2010/main" val="261707891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r>
              <a:rPr lang="en-US" altLang="zh-TW" smtClean="0"/>
              <a:t>139</a:t>
            </a:r>
            <a:endParaRPr lang="zh-TW" altLang="en-US"/>
          </a:p>
        </p:txBody>
      </p:sp>
      <p:sp>
        <p:nvSpPr>
          <p:cNvPr id="5" name="頁尾版面配置區 4"/>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6" name="投影片編號版面配置區 5"/>
          <p:cNvSpPr>
            <a:spLocks noGrp="1"/>
          </p:cNvSpPr>
          <p:nvPr>
            <p:ph type="sldNum" sz="quarter" idx="12"/>
          </p:nvPr>
        </p:nvSpPr>
        <p:spPr/>
        <p:txBody>
          <a:bodyPr/>
          <a:lstStyle/>
          <a:p>
            <a:fld id="{E780368B-1716-4ACD-83E3-44A1BBA1C4BE}" type="slidenum">
              <a:rPr lang="zh-TW" altLang="en-US" smtClean="0"/>
              <a:t>‹#›</a:t>
            </a:fld>
            <a:endParaRPr lang="zh-TW" altLang="en-US"/>
          </a:p>
        </p:txBody>
      </p:sp>
    </p:spTree>
    <p:extLst>
      <p:ext uri="{BB962C8B-B14F-4D97-AF65-F5344CB8AC3E}">
        <p14:creationId xmlns:p14="http://schemas.microsoft.com/office/powerpoint/2010/main" val="3615882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t>139</a:t>
            </a:r>
            <a:endParaRPr lang="zh-TW" altLang="en-US"/>
          </a:p>
        </p:txBody>
      </p:sp>
      <p:sp>
        <p:nvSpPr>
          <p:cNvPr id="5" name="頁尾版面配置區 4"/>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6" name="投影片編號版面配置區 5"/>
          <p:cNvSpPr>
            <a:spLocks noGrp="1"/>
          </p:cNvSpPr>
          <p:nvPr>
            <p:ph type="sldNum" sz="quarter" idx="12"/>
          </p:nvPr>
        </p:nvSpPr>
        <p:spPr/>
        <p:txBody>
          <a:bodyPr/>
          <a:lstStyle/>
          <a:p>
            <a:fld id="{E780368B-1716-4ACD-83E3-44A1BBA1C4BE}" type="slidenum">
              <a:rPr lang="zh-TW" altLang="en-US" smtClean="0"/>
              <a:t>‹#›</a:t>
            </a:fld>
            <a:endParaRPr lang="zh-TW" altLang="en-US"/>
          </a:p>
        </p:txBody>
      </p:sp>
    </p:spTree>
    <p:extLst>
      <p:ext uri="{BB962C8B-B14F-4D97-AF65-F5344CB8AC3E}">
        <p14:creationId xmlns:p14="http://schemas.microsoft.com/office/powerpoint/2010/main" val="1803407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r>
              <a:rPr lang="en-US" altLang="zh-TW" smtClean="0"/>
              <a:t>139</a:t>
            </a:r>
            <a:endParaRPr lang="zh-TW" altLang="en-US"/>
          </a:p>
        </p:txBody>
      </p:sp>
      <p:sp>
        <p:nvSpPr>
          <p:cNvPr id="5" name="頁尾版面配置區 4"/>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6" name="投影片編號版面配置區 5"/>
          <p:cNvSpPr>
            <a:spLocks noGrp="1"/>
          </p:cNvSpPr>
          <p:nvPr>
            <p:ph type="sldNum" sz="quarter" idx="12"/>
          </p:nvPr>
        </p:nvSpPr>
        <p:spPr/>
        <p:txBody>
          <a:bodyPr/>
          <a:lstStyle/>
          <a:p>
            <a:fld id="{E780368B-1716-4ACD-83E3-44A1BBA1C4BE}" type="slidenum">
              <a:rPr lang="zh-TW" altLang="en-US" smtClean="0"/>
              <a:t>‹#›</a:t>
            </a:fld>
            <a:endParaRPr lang="zh-TW" altLang="en-US"/>
          </a:p>
        </p:txBody>
      </p:sp>
    </p:spTree>
    <p:extLst>
      <p:ext uri="{BB962C8B-B14F-4D97-AF65-F5344CB8AC3E}">
        <p14:creationId xmlns:p14="http://schemas.microsoft.com/office/powerpoint/2010/main" val="167047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r>
              <a:rPr lang="en-US" altLang="zh-TW" smtClean="0"/>
              <a:t>139</a:t>
            </a:r>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r>
              <a:rPr lang="zh-TW" altLang="en-US" smtClean="0"/>
              <a:t>僑馥建築經理股份有限公司 </a:t>
            </a:r>
            <a:r>
              <a:rPr lang="en-US" altLang="zh-TW" smtClean="0"/>
              <a:t>Chaofu Real Estate Management Co., Ltd.</a:t>
            </a:r>
            <a:endParaRPr lang="zh-TW" altLang="en-US"/>
          </a:p>
        </p:txBody>
      </p:sp>
      <p:sp>
        <p:nvSpPr>
          <p:cNvPr id="7"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85272088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r>
              <a:rPr lang="en-US" altLang="zh-TW" smtClean="0"/>
              <a:t>139</a:t>
            </a:r>
            <a:endParaRPr lang="zh-TW" altLang="en-US"/>
          </a:p>
        </p:txBody>
      </p:sp>
      <p:sp>
        <p:nvSpPr>
          <p:cNvPr id="6" name="頁尾版面配置區 5"/>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7" name="投影片編號版面配置區 6"/>
          <p:cNvSpPr>
            <a:spLocks noGrp="1"/>
          </p:cNvSpPr>
          <p:nvPr>
            <p:ph type="sldNum" sz="quarter" idx="12"/>
          </p:nvPr>
        </p:nvSpPr>
        <p:spPr/>
        <p:txBody>
          <a:bodyPr/>
          <a:lstStyle/>
          <a:p>
            <a:fld id="{E780368B-1716-4ACD-83E3-44A1BBA1C4BE}" type="slidenum">
              <a:rPr lang="zh-TW" altLang="en-US" smtClean="0"/>
              <a:t>‹#›</a:t>
            </a:fld>
            <a:endParaRPr lang="zh-TW" altLang="en-US"/>
          </a:p>
        </p:txBody>
      </p:sp>
    </p:spTree>
    <p:extLst>
      <p:ext uri="{BB962C8B-B14F-4D97-AF65-F5344CB8AC3E}">
        <p14:creationId xmlns:p14="http://schemas.microsoft.com/office/powerpoint/2010/main" val="3570580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r>
              <a:rPr lang="en-US" altLang="zh-TW" smtClean="0"/>
              <a:t>139</a:t>
            </a:r>
            <a:endParaRPr lang="zh-TW" altLang="en-US"/>
          </a:p>
        </p:txBody>
      </p:sp>
      <p:sp>
        <p:nvSpPr>
          <p:cNvPr id="8" name="頁尾版面配置區 7"/>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9" name="投影片編號版面配置區 8"/>
          <p:cNvSpPr>
            <a:spLocks noGrp="1"/>
          </p:cNvSpPr>
          <p:nvPr>
            <p:ph type="sldNum" sz="quarter" idx="12"/>
          </p:nvPr>
        </p:nvSpPr>
        <p:spPr/>
        <p:txBody>
          <a:bodyPr/>
          <a:lstStyle/>
          <a:p>
            <a:fld id="{E780368B-1716-4ACD-83E3-44A1BBA1C4BE}" type="slidenum">
              <a:rPr lang="zh-TW" altLang="en-US" smtClean="0"/>
              <a:t>‹#›</a:t>
            </a:fld>
            <a:endParaRPr lang="zh-TW" altLang="en-US"/>
          </a:p>
        </p:txBody>
      </p:sp>
    </p:spTree>
    <p:extLst>
      <p:ext uri="{BB962C8B-B14F-4D97-AF65-F5344CB8AC3E}">
        <p14:creationId xmlns:p14="http://schemas.microsoft.com/office/powerpoint/2010/main" val="955645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r>
              <a:rPr lang="en-US" altLang="zh-TW" smtClean="0"/>
              <a:t>139</a:t>
            </a:r>
            <a:endParaRPr lang="zh-TW" altLang="en-US"/>
          </a:p>
        </p:txBody>
      </p:sp>
      <p:sp>
        <p:nvSpPr>
          <p:cNvPr id="4" name="頁尾版面配置區 3"/>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5" name="投影片編號版面配置區 4"/>
          <p:cNvSpPr>
            <a:spLocks noGrp="1"/>
          </p:cNvSpPr>
          <p:nvPr>
            <p:ph type="sldNum" sz="quarter" idx="12"/>
          </p:nvPr>
        </p:nvSpPr>
        <p:spPr/>
        <p:txBody>
          <a:bodyPr/>
          <a:lstStyle/>
          <a:p>
            <a:fld id="{E780368B-1716-4ACD-83E3-44A1BBA1C4BE}" type="slidenum">
              <a:rPr lang="zh-TW" altLang="en-US" smtClean="0"/>
              <a:t>‹#›</a:t>
            </a:fld>
            <a:endParaRPr lang="zh-TW" altLang="en-US"/>
          </a:p>
        </p:txBody>
      </p:sp>
    </p:spTree>
    <p:extLst>
      <p:ext uri="{BB962C8B-B14F-4D97-AF65-F5344CB8AC3E}">
        <p14:creationId xmlns:p14="http://schemas.microsoft.com/office/powerpoint/2010/main" val="2186794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lang="en-US" altLang="zh-TW" smtClean="0"/>
              <a:t>139</a:t>
            </a:r>
            <a:endParaRPr lang="zh-TW" altLang="en-US"/>
          </a:p>
        </p:txBody>
      </p:sp>
      <p:sp>
        <p:nvSpPr>
          <p:cNvPr id="3" name="頁尾版面配置區 2"/>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4" name="投影片編號版面配置區 3"/>
          <p:cNvSpPr>
            <a:spLocks noGrp="1"/>
          </p:cNvSpPr>
          <p:nvPr>
            <p:ph type="sldNum" sz="quarter" idx="12"/>
          </p:nvPr>
        </p:nvSpPr>
        <p:spPr/>
        <p:txBody>
          <a:bodyPr/>
          <a:lstStyle/>
          <a:p>
            <a:fld id="{E780368B-1716-4ACD-83E3-44A1BBA1C4BE}" type="slidenum">
              <a:rPr lang="zh-TW" altLang="en-US" smtClean="0"/>
              <a:t>‹#›</a:t>
            </a:fld>
            <a:endParaRPr lang="zh-TW" altLang="en-US"/>
          </a:p>
        </p:txBody>
      </p:sp>
    </p:spTree>
    <p:extLst>
      <p:ext uri="{BB962C8B-B14F-4D97-AF65-F5344CB8AC3E}">
        <p14:creationId xmlns:p14="http://schemas.microsoft.com/office/powerpoint/2010/main" val="434739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t>139</a:t>
            </a:r>
            <a:endParaRPr lang="zh-TW" altLang="en-US"/>
          </a:p>
        </p:txBody>
      </p:sp>
      <p:sp>
        <p:nvSpPr>
          <p:cNvPr id="6" name="頁尾版面配置區 5"/>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7" name="投影片編號版面配置區 6"/>
          <p:cNvSpPr>
            <a:spLocks noGrp="1"/>
          </p:cNvSpPr>
          <p:nvPr>
            <p:ph type="sldNum" sz="quarter" idx="12"/>
          </p:nvPr>
        </p:nvSpPr>
        <p:spPr/>
        <p:txBody>
          <a:bodyPr/>
          <a:lstStyle/>
          <a:p>
            <a:fld id="{E780368B-1716-4ACD-83E3-44A1BBA1C4BE}" type="slidenum">
              <a:rPr lang="zh-TW" altLang="en-US" smtClean="0"/>
              <a:t>‹#›</a:t>
            </a:fld>
            <a:endParaRPr lang="zh-TW" altLang="en-US"/>
          </a:p>
        </p:txBody>
      </p:sp>
    </p:spTree>
    <p:extLst>
      <p:ext uri="{BB962C8B-B14F-4D97-AF65-F5344CB8AC3E}">
        <p14:creationId xmlns:p14="http://schemas.microsoft.com/office/powerpoint/2010/main" val="258864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t>139</a:t>
            </a:r>
            <a:endParaRPr lang="zh-TW" altLang="en-US"/>
          </a:p>
        </p:txBody>
      </p:sp>
      <p:sp>
        <p:nvSpPr>
          <p:cNvPr id="6" name="頁尾版面配置區 5"/>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7" name="投影片編號版面配置區 6"/>
          <p:cNvSpPr>
            <a:spLocks noGrp="1"/>
          </p:cNvSpPr>
          <p:nvPr>
            <p:ph type="sldNum" sz="quarter" idx="12"/>
          </p:nvPr>
        </p:nvSpPr>
        <p:spPr/>
        <p:txBody>
          <a:bodyPr/>
          <a:lstStyle/>
          <a:p>
            <a:fld id="{E780368B-1716-4ACD-83E3-44A1BBA1C4BE}" type="slidenum">
              <a:rPr lang="zh-TW" altLang="en-US" smtClean="0"/>
              <a:t>‹#›</a:t>
            </a:fld>
            <a:endParaRPr lang="zh-TW" altLang="en-US"/>
          </a:p>
        </p:txBody>
      </p:sp>
    </p:spTree>
    <p:extLst>
      <p:ext uri="{BB962C8B-B14F-4D97-AF65-F5344CB8AC3E}">
        <p14:creationId xmlns:p14="http://schemas.microsoft.com/office/powerpoint/2010/main" val="1295378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t>139</a:t>
            </a:r>
            <a:endParaRPr lang="zh-TW" altLang="en-US"/>
          </a:p>
        </p:txBody>
      </p:sp>
      <p:sp>
        <p:nvSpPr>
          <p:cNvPr id="5" name="頁尾版面配置區 4"/>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6" name="投影片編號版面配置區 5"/>
          <p:cNvSpPr>
            <a:spLocks noGrp="1"/>
          </p:cNvSpPr>
          <p:nvPr>
            <p:ph type="sldNum" sz="quarter" idx="12"/>
          </p:nvPr>
        </p:nvSpPr>
        <p:spPr/>
        <p:txBody>
          <a:bodyPr/>
          <a:lstStyle/>
          <a:p>
            <a:fld id="{E780368B-1716-4ACD-83E3-44A1BBA1C4BE}" type="slidenum">
              <a:rPr lang="zh-TW" altLang="en-US" smtClean="0"/>
              <a:t>‹#›</a:t>
            </a:fld>
            <a:endParaRPr lang="zh-TW" altLang="en-US"/>
          </a:p>
        </p:txBody>
      </p:sp>
    </p:spTree>
    <p:extLst>
      <p:ext uri="{BB962C8B-B14F-4D97-AF65-F5344CB8AC3E}">
        <p14:creationId xmlns:p14="http://schemas.microsoft.com/office/powerpoint/2010/main" val="3780798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t>139</a:t>
            </a:r>
            <a:endParaRPr lang="zh-TW" altLang="en-US"/>
          </a:p>
        </p:txBody>
      </p:sp>
      <p:sp>
        <p:nvSpPr>
          <p:cNvPr id="5" name="頁尾版面配置區 4"/>
          <p:cNvSpPr>
            <a:spLocks noGrp="1"/>
          </p:cNvSpPr>
          <p:nvPr>
            <p:ph type="ftr" sz="quarter" idx="11"/>
          </p:nvPr>
        </p:nvSpPr>
        <p:spPr/>
        <p:txBody>
          <a:bodyPr/>
          <a:lstStyle/>
          <a:p>
            <a:r>
              <a:rPr lang="zh-TW" altLang="en-US" smtClean="0"/>
              <a:t>僑馥建築經理股份有限公司 </a:t>
            </a:r>
            <a:r>
              <a:rPr lang="en-US" altLang="zh-TW" smtClean="0"/>
              <a:t>Chaofu Real Estate Management Co., Ltd.</a:t>
            </a:r>
            <a:endParaRPr lang="zh-TW" altLang="en-US"/>
          </a:p>
        </p:txBody>
      </p:sp>
      <p:sp>
        <p:nvSpPr>
          <p:cNvPr id="6" name="投影片編號版面配置區 5"/>
          <p:cNvSpPr>
            <a:spLocks noGrp="1"/>
          </p:cNvSpPr>
          <p:nvPr>
            <p:ph type="sldNum" sz="quarter" idx="12"/>
          </p:nvPr>
        </p:nvSpPr>
        <p:spPr/>
        <p:txBody>
          <a:bodyPr/>
          <a:lstStyle/>
          <a:p>
            <a:fld id="{E780368B-1716-4ACD-83E3-44A1BBA1C4BE}" type="slidenum">
              <a:rPr lang="zh-TW" altLang="en-US" smtClean="0"/>
              <a:t>‹#›</a:t>
            </a:fld>
            <a:endParaRPr lang="zh-TW" altLang="en-US"/>
          </a:p>
        </p:txBody>
      </p:sp>
    </p:spTree>
    <p:extLst>
      <p:ext uri="{BB962C8B-B14F-4D97-AF65-F5344CB8AC3E}">
        <p14:creationId xmlns:p14="http://schemas.microsoft.com/office/powerpoint/2010/main" val="304312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r>
              <a:rPr lang="en-US" altLang="zh-TW" smtClean="0"/>
              <a:t>139</a:t>
            </a:r>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r>
              <a:rPr lang="zh-TW" altLang="en-US" smtClean="0"/>
              <a:t>僑馥建築經理股份有限公司 </a:t>
            </a:r>
            <a:r>
              <a:rPr lang="en-US" altLang="zh-TW" smtClean="0"/>
              <a:t>Chaofu Real Estate Management Co., Ltd.</a:t>
            </a:r>
            <a:endParaRPr lang="zh-TW" altLang="en-US"/>
          </a:p>
        </p:txBody>
      </p:sp>
      <p:sp>
        <p:nvSpPr>
          <p:cNvPr id="8"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194373824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356350"/>
            <a:ext cx="2133600" cy="365125"/>
          </a:xfrm>
          <a:prstGeom prst="rect">
            <a:avLst/>
          </a:prstGeom>
        </p:spPr>
        <p:txBody>
          <a:bodyPr/>
          <a:lstStyle/>
          <a:p>
            <a:r>
              <a:rPr lang="en-US" altLang="zh-TW" smtClean="0"/>
              <a:t>139</a:t>
            </a:r>
            <a:endParaRPr lang="zh-TW" altLang="en-US"/>
          </a:p>
        </p:txBody>
      </p:sp>
      <p:sp>
        <p:nvSpPr>
          <p:cNvPr id="8" name="頁尾版面配置區 7"/>
          <p:cNvSpPr>
            <a:spLocks noGrp="1"/>
          </p:cNvSpPr>
          <p:nvPr>
            <p:ph type="ftr" sz="quarter" idx="11"/>
          </p:nvPr>
        </p:nvSpPr>
        <p:spPr>
          <a:xfrm>
            <a:off x="3124200" y="6356350"/>
            <a:ext cx="2895600" cy="365125"/>
          </a:xfrm>
          <a:prstGeom prst="rect">
            <a:avLst/>
          </a:prstGeom>
        </p:spPr>
        <p:txBody>
          <a:bodyPr/>
          <a:lstStyle/>
          <a:p>
            <a:r>
              <a:rPr lang="zh-TW" altLang="en-US" smtClean="0"/>
              <a:t>僑馥建築經理股份有限公司 </a:t>
            </a:r>
            <a:r>
              <a:rPr lang="en-US" altLang="zh-TW" smtClean="0"/>
              <a:t>Chaofu Real Estate Management Co., Ltd.</a:t>
            </a:r>
            <a:endParaRPr lang="zh-TW" altLang="en-US"/>
          </a:p>
        </p:txBody>
      </p:sp>
      <p:sp>
        <p:nvSpPr>
          <p:cNvPr id="10"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406374192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a:xfrm>
            <a:off x="457200" y="6356350"/>
            <a:ext cx="2133600" cy="365125"/>
          </a:xfrm>
          <a:prstGeom prst="rect">
            <a:avLst/>
          </a:prstGeom>
        </p:spPr>
        <p:txBody>
          <a:bodyPr/>
          <a:lstStyle/>
          <a:p>
            <a:r>
              <a:rPr lang="en-US" altLang="zh-TW" smtClean="0"/>
              <a:t>139</a:t>
            </a:r>
            <a:endParaRPr lang="zh-TW" altLang="en-US"/>
          </a:p>
        </p:txBody>
      </p:sp>
      <p:sp>
        <p:nvSpPr>
          <p:cNvPr id="4" name="頁尾版面配置區 3"/>
          <p:cNvSpPr>
            <a:spLocks noGrp="1"/>
          </p:cNvSpPr>
          <p:nvPr>
            <p:ph type="ftr" sz="quarter" idx="11"/>
          </p:nvPr>
        </p:nvSpPr>
        <p:spPr>
          <a:xfrm>
            <a:off x="3124200" y="6356350"/>
            <a:ext cx="2895600" cy="365125"/>
          </a:xfrm>
          <a:prstGeom prst="rect">
            <a:avLst/>
          </a:prstGeom>
        </p:spPr>
        <p:txBody>
          <a:bodyPr/>
          <a:lstStyle/>
          <a:p>
            <a:r>
              <a:rPr lang="zh-TW" altLang="en-US" smtClean="0"/>
              <a:t>僑馥建築經理股份有限公司 </a:t>
            </a:r>
            <a:r>
              <a:rPr lang="en-US" altLang="zh-TW" smtClean="0"/>
              <a:t>Chaofu Real Estate Management Co., Ltd.</a:t>
            </a:r>
            <a:endParaRPr lang="zh-TW" altLang="en-US"/>
          </a:p>
        </p:txBody>
      </p:sp>
      <p:sp>
        <p:nvSpPr>
          <p:cNvPr id="6"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40678718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457200" y="6356350"/>
            <a:ext cx="2133600" cy="365125"/>
          </a:xfrm>
          <a:prstGeom prst="rect">
            <a:avLst/>
          </a:prstGeom>
        </p:spPr>
        <p:txBody>
          <a:bodyPr/>
          <a:lstStyle/>
          <a:p>
            <a:r>
              <a:rPr lang="en-US" altLang="zh-TW" smtClean="0"/>
              <a:t>139</a:t>
            </a:r>
            <a:endParaRPr lang="zh-TW" altLang="en-US"/>
          </a:p>
        </p:txBody>
      </p:sp>
      <p:sp>
        <p:nvSpPr>
          <p:cNvPr id="3" name="頁尾版面配置區 2"/>
          <p:cNvSpPr>
            <a:spLocks noGrp="1"/>
          </p:cNvSpPr>
          <p:nvPr>
            <p:ph type="ftr" sz="quarter" idx="11"/>
          </p:nvPr>
        </p:nvSpPr>
        <p:spPr>
          <a:xfrm>
            <a:off x="3124200" y="6356350"/>
            <a:ext cx="2895600" cy="365125"/>
          </a:xfrm>
          <a:prstGeom prst="rect">
            <a:avLst/>
          </a:prstGeom>
        </p:spPr>
        <p:txBody>
          <a:bodyPr/>
          <a:lstStyle/>
          <a:p>
            <a:r>
              <a:rPr lang="zh-TW" altLang="en-US" smtClean="0"/>
              <a:t>僑馥建築經理股份有限公司 </a:t>
            </a:r>
            <a:r>
              <a:rPr lang="en-US" altLang="zh-TW" smtClean="0"/>
              <a:t>Chaofu Real Estate Management Co., Ltd.</a:t>
            </a:r>
            <a:endParaRPr lang="zh-TW" altLang="en-US"/>
          </a:p>
        </p:txBody>
      </p:sp>
      <p:sp>
        <p:nvSpPr>
          <p:cNvPr id="5"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37398917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r>
              <a:rPr lang="en-US" altLang="zh-TW" smtClean="0"/>
              <a:t>139</a:t>
            </a:r>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r>
              <a:rPr lang="zh-TW" altLang="en-US" smtClean="0"/>
              <a:t>僑馥建築經理股份有限公司 </a:t>
            </a:r>
            <a:r>
              <a:rPr lang="en-US" altLang="zh-TW" smtClean="0"/>
              <a:t>Chaofu Real Estate Management Co., Ltd.</a:t>
            </a:r>
            <a:endParaRPr lang="zh-TW" altLang="en-US"/>
          </a:p>
        </p:txBody>
      </p:sp>
      <p:sp>
        <p:nvSpPr>
          <p:cNvPr id="8"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5829413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r>
              <a:rPr lang="en-US" altLang="zh-TW" smtClean="0"/>
              <a:t>139</a:t>
            </a:r>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r>
              <a:rPr lang="zh-TW" altLang="en-US" smtClean="0"/>
              <a:t>僑馥建築經理股份有限公司 </a:t>
            </a:r>
            <a:r>
              <a:rPr lang="en-US" altLang="zh-TW" smtClean="0"/>
              <a:t>Chaofu Real Estate Management Co., Ltd.</a:t>
            </a:r>
            <a:endParaRPr lang="zh-TW" altLang="en-US"/>
          </a:p>
        </p:txBody>
      </p:sp>
      <p:sp>
        <p:nvSpPr>
          <p:cNvPr id="8"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20451938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18" Type="http://schemas.openxmlformats.org/officeDocument/2006/relationships/image" Target="../media/image8.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17.xml"/><Relationship Id="rId16"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6.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18" Type="http://schemas.openxmlformats.org/officeDocument/2006/relationships/image" Target="../media/image8.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17" Type="http://schemas.openxmlformats.org/officeDocument/2006/relationships/image" Target="../media/image7.png"/><Relationship Id="rId2" Type="http://schemas.openxmlformats.org/officeDocument/2006/relationships/slideLayout" Target="../slideLayouts/slideLayout28.xml"/><Relationship Id="rId16" Type="http://schemas.openxmlformats.org/officeDocument/2006/relationships/image" Target="../media/image5.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6.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2"/>
          <p:cNvPicPr>
            <a:picLocks noChangeAspect="1" noChangeArrowheads="1"/>
          </p:cNvPicPr>
          <p:nvPr userDrawn="1"/>
        </p:nvPicPr>
        <p:blipFill>
          <a:blip r:embed="rId17">
            <a:extLst>
              <a:ext uri="{28A0092B-C50C-407E-A947-70E740481C1C}">
                <a14:useLocalDpi xmlns:a14="http://schemas.microsoft.com/office/drawing/2010/main"/>
              </a:ext>
            </a:extLst>
          </a:blip>
          <a:srcRect/>
          <a:stretch>
            <a:fillRect/>
          </a:stretch>
        </p:blipFill>
        <p:spPr bwMode="auto">
          <a:xfrm>
            <a:off x="-31708" y="0"/>
            <a:ext cx="9218757" cy="706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2"/>
          <p:cNvPicPr>
            <a:picLocks noChangeAspect="1" noChangeArrowheads="1"/>
          </p:cNvPicPr>
          <p:nvPr userDrawn="1"/>
        </p:nvPicPr>
        <p:blipFill>
          <a:blip r:embed="rId18">
            <a:extLst>
              <a:ext uri="{28A0092B-C50C-407E-A947-70E740481C1C}">
                <a14:useLocalDpi xmlns:a14="http://schemas.microsoft.com/office/drawing/2010/main"/>
              </a:ext>
            </a:extLst>
          </a:blip>
          <a:srcRect/>
          <a:stretch>
            <a:fillRect/>
          </a:stretch>
        </p:blipFill>
        <p:spPr bwMode="auto">
          <a:xfrm>
            <a:off x="-24036" y="6309321"/>
            <a:ext cx="9218757" cy="715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1"/>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31708" y="6453337"/>
            <a:ext cx="9234103" cy="60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31708" y="631068"/>
            <a:ext cx="9218758" cy="41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6"/>
          <p:cNvPicPr>
            <a:picLocks noChangeAspect="1" noChangeArrowheads="1"/>
          </p:cNvPicPr>
          <p:nvPr userDrawn="1"/>
        </p:nvPicPr>
        <p:blipFill>
          <a:blip r:embed="rId21">
            <a:extLst>
              <a:ext uri="{28A0092B-C50C-407E-A947-70E740481C1C}">
                <a14:useLocalDpi xmlns:a14="http://schemas.microsoft.com/office/drawing/2010/main"/>
              </a:ext>
            </a:extLst>
          </a:blip>
          <a:srcRect/>
          <a:stretch>
            <a:fillRect/>
          </a:stretch>
        </p:blipFill>
        <p:spPr bwMode="auto">
          <a:xfrm>
            <a:off x="-31707" y="0"/>
            <a:ext cx="9234102" cy="836712"/>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2" name="投影片編號版面配置區 5"/>
          <p:cNvSpPr>
            <a:spLocks noGrp="1"/>
          </p:cNvSpPr>
          <p:nvPr>
            <p:ph type="sldNum" sz="quarter" idx="4"/>
          </p:nvPr>
        </p:nvSpPr>
        <p:spPr>
          <a:xfrm>
            <a:off x="7053449" y="6385919"/>
            <a:ext cx="2133600" cy="365125"/>
          </a:xfrm>
          <a:prstGeom prst="rect">
            <a:avLst/>
          </a:prstGeom>
        </p:spPr>
        <p:txBody>
          <a:bodyPr/>
          <a:lstStyle>
            <a:lvl1pPr algn="r">
              <a:defRPr sz="2400">
                <a:solidFill>
                  <a:schemeClr val="bg1"/>
                </a:solidFill>
              </a:defRPr>
            </a:lvl1pPr>
          </a:lstStyle>
          <a:p>
            <a:fld id="{1C7858B1-76B0-43A1-BD85-92CBAD88C864}" type="slidenum">
              <a:rPr lang="zh-TW" altLang="en-US" smtClean="0"/>
              <a:pPr/>
              <a:t>‹#›</a:t>
            </a:fld>
            <a:endParaRPr lang="zh-TW" altLang="en-US" dirty="0"/>
          </a:p>
        </p:txBody>
      </p:sp>
      <p:sp>
        <p:nvSpPr>
          <p:cNvPr id="23" name="矩形 22"/>
          <p:cNvSpPr/>
          <p:nvPr userDrawn="1"/>
        </p:nvSpPr>
        <p:spPr>
          <a:xfrm>
            <a:off x="0" y="6452770"/>
            <a:ext cx="9144000" cy="369332"/>
          </a:xfrm>
          <a:prstGeom prst="rect">
            <a:avLst/>
          </a:prstGeom>
        </p:spPr>
        <p:txBody>
          <a:bodyPr wrap="square">
            <a:spAutoFit/>
          </a:bodyPr>
          <a:lstStyle/>
          <a:p>
            <a:pPr algn="ctr"/>
            <a:r>
              <a:rPr lang="en-US" altLang="zh-TW" b="1" dirty="0">
                <a:solidFill>
                  <a:schemeClr val="bg1"/>
                </a:solidFill>
                <a:latin typeface="微軟正黑體" panose="020B0604030504040204" pitchFamily="34" charset="-120"/>
                <a:ea typeface="微軟正黑體" panose="020B0604030504040204" pitchFamily="34" charset="-120"/>
              </a:rPr>
              <a:t>105</a:t>
            </a:r>
            <a:r>
              <a:rPr lang="zh-TW" altLang="zh-TW" b="1" dirty="0">
                <a:solidFill>
                  <a:schemeClr val="bg1"/>
                </a:solidFill>
                <a:latin typeface="微軟正黑體" panose="020B0604030504040204" pitchFamily="34" charset="-120"/>
                <a:ea typeface="微軟正黑體" panose="020B0604030504040204" pitchFamily="34" charset="-120"/>
              </a:rPr>
              <a:t>年發展典範科技大學計畫</a:t>
            </a:r>
            <a:endParaRPr lang="zh-TW" altLang="zh-TW"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032321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53" r:id="rId14"/>
    <p:sldLayoutId id="2147483854" r:id="rId1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TW" smtClean="0"/>
              <a:t>139</a:t>
            </a:r>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TW" altLang="en-US" smtClean="0"/>
              <a:t>僑馥建築經理股份有限公司 </a:t>
            </a:r>
            <a:r>
              <a:rPr lang="en-US" altLang="zh-TW" smtClean="0"/>
              <a:t>Chaofu Real Estate Management Co., Ltd.</a:t>
            </a: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FE9B1-E86C-4D31-827B-B12C2C377C36}" type="slidenum">
              <a:rPr lang="zh-TW" altLang="en-US" smtClean="0"/>
              <a:t>‹#›</a:t>
            </a:fld>
            <a:endParaRPr lang="zh-TW" altLang="en-US"/>
          </a:p>
        </p:txBody>
      </p:sp>
      <p:sp>
        <p:nvSpPr>
          <p:cNvPr id="7" name="標題版面配置區 1"/>
          <p:cNvSpPr txBox="1">
            <a:spLocks/>
          </p:cNvSpPr>
          <p:nvPr userDrawn="1"/>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mtClean="0"/>
              <a:t>按一下以編輯母片標題樣式</a:t>
            </a:r>
          </a:p>
        </p:txBody>
      </p:sp>
      <p:sp>
        <p:nvSpPr>
          <p:cNvPr id="8" name="文字版面配置區 2"/>
          <p:cNvSpPr txBox="1">
            <a:spLocks/>
          </p:cNvSpPr>
          <p:nvPr userDrawn="1"/>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9" name="日期版面配置區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0B8D8E5-EEB4-4EA6-AF0F-A93BC676F154}" type="datetimeFigureOut">
              <a:rPr lang="zh-TW" altLang="en-US" smtClean="0"/>
              <a:pPr>
                <a:defRPr/>
              </a:pPr>
              <a:t>2017/1/18</a:t>
            </a:fld>
            <a:endParaRPr lang="zh-TW" altLang="en-US"/>
          </a:p>
        </p:txBody>
      </p:sp>
      <p:sp>
        <p:nvSpPr>
          <p:cNvPr id="10" name="投影片編號版面配置區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11F2413-47A5-4BAB-B440-75AAEB5B97BC}" type="slidenum">
              <a:rPr lang="zh-TW" altLang="en-US" smtClean="0"/>
              <a:pPr>
                <a:defRPr/>
              </a:pPr>
              <a:t>‹#›</a:t>
            </a:fld>
            <a:endParaRPr lang="zh-TW" altLang="en-US"/>
          </a:p>
        </p:txBody>
      </p:sp>
      <p:sp>
        <p:nvSpPr>
          <p:cNvPr id="11" name="標題版面配置區 1"/>
          <p:cNvSpPr txBox="1">
            <a:spLocks/>
          </p:cNvSpPr>
          <p:nvPr userDrawn="1"/>
        </p:nvSpPr>
        <p:spPr>
          <a:xfrm>
            <a:off x="457200" y="274638"/>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buSzTx/>
              <a:buFontTx/>
              <a:buNone/>
              <a:defRPr/>
            </a:pPr>
            <a:r>
              <a:rPr lang="zh-TW" altLang="en-US" smtClean="0"/>
              <a:t>按一下以編輯母片標題樣式</a:t>
            </a:r>
            <a:endParaRPr lang="zh-TW" altLang="en-US"/>
          </a:p>
        </p:txBody>
      </p:sp>
      <p:sp>
        <p:nvSpPr>
          <p:cNvPr id="12" name="文字版面配置區 2"/>
          <p:cNvSpPr txBox="1">
            <a:spLocks/>
          </p:cNvSpPr>
          <p:nvPr userDrawn="1"/>
        </p:nvSpPr>
        <p:spPr>
          <a:xfrm>
            <a:off x="457200" y="1600200"/>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buSzTx/>
              <a:defRPr/>
            </a:pPr>
            <a:r>
              <a:rPr lang="zh-TW" altLang="en-US" smtClean="0"/>
              <a:t>按一下以編輯母片文字樣式</a:t>
            </a:r>
          </a:p>
          <a:p>
            <a:pPr lvl="1" fontAlgn="auto">
              <a:spcAft>
                <a:spcPts val="0"/>
              </a:spcAft>
              <a:buSzTx/>
              <a:defRPr/>
            </a:pPr>
            <a:r>
              <a:rPr lang="zh-TW" altLang="en-US" smtClean="0"/>
              <a:t>第二層</a:t>
            </a:r>
          </a:p>
          <a:p>
            <a:pPr lvl="2" fontAlgn="auto">
              <a:spcAft>
                <a:spcPts val="0"/>
              </a:spcAft>
              <a:buSzTx/>
              <a:defRPr/>
            </a:pPr>
            <a:r>
              <a:rPr lang="zh-TW" altLang="en-US" smtClean="0"/>
              <a:t>第三層</a:t>
            </a:r>
          </a:p>
          <a:p>
            <a:pPr lvl="3" fontAlgn="auto">
              <a:spcAft>
                <a:spcPts val="0"/>
              </a:spcAft>
              <a:buSzTx/>
              <a:defRPr/>
            </a:pPr>
            <a:r>
              <a:rPr lang="zh-TW" altLang="en-US" smtClean="0"/>
              <a:t>第四層</a:t>
            </a:r>
          </a:p>
          <a:p>
            <a:pPr lvl="4" fontAlgn="auto">
              <a:spcAft>
                <a:spcPts val="0"/>
              </a:spcAft>
              <a:buSzTx/>
              <a:defRPr/>
            </a:pPr>
            <a:r>
              <a:rPr lang="zh-TW" altLang="en-US" smtClean="0"/>
              <a:t>第五層</a:t>
            </a:r>
            <a:endParaRPr lang="zh-TW" altLang="en-US"/>
          </a:p>
        </p:txBody>
      </p:sp>
      <p:sp>
        <p:nvSpPr>
          <p:cNvPr id="13" name="日期版面配置區 3"/>
          <p:cNvSpPr txBox="1">
            <a:spLocks/>
          </p:cNvSpPr>
          <p:nvPr userDrawn="1"/>
        </p:nvSpPr>
        <p:spPr>
          <a:xfrm>
            <a:off x="457200" y="6356350"/>
            <a:ext cx="2133600" cy="365125"/>
          </a:xfrm>
          <a:prstGeom prst="rect">
            <a:avLst/>
          </a:prstGeom>
        </p:spPr>
        <p:txBody>
          <a:bodyPr anchor="ctr"/>
          <a:lstStyle>
            <a:defPPr>
              <a:defRPr lang="zh-CN"/>
            </a:defPPr>
            <a:lvl1pPr algn="l" rtl="0" fontAlgn="base">
              <a:spcBef>
                <a:spcPct val="0"/>
              </a:spcBef>
              <a:spcAft>
                <a:spcPct val="0"/>
              </a:spcAft>
              <a:buSzPct val="100000"/>
              <a:buFont typeface="Times New Roman" pitchFamily="18" charset="0"/>
              <a:defRPr sz="1200" kern="1200">
                <a:solidFill>
                  <a:schemeClr val="tx1">
                    <a:tint val="75000"/>
                  </a:schemeClr>
                </a:solidFill>
                <a:latin typeface="Arial" pitchFamily="34" charset="0"/>
                <a:ea typeface="宋体" pitchFamily="2" charset="-122"/>
                <a:cs typeface="+mn-cs"/>
              </a:defRPr>
            </a:lvl1pPr>
            <a:lvl2pPr marL="4572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fld id="{69808CFF-5A36-4730-8AA8-C2573ECD137B}" type="datetimeFigureOut">
              <a:rPr lang="zh-TW" altLang="en-US" smtClean="0"/>
              <a:pPr>
                <a:defRPr/>
              </a:pPr>
              <a:t>2017/1/18</a:t>
            </a:fld>
            <a:endParaRPr lang="zh-TW" altLang="en-US"/>
          </a:p>
        </p:txBody>
      </p:sp>
      <p:sp>
        <p:nvSpPr>
          <p:cNvPr id="14" name="投影片編號版面配置區 5"/>
          <p:cNvSpPr txBox="1">
            <a:spLocks/>
          </p:cNvSpPr>
          <p:nvPr userDrawn="1"/>
        </p:nvSpPr>
        <p:spPr>
          <a:xfrm>
            <a:off x="6553200" y="6356350"/>
            <a:ext cx="2133600" cy="365125"/>
          </a:xfrm>
          <a:prstGeom prst="rect">
            <a:avLst/>
          </a:prstGeom>
        </p:spPr>
        <p:txBody>
          <a:bodyPr anchor="ctr"/>
          <a:lstStyle>
            <a:defPPr>
              <a:defRPr lang="zh-CN"/>
            </a:defPPr>
            <a:lvl1pPr algn="r" rtl="0" fontAlgn="base">
              <a:spcBef>
                <a:spcPct val="0"/>
              </a:spcBef>
              <a:spcAft>
                <a:spcPct val="0"/>
              </a:spcAft>
              <a:buSzPct val="100000"/>
              <a:buFont typeface="Times New Roman" pitchFamily="18" charset="0"/>
              <a:defRPr sz="1200" kern="1200">
                <a:solidFill>
                  <a:schemeClr val="tx1">
                    <a:tint val="75000"/>
                  </a:schemeClr>
                </a:solidFill>
                <a:latin typeface="Arial" pitchFamily="34" charset="0"/>
                <a:ea typeface="宋体" pitchFamily="2" charset="-122"/>
                <a:cs typeface="+mn-cs"/>
              </a:defRPr>
            </a:lvl1pPr>
            <a:lvl2pPr marL="4572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fld id="{4CFB1CA2-9E32-4E3E-8DA2-BF0D7FEA07AC}" type="slidenum">
              <a:rPr lang="zh-TW" altLang="en-US" smtClean="0"/>
              <a:pPr>
                <a:defRPr/>
              </a:pPr>
              <a:t>‹#›</a:t>
            </a:fld>
            <a:endParaRPr lang="zh-TW" altLang="en-US"/>
          </a:p>
        </p:txBody>
      </p:sp>
      <p:sp>
        <p:nvSpPr>
          <p:cNvPr id="15" name="標題版面配置區 1"/>
          <p:cNvSpPr txBox="1">
            <a:spLocks/>
          </p:cNvSpPr>
          <p:nvPr userDrawn="1"/>
        </p:nvSpPr>
        <p:spPr>
          <a:xfrm>
            <a:off x="457200" y="274638"/>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TW" altLang="en-US" smtClean="0"/>
              <a:t>按一下以編輯母片標題樣式</a:t>
            </a:r>
            <a:endParaRPr lang="zh-TW" altLang="en-US"/>
          </a:p>
        </p:txBody>
      </p:sp>
      <p:sp>
        <p:nvSpPr>
          <p:cNvPr id="16" name="文字版面配置區 2"/>
          <p:cNvSpPr txBox="1">
            <a:spLocks/>
          </p:cNvSpPr>
          <p:nvPr userDrawn="1"/>
        </p:nvSpPr>
        <p:spPr>
          <a:xfrm>
            <a:off x="457200" y="1600200"/>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zh-TW" altLang="en-US" smtClean="0"/>
              <a:t>按一下以編輯母片文字樣式</a:t>
            </a:r>
          </a:p>
          <a:p>
            <a:pPr lvl="1">
              <a:defRPr/>
            </a:pPr>
            <a:r>
              <a:rPr lang="zh-TW" altLang="en-US" smtClean="0"/>
              <a:t>第二層</a:t>
            </a:r>
          </a:p>
          <a:p>
            <a:pPr lvl="2">
              <a:defRPr/>
            </a:pPr>
            <a:r>
              <a:rPr lang="zh-TW" altLang="en-US" smtClean="0"/>
              <a:t>第三層</a:t>
            </a:r>
          </a:p>
          <a:p>
            <a:pPr lvl="3">
              <a:defRPr/>
            </a:pPr>
            <a:r>
              <a:rPr lang="zh-TW" altLang="en-US" smtClean="0"/>
              <a:t>第四層</a:t>
            </a:r>
          </a:p>
          <a:p>
            <a:pPr lvl="4">
              <a:defRPr/>
            </a:pPr>
            <a:r>
              <a:rPr lang="zh-TW" altLang="en-US" smtClean="0"/>
              <a:t>第五層</a:t>
            </a:r>
            <a:endParaRPr lang="zh-TW" altLang="en-US"/>
          </a:p>
        </p:txBody>
      </p:sp>
      <p:sp>
        <p:nvSpPr>
          <p:cNvPr id="17" name="日期版面配置區 3"/>
          <p:cNvSpPr txBox="1">
            <a:spLocks/>
          </p:cNvSpPr>
          <p:nvPr userDrawn="1"/>
        </p:nvSpPr>
        <p:spPr>
          <a:xfrm>
            <a:off x="457200" y="6356350"/>
            <a:ext cx="2133600" cy="365125"/>
          </a:xfrm>
          <a:prstGeom prst="rect">
            <a:avLst/>
          </a:prstGeom>
        </p:spPr>
        <p:txBody>
          <a:bodyPr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5174AAF-0C43-4F2B-B703-0DD5125D246C}" type="datetime1">
              <a:rPr lang="zh-TW" altLang="en-US" smtClean="0"/>
              <a:pPr>
                <a:defRPr/>
              </a:pPr>
              <a:t>2017/1/18</a:t>
            </a:fld>
            <a:endParaRPr lang="zh-TW" altLang="en-US"/>
          </a:p>
        </p:txBody>
      </p:sp>
      <p:sp>
        <p:nvSpPr>
          <p:cNvPr id="18" name="投影片編號版面配置區 5"/>
          <p:cNvSpPr txBox="1">
            <a:spLocks/>
          </p:cNvSpPr>
          <p:nvPr userDrawn="1"/>
        </p:nvSpPr>
        <p:spPr>
          <a:xfrm>
            <a:off x="6553200" y="6356350"/>
            <a:ext cx="2133600" cy="365125"/>
          </a:xfrm>
          <a:prstGeom prst="rect">
            <a:avLst/>
          </a:prstGeom>
        </p:spPr>
        <p:txBody>
          <a:bodyPr anchor="ctr"/>
          <a:lstStyle>
            <a:defPPr>
              <a:defRPr lang="zh-TW"/>
            </a:defPPr>
            <a:lvl1pPr marL="0" algn="r" defTabSz="914400" rtl="0" eaLnBrk="1" latinLnBrk="0" hangingPunct="1">
              <a:defRPr sz="24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3FA0C13-7760-4DAD-B287-6EA9E977DD92}" type="slidenum">
              <a:rPr lang="zh-TW" altLang="en-US" smtClean="0"/>
              <a:pPr>
                <a:defRPr/>
              </a:pPr>
              <a:t>‹#›</a:t>
            </a:fld>
            <a:endParaRPr lang="zh-TW" altLang="en-US" dirty="0"/>
          </a:p>
        </p:txBody>
      </p:sp>
      <p:sp>
        <p:nvSpPr>
          <p:cNvPr id="19" name="投影片編號版面配置區 5"/>
          <p:cNvSpPr txBox="1">
            <a:spLocks/>
          </p:cNvSpPr>
          <p:nvPr userDrawn="1"/>
        </p:nvSpPr>
        <p:spPr>
          <a:xfrm>
            <a:off x="6705600" y="6508750"/>
            <a:ext cx="2133600" cy="365125"/>
          </a:xfrm>
          <a:prstGeom prst="rect">
            <a:avLst/>
          </a:prstGeom>
        </p:spPr>
        <p:txBody>
          <a:bodyPr/>
          <a:lstStyle>
            <a:defPPr>
              <a:defRPr lang="zh-TW"/>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D98040E-CFE1-4EB9-AD05-B2C0A13FAD62}" type="slidenum">
              <a:rPr lang="zh-TW" altLang="en-US" smtClean="0"/>
              <a:pPr>
                <a:defRPr/>
              </a:pPr>
              <a:t>‹#›</a:t>
            </a:fld>
            <a:endParaRPr lang="zh-TW" altLang="en-US" dirty="0"/>
          </a:p>
        </p:txBody>
      </p:sp>
      <p:pic>
        <p:nvPicPr>
          <p:cNvPr id="20" name="Picture 1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31750" y="0"/>
            <a:ext cx="9218613" cy="706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2"/>
          <p:cNvPicPr>
            <a:picLocks noChangeAspect="1" noChangeArrowheads="1"/>
          </p:cNvPicPr>
          <p:nvPr userDrawn="1"/>
        </p:nvPicPr>
        <p:blipFill>
          <a:blip r:embed="rId14"/>
          <a:srcRect/>
          <a:stretch>
            <a:fillRect/>
          </a:stretch>
        </p:blipFill>
        <p:spPr bwMode="auto">
          <a:xfrm>
            <a:off x="-23813" y="6308725"/>
            <a:ext cx="9218613" cy="71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1"/>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31750" y="6524625"/>
            <a:ext cx="9234488" cy="53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6"/>
          <p:cNvPicPr>
            <a:picLocks noChangeAspect="1" noChangeArrowheads="1"/>
          </p:cNvPicPr>
          <p:nvPr userDrawn="1"/>
        </p:nvPicPr>
        <p:blipFill>
          <a:blip r:embed="rId16"/>
          <a:srcRect/>
          <a:stretch>
            <a:fillRect/>
          </a:stretch>
        </p:blipFill>
        <p:spPr bwMode="auto">
          <a:xfrm>
            <a:off x="2474913" y="2487613"/>
            <a:ext cx="6735762" cy="2087562"/>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4" name="Picture 2"/>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39750" y="1949450"/>
            <a:ext cx="3168650" cy="316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1"/>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42863" y="0"/>
            <a:ext cx="9229726" cy="53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6"/>
          <p:cNvPicPr>
            <a:picLocks noChangeAspect="1" noChangeArrowheads="1"/>
          </p:cNvPicPr>
          <p:nvPr userDrawn="1"/>
        </p:nvPicPr>
        <p:blipFill>
          <a:blip r:embed="rId16"/>
          <a:srcRect/>
          <a:stretch>
            <a:fillRect/>
          </a:stretch>
        </p:blipFill>
        <p:spPr bwMode="auto">
          <a:xfrm>
            <a:off x="-42863" y="260350"/>
            <a:ext cx="9253538" cy="431800"/>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7" name="投影片編號版面配置區 5"/>
          <p:cNvSpPr txBox="1">
            <a:spLocks/>
          </p:cNvSpPr>
          <p:nvPr userDrawn="1"/>
        </p:nvSpPr>
        <p:spPr>
          <a:xfrm>
            <a:off x="7038975" y="6432550"/>
            <a:ext cx="2133600" cy="365125"/>
          </a:xfrm>
          <a:prstGeom prst="rect">
            <a:avLst/>
          </a:prstGeom>
        </p:spPr>
        <p:txBody>
          <a:bodyPr/>
          <a:lstStyle>
            <a:defPPr>
              <a:defRPr lang="zh-TW"/>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E0FE8F1-FFE9-4694-969C-853CB82BCB11}" type="slidenum">
              <a:rPr lang="zh-TW" altLang="en-US" sz="2400" smtClean="0"/>
              <a:pPr algn="r">
                <a:defRPr/>
              </a:pPr>
              <a:t>‹#›</a:t>
            </a:fld>
            <a:endParaRPr lang="zh-TW" altLang="en-US" sz="2400" dirty="0"/>
          </a:p>
        </p:txBody>
      </p:sp>
      <p:sp>
        <p:nvSpPr>
          <p:cNvPr id="28" name="矩形 23"/>
          <p:cNvSpPr>
            <a:spLocks noChangeArrowheads="1"/>
          </p:cNvSpPr>
          <p:nvPr userDrawn="1"/>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SzPct val="100000"/>
              <a:buFont typeface="Times New Roman" pitchFamily="18"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SzPct val="100000"/>
              <a:buFont typeface="Times New Roman" pitchFamily="18"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SzPct val="100000"/>
              <a:buFont typeface="Times New Roman" pitchFamily="18"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SzPct val="100000"/>
              <a:buFont typeface="Times New Roman" pitchFamily="18" charset="0"/>
              <a:defRPr>
                <a:solidFill>
                  <a:schemeClr val="tx1"/>
                </a:solidFill>
                <a:latin typeface="Arial" pitchFamily="34" charset="0"/>
                <a:ea typeface="宋体" pitchFamily="2" charset="-122"/>
              </a:defRPr>
            </a:lvl9pPr>
          </a:lstStyle>
          <a:p>
            <a:pPr algn="ctr" eaLnBrk="1" hangingPunct="1">
              <a:defRPr/>
            </a:pPr>
            <a:r>
              <a:rPr lang="en-US" altLang="zh-TW" b="1" smtClean="0">
                <a:solidFill>
                  <a:schemeClr val="bg1"/>
                </a:solidFill>
                <a:latin typeface="微軟正黑體" pitchFamily="34" charset="-120"/>
                <a:ea typeface="微軟正黑體" pitchFamily="34" charset="-120"/>
              </a:rPr>
              <a:t>105</a:t>
            </a:r>
            <a:r>
              <a:rPr lang="zh-TW" altLang="zh-TW" b="1" smtClean="0">
                <a:solidFill>
                  <a:schemeClr val="bg1"/>
                </a:solidFill>
                <a:latin typeface="微軟正黑體" pitchFamily="34" charset="-120"/>
                <a:ea typeface="微軟正黑體" pitchFamily="34" charset="-120"/>
              </a:rPr>
              <a:t>年發展典範科技大學計畫</a:t>
            </a:r>
            <a:endParaRPr lang="zh-TW" altLang="zh-TW" smtClean="0">
              <a:solidFill>
                <a:schemeClr val="bg1"/>
              </a:solidFill>
              <a:latin typeface="微軟正黑體" pitchFamily="34" charset="-120"/>
              <a:ea typeface="微軟正黑體" pitchFamily="34" charset="-120"/>
            </a:endParaRPr>
          </a:p>
        </p:txBody>
      </p:sp>
      <p:pic>
        <p:nvPicPr>
          <p:cNvPr id="29" name="Picture 3"/>
          <p:cNvPicPr>
            <a:picLocks noChangeAspect="1" noChangeArrowheads="1"/>
          </p:cNvPicPr>
          <p:nvPr userDrawn="1"/>
        </p:nvPicPr>
        <p:blipFill>
          <a:blip r:embed="rId18">
            <a:clrChange>
              <a:clrFrom>
                <a:srgbClr val="EEF3FA"/>
              </a:clrFrom>
              <a:clrTo>
                <a:srgbClr val="EEF3FA">
                  <a:alpha val="0"/>
                </a:srgbClr>
              </a:clrTo>
            </a:clrChange>
            <a:extLst>
              <a:ext uri="{28A0092B-C50C-407E-A947-70E740481C1C}">
                <a14:useLocalDpi xmlns:a14="http://schemas.microsoft.com/office/drawing/2010/main"/>
              </a:ext>
            </a:extLst>
          </a:blip>
          <a:srcRect/>
          <a:stretch>
            <a:fillRect/>
          </a:stretch>
        </p:blipFill>
        <p:spPr bwMode="auto">
          <a:xfrm>
            <a:off x="214313" y="2017713"/>
            <a:ext cx="363855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39331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TW" smtClean="0"/>
              <a:t>139</a:t>
            </a:r>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TW" altLang="en-US" smtClean="0"/>
              <a:t>僑馥建築經理股份有限公司 </a:t>
            </a:r>
            <a:r>
              <a:rPr lang="en-US" altLang="zh-TW" smtClean="0"/>
              <a:t>Chaofu Real Estate Management Co., Ltd.</a:t>
            </a: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80368B-1716-4ACD-83E3-44A1BBA1C4BE}" type="slidenum">
              <a:rPr lang="zh-TW" altLang="en-US" smtClean="0"/>
              <a:t>‹#›</a:t>
            </a:fld>
            <a:endParaRPr lang="zh-TW" altLang="en-US"/>
          </a:p>
        </p:txBody>
      </p:sp>
      <p:sp>
        <p:nvSpPr>
          <p:cNvPr id="7" name="標題版面配置區 1"/>
          <p:cNvSpPr txBox="1">
            <a:spLocks/>
          </p:cNvSpPr>
          <p:nvPr userDrawn="1"/>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mtClean="0"/>
              <a:t>按一下以編輯母片標題樣式</a:t>
            </a:r>
          </a:p>
        </p:txBody>
      </p:sp>
      <p:sp>
        <p:nvSpPr>
          <p:cNvPr id="8" name="文字版面配置區 2"/>
          <p:cNvSpPr txBox="1">
            <a:spLocks/>
          </p:cNvSpPr>
          <p:nvPr userDrawn="1"/>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9" name="日期版面配置區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25EDC2-B159-41C3-A4B0-81E263A416E8}" type="datetimeFigureOut">
              <a:rPr lang="zh-TW" altLang="en-US" smtClean="0"/>
              <a:pPr>
                <a:defRPr/>
              </a:pPr>
              <a:t>2017/1/18</a:t>
            </a:fld>
            <a:endParaRPr lang="zh-TW" altLang="en-US"/>
          </a:p>
        </p:txBody>
      </p:sp>
      <p:sp>
        <p:nvSpPr>
          <p:cNvPr id="10" name="投影片編號版面配置區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8BBFE79-E7FD-4B7A-A46C-678E7E600004}" type="slidenum">
              <a:rPr lang="zh-TW" altLang="en-US" smtClean="0"/>
              <a:pPr>
                <a:defRPr/>
              </a:pPr>
              <a:t>‹#›</a:t>
            </a:fld>
            <a:endParaRPr lang="zh-TW" altLang="en-US"/>
          </a:p>
        </p:txBody>
      </p:sp>
      <p:sp>
        <p:nvSpPr>
          <p:cNvPr id="11" name="標題版面配置區 1"/>
          <p:cNvSpPr txBox="1">
            <a:spLocks/>
          </p:cNvSpPr>
          <p:nvPr userDrawn="1"/>
        </p:nvSpPr>
        <p:spPr>
          <a:xfrm>
            <a:off x="457200" y="274638"/>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buSzTx/>
              <a:buFontTx/>
              <a:buNone/>
              <a:defRPr/>
            </a:pPr>
            <a:r>
              <a:rPr lang="zh-TW" altLang="en-US" smtClean="0"/>
              <a:t>按一下以編輯母片標題樣式</a:t>
            </a:r>
            <a:endParaRPr lang="zh-TW" altLang="en-US"/>
          </a:p>
        </p:txBody>
      </p:sp>
      <p:sp>
        <p:nvSpPr>
          <p:cNvPr id="12" name="文字版面配置區 2"/>
          <p:cNvSpPr txBox="1">
            <a:spLocks/>
          </p:cNvSpPr>
          <p:nvPr userDrawn="1"/>
        </p:nvSpPr>
        <p:spPr>
          <a:xfrm>
            <a:off x="457200" y="1600200"/>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buSzTx/>
              <a:defRPr/>
            </a:pPr>
            <a:r>
              <a:rPr lang="zh-TW" altLang="en-US" smtClean="0"/>
              <a:t>按一下以編輯母片文字樣式</a:t>
            </a:r>
          </a:p>
          <a:p>
            <a:pPr lvl="1" fontAlgn="auto">
              <a:spcAft>
                <a:spcPts val="0"/>
              </a:spcAft>
              <a:buSzTx/>
              <a:defRPr/>
            </a:pPr>
            <a:r>
              <a:rPr lang="zh-TW" altLang="en-US" smtClean="0"/>
              <a:t>第二層</a:t>
            </a:r>
          </a:p>
          <a:p>
            <a:pPr lvl="2" fontAlgn="auto">
              <a:spcAft>
                <a:spcPts val="0"/>
              </a:spcAft>
              <a:buSzTx/>
              <a:defRPr/>
            </a:pPr>
            <a:r>
              <a:rPr lang="zh-TW" altLang="en-US" smtClean="0"/>
              <a:t>第三層</a:t>
            </a:r>
          </a:p>
          <a:p>
            <a:pPr lvl="3" fontAlgn="auto">
              <a:spcAft>
                <a:spcPts val="0"/>
              </a:spcAft>
              <a:buSzTx/>
              <a:defRPr/>
            </a:pPr>
            <a:r>
              <a:rPr lang="zh-TW" altLang="en-US" smtClean="0"/>
              <a:t>第四層</a:t>
            </a:r>
          </a:p>
          <a:p>
            <a:pPr lvl="4" fontAlgn="auto">
              <a:spcAft>
                <a:spcPts val="0"/>
              </a:spcAft>
              <a:buSzTx/>
              <a:defRPr/>
            </a:pPr>
            <a:r>
              <a:rPr lang="zh-TW" altLang="en-US" smtClean="0"/>
              <a:t>第五層</a:t>
            </a:r>
            <a:endParaRPr lang="zh-TW" altLang="en-US"/>
          </a:p>
        </p:txBody>
      </p:sp>
      <p:sp>
        <p:nvSpPr>
          <p:cNvPr id="13" name="日期版面配置區 3"/>
          <p:cNvSpPr txBox="1">
            <a:spLocks/>
          </p:cNvSpPr>
          <p:nvPr userDrawn="1"/>
        </p:nvSpPr>
        <p:spPr>
          <a:xfrm>
            <a:off x="457200" y="6356350"/>
            <a:ext cx="2133600" cy="365125"/>
          </a:xfrm>
          <a:prstGeom prst="rect">
            <a:avLst/>
          </a:prstGeom>
        </p:spPr>
        <p:txBody>
          <a:bodyPr anchor="ctr"/>
          <a:lstStyle>
            <a:defPPr>
              <a:defRPr lang="zh-CN"/>
            </a:defPPr>
            <a:lvl1pPr algn="l" rtl="0" fontAlgn="base">
              <a:spcBef>
                <a:spcPct val="0"/>
              </a:spcBef>
              <a:spcAft>
                <a:spcPct val="0"/>
              </a:spcAft>
              <a:buSzPct val="100000"/>
              <a:buFont typeface="Times New Roman" pitchFamily="18" charset="0"/>
              <a:defRPr sz="1200" kern="1200">
                <a:solidFill>
                  <a:schemeClr val="tx1">
                    <a:tint val="75000"/>
                  </a:schemeClr>
                </a:solidFill>
                <a:latin typeface="Arial" pitchFamily="34" charset="0"/>
                <a:ea typeface="宋体" pitchFamily="2" charset="-122"/>
                <a:cs typeface="+mn-cs"/>
              </a:defRPr>
            </a:lvl1pPr>
            <a:lvl2pPr marL="4572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fld id="{E0FAE5A8-CF22-4304-AD80-687331563032}" type="datetimeFigureOut">
              <a:rPr lang="zh-TW" altLang="en-US" smtClean="0"/>
              <a:pPr>
                <a:defRPr/>
              </a:pPr>
              <a:t>2017/1/18</a:t>
            </a:fld>
            <a:endParaRPr lang="zh-TW" altLang="en-US"/>
          </a:p>
        </p:txBody>
      </p:sp>
      <p:sp>
        <p:nvSpPr>
          <p:cNvPr id="14" name="投影片編號版面配置區 5"/>
          <p:cNvSpPr txBox="1">
            <a:spLocks/>
          </p:cNvSpPr>
          <p:nvPr userDrawn="1"/>
        </p:nvSpPr>
        <p:spPr>
          <a:xfrm>
            <a:off x="6553200" y="6356350"/>
            <a:ext cx="2133600" cy="365125"/>
          </a:xfrm>
          <a:prstGeom prst="rect">
            <a:avLst/>
          </a:prstGeom>
        </p:spPr>
        <p:txBody>
          <a:bodyPr anchor="ctr"/>
          <a:lstStyle>
            <a:defPPr>
              <a:defRPr lang="zh-CN"/>
            </a:defPPr>
            <a:lvl1pPr algn="r" rtl="0" fontAlgn="base">
              <a:spcBef>
                <a:spcPct val="0"/>
              </a:spcBef>
              <a:spcAft>
                <a:spcPct val="0"/>
              </a:spcAft>
              <a:buSzPct val="100000"/>
              <a:buFont typeface="Times New Roman" pitchFamily="18" charset="0"/>
              <a:defRPr sz="1200" kern="1200">
                <a:solidFill>
                  <a:schemeClr val="tx1">
                    <a:tint val="75000"/>
                  </a:schemeClr>
                </a:solidFill>
                <a:latin typeface="Arial" pitchFamily="34" charset="0"/>
                <a:ea typeface="宋体" pitchFamily="2" charset="-122"/>
                <a:cs typeface="+mn-cs"/>
              </a:defRPr>
            </a:lvl1pPr>
            <a:lvl2pPr marL="4572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SzPct val="100000"/>
              <a:buFont typeface="Times New Roman" pitchFamily="18"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fld id="{EDB251A1-E691-41A0-ACC8-8E7C331E3773}" type="slidenum">
              <a:rPr lang="zh-TW" altLang="en-US" smtClean="0"/>
              <a:pPr>
                <a:defRPr/>
              </a:pPr>
              <a:t>‹#›</a:t>
            </a:fld>
            <a:endParaRPr lang="zh-TW" altLang="en-US"/>
          </a:p>
        </p:txBody>
      </p:sp>
      <p:sp>
        <p:nvSpPr>
          <p:cNvPr id="15" name="標題版面配置區 1"/>
          <p:cNvSpPr txBox="1">
            <a:spLocks/>
          </p:cNvSpPr>
          <p:nvPr userDrawn="1"/>
        </p:nvSpPr>
        <p:spPr>
          <a:xfrm>
            <a:off x="457200" y="274638"/>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TW" altLang="en-US" smtClean="0"/>
              <a:t>按一下以編輯母片標題樣式</a:t>
            </a:r>
            <a:endParaRPr lang="zh-TW" altLang="en-US"/>
          </a:p>
        </p:txBody>
      </p:sp>
      <p:sp>
        <p:nvSpPr>
          <p:cNvPr id="16" name="文字版面配置區 2"/>
          <p:cNvSpPr txBox="1">
            <a:spLocks/>
          </p:cNvSpPr>
          <p:nvPr userDrawn="1"/>
        </p:nvSpPr>
        <p:spPr>
          <a:xfrm>
            <a:off x="457200" y="1600200"/>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zh-TW" altLang="en-US" smtClean="0"/>
              <a:t>按一下以編輯母片文字樣式</a:t>
            </a:r>
          </a:p>
          <a:p>
            <a:pPr lvl="1">
              <a:defRPr/>
            </a:pPr>
            <a:r>
              <a:rPr lang="zh-TW" altLang="en-US" smtClean="0"/>
              <a:t>第二層</a:t>
            </a:r>
          </a:p>
          <a:p>
            <a:pPr lvl="2">
              <a:defRPr/>
            </a:pPr>
            <a:r>
              <a:rPr lang="zh-TW" altLang="en-US" smtClean="0"/>
              <a:t>第三層</a:t>
            </a:r>
          </a:p>
          <a:p>
            <a:pPr lvl="3">
              <a:defRPr/>
            </a:pPr>
            <a:r>
              <a:rPr lang="zh-TW" altLang="en-US" smtClean="0"/>
              <a:t>第四層</a:t>
            </a:r>
          </a:p>
          <a:p>
            <a:pPr lvl="4">
              <a:defRPr/>
            </a:pPr>
            <a:r>
              <a:rPr lang="zh-TW" altLang="en-US" smtClean="0"/>
              <a:t>第五層</a:t>
            </a:r>
            <a:endParaRPr lang="zh-TW" altLang="en-US"/>
          </a:p>
        </p:txBody>
      </p:sp>
      <p:sp>
        <p:nvSpPr>
          <p:cNvPr id="17" name="日期版面配置區 3"/>
          <p:cNvSpPr txBox="1">
            <a:spLocks/>
          </p:cNvSpPr>
          <p:nvPr userDrawn="1"/>
        </p:nvSpPr>
        <p:spPr>
          <a:xfrm>
            <a:off x="457200" y="6356350"/>
            <a:ext cx="2133600" cy="365125"/>
          </a:xfrm>
          <a:prstGeom prst="rect">
            <a:avLst/>
          </a:prstGeom>
        </p:spPr>
        <p:txBody>
          <a:bodyPr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D33BEFB-4128-48AF-A14C-37CE73ABF753}" type="datetime1">
              <a:rPr lang="zh-TW" altLang="en-US" smtClean="0"/>
              <a:pPr>
                <a:defRPr/>
              </a:pPr>
              <a:t>2017/1/18</a:t>
            </a:fld>
            <a:endParaRPr lang="zh-TW" altLang="en-US"/>
          </a:p>
        </p:txBody>
      </p:sp>
      <p:sp>
        <p:nvSpPr>
          <p:cNvPr id="18" name="投影片編號版面配置區 5"/>
          <p:cNvSpPr txBox="1">
            <a:spLocks/>
          </p:cNvSpPr>
          <p:nvPr userDrawn="1"/>
        </p:nvSpPr>
        <p:spPr>
          <a:xfrm>
            <a:off x="6553200" y="6356350"/>
            <a:ext cx="2133600" cy="365125"/>
          </a:xfrm>
          <a:prstGeom prst="rect">
            <a:avLst/>
          </a:prstGeom>
        </p:spPr>
        <p:txBody>
          <a:bodyPr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72AB88-0805-4461-9B0C-7A907324DBF6}" type="slidenum">
              <a:rPr lang="zh-TW" altLang="en-US" smtClean="0"/>
              <a:pPr>
                <a:defRPr/>
              </a:pPr>
              <a:t>‹#›</a:t>
            </a:fld>
            <a:endParaRPr lang="zh-TW" altLang="en-US"/>
          </a:p>
        </p:txBody>
      </p:sp>
      <p:sp>
        <p:nvSpPr>
          <p:cNvPr id="19" name="投影片編號版面配置區 5"/>
          <p:cNvSpPr txBox="1">
            <a:spLocks/>
          </p:cNvSpPr>
          <p:nvPr userDrawn="1"/>
        </p:nvSpPr>
        <p:spPr>
          <a:xfrm>
            <a:off x="6705600" y="6508750"/>
            <a:ext cx="2133600" cy="365125"/>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25FFF4A-FFC9-4F53-B6B6-1D7EBD8E90D7}" type="slidenum">
              <a:rPr lang="zh-TW" altLang="en-US" smtClean="0"/>
              <a:pPr>
                <a:defRPr/>
              </a:pPr>
              <a:t>‹#›</a:t>
            </a:fld>
            <a:endParaRPr lang="zh-TW" altLang="en-US"/>
          </a:p>
        </p:txBody>
      </p:sp>
      <p:pic>
        <p:nvPicPr>
          <p:cNvPr id="20" name="Picture 1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31750" y="0"/>
            <a:ext cx="9218613" cy="706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2"/>
          <p:cNvPicPr>
            <a:picLocks noChangeAspect="1" noChangeArrowheads="1"/>
          </p:cNvPicPr>
          <p:nvPr userDrawn="1"/>
        </p:nvPicPr>
        <p:blipFill>
          <a:blip r:embed="rId14"/>
          <a:srcRect/>
          <a:stretch>
            <a:fillRect/>
          </a:stretch>
        </p:blipFill>
        <p:spPr bwMode="auto">
          <a:xfrm>
            <a:off x="-23813" y="6308725"/>
            <a:ext cx="9218613" cy="71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1"/>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31750" y="6524625"/>
            <a:ext cx="9234488" cy="53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6"/>
          <p:cNvPicPr>
            <a:picLocks noChangeAspect="1" noChangeArrowheads="1"/>
          </p:cNvPicPr>
          <p:nvPr userDrawn="1"/>
        </p:nvPicPr>
        <p:blipFill>
          <a:blip r:embed="rId16"/>
          <a:srcRect/>
          <a:stretch>
            <a:fillRect/>
          </a:stretch>
        </p:blipFill>
        <p:spPr bwMode="auto">
          <a:xfrm>
            <a:off x="-23813" y="2636838"/>
            <a:ext cx="6502401" cy="2087562"/>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4" name="Picture 2"/>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580063" y="2060575"/>
            <a:ext cx="3168650" cy="316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1"/>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42863" y="0"/>
            <a:ext cx="9229726" cy="53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6"/>
          <p:cNvPicPr>
            <a:picLocks noChangeAspect="1" noChangeArrowheads="1"/>
          </p:cNvPicPr>
          <p:nvPr userDrawn="1"/>
        </p:nvPicPr>
        <p:blipFill>
          <a:blip r:embed="rId16"/>
          <a:srcRect/>
          <a:stretch>
            <a:fillRect/>
          </a:stretch>
        </p:blipFill>
        <p:spPr bwMode="auto">
          <a:xfrm>
            <a:off x="-42863" y="260350"/>
            <a:ext cx="9253538" cy="431800"/>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7" name="投影片編號版面配置區 5"/>
          <p:cNvSpPr txBox="1">
            <a:spLocks/>
          </p:cNvSpPr>
          <p:nvPr userDrawn="1"/>
        </p:nvSpPr>
        <p:spPr>
          <a:xfrm>
            <a:off x="7062788" y="6456363"/>
            <a:ext cx="2133600" cy="365125"/>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0E14511-945C-4645-8ED9-4C1C516A62EB}" type="slidenum">
              <a:rPr lang="zh-TW" altLang="en-US" sz="2400" smtClean="0">
                <a:solidFill>
                  <a:schemeClr val="bg1"/>
                </a:solidFill>
              </a:rPr>
              <a:pPr algn="r">
                <a:defRPr/>
              </a:pPr>
              <a:t>‹#›</a:t>
            </a:fld>
            <a:endParaRPr lang="zh-TW" altLang="en-US" sz="2400" dirty="0">
              <a:solidFill>
                <a:schemeClr val="bg1"/>
              </a:solidFill>
            </a:endParaRPr>
          </a:p>
        </p:txBody>
      </p:sp>
      <p:sp>
        <p:nvSpPr>
          <p:cNvPr id="28" name="矩形 34"/>
          <p:cNvSpPr>
            <a:spLocks noChangeArrowheads="1"/>
          </p:cNvSpPr>
          <p:nvPr userDrawn="1"/>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SzPct val="100000"/>
              <a:buFont typeface="Times New Roman" pitchFamily="18"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SzPct val="100000"/>
              <a:buFont typeface="Times New Roman" pitchFamily="18"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SzPct val="100000"/>
              <a:buFont typeface="Times New Roman" pitchFamily="18"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SzPct val="100000"/>
              <a:buFont typeface="Times New Roman" pitchFamily="18" charset="0"/>
              <a:defRPr>
                <a:solidFill>
                  <a:schemeClr val="tx1"/>
                </a:solidFill>
                <a:latin typeface="Arial" pitchFamily="34" charset="0"/>
                <a:ea typeface="宋体" pitchFamily="2" charset="-122"/>
              </a:defRPr>
            </a:lvl9pPr>
          </a:lstStyle>
          <a:p>
            <a:pPr algn="ctr" eaLnBrk="1" hangingPunct="1">
              <a:defRPr/>
            </a:pPr>
            <a:r>
              <a:rPr lang="en-US" altLang="zh-TW" b="1" smtClean="0">
                <a:solidFill>
                  <a:schemeClr val="bg1"/>
                </a:solidFill>
                <a:latin typeface="微軟正黑體" pitchFamily="34" charset="-120"/>
                <a:ea typeface="微軟正黑體" pitchFamily="34" charset="-120"/>
              </a:rPr>
              <a:t>105</a:t>
            </a:r>
            <a:r>
              <a:rPr lang="zh-TW" altLang="zh-TW" b="1" smtClean="0">
                <a:solidFill>
                  <a:schemeClr val="bg1"/>
                </a:solidFill>
                <a:latin typeface="微軟正黑體" pitchFamily="34" charset="-120"/>
                <a:ea typeface="微軟正黑體" pitchFamily="34" charset="-120"/>
              </a:rPr>
              <a:t>年發展典範科技大學計畫</a:t>
            </a:r>
            <a:endParaRPr lang="zh-TW" altLang="zh-TW" smtClean="0">
              <a:solidFill>
                <a:schemeClr val="bg1"/>
              </a:solidFill>
              <a:latin typeface="微軟正黑體" pitchFamily="34" charset="-120"/>
              <a:ea typeface="微軟正黑體" pitchFamily="34" charset="-120"/>
            </a:endParaRPr>
          </a:p>
        </p:txBody>
      </p:sp>
      <p:pic>
        <p:nvPicPr>
          <p:cNvPr id="29" name="Picture 3"/>
          <p:cNvPicPr>
            <a:picLocks noChangeAspect="1" noChangeArrowheads="1"/>
          </p:cNvPicPr>
          <p:nvPr userDrawn="1"/>
        </p:nvPicPr>
        <p:blipFill>
          <a:blip r:embed="rId18">
            <a:clrChange>
              <a:clrFrom>
                <a:srgbClr val="EEF3FA"/>
              </a:clrFrom>
              <a:clrTo>
                <a:srgbClr val="EEF3FA">
                  <a:alpha val="0"/>
                </a:srgbClr>
              </a:clrTo>
            </a:clrChange>
            <a:extLst>
              <a:ext uri="{28A0092B-C50C-407E-A947-70E740481C1C}">
                <a14:useLocalDpi xmlns:a14="http://schemas.microsoft.com/office/drawing/2010/main"/>
              </a:ext>
            </a:extLst>
          </a:blip>
          <a:srcRect/>
          <a:stretch>
            <a:fillRect/>
          </a:stretch>
        </p:blipFill>
        <p:spPr bwMode="auto">
          <a:xfrm>
            <a:off x="5345113" y="2109788"/>
            <a:ext cx="363855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25480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10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11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9.jpeg"/></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2.wmf"/><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9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9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矩形 6"/>
          <p:cNvSpPr>
            <a:spLocks noChangeArrowheads="1"/>
          </p:cNvSpPr>
          <p:nvPr/>
        </p:nvSpPr>
        <p:spPr bwMode="auto">
          <a:xfrm>
            <a:off x="2898775" y="2924175"/>
            <a:ext cx="66579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SzTx/>
              <a:buFont typeface="Times New Roman" pitchFamily="18" charset="0"/>
              <a:buNone/>
            </a:pPr>
            <a:r>
              <a:rPr lang="zh-TW" altLang="en-US" dirty="0">
                <a:solidFill>
                  <a:schemeClr val="bg1"/>
                </a:solidFill>
                <a:latin typeface="微軟正黑體" panose="020B0604030504040204" pitchFamily="34" charset="-120"/>
                <a:ea typeface="微軟正黑體" panose="020B0604030504040204" pitchFamily="34" charset="-120"/>
              </a:rPr>
              <a:t>企業倫理</a:t>
            </a: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企業道德</a:t>
            </a:r>
            <a:r>
              <a:rPr lang="en-US" altLang="zh-TW" dirty="0">
                <a:solidFill>
                  <a:schemeClr val="bg1"/>
                </a:solidFill>
                <a:latin typeface="微軟正黑體" panose="020B0604030504040204" pitchFamily="34" charset="-120"/>
                <a:ea typeface="微軟正黑體" panose="020B0604030504040204" pitchFamily="34" charset="-120"/>
              </a:rPr>
              <a:t>)</a:t>
            </a:r>
            <a:br>
              <a:rPr lang="en-US" altLang="zh-TW" dirty="0">
                <a:solidFill>
                  <a:schemeClr val="bg1"/>
                </a:solidFill>
                <a:latin typeface="微軟正黑體" panose="020B0604030504040204" pitchFamily="34" charset="-120"/>
                <a:ea typeface="微軟正黑體" panose="020B0604030504040204" pitchFamily="34" charset="-120"/>
              </a:rPr>
            </a:b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以不動產仲介經紀商業公司為例</a:t>
            </a:r>
            <a:endParaRPr lang="zh-TW" altLang="en-US" b="1" dirty="0">
              <a:solidFill>
                <a:schemeClr val="bg1"/>
              </a:solidFill>
              <a:latin typeface="微軟正黑體" pitchFamily="34" charset="-120"/>
              <a:ea typeface="微軟正黑體" pitchFamily="34" charset="-120"/>
            </a:endParaRPr>
          </a:p>
        </p:txBody>
      </p:sp>
      <p:sp>
        <p:nvSpPr>
          <p:cNvPr id="4100" name="文字方塊 7"/>
          <p:cNvSpPr txBox="1">
            <a:spLocks noChangeArrowheads="1"/>
          </p:cNvSpPr>
          <p:nvPr/>
        </p:nvSpPr>
        <p:spPr bwMode="auto">
          <a:xfrm>
            <a:off x="2422525" y="5160963"/>
            <a:ext cx="67881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SzTx/>
              <a:buFont typeface="Times New Roman" pitchFamily="18" charset="0"/>
              <a:buNone/>
            </a:pPr>
            <a:r>
              <a:rPr lang="zh-TW" altLang="en-US" sz="2800" dirty="0">
                <a:latin typeface="微軟正黑體" panose="020B0604030504040204" pitchFamily="34" charset="-120"/>
                <a:ea typeface="微軟正黑體" panose="020B0604030504040204" pitchFamily="34" charset="-120"/>
                <a:cs typeface="Times New Roman" pitchFamily="18" charset="0"/>
              </a:rPr>
              <a:t>職業倫理教學暨分享平臺</a:t>
            </a:r>
            <a:endParaRPr lang="en-US" altLang="zh-TW" sz="2800" dirty="0">
              <a:latin typeface="微軟正黑體" panose="020B0604030504040204" pitchFamily="34" charset="-120"/>
              <a:ea typeface="微軟正黑體" panose="020B0604030504040204" pitchFamily="34" charset="-120"/>
              <a:cs typeface="Times New Roman" pitchFamily="18" charset="0"/>
            </a:endParaRPr>
          </a:p>
          <a:p>
            <a:pPr algn="ctr" eaLnBrk="1" hangingPunct="1">
              <a:spcBef>
                <a:spcPct val="0"/>
              </a:spcBef>
              <a:buSzTx/>
              <a:buFont typeface="Times New Roman" pitchFamily="18" charset="0"/>
              <a:buNone/>
            </a:pPr>
            <a:r>
              <a:rPr lang="en-US" altLang="zh-TW" sz="2800" dirty="0">
                <a:latin typeface="微軟正黑體" panose="020B0604030504040204" pitchFamily="34" charset="-120"/>
                <a:ea typeface="微軟正黑體" panose="020B0604030504040204" pitchFamily="34" charset="-120"/>
                <a:cs typeface="Times New Roman" pitchFamily="18" charset="0"/>
              </a:rPr>
              <a:t>http://my.stust.edu.tw/project/stpee</a:t>
            </a:r>
            <a:endParaRPr lang="zh-TW" altLang="en-US" sz="2800" dirty="0">
              <a:latin typeface="微軟正黑體" panose="020B0604030504040204" pitchFamily="34" charset="-120"/>
              <a:ea typeface="微軟正黑體" panose="020B0604030504040204" pitchFamily="34" charset="-120"/>
              <a:cs typeface="Times New Roman" pitchFamily="18" charset="0"/>
            </a:endParaRPr>
          </a:p>
        </p:txBody>
      </p:sp>
      <p:sp>
        <p:nvSpPr>
          <p:cNvPr id="4101" name="矩形 8"/>
          <p:cNvSpPr>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SzTx/>
              <a:buFont typeface="Times New Roman" pitchFamily="18" charset="0"/>
              <a:buNone/>
            </a:pPr>
            <a:r>
              <a:rPr lang="en-US" altLang="zh-TW" sz="1800" b="1" dirty="0">
                <a:solidFill>
                  <a:schemeClr val="bg1"/>
                </a:solidFill>
                <a:latin typeface="微軟正黑體" pitchFamily="34" charset="-120"/>
                <a:ea typeface="微軟正黑體" pitchFamily="34" charset="-120"/>
              </a:rPr>
              <a:t>105</a:t>
            </a:r>
            <a:r>
              <a:rPr lang="zh-TW" altLang="zh-TW" sz="1800" b="1" dirty="0">
                <a:solidFill>
                  <a:schemeClr val="bg1"/>
                </a:solidFill>
                <a:latin typeface="微軟正黑體" pitchFamily="34" charset="-120"/>
                <a:ea typeface="微軟正黑體" pitchFamily="34" charset="-120"/>
              </a:rPr>
              <a:t>年發展典範科技大學計畫</a:t>
            </a:r>
            <a:endParaRPr lang="zh-TW" altLang="zh-TW" sz="1800" dirty="0">
              <a:solidFill>
                <a:schemeClr val="bg1"/>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fld id="{F55FE9B1-E86C-4D31-827B-B12C2C377C36}" type="slidenum">
              <a:rPr lang="zh-TW" altLang="en-US" smtClean="0"/>
              <a:t>1</a:t>
            </a:fld>
            <a:endParaRPr lang="zh-TW" altLang="en-US"/>
          </a:p>
        </p:txBody>
      </p:sp>
      <p:pic>
        <p:nvPicPr>
          <p:cNvPr id="8" name="Picture 2" descr="C:\Users\user\Desktop\南臺LOGOpng-01\南臺LOGOpng-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5976" y="1124744"/>
            <a:ext cx="4271808" cy="79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52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4142"/>
            <a:ext cx="8229600" cy="1143000"/>
          </a:xfrm>
        </p:spPr>
        <p:txBody>
          <a:bodyPr>
            <a:noAutofit/>
          </a:bodyPr>
          <a:lstStyle/>
          <a:p>
            <a:r>
              <a:rPr lang="zh-TW" altLang="en-US" dirty="0">
                <a:solidFill>
                  <a:schemeClr val="bg1"/>
                </a:solidFill>
                <a:latin typeface="微軟正黑體" panose="020B0604030504040204" pitchFamily="34" charset="-120"/>
                <a:ea typeface="微軟正黑體" panose="020B0604030504040204" pitchFamily="34" charset="-120"/>
              </a:rPr>
              <a:t>組與組的倫理</a:t>
            </a:r>
            <a:r>
              <a:rPr lang="en-US" altLang="zh-TW" sz="6000" dirty="0">
                <a:solidFill>
                  <a:schemeClr val="bg1"/>
                </a:solidFill>
                <a:latin typeface="微軟正黑體" panose="020B0604030504040204" pitchFamily="34" charset="-120"/>
                <a:ea typeface="微軟正黑體" panose="020B0604030504040204" pitchFamily="34" charset="-120"/>
              </a:rPr>
              <a:t/>
            </a:r>
            <a:br>
              <a:rPr lang="en-US" altLang="zh-TW" sz="6000" dirty="0">
                <a:solidFill>
                  <a:schemeClr val="bg1"/>
                </a:solidFill>
                <a:latin typeface="微軟正黑體" panose="020B0604030504040204" pitchFamily="34" charset="-120"/>
                <a:ea typeface="微軟正黑體" panose="020B0604030504040204" pitchFamily="34" charset="-120"/>
              </a:rPr>
            </a:br>
            <a:endParaRPr lang="zh-TW" altLang="en-US" sz="6000" dirty="0">
              <a:solidFill>
                <a:schemeClr val="bg1"/>
              </a:solidFill>
              <a:latin typeface="微軟正黑體" panose="020B0604030504040204" pitchFamily="34" charset="-120"/>
              <a:ea typeface="微軟正黑體" panose="020B0604030504040204" pitchFamily="34" charset="-120"/>
            </a:endParaRPr>
          </a:p>
        </p:txBody>
      </p:sp>
      <p:sp>
        <p:nvSpPr>
          <p:cNvPr id="7170" name="Rectangle 3"/>
          <p:cNvSpPr>
            <a:spLocks noGrp="1" noChangeArrowheads="1"/>
          </p:cNvSpPr>
          <p:nvPr>
            <p:ph idx="1"/>
          </p:nvPr>
        </p:nvSpPr>
        <p:spPr/>
        <p:txBody>
          <a:bodyPr/>
          <a:lstStyle/>
          <a:p>
            <a:pPr eaLnBrk="1" hangingPunct="1">
              <a:defRPr/>
            </a:pPr>
            <a:r>
              <a:rPr lang="zh-TW" altLang="en-US" sz="4400" dirty="0" smtClean="0">
                <a:latin typeface="微軟正黑體" panose="020B0604030504040204" pitchFamily="34" charset="-120"/>
                <a:ea typeface="微軟正黑體" panose="020B0604030504040204" pitchFamily="34" charset="-120"/>
              </a:rPr>
              <a:t>主管與主管間的互助</a:t>
            </a:r>
            <a:endParaRPr lang="en-US" altLang="zh-TW" sz="4400" dirty="0" smtClean="0">
              <a:latin typeface="微軟正黑體" panose="020B0604030504040204" pitchFamily="34" charset="-120"/>
              <a:ea typeface="微軟正黑體" panose="020B0604030504040204" pitchFamily="34" charset="-120"/>
            </a:endParaRPr>
          </a:p>
          <a:p>
            <a:pPr eaLnBrk="1" hangingPunct="1">
              <a:defRPr/>
            </a:pPr>
            <a:r>
              <a:rPr lang="zh-TW" altLang="en-US" sz="4400" dirty="0">
                <a:latin typeface="微軟正黑體" panose="020B0604030504040204" pitchFamily="34" charset="-120"/>
                <a:ea typeface="微軟正黑體" panose="020B0604030504040204" pitchFamily="34" charset="-120"/>
              </a:rPr>
              <a:t>即合作又競爭</a:t>
            </a:r>
            <a:endParaRPr lang="en-US" altLang="zh-TW" sz="4400" dirty="0" smtClean="0">
              <a:latin typeface="微軟正黑體" panose="020B0604030504040204" pitchFamily="34" charset="-120"/>
              <a:ea typeface="微軟正黑體" panose="020B0604030504040204" pitchFamily="34" charset="-120"/>
            </a:endParaRPr>
          </a:p>
          <a:p>
            <a:pPr eaLnBrk="1" hangingPunct="1">
              <a:defRPr/>
            </a:pPr>
            <a:r>
              <a:rPr lang="zh-TW" altLang="en-US" sz="4400" dirty="0">
                <a:latin typeface="微軟正黑體" panose="020B0604030504040204" pitchFamily="34" charset="-120"/>
                <a:ea typeface="微軟正黑體" panose="020B0604030504040204" pitchFamily="34" charset="-120"/>
              </a:rPr>
              <a:t>績效</a:t>
            </a:r>
            <a:r>
              <a:rPr lang="en-US" altLang="zh-TW" sz="4400" dirty="0">
                <a:latin typeface="微軟正黑體" panose="020B0604030504040204" pitchFamily="34" charset="-120"/>
                <a:ea typeface="微軟正黑體" panose="020B0604030504040204" pitchFamily="34" charset="-120"/>
              </a:rPr>
              <a:t>(</a:t>
            </a:r>
            <a:r>
              <a:rPr lang="zh-TW" altLang="en-US" sz="4400" dirty="0">
                <a:latin typeface="微軟正黑體" panose="020B0604030504040204" pitchFamily="34" charset="-120"/>
                <a:ea typeface="微軟正黑體" panose="020B0604030504040204" pitchFamily="34" charset="-120"/>
              </a:rPr>
              <a:t>業績</a:t>
            </a:r>
            <a:r>
              <a:rPr lang="en-US" altLang="zh-TW" sz="4400" dirty="0">
                <a:latin typeface="微軟正黑體" panose="020B0604030504040204" pitchFamily="34" charset="-120"/>
                <a:ea typeface="微軟正黑體" panose="020B0604030504040204" pitchFamily="34" charset="-120"/>
              </a:rPr>
              <a:t>)</a:t>
            </a:r>
            <a:r>
              <a:rPr lang="zh-TW" altLang="en-US" sz="4400" dirty="0">
                <a:latin typeface="微軟正黑體" panose="020B0604030504040204" pitchFamily="34" charset="-120"/>
                <a:ea typeface="微軟正黑體" panose="020B0604030504040204" pitchFamily="34" charset="-120"/>
              </a:rPr>
              <a:t>管理</a:t>
            </a:r>
            <a:endParaRPr lang="en-US" altLang="zh-TW" sz="4400" dirty="0" smtClean="0">
              <a:latin typeface="微軟正黑體" panose="020B0604030504040204" pitchFamily="34" charset="-120"/>
              <a:ea typeface="微軟正黑體" panose="020B0604030504040204" pitchFamily="34" charset="-120"/>
            </a:endParaRPr>
          </a:p>
          <a:p>
            <a:pPr eaLnBrk="1" hangingPunct="1">
              <a:defRPr/>
            </a:pPr>
            <a:r>
              <a:rPr lang="zh-TW" altLang="en-US" sz="4400" dirty="0">
                <a:latin typeface="微軟正黑體" panose="020B0604030504040204" pitchFamily="34" charset="-120"/>
                <a:ea typeface="微軟正黑體" panose="020B0604030504040204" pitchFamily="34" charset="-120"/>
              </a:rPr>
              <a:t>主管對上級下的倫理</a:t>
            </a:r>
            <a:endParaRPr lang="en-US" altLang="zh-TW" sz="4400" dirty="0" smtClean="0">
              <a:latin typeface="微軟正黑體" panose="020B0604030504040204" pitchFamily="34" charset="-120"/>
              <a:ea typeface="微軟正黑體" panose="020B0604030504040204" pitchFamily="34" charset="-120"/>
            </a:endParaRPr>
          </a:p>
          <a:p>
            <a:pPr marL="0" indent="0" eaLnBrk="1" hangingPunct="1">
              <a:buFontTx/>
              <a:buNone/>
              <a:defRPr/>
            </a:pPr>
            <a:endParaRPr lang="zh-TW" altLang="en-US" sz="2400" dirty="0" smtClean="0">
              <a:latin typeface="標楷體" pitchFamily="65" charset="-120"/>
              <a:ea typeface="標楷體" pitchFamily="65" charset="-120"/>
            </a:endParaRPr>
          </a:p>
        </p:txBody>
      </p:sp>
    </p:spTree>
    <p:extLst>
      <p:ext uri="{BB962C8B-B14F-4D97-AF65-F5344CB8AC3E}">
        <p14:creationId xmlns:p14="http://schemas.microsoft.com/office/powerpoint/2010/main" val="1376863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624" y="1124743"/>
            <a:ext cx="6912768" cy="504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1905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47864" y="-19050"/>
            <a:ext cx="559593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832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568" y="21382"/>
            <a:ext cx="8229600" cy="1143000"/>
          </a:xfrm>
        </p:spPr>
        <p:txBody>
          <a:bodyPr/>
          <a:lstStyle/>
          <a:p>
            <a:r>
              <a:rPr lang="zh-TW" altLang="en-US" dirty="0" smtClean="0">
                <a:solidFill>
                  <a:schemeClr val="bg1"/>
                </a:solidFill>
                <a:latin typeface="微軟正黑體" panose="020B0604030504040204" pitchFamily="34" charset="-120"/>
                <a:ea typeface="微軟正黑體" panose="020B0604030504040204" pitchFamily="34" charset="-120"/>
              </a:rPr>
              <a:t>企業責任</a:t>
            </a:r>
            <a:r>
              <a:rPr lang="en-US" altLang="zh-TW" dirty="0" smtClean="0">
                <a:solidFill>
                  <a:schemeClr val="bg1"/>
                </a:solidFill>
                <a:latin typeface="微軟正黑體" panose="020B0604030504040204" pitchFamily="34" charset="-120"/>
                <a:ea typeface="微軟正黑體" panose="020B0604030504040204" pitchFamily="34" charset="-120"/>
              </a:rPr>
              <a:t>(</a:t>
            </a:r>
            <a:r>
              <a:rPr lang="zh-TW" altLang="en-US" dirty="0" smtClean="0">
                <a:solidFill>
                  <a:schemeClr val="bg1"/>
                </a:solidFill>
                <a:latin typeface="微軟正黑體" panose="020B0604030504040204" pitchFamily="34" charset="-120"/>
                <a:ea typeface="微軟正黑體" panose="020B0604030504040204" pitchFamily="34" charset="-120"/>
              </a:rPr>
              <a:t>台灣房屋</a:t>
            </a:r>
            <a:r>
              <a:rPr lang="en-US" altLang="zh-TW" dirty="0" smtClean="0">
                <a:solidFill>
                  <a:schemeClr val="bg1"/>
                </a:solidFill>
                <a:latin typeface="微軟正黑體" panose="020B0604030504040204" pitchFamily="34" charset="-120"/>
                <a:ea typeface="微軟正黑體" panose="020B0604030504040204" pitchFamily="34" charset="-120"/>
              </a:rPr>
              <a:t>)</a:t>
            </a:r>
            <a:endParaRPr lang="zh-TW" altLang="en-US" dirty="0">
              <a:solidFill>
                <a:schemeClr val="bg1"/>
              </a:solidFill>
              <a:latin typeface="微軟正黑體" panose="020B0604030504040204" pitchFamily="34" charset="-120"/>
              <a:ea typeface="微軟正黑體" panose="020B0604030504040204" pitchFamily="34" charset="-120"/>
            </a:endParaRPr>
          </a:p>
        </p:txBody>
      </p:sp>
      <p:pic>
        <p:nvPicPr>
          <p:cNvPr id="205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51520" y="1268760"/>
            <a:ext cx="849694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1487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3473"/>
            <a:ext cx="8229600" cy="922114"/>
          </a:xfrm>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企業責任</a:t>
            </a: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台灣房屋</a:t>
            </a:r>
            <a:r>
              <a:rPr lang="en-US" altLang="zh-TW" dirty="0">
                <a:solidFill>
                  <a:schemeClr val="bg1"/>
                </a:solidFill>
                <a:latin typeface="微軟正黑體" panose="020B0604030504040204" pitchFamily="34" charset="-120"/>
                <a:ea typeface="微軟正黑體" panose="020B0604030504040204" pitchFamily="34" charset="-120"/>
              </a:rPr>
              <a:t>)</a:t>
            </a:r>
            <a:endParaRPr lang="zh-TW" altLang="en-US" dirty="0">
              <a:solidFill>
                <a:schemeClr val="bg1"/>
              </a:solidFill>
              <a:latin typeface="微軟正黑體" panose="020B0604030504040204" pitchFamily="34" charset="-120"/>
              <a:ea typeface="微軟正黑體" panose="020B0604030504040204" pitchFamily="34" charset="-120"/>
            </a:endParaRPr>
          </a:p>
        </p:txBody>
      </p:sp>
      <p:pic>
        <p:nvPicPr>
          <p:cNvPr id="102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539552" y="1124744"/>
            <a:ext cx="8208912" cy="5130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591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subTitle" idx="4294967295"/>
          </p:nvPr>
        </p:nvSpPr>
        <p:spPr>
          <a:xfrm>
            <a:off x="-396552" y="2780928"/>
            <a:ext cx="7924800" cy="2133600"/>
          </a:xfrm>
        </p:spPr>
        <p:txBody>
          <a:bodyPr/>
          <a:lstStyle/>
          <a:p>
            <a:pPr marL="0" indent="0" algn="ctr" eaLnBrk="1" hangingPunct="1">
              <a:buNone/>
            </a:pPr>
            <a:r>
              <a:rPr lang="en-US" altLang="zh-TW" sz="11000" dirty="0" smtClean="0">
                <a:solidFill>
                  <a:schemeClr val="bg1"/>
                </a:solidFill>
                <a:latin typeface="微軟正黑體" panose="020B0604030504040204" pitchFamily="34" charset="-120"/>
                <a:ea typeface="微軟正黑體" panose="020B0604030504040204" pitchFamily="34" charset="-120"/>
              </a:rPr>
              <a:t>Q &amp; A</a:t>
            </a:r>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4544" y="260648"/>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2"/>
          </p:nvPr>
        </p:nvSpPr>
        <p:spPr/>
        <p:txBody>
          <a:bodyPr/>
          <a:lstStyle/>
          <a:p>
            <a:fld id="{E780368B-1716-4ACD-83E3-44A1BBA1C4BE}" type="slidenum">
              <a:rPr lang="zh-TW" altLang="en-US" smtClean="0"/>
              <a:t>103</a:t>
            </a:fld>
            <a:endParaRPr lang="zh-TW" altLang="en-US"/>
          </a:p>
        </p:txBody>
      </p:sp>
    </p:spTree>
    <p:extLst>
      <p:ext uri="{BB962C8B-B14F-4D97-AF65-F5344CB8AC3E}">
        <p14:creationId xmlns:p14="http://schemas.microsoft.com/office/powerpoint/2010/main" val="700878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ctrTitle" idx="4294967295"/>
          </p:nvPr>
        </p:nvSpPr>
        <p:spPr>
          <a:xfrm>
            <a:off x="-252536" y="2780928"/>
            <a:ext cx="7772400" cy="1470025"/>
          </a:xfrm>
        </p:spPr>
        <p:txBody>
          <a:bodyPr/>
          <a:lstStyle/>
          <a:p>
            <a:r>
              <a:rPr lang="zh-TW" altLang="en-US" sz="8800" dirty="0">
                <a:solidFill>
                  <a:schemeClr val="bg1"/>
                </a:solidFill>
                <a:latin typeface="微軟正黑體" panose="020B0604030504040204" pitchFamily="34" charset="-120"/>
                <a:ea typeface="微軟正黑體" panose="020B0604030504040204" pitchFamily="34" charset="-120"/>
              </a:rPr>
              <a:t>利空消息</a:t>
            </a:r>
            <a:endParaRPr lang="zh-TW" altLang="en-US" sz="8800" dirty="0" smtClean="0">
              <a:solidFill>
                <a:schemeClr val="bg1"/>
              </a:solidFill>
              <a:latin typeface="微軟正黑體" panose="020B0604030504040204" pitchFamily="34" charset="-120"/>
              <a:ea typeface="微軟正黑體" panose="020B0604030504040204" pitchFamily="34" charset="-120"/>
            </a:endParaRPr>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0528" y="260648"/>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2"/>
          </p:nvPr>
        </p:nvSpPr>
        <p:spPr/>
        <p:txBody>
          <a:bodyPr/>
          <a:lstStyle/>
          <a:p>
            <a:fld id="{E780368B-1716-4ACD-83E3-44A1BBA1C4BE}" type="slidenum">
              <a:rPr lang="zh-TW" altLang="en-US" smtClean="0"/>
              <a:t>104</a:t>
            </a:fld>
            <a:endParaRPr lang="zh-TW" altLang="en-US"/>
          </a:p>
        </p:txBody>
      </p:sp>
    </p:spTree>
    <p:extLst>
      <p:ext uri="{BB962C8B-B14F-4D97-AF65-F5344CB8AC3E}">
        <p14:creationId xmlns:p14="http://schemas.microsoft.com/office/powerpoint/2010/main" val="238180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矩形 1"/>
          <p:cNvSpPr>
            <a:spLocks noChangeArrowheads="1"/>
          </p:cNvSpPr>
          <p:nvPr/>
        </p:nvSpPr>
        <p:spPr bwMode="auto">
          <a:xfrm>
            <a:off x="-170487" y="220578"/>
            <a:ext cx="94630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zh-TW" altLang="en-US" sz="3600" dirty="0">
                <a:solidFill>
                  <a:schemeClr val="bg1"/>
                </a:solidFill>
                <a:latin typeface="微軟正黑體" panose="020B0604030504040204" pitchFamily="34" charset="-120"/>
                <a:ea typeface="微軟正黑體" panose="020B0604030504040204" pitchFamily="34" charset="-120"/>
              </a:rPr>
              <a:t>商用不動產全年成交額 </a:t>
            </a:r>
            <a:r>
              <a:rPr lang="zh-TW" altLang="en-US" sz="3600" dirty="0" smtClean="0">
                <a:solidFill>
                  <a:schemeClr val="bg1"/>
                </a:solidFill>
                <a:latin typeface="微軟正黑體" panose="020B0604030504040204" pitchFamily="34" charset="-120"/>
                <a:ea typeface="微軟正黑體" panose="020B0604030504040204" pitchFamily="34" charset="-120"/>
              </a:rPr>
              <a:t>面臨</a:t>
            </a:r>
            <a:r>
              <a:rPr lang="en-US" altLang="zh-TW" sz="3600" dirty="0">
                <a:solidFill>
                  <a:schemeClr val="bg1"/>
                </a:solidFill>
                <a:latin typeface="微軟正黑體" panose="020B0604030504040204" pitchFamily="34" charset="-120"/>
                <a:ea typeface="微軟正黑體" panose="020B0604030504040204" pitchFamily="34" charset="-120"/>
              </a:rPr>
              <a:t>900</a:t>
            </a:r>
            <a:r>
              <a:rPr lang="zh-TW" altLang="en-US" sz="3600" dirty="0">
                <a:solidFill>
                  <a:schemeClr val="bg1"/>
                </a:solidFill>
                <a:latin typeface="微軟正黑體" panose="020B0604030504040204" pitchFamily="34" charset="-120"/>
                <a:ea typeface="微軟正黑體" panose="020B0604030504040204" pitchFamily="34" charset="-120"/>
              </a:rPr>
              <a:t>億保衛戰</a:t>
            </a:r>
          </a:p>
        </p:txBody>
      </p:sp>
      <p:pic>
        <p:nvPicPr>
          <p:cNvPr id="40963"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7784" y="1124743"/>
            <a:ext cx="3960440" cy="5087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3159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109029" y="188640"/>
            <a:ext cx="9290050" cy="417513"/>
          </a:xfrm>
        </p:spPr>
        <p:txBody>
          <a:bodyPr/>
          <a:lstStyle/>
          <a:p>
            <a:r>
              <a:rPr lang="zh-TW" altLang="en-US" sz="2800" dirty="0" smtClean="0">
                <a:solidFill>
                  <a:schemeClr val="bg1"/>
                </a:solidFill>
                <a:latin typeface="微軟正黑體" panose="020B0604030504040204" pitchFamily="34" charset="-120"/>
                <a:ea typeface="微軟正黑體" panose="020B0604030504040204" pitchFamily="34" charset="-120"/>
              </a:rPr>
              <a:t>連假拉尾盤 房市</a:t>
            </a:r>
            <a:r>
              <a:rPr lang="en-US" altLang="zh-TW" sz="2800" dirty="0" smtClean="0">
                <a:solidFill>
                  <a:schemeClr val="bg1"/>
                </a:solidFill>
                <a:latin typeface="微軟正黑體" panose="020B0604030504040204" pitchFamily="34" charset="-120"/>
                <a:ea typeface="微軟正黑體" panose="020B0604030504040204" pitchFamily="34" charset="-120"/>
              </a:rPr>
              <a:t>928</a:t>
            </a:r>
            <a:r>
              <a:rPr lang="zh-TW" altLang="en-US" sz="2800" dirty="0" smtClean="0">
                <a:solidFill>
                  <a:schemeClr val="bg1"/>
                </a:solidFill>
                <a:latin typeface="微軟正黑體" panose="020B0604030504040204" pitchFamily="34" charset="-120"/>
                <a:ea typeface="微軟正黑體" panose="020B0604030504040204" pitchFamily="34" charset="-120"/>
              </a:rPr>
              <a:t>檔買氣回籠 最後一天假日放晴助攻</a:t>
            </a:r>
          </a:p>
        </p:txBody>
      </p:sp>
      <p:pic>
        <p:nvPicPr>
          <p:cNvPr id="41988"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584" y="980728"/>
            <a:ext cx="7416824" cy="511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2854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a:xfrm>
            <a:off x="107504" y="188640"/>
            <a:ext cx="9073008" cy="463550"/>
          </a:xfrm>
        </p:spPr>
        <p:txBody>
          <a:bodyPr/>
          <a:lstStyle/>
          <a:p>
            <a:r>
              <a:rPr lang="zh-TW" altLang="en-US" sz="2400" dirty="0" smtClean="0">
                <a:solidFill>
                  <a:schemeClr val="bg1"/>
                </a:solidFill>
                <a:latin typeface="微軟正黑體" panose="020B0604030504040204" pitchFamily="34" charset="-120"/>
                <a:ea typeface="微軟正黑體" panose="020B0604030504040204" pitchFamily="34" charset="-120"/>
              </a:rPr>
              <a:t>北市大安國宅 跌破</a:t>
            </a:r>
            <a:r>
              <a:rPr lang="en-US" altLang="zh-TW" sz="2400" dirty="0" smtClean="0">
                <a:solidFill>
                  <a:schemeClr val="bg1"/>
                </a:solidFill>
                <a:latin typeface="微軟正黑體" panose="020B0604030504040204" pitchFamily="34" charset="-120"/>
                <a:ea typeface="微軟正黑體" panose="020B0604030504040204" pitchFamily="34" charset="-120"/>
              </a:rPr>
              <a:t>7</a:t>
            </a:r>
            <a:r>
              <a:rPr lang="zh-TW" altLang="en-US" sz="2400" dirty="0" smtClean="0">
                <a:solidFill>
                  <a:schemeClr val="bg1"/>
                </a:solidFill>
                <a:latin typeface="微軟正黑體" panose="020B0604030504040204" pitchFamily="34" charset="-120"/>
                <a:ea typeface="微軟正黑體" panose="020B0604030504040204" pitchFamily="34" charset="-120"/>
              </a:rPr>
              <a:t>字頭 建商讓利掀骨牌效應 </a:t>
            </a:r>
            <a:r>
              <a:rPr lang="en-US" altLang="zh-TW" sz="2400" dirty="0" smtClean="0">
                <a:solidFill>
                  <a:schemeClr val="bg1"/>
                </a:solidFill>
                <a:latin typeface="微軟正黑體" panose="020B0604030504040204" pitchFamily="34" charset="-120"/>
                <a:ea typeface="微軟正黑體" panose="020B0604030504040204" pitchFamily="34" charset="-120"/>
              </a:rPr>
              <a:t>2</a:t>
            </a:r>
            <a:r>
              <a:rPr lang="zh-TW" altLang="en-US" sz="2400" dirty="0" smtClean="0">
                <a:solidFill>
                  <a:schemeClr val="bg1"/>
                </a:solidFill>
                <a:latin typeface="微軟正黑體" panose="020B0604030504040204" pitchFamily="34" charset="-120"/>
                <a:ea typeface="微軟正黑體" panose="020B0604030504040204" pitchFamily="34" charset="-120"/>
              </a:rPr>
              <a:t>年房價跌約</a:t>
            </a:r>
            <a:r>
              <a:rPr lang="en-US" altLang="zh-TW" sz="2400" dirty="0" smtClean="0">
                <a:solidFill>
                  <a:schemeClr val="bg1"/>
                </a:solidFill>
                <a:latin typeface="微軟正黑體" panose="020B0604030504040204" pitchFamily="34" charset="-120"/>
                <a:ea typeface="微軟正黑體" panose="020B0604030504040204" pitchFamily="34" charset="-120"/>
              </a:rPr>
              <a:t>9.7%</a:t>
            </a:r>
            <a:endParaRPr lang="zh-TW" altLang="en-US" sz="2400" dirty="0" smtClean="0">
              <a:solidFill>
                <a:schemeClr val="bg1"/>
              </a:solidFill>
              <a:latin typeface="微軟正黑體" panose="020B0604030504040204" pitchFamily="34" charset="-120"/>
              <a:ea typeface="微軟正黑體" panose="020B0604030504040204" pitchFamily="34" charset="-120"/>
            </a:endParaRPr>
          </a:p>
        </p:txBody>
      </p:sp>
      <p:pic>
        <p:nvPicPr>
          <p:cNvPr id="43012"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624" y="1196752"/>
            <a:ext cx="6876256" cy="4744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0453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a:xfrm>
            <a:off x="323528" y="188640"/>
            <a:ext cx="9144000" cy="490537"/>
          </a:xfrm>
        </p:spPr>
        <p:txBody>
          <a:bodyPr>
            <a:noAutofit/>
          </a:bodyPr>
          <a:lstStyle/>
          <a:p>
            <a:pPr algn="l"/>
            <a:r>
              <a:rPr lang="zh-TW" altLang="en-US" sz="2400" dirty="0" smtClean="0">
                <a:solidFill>
                  <a:schemeClr val="bg1"/>
                </a:solidFill>
                <a:latin typeface="微軟正黑體" panose="020B0604030504040204" pitchFamily="34" charset="-120"/>
                <a:ea typeface="微軟正黑體" panose="020B0604030504040204" pitchFamily="34" charset="-120"/>
              </a:rPr>
              <a:t>降價取量 基隆</a:t>
            </a:r>
            <a:r>
              <a:rPr lang="en-US" altLang="zh-TW" sz="2400" dirty="0" smtClean="0">
                <a:solidFill>
                  <a:schemeClr val="bg1"/>
                </a:solidFill>
                <a:latin typeface="微軟正黑體" panose="020B0604030504040204" pitchFamily="34" charset="-120"/>
                <a:ea typeface="微軟正黑體" panose="020B0604030504040204" pitchFamily="34" charset="-120"/>
              </a:rPr>
              <a:t>1</a:t>
            </a:r>
            <a:r>
              <a:rPr lang="zh-TW" altLang="en-US" sz="2400" dirty="0" smtClean="0">
                <a:solidFill>
                  <a:schemeClr val="bg1"/>
                </a:solidFill>
                <a:latin typeface="微軟正黑體" panose="020B0604030504040204" pitchFamily="34" charset="-120"/>
                <a:ea typeface="微軟正黑體" panose="020B0604030504040204" pitchFamily="34" charset="-120"/>
              </a:rPr>
              <a:t>字頭夯 推案連</a:t>
            </a:r>
            <a:r>
              <a:rPr lang="en-US" altLang="zh-TW" sz="2400" dirty="0" smtClean="0">
                <a:solidFill>
                  <a:schemeClr val="bg1"/>
                </a:solidFill>
                <a:latin typeface="微軟正黑體" panose="020B0604030504040204" pitchFamily="34" charset="-120"/>
                <a:ea typeface="微軟正黑體" panose="020B0604030504040204" pitchFamily="34" charset="-120"/>
              </a:rPr>
              <a:t>2</a:t>
            </a:r>
            <a:r>
              <a:rPr lang="zh-TW" altLang="en-US" sz="2400" dirty="0" smtClean="0">
                <a:solidFill>
                  <a:schemeClr val="bg1"/>
                </a:solidFill>
                <a:latin typeface="微軟正黑體" panose="020B0604030504040204" pitchFamily="34" charset="-120"/>
                <a:ea typeface="微軟正黑體" panose="020B0604030504040204" pitchFamily="34" charset="-120"/>
              </a:rPr>
              <a:t>年逾</a:t>
            </a:r>
            <a:r>
              <a:rPr lang="en-US" altLang="zh-TW" sz="2400" dirty="0" smtClean="0">
                <a:solidFill>
                  <a:schemeClr val="bg1"/>
                </a:solidFill>
                <a:latin typeface="微軟正黑體" panose="020B0604030504040204" pitchFamily="34" charset="-120"/>
                <a:ea typeface="微軟正黑體" panose="020B0604030504040204" pitchFamily="34" charset="-120"/>
              </a:rPr>
              <a:t>250</a:t>
            </a:r>
            <a:r>
              <a:rPr lang="zh-TW" altLang="en-US" sz="2400" dirty="0" smtClean="0">
                <a:solidFill>
                  <a:schemeClr val="bg1"/>
                </a:solidFill>
                <a:latin typeface="微軟正黑體" panose="020B0604030504040204" pitchFamily="34" charset="-120"/>
                <a:ea typeface="微軟正黑體" panose="020B0604030504040204" pitchFamily="34" charset="-120"/>
              </a:rPr>
              <a:t>億元 已成房市反指標區</a:t>
            </a:r>
            <a:br>
              <a:rPr lang="zh-TW" altLang="en-US" sz="2400" dirty="0" smtClean="0">
                <a:solidFill>
                  <a:schemeClr val="bg1"/>
                </a:solidFill>
                <a:latin typeface="微軟正黑體" panose="020B0604030504040204" pitchFamily="34" charset="-120"/>
                <a:ea typeface="微軟正黑體" panose="020B0604030504040204" pitchFamily="34" charset="-120"/>
              </a:rPr>
            </a:br>
            <a:endParaRPr lang="zh-TW" altLang="en-US" sz="2400" dirty="0" smtClean="0">
              <a:solidFill>
                <a:schemeClr val="bg1"/>
              </a:solidFill>
              <a:latin typeface="微軟正黑體" panose="020B0604030504040204" pitchFamily="34" charset="-120"/>
              <a:ea typeface="微軟正黑體" panose="020B0604030504040204" pitchFamily="34" charset="-120"/>
            </a:endParaRPr>
          </a:p>
        </p:txBody>
      </p:sp>
      <p:pic>
        <p:nvPicPr>
          <p:cNvPr id="4403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608" y="1196752"/>
            <a:ext cx="6672932" cy="4758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261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矩形 1"/>
          <p:cNvSpPr>
            <a:spLocks noChangeArrowheads="1"/>
          </p:cNvSpPr>
          <p:nvPr/>
        </p:nvSpPr>
        <p:spPr bwMode="auto">
          <a:xfrm>
            <a:off x="683568" y="116632"/>
            <a:ext cx="8147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a:buFont typeface="Arial" charset="0"/>
              <a:buNone/>
            </a:pPr>
            <a:r>
              <a:rPr lang="zh-TW" altLang="en-US" b="1" dirty="0">
                <a:solidFill>
                  <a:schemeClr val="bg1"/>
                </a:solidFill>
                <a:latin typeface="微軟正黑體" panose="020B0604030504040204" pitchFamily="34" charset="-120"/>
                <a:ea typeface="微軟正黑體" panose="020B0604030504040204" pitchFamily="34" charset="-120"/>
              </a:rPr>
              <a:t>建商心態保守 高雄前</a:t>
            </a:r>
            <a:r>
              <a:rPr lang="en-US" altLang="zh-TW" b="1" dirty="0">
                <a:solidFill>
                  <a:schemeClr val="bg1"/>
                </a:solidFill>
                <a:latin typeface="微軟正黑體" panose="020B0604030504040204" pitchFamily="34" charset="-120"/>
                <a:ea typeface="微軟正黑體" panose="020B0604030504040204" pitchFamily="34" charset="-120"/>
              </a:rPr>
              <a:t>8</a:t>
            </a:r>
            <a:r>
              <a:rPr lang="zh-TW" altLang="en-US" b="1" dirty="0">
                <a:solidFill>
                  <a:schemeClr val="bg1"/>
                </a:solidFill>
                <a:latin typeface="微軟正黑體" panose="020B0604030504040204" pitchFamily="34" charset="-120"/>
                <a:ea typeface="微軟正黑體" panose="020B0604030504040204" pitchFamily="34" charset="-120"/>
              </a:rPr>
              <a:t>月推案腰斬</a:t>
            </a:r>
            <a:endParaRPr lang="zh-TW" altLang="en-US" dirty="0">
              <a:solidFill>
                <a:schemeClr val="bg1"/>
              </a:solidFill>
              <a:latin typeface="微軟正黑體" panose="020B0604030504040204" pitchFamily="34" charset="-120"/>
              <a:ea typeface="微軟正黑體" panose="020B0604030504040204" pitchFamily="34" charset="-120"/>
            </a:endParaRPr>
          </a:p>
        </p:txBody>
      </p:sp>
      <p:pic>
        <p:nvPicPr>
          <p:cNvPr id="4505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088" y="1772816"/>
            <a:ext cx="9078912"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710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1560" y="0"/>
            <a:ext cx="8229600" cy="990600"/>
          </a:xfrm>
        </p:spPr>
        <p:txBody>
          <a:bodyPr/>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何謂主管</a:t>
            </a:r>
          </a:p>
        </p:txBody>
      </p:sp>
      <p:sp>
        <p:nvSpPr>
          <p:cNvPr id="7171" name="Rectangle 3"/>
          <p:cNvSpPr>
            <a:spLocks noGrp="1" noChangeArrowheads="1"/>
          </p:cNvSpPr>
          <p:nvPr>
            <p:ph idx="1"/>
          </p:nvPr>
        </p:nvSpPr>
        <p:spPr>
          <a:xfrm>
            <a:off x="611560" y="1700808"/>
            <a:ext cx="8207375" cy="3657600"/>
          </a:xfrm>
        </p:spPr>
        <p:txBody>
          <a:bodyPr/>
          <a:lstStyle/>
          <a:p>
            <a:r>
              <a:rPr lang="zh-TW" altLang="en-US" sz="4000" dirty="0" smtClean="0">
                <a:latin typeface="微軟正黑體" panose="020B0604030504040204" pitchFamily="34" charset="-120"/>
                <a:ea typeface="微軟正黑體" panose="020B0604030504040204" pitchFamily="34" charset="-120"/>
              </a:rPr>
              <a:t>以身作則才能服人</a:t>
            </a:r>
            <a:endParaRPr lang="en-US" altLang="zh-TW" sz="4000" dirty="0" smtClean="0">
              <a:latin typeface="微軟正黑體" panose="020B0604030504040204" pitchFamily="34" charset="-120"/>
              <a:ea typeface="微軟正黑體" panose="020B0604030504040204" pitchFamily="34" charset="-120"/>
            </a:endParaRPr>
          </a:p>
          <a:p>
            <a:pPr>
              <a:buFont typeface="Wingdings 2" pitchFamily="18" charset="2"/>
              <a:buNone/>
            </a:pPr>
            <a:endParaRPr lang="zh-TW" altLang="en-US" sz="800" dirty="0" smtClean="0">
              <a:latin typeface="微軟正黑體" panose="020B0604030504040204" pitchFamily="34" charset="-120"/>
              <a:ea typeface="微軟正黑體" panose="020B0604030504040204" pitchFamily="34" charset="-120"/>
            </a:endParaRPr>
          </a:p>
          <a:p>
            <a:r>
              <a:rPr lang="zh-TW" altLang="en-US" sz="4000" dirty="0" smtClean="0">
                <a:latin typeface="微軟正黑體" panose="020B0604030504040204" pitchFamily="34" charset="-120"/>
                <a:ea typeface="微軟正黑體" panose="020B0604030504040204" pitchFamily="34" charset="-120"/>
              </a:rPr>
              <a:t>頭銜：個人努力，公司賦與</a:t>
            </a:r>
            <a:endParaRPr lang="en-US" altLang="zh-TW" sz="4000" dirty="0" smtClean="0">
              <a:latin typeface="微軟正黑體" panose="020B0604030504040204" pitchFamily="34" charset="-120"/>
              <a:ea typeface="微軟正黑體" panose="020B0604030504040204" pitchFamily="34" charset="-120"/>
            </a:endParaRPr>
          </a:p>
          <a:p>
            <a:pPr>
              <a:buFont typeface="Wingdings 2" pitchFamily="18" charset="2"/>
              <a:buNone/>
            </a:pPr>
            <a:endParaRPr lang="zh-TW" altLang="en-US" sz="800" dirty="0" smtClean="0">
              <a:latin typeface="微軟正黑體" panose="020B0604030504040204" pitchFamily="34" charset="-120"/>
              <a:ea typeface="微軟正黑體" panose="020B0604030504040204" pitchFamily="34" charset="-120"/>
            </a:endParaRPr>
          </a:p>
          <a:p>
            <a:r>
              <a:rPr lang="zh-TW" altLang="en-US" sz="4000" dirty="0" smtClean="0">
                <a:latin typeface="微軟正黑體" panose="020B0604030504040204" pitchFamily="34" charset="-120"/>
                <a:ea typeface="微軟正黑體" panose="020B0604030504040204" pitchFamily="34" charset="-120"/>
              </a:rPr>
              <a:t>尊重：自己努力，公司表揚</a:t>
            </a:r>
            <a:endParaRPr lang="en-US" altLang="zh-TW" sz="4000" dirty="0" smtClean="0">
              <a:latin typeface="微軟正黑體" panose="020B0604030504040204" pitchFamily="34" charset="-120"/>
              <a:ea typeface="微軟正黑體" panose="020B0604030504040204" pitchFamily="34" charset="-120"/>
            </a:endParaRPr>
          </a:p>
          <a:p>
            <a:pPr>
              <a:buFont typeface="Wingdings 2" pitchFamily="18" charset="2"/>
              <a:buNone/>
            </a:pPr>
            <a:endParaRPr lang="zh-TW" altLang="en-US" sz="800" dirty="0" smtClean="0">
              <a:latin typeface="微軟正黑體" panose="020B0604030504040204" pitchFamily="34" charset="-120"/>
              <a:ea typeface="微軟正黑體" panose="020B0604030504040204" pitchFamily="34" charset="-120"/>
            </a:endParaRPr>
          </a:p>
          <a:p>
            <a:r>
              <a:rPr lang="zh-TW" altLang="en-US" sz="4000" dirty="0" smtClean="0">
                <a:latin typeface="微軟正黑體" panose="020B0604030504040204" pitchFamily="34" charset="-120"/>
                <a:ea typeface="微軟正黑體" panose="020B0604030504040204" pitchFamily="34" charset="-120"/>
              </a:rPr>
              <a:t>頭銜</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latin typeface="微軟正黑體" panose="020B0604030504040204" pitchFamily="34" charset="-120"/>
                <a:ea typeface="微軟正黑體" panose="020B0604030504040204" pitchFamily="34" charset="-120"/>
              </a:rPr>
              <a:t>尊重</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latin typeface="微軟正黑體" panose="020B0604030504040204" pitchFamily="34" charset="-120"/>
                <a:ea typeface="微軟正黑體" panose="020B0604030504040204" pitchFamily="34" charset="-120"/>
              </a:rPr>
              <a:t>合適主管</a:t>
            </a:r>
          </a:p>
        </p:txBody>
      </p:sp>
    </p:spTree>
    <p:extLst>
      <p:ext uri="{BB962C8B-B14F-4D97-AF65-F5344CB8AC3E}">
        <p14:creationId xmlns:p14="http://schemas.microsoft.com/office/powerpoint/2010/main" val="1894745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矩形 1"/>
          <p:cNvSpPr>
            <a:spLocks noChangeArrowheads="1"/>
          </p:cNvSpPr>
          <p:nvPr/>
        </p:nvSpPr>
        <p:spPr bwMode="auto">
          <a:xfrm>
            <a:off x="1115616" y="101599"/>
            <a:ext cx="91186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buFont typeface="Arial" charset="0"/>
              <a:buNone/>
            </a:pPr>
            <a:r>
              <a:rPr lang="zh-TW" altLang="en-US" sz="3600" dirty="0">
                <a:solidFill>
                  <a:schemeClr val="bg1"/>
                </a:solidFill>
                <a:latin typeface="微軟正黑體" panose="020B0604030504040204" pitchFamily="34" charset="-120"/>
                <a:ea typeface="微軟正黑體" panose="020B0604030504040204" pitchFamily="34" charset="-120"/>
              </a:rPr>
              <a:t>六大金融中心 面臨房市泡沫</a:t>
            </a:r>
          </a:p>
          <a:p>
            <a:pPr>
              <a:buFont typeface="Arial" charset="0"/>
              <a:buNone/>
            </a:pPr>
            <a:endParaRPr lang="zh-TW" altLang="en-US" sz="1800" dirty="0">
              <a:solidFill>
                <a:srgbClr val="000000"/>
              </a:solidFill>
            </a:endParaRPr>
          </a:p>
        </p:txBody>
      </p:sp>
      <p:pic>
        <p:nvPicPr>
          <p:cNvPr id="4710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3808" y="1116757"/>
            <a:ext cx="3240360" cy="5059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0610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ctrTitle" idx="4294967295"/>
          </p:nvPr>
        </p:nvSpPr>
        <p:spPr>
          <a:xfrm>
            <a:off x="-396552" y="2780928"/>
            <a:ext cx="7772400" cy="1470025"/>
          </a:xfrm>
        </p:spPr>
        <p:txBody>
          <a:bodyPr/>
          <a:lstStyle/>
          <a:p>
            <a:r>
              <a:rPr lang="zh-TW" altLang="en-US" sz="8800" dirty="0">
                <a:solidFill>
                  <a:schemeClr val="bg1"/>
                </a:solidFill>
                <a:latin typeface="微軟正黑體" panose="020B0604030504040204" pitchFamily="34" charset="-120"/>
                <a:ea typeface="微軟正黑體" panose="020B0604030504040204" pitchFamily="34" charset="-120"/>
              </a:rPr>
              <a:t>利多消息</a:t>
            </a:r>
            <a:endParaRPr lang="zh-TW" altLang="en-US" sz="8800" dirty="0" smtClean="0">
              <a:solidFill>
                <a:schemeClr val="bg1"/>
              </a:solidFill>
              <a:latin typeface="微軟正黑體" panose="020B0604030504040204" pitchFamily="34" charset="-120"/>
              <a:ea typeface="微軟正黑體" panose="020B0604030504040204" pitchFamily="34" charset="-120"/>
            </a:endParaRPr>
          </a:p>
        </p:txBody>
      </p:sp>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2536" y="260648"/>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2"/>
          </p:nvPr>
        </p:nvSpPr>
        <p:spPr/>
        <p:txBody>
          <a:bodyPr/>
          <a:lstStyle/>
          <a:p>
            <a:fld id="{E780368B-1716-4ACD-83E3-44A1BBA1C4BE}" type="slidenum">
              <a:rPr lang="zh-TW" altLang="en-US" smtClean="0"/>
              <a:t>111</a:t>
            </a:fld>
            <a:endParaRPr lang="zh-TW" altLang="en-US"/>
          </a:p>
        </p:txBody>
      </p:sp>
    </p:spTree>
    <p:extLst>
      <p:ext uri="{BB962C8B-B14F-4D97-AF65-F5344CB8AC3E}">
        <p14:creationId xmlns:p14="http://schemas.microsoft.com/office/powerpoint/2010/main" val="1844593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矩形 1"/>
          <p:cNvSpPr>
            <a:spLocks noChangeArrowheads="1"/>
          </p:cNvSpPr>
          <p:nvPr/>
        </p:nvSpPr>
        <p:spPr bwMode="auto">
          <a:xfrm>
            <a:off x="114375" y="116632"/>
            <a:ext cx="99012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buFont typeface="Arial" charset="0"/>
              <a:buNone/>
            </a:pPr>
            <a:r>
              <a:rPr lang="zh-TW" altLang="en-US" sz="2800" dirty="0">
                <a:solidFill>
                  <a:schemeClr val="bg1"/>
                </a:solidFill>
                <a:latin typeface="微軟正黑體" panose="020B0604030504040204" pitchFamily="34" charset="-120"/>
                <a:ea typeface="微軟正黑體" panose="020B0604030504040204" pitchFamily="34" charset="-120"/>
              </a:rPr>
              <a:t>印尼紡織大王 逆勢買房產 宋良浩家族看好長期增值效益</a:t>
            </a:r>
            <a:endParaRPr lang="en-US" altLang="zh-TW" sz="2800" dirty="0">
              <a:solidFill>
                <a:schemeClr val="bg1"/>
              </a:solidFill>
              <a:latin typeface="微軟正黑體" panose="020B0604030504040204" pitchFamily="34" charset="-120"/>
              <a:ea typeface="微軟正黑體" panose="020B0604030504040204" pitchFamily="34" charset="-120"/>
            </a:endParaRPr>
          </a:p>
        </p:txBody>
      </p:sp>
      <p:pic>
        <p:nvPicPr>
          <p:cNvPr id="49155"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5616" y="1196752"/>
            <a:ext cx="7236296" cy="505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619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39552" y="212726"/>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buFont typeface="Arial" charset="0"/>
              <a:buNone/>
            </a:pPr>
            <a:r>
              <a:rPr lang="zh-TW" altLang="en-US" sz="1600" dirty="0">
                <a:solidFill>
                  <a:schemeClr val="bg1"/>
                </a:solidFill>
                <a:latin typeface="微軟正黑體" panose="020B0604030504040204" pitchFamily="34" charset="-120"/>
                <a:ea typeface="微軟正黑體" panose="020B0604030504040204" pitchFamily="34" charset="-120"/>
              </a:rPr>
              <a:t>台中港變身新橫濱灣區 建商急獵地 遠雄、潤泰、寶佳、勤美等卡位清水區，購地</a:t>
            </a:r>
            <a:r>
              <a:rPr lang="zh-TW" altLang="en-US" sz="1600" dirty="0" smtClean="0">
                <a:solidFill>
                  <a:schemeClr val="bg1"/>
                </a:solidFill>
                <a:latin typeface="微軟正黑體" panose="020B0604030504040204" pitchFamily="34" charset="-120"/>
                <a:ea typeface="微軟正黑體" panose="020B0604030504040204" pitchFamily="34" charset="-120"/>
              </a:rPr>
              <a:t>逾</a:t>
            </a:r>
            <a:r>
              <a:rPr lang="en-US" altLang="zh-TW" sz="1600" dirty="0" smtClean="0">
                <a:solidFill>
                  <a:schemeClr val="bg1"/>
                </a:solidFill>
                <a:latin typeface="微軟正黑體" panose="020B0604030504040204" pitchFamily="34" charset="-120"/>
                <a:ea typeface="微軟正黑體" panose="020B0604030504040204" pitchFamily="34" charset="-120"/>
              </a:rPr>
              <a:t>3.5</a:t>
            </a:r>
            <a:r>
              <a:rPr lang="zh-TW" altLang="en-US" sz="1600" dirty="0">
                <a:solidFill>
                  <a:schemeClr val="bg1"/>
                </a:solidFill>
                <a:latin typeface="微軟正黑體" panose="020B0604030504040204" pitchFamily="34" charset="-120"/>
                <a:ea typeface="微軟正黑體" panose="020B0604030504040204" pitchFamily="34" charset="-120"/>
              </a:rPr>
              <a:t>萬坪。</a:t>
            </a:r>
          </a:p>
        </p:txBody>
      </p:sp>
      <p:pic>
        <p:nvPicPr>
          <p:cNvPr id="5017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592" y="1067218"/>
            <a:ext cx="7693384" cy="5026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540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1"/>
          <p:cNvSpPr>
            <a:spLocks noChangeArrowheads="1"/>
          </p:cNvSpPr>
          <p:nvPr/>
        </p:nvSpPr>
        <p:spPr bwMode="auto">
          <a:xfrm>
            <a:off x="33189" y="256381"/>
            <a:ext cx="99012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buFont typeface="Arial" charset="0"/>
              <a:buNone/>
            </a:pPr>
            <a:r>
              <a:rPr lang="zh-TW" altLang="en-US" sz="2000" dirty="0">
                <a:solidFill>
                  <a:schemeClr val="bg1"/>
                </a:solidFill>
                <a:latin typeface="微軟正黑體" panose="020B0604030504040204" pitchFamily="34" charset="-120"/>
                <a:ea typeface="微軟正黑體" panose="020B0604030504040204" pitchFamily="34" charset="-120"/>
              </a:rPr>
              <a:t>高雄土地標售 創佳績 南霸天京城董座蔡天贊、南台灣代銷龍頭林聰麟聯袂獵地</a:t>
            </a:r>
          </a:p>
        </p:txBody>
      </p:sp>
      <p:pic>
        <p:nvPicPr>
          <p:cNvPr id="51203"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607" y="1124744"/>
            <a:ext cx="7295147"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931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76883" y="188640"/>
            <a:ext cx="909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buFont typeface="Arial" charset="0"/>
              <a:buNone/>
            </a:pPr>
            <a:r>
              <a:rPr lang="zh-TW" altLang="en-US" sz="1800" dirty="0">
                <a:solidFill>
                  <a:schemeClr val="bg1"/>
                </a:solidFill>
                <a:latin typeface="微軟正黑體" panose="020B0604030504040204" pitchFamily="34" charset="-120"/>
                <a:ea typeface="微軟正黑體" panose="020B0604030504040204" pitchFamily="34" charset="-120"/>
              </a:rPr>
              <a:t>新房貸利率 探六年最低 跌至</a:t>
            </a:r>
            <a:r>
              <a:rPr lang="en-US" altLang="zh-TW" sz="1800" dirty="0">
                <a:solidFill>
                  <a:schemeClr val="bg1"/>
                </a:solidFill>
                <a:latin typeface="微軟正黑體" panose="020B0604030504040204" pitchFamily="34" charset="-120"/>
                <a:ea typeface="微軟正黑體" panose="020B0604030504040204" pitchFamily="34" charset="-120"/>
              </a:rPr>
              <a:t>1.684% </a:t>
            </a:r>
            <a:r>
              <a:rPr lang="zh-TW" altLang="en-US" sz="1800" dirty="0">
                <a:solidFill>
                  <a:schemeClr val="bg1"/>
                </a:solidFill>
                <a:latin typeface="微軟正黑體" panose="020B0604030504040204" pitchFamily="34" charset="-120"/>
                <a:ea typeface="微軟正黑體" panose="020B0604030504040204" pitchFamily="34" charset="-120"/>
              </a:rPr>
              <a:t>央行降息效應、青年成家貸款占比走揚是主因</a:t>
            </a:r>
          </a:p>
        </p:txBody>
      </p:sp>
      <p:pic>
        <p:nvPicPr>
          <p:cNvPr id="5222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5151" y="1052736"/>
            <a:ext cx="7668344" cy="5219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3908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標題 1"/>
          <p:cNvSpPr txBox="1">
            <a:spLocks/>
          </p:cNvSpPr>
          <p:nvPr/>
        </p:nvSpPr>
        <p:spPr bwMode="auto">
          <a:xfrm>
            <a:off x="286966" y="188640"/>
            <a:ext cx="82296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a:spcBef>
                <a:spcPct val="0"/>
              </a:spcBef>
              <a:buFontTx/>
              <a:buNone/>
            </a:pPr>
            <a:r>
              <a:rPr kumimoji="0" lang="zh-TW" altLang="en-US" sz="4000" dirty="0">
                <a:solidFill>
                  <a:schemeClr val="bg1"/>
                </a:solidFill>
                <a:latin typeface="微軟正黑體" panose="020B0604030504040204" pitchFamily="34" charset="-120"/>
                <a:ea typeface="微軟正黑體" panose="020B0604030504040204" pitchFamily="34" charset="-120"/>
              </a:rPr>
              <a:t>低利時代 商辦成搶手貨</a:t>
            </a:r>
          </a:p>
        </p:txBody>
      </p:sp>
      <p:pic>
        <p:nvPicPr>
          <p:cNvPr id="53252"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7784" y="1167632"/>
            <a:ext cx="3888432" cy="5046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8544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684213" y="-12700"/>
            <a:ext cx="6870700" cy="838200"/>
          </a:xfrm>
        </p:spPr>
        <p:txBody>
          <a:bodyPr rtlCol="0">
            <a:normAutofit fontScale="90000"/>
          </a:bodyPr>
          <a:lstStyle/>
          <a:p>
            <a:pPr eaLnBrk="1" fontAlgn="auto" hangingPunct="1">
              <a:spcAft>
                <a:spcPts val="0"/>
              </a:spcAft>
              <a:defRPr/>
            </a:pPr>
            <a:r>
              <a:rPr lang="zh-TW" altLang="en-US" sz="5400" dirty="0">
                <a:solidFill>
                  <a:schemeClr val="bg1"/>
                </a:solidFill>
                <a:latin typeface="微軟正黑體" panose="020B0604030504040204" pitchFamily="34" charset="-120"/>
                <a:ea typeface="微軟正黑體" panose="020B0604030504040204" pitchFamily="34" charset="-120"/>
              </a:rPr>
              <a:t>新聞重點</a:t>
            </a:r>
            <a:endParaRPr lang="zh-TW" altLang="en-US" sz="5400" dirty="0" smtClean="0">
              <a:solidFill>
                <a:schemeClr val="bg1"/>
              </a:solidFill>
              <a:latin typeface="微軟正黑體" panose="020B0604030504040204" pitchFamily="34" charset="-120"/>
              <a:ea typeface="微軟正黑體" panose="020B0604030504040204" pitchFamily="34" charset="-120"/>
            </a:endParaRPr>
          </a:p>
        </p:txBody>
      </p:sp>
      <p:sp>
        <p:nvSpPr>
          <p:cNvPr id="54275" name="內容版面配置區 2"/>
          <p:cNvSpPr>
            <a:spLocks noGrp="1"/>
          </p:cNvSpPr>
          <p:nvPr>
            <p:ph idx="1"/>
          </p:nvPr>
        </p:nvSpPr>
        <p:spPr>
          <a:xfrm>
            <a:off x="34925" y="1071264"/>
            <a:ext cx="9109075" cy="5526088"/>
          </a:xfrm>
        </p:spPr>
        <p:txBody>
          <a:bodyPr>
            <a:normAutofit lnSpcReduction="10000"/>
          </a:bodyPr>
          <a:lstStyle/>
          <a:p>
            <a:pPr marL="0" indent="0" eaLnBrk="1" hangingPunct="1">
              <a:buFont typeface="Arial" charset="0"/>
              <a:buNone/>
            </a:pPr>
            <a:r>
              <a:rPr lang="en-US" altLang="zh-TW" sz="2800" dirty="0" smtClean="0">
                <a:solidFill>
                  <a:srgbClr val="FF0000"/>
                </a:solidFill>
                <a:latin typeface="微軟正黑體" panose="020B0604030504040204" pitchFamily="34" charset="-120"/>
                <a:ea typeface="微軟正黑體" panose="020B0604030504040204" pitchFamily="34" charset="-120"/>
              </a:rPr>
              <a:t>1.</a:t>
            </a:r>
            <a:r>
              <a:rPr lang="zh-TW" altLang="en-US" sz="2800" dirty="0" smtClean="0">
                <a:solidFill>
                  <a:srgbClr val="FF0000"/>
                </a:solidFill>
                <a:latin typeface="微軟正黑體" panose="020B0604030504040204" pitchFamily="34" charset="-120"/>
                <a:ea typeface="微軟正黑體" panose="020B0604030504040204" pitchFamily="34" charset="-120"/>
              </a:rPr>
              <a:t>金融大調查：央行</a:t>
            </a:r>
            <a:r>
              <a:rPr lang="en-US" altLang="zh-TW" sz="2800" dirty="0" smtClean="0">
                <a:solidFill>
                  <a:srgbClr val="FF0000"/>
                </a:solidFill>
                <a:latin typeface="微軟正黑體" panose="020B0604030504040204" pitchFamily="34" charset="-120"/>
                <a:ea typeface="微軟正黑體" panose="020B0604030504040204" pitchFamily="34" charset="-120"/>
              </a:rPr>
              <a:t>Q4</a:t>
            </a:r>
            <a:r>
              <a:rPr lang="zh-TW" altLang="en-US" sz="2800" dirty="0" smtClean="0">
                <a:solidFill>
                  <a:srgbClr val="FF0000"/>
                </a:solidFill>
                <a:latin typeface="微軟正黑體" panose="020B0604030504040204" pitchFamily="34" charset="-120"/>
                <a:ea typeface="微軟正黑體" panose="020B0604030504040204" pitchFamily="34" charset="-120"/>
              </a:rPr>
              <a:t>終結降息循環，</a:t>
            </a:r>
            <a:r>
              <a:rPr lang="en-US" altLang="zh-TW" sz="2800" dirty="0" smtClean="0">
                <a:solidFill>
                  <a:srgbClr val="FF0000"/>
                </a:solidFill>
                <a:latin typeface="微軟正黑體" panose="020B0604030504040204" pitchFamily="34" charset="-120"/>
                <a:ea typeface="微軟正黑體" panose="020B0604030504040204" pitchFamily="34" charset="-120"/>
              </a:rPr>
              <a:t>9</a:t>
            </a:r>
            <a:r>
              <a:rPr lang="zh-TW" altLang="en-US" sz="2800" dirty="0" smtClean="0">
                <a:solidFill>
                  <a:srgbClr val="FF0000"/>
                </a:solidFill>
                <a:latin typeface="微軟正黑體" panose="020B0604030504040204" pitchFamily="34" charset="-120"/>
                <a:ea typeface="微軟正黑體" panose="020B0604030504040204" pitchFamily="34" charset="-120"/>
              </a:rPr>
              <a:t>成業者認為國內</a:t>
            </a:r>
            <a:endParaRPr lang="en-US" altLang="zh-TW" sz="2800" dirty="0" smtClean="0">
              <a:solidFill>
                <a:srgbClr val="FF0000"/>
              </a:solidFill>
              <a:latin typeface="微軟正黑體" panose="020B0604030504040204" pitchFamily="34" charset="-120"/>
              <a:ea typeface="微軟正黑體" panose="020B0604030504040204" pitchFamily="34" charset="-120"/>
            </a:endParaRPr>
          </a:p>
          <a:p>
            <a:pPr marL="0" indent="0" eaLnBrk="1" hangingPunct="1">
              <a:buFont typeface="Arial" charset="0"/>
              <a:buNone/>
            </a:pPr>
            <a:r>
              <a:rPr lang="en-US" altLang="zh-TW" sz="2800" dirty="0" smtClean="0">
                <a:solidFill>
                  <a:srgbClr val="FF0000"/>
                </a:solidFill>
                <a:latin typeface="微軟正黑體" panose="020B0604030504040204" pitchFamily="34" charset="-120"/>
                <a:ea typeface="微軟正黑體" panose="020B0604030504040204" pitchFamily="34" charset="-120"/>
              </a:rPr>
              <a:t>  </a:t>
            </a:r>
            <a:r>
              <a:rPr lang="zh-TW" altLang="en-US" sz="2800" dirty="0" smtClean="0">
                <a:solidFill>
                  <a:srgbClr val="FF0000"/>
                </a:solidFill>
                <a:latin typeface="微軟正黑體" panose="020B0604030504040204" pitchFamily="34" charset="-120"/>
                <a:ea typeface="微軟正黑體" panose="020B0604030504040204" pitchFamily="34" charset="-120"/>
              </a:rPr>
              <a:t>經濟最壞情況已過，重貼現率料將維持</a:t>
            </a:r>
            <a:r>
              <a:rPr lang="en-US" altLang="zh-TW" sz="2800" dirty="0" smtClean="0">
                <a:solidFill>
                  <a:srgbClr val="FF0000"/>
                </a:solidFill>
                <a:latin typeface="微軟正黑體" panose="020B0604030504040204" pitchFamily="34" charset="-120"/>
                <a:ea typeface="微軟正黑體" panose="020B0604030504040204" pitchFamily="34" charset="-120"/>
              </a:rPr>
              <a:t>1.375</a:t>
            </a:r>
            <a:r>
              <a:rPr lang="zh-TW" altLang="en-US" sz="2800" dirty="0" smtClean="0">
                <a:solidFill>
                  <a:srgbClr val="FF0000"/>
                </a:solidFill>
                <a:latin typeface="微軟正黑體" panose="020B0604030504040204" pitchFamily="34" charset="-120"/>
                <a:ea typeface="微軟正黑體" panose="020B0604030504040204" pitchFamily="34" charset="-120"/>
              </a:rPr>
              <a:t>％不變，</a:t>
            </a:r>
            <a:endParaRPr lang="en-US" altLang="zh-TW" sz="2800" dirty="0" smtClean="0">
              <a:solidFill>
                <a:srgbClr val="FF0000"/>
              </a:solidFill>
              <a:latin typeface="微軟正黑體" panose="020B0604030504040204" pitchFamily="34" charset="-120"/>
              <a:ea typeface="微軟正黑體" panose="020B0604030504040204" pitchFamily="34" charset="-120"/>
            </a:endParaRPr>
          </a:p>
          <a:p>
            <a:pPr marL="0" indent="0" eaLnBrk="1" hangingPunct="1">
              <a:buFont typeface="Arial" charset="0"/>
              <a:buNone/>
            </a:pPr>
            <a:r>
              <a:rPr lang="en-US" altLang="zh-TW" sz="2800" dirty="0" smtClean="0">
                <a:solidFill>
                  <a:srgbClr val="FF0000"/>
                </a:solidFill>
                <a:latin typeface="微軟正黑體" panose="020B0604030504040204" pitchFamily="34" charset="-120"/>
                <a:ea typeface="微軟正黑體" panose="020B0604030504040204" pitchFamily="34" charset="-120"/>
              </a:rPr>
              <a:t>  </a:t>
            </a:r>
            <a:r>
              <a:rPr lang="zh-TW" altLang="en-US" sz="2800" dirty="0" smtClean="0">
                <a:solidFill>
                  <a:srgbClr val="FF0000"/>
                </a:solidFill>
                <a:latin typeface="微軟正黑體" panose="020B0604030504040204" pitchFamily="34" charset="-120"/>
                <a:ea typeface="微軟正黑體" panose="020B0604030504040204" pitchFamily="34" charset="-120"/>
              </a:rPr>
              <a:t>僅</a:t>
            </a:r>
            <a:r>
              <a:rPr lang="en-US" altLang="zh-TW" sz="2800" dirty="0" smtClean="0">
                <a:solidFill>
                  <a:srgbClr val="FF0000"/>
                </a:solidFill>
                <a:latin typeface="微軟正黑體" panose="020B0604030504040204" pitchFamily="34" charset="-120"/>
                <a:ea typeface="微軟正黑體" panose="020B0604030504040204" pitchFamily="34" charset="-120"/>
              </a:rPr>
              <a:t>1</a:t>
            </a:r>
            <a:r>
              <a:rPr lang="zh-TW" altLang="en-US" sz="2800" dirty="0" smtClean="0">
                <a:solidFill>
                  <a:srgbClr val="FF0000"/>
                </a:solidFill>
                <a:latin typeface="微軟正黑體" panose="020B0604030504040204" pitchFamily="34" charset="-120"/>
                <a:ea typeface="微軟正黑體" panose="020B0604030504040204" pitchFamily="34" charset="-120"/>
              </a:rPr>
              <a:t>成認為會降半碼。</a:t>
            </a:r>
          </a:p>
          <a:p>
            <a:pPr marL="0" indent="0" eaLnBrk="1" hangingPunct="1">
              <a:buFont typeface="Arial" charset="0"/>
              <a:buNone/>
            </a:pPr>
            <a:r>
              <a:rPr lang="en-US" altLang="zh-TW" sz="2800" dirty="0" smtClean="0">
                <a:solidFill>
                  <a:srgbClr val="FF0000"/>
                </a:solidFill>
                <a:latin typeface="微軟正黑體" panose="020B0604030504040204" pitchFamily="34" charset="-120"/>
                <a:ea typeface="微軟正黑體" panose="020B0604030504040204" pitchFamily="34" charset="-120"/>
              </a:rPr>
              <a:t>2.</a:t>
            </a:r>
            <a:r>
              <a:rPr lang="zh-TW" altLang="en-US" sz="2800" dirty="0" smtClean="0">
                <a:solidFill>
                  <a:srgbClr val="FF0000"/>
                </a:solidFill>
                <a:latin typeface="微軟正黑體" panose="020B0604030504040204" pitchFamily="34" charset="-120"/>
                <a:ea typeface="微軟正黑體" panose="020B0604030504040204" pitchFamily="34" charset="-120"/>
              </a:rPr>
              <a:t>信義區</a:t>
            </a:r>
            <a:r>
              <a:rPr lang="en-US" altLang="zh-TW" sz="2800" dirty="0" smtClean="0">
                <a:solidFill>
                  <a:srgbClr val="FF0000"/>
                </a:solidFill>
                <a:latin typeface="微軟正黑體" panose="020B0604030504040204" pitchFamily="34" charset="-120"/>
                <a:ea typeface="微軟正黑體" panose="020B0604030504040204" pitchFamily="34" charset="-120"/>
              </a:rPr>
              <a:t>A</a:t>
            </a:r>
            <a:r>
              <a:rPr lang="zh-TW" altLang="en-US" sz="2800" dirty="0" smtClean="0">
                <a:solidFill>
                  <a:srgbClr val="FF0000"/>
                </a:solidFill>
                <a:latin typeface="微軟正黑體" panose="020B0604030504040204" pitchFamily="34" charset="-120"/>
                <a:ea typeface="微軟正黑體" panose="020B0604030504040204" pitchFamily="34" charset="-120"/>
              </a:rPr>
              <a:t>辦夯，出租率大增</a:t>
            </a:r>
            <a:r>
              <a:rPr lang="en-US" altLang="zh-TW" sz="2800" dirty="0" smtClean="0">
                <a:solidFill>
                  <a:srgbClr val="FF0000"/>
                </a:solidFill>
                <a:latin typeface="微軟正黑體" panose="020B0604030504040204" pitchFamily="34" charset="-120"/>
                <a:ea typeface="微軟正黑體" panose="020B0604030504040204" pitchFamily="34" charset="-120"/>
              </a:rPr>
              <a:t>80%</a:t>
            </a:r>
            <a:r>
              <a:rPr lang="zh-TW" altLang="en-US" sz="2800" dirty="0" smtClean="0">
                <a:solidFill>
                  <a:srgbClr val="FF0000"/>
                </a:solidFill>
                <a:latin typeface="微軟正黑體" panose="020B0604030504040204" pitchFamily="34" charset="-120"/>
                <a:ea typeface="微軟正黑體" panose="020B0604030504040204" pitchFamily="34" charset="-120"/>
              </a:rPr>
              <a:t>，今年</a:t>
            </a:r>
            <a:r>
              <a:rPr lang="en-US" altLang="zh-TW" sz="2800" dirty="0" smtClean="0">
                <a:solidFill>
                  <a:srgbClr val="FF0000"/>
                </a:solidFill>
                <a:latin typeface="微軟正黑體" panose="020B0604030504040204" pitchFamily="34" charset="-120"/>
                <a:ea typeface="微軟正黑體" panose="020B0604030504040204" pitchFamily="34" charset="-120"/>
              </a:rPr>
              <a:t>1.7</a:t>
            </a:r>
            <a:r>
              <a:rPr lang="zh-TW" altLang="en-US" sz="2800" dirty="0" smtClean="0">
                <a:solidFill>
                  <a:srgbClr val="FF0000"/>
                </a:solidFill>
                <a:latin typeface="微軟正黑體" panose="020B0604030504040204" pitchFamily="34" charset="-120"/>
                <a:ea typeface="微軟正黑體" panose="020B0604030504040204" pitchFamily="34" charset="-120"/>
              </a:rPr>
              <a:t>萬坪找到租客。</a:t>
            </a:r>
            <a:endParaRPr lang="en-US" altLang="zh-TW" sz="2800" dirty="0" smtClean="0">
              <a:solidFill>
                <a:srgbClr val="FF0000"/>
              </a:solidFill>
              <a:latin typeface="微軟正黑體" panose="020B0604030504040204" pitchFamily="34" charset="-120"/>
              <a:ea typeface="微軟正黑體" panose="020B0604030504040204" pitchFamily="34" charset="-120"/>
            </a:endParaRPr>
          </a:p>
          <a:p>
            <a:pPr marL="0" indent="0" eaLnBrk="1" hangingPunct="1">
              <a:buFont typeface="Arial" charset="0"/>
              <a:buNone/>
            </a:pPr>
            <a:r>
              <a:rPr lang="en-US" altLang="zh-TW" sz="2800" dirty="0" smtClean="0">
                <a:solidFill>
                  <a:srgbClr val="FF0000"/>
                </a:solidFill>
                <a:latin typeface="微軟正黑體" panose="020B0604030504040204" pitchFamily="34" charset="-120"/>
                <a:ea typeface="微軟正黑體" panose="020B0604030504040204" pitchFamily="34" charset="-120"/>
              </a:rPr>
              <a:t>3.</a:t>
            </a:r>
            <a:r>
              <a:rPr lang="zh-TW" altLang="en-US" sz="2800" dirty="0" smtClean="0">
                <a:solidFill>
                  <a:srgbClr val="FF0000"/>
                </a:solidFill>
                <a:latin typeface="微軟正黑體" panose="020B0604030504040204" pitchFamily="34" charset="-120"/>
                <a:ea typeface="微軟正黑體" panose="020B0604030504040204" pitchFamily="34" charset="-120"/>
              </a:rPr>
              <a:t>老屋出售，研擬強制健檢，內政部將修法強化防災型</a:t>
            </a:r>
            <a:endParaRPr lang="en-US" altLang="zh-TW" sz="2800" dirty="0" smtClean="0">
              <a:solidFill>
                <a:srgbClr val="FF0000"/>
              </a:solidFill>
              <a:latin typeface="微軟正黑體" panose="020B0604030504040204" pitchFamily="34" charset="-120"/>
              <a:ea typeface="微軟正黑體" panose="020B0604030504040204" pitchFamily="34" charset="-120"/>
            </a:endParaRPr>
          </a:p>
          <a:p>
            <a:pPr marL="0" indent="0" eaLnBrk="1" hangingPunct="1">
              <a:buFont typeface="Arial" charset="0"/>
              <a:buNone/>
            </a:pPr>
            <a:r>
              <a:rPr lang="en-US" altLang="zh-TW" sz="2800" dirty="0" smtClean="0">
                <a:solidFill>
                  <a:srgbClr val="FF0000"/>
                </a:solidFill>
                <a:latin typeface="微軟正黑體" panose="020B0604030504040204" pitchFamily="34" charset="-120"/>
                <a:ea typeface="微軟正黑體" panose="020B0604030504040204" pitchFamily="34" charset="-120"/>
              </a:rPr>
              <a:t>  </a:t>
            </a:r>
            <a:r>
              <a:rPr lang="zh-TW" altLang="en-US" sz="2800" dirty="0" smtClean="0">
                <a:solidFill>
                  <a:srgbClr val="FF0000"/>
                </a:solidFill>
                <a:latin typeface="微軟正黑體" panose="020B0604030504040204" pitchFamily="34" charset="-120"/>
                <a:ea typeface="微軟正黑體" panose="020B0604030504040204" pitchFamily="34" charset="-120"/>
              </a:rPr>
              <a:t>都更。</a:t>
            </a:r>
          </a:p>
          <a:p>
            <a:pPr marL="0" indent="0" eaLnBrk="1" hangingPunct="1">
              <a:buFont typeface="Arial" charset="0"/>
              <a:buNone/>
            </a:pPr>
            <a:r>
              <a:rPr lang="en-US" altLang="zh-TW" sz="2800" dirty="0" smtClean="0">
                <a:solidFill>
                  <a:srgbClr val="FF0000"/>
                </a:solidFill>
                <a:latin typeface="微軟正黑體" panose="020B0604030504040204" pitchFamily="34" charset="-120"/>
                <a:ea typeface="微軟正黑體" panose="020B0604030504040204" pitchFamily="34" charset="-120"/>
              </a:rPr>
              <a:t>4.</a:t>
            </a:r>
            <a:r>
              <a:rPr lang="zh-TW" altLang="en-US" sz="2800" dirty="0" smtClean="0">
                <a:solidFill>
                  <a:srgbClr val="FF0000"/>
                </a:solidFill>
                <a:latin typeface="微軟正黑體" panose="020B0604030504040204" pitchFamily="34" charset="-120"/>
                <a:ea typeface="微軟正黑體" panose="020B0604030504040204" pitchFamily="34" charset="-120"/>
              </a:rPr>
              <a:t>北市新案、豪宅建案數，衰退逾</a:t>
            </a:r>
            <a:r>
              <a:rPr lang="en-US" altLang="zh-TW" sz="2800" dirty="0" smtClean="0">
                <a:solidFill>
                  <a:srgbClr val="FF0000"/>
                </a:solidFill>
                <a:latin typeface="微軟正黑體" panose="020B0604030504040204" pitchFamily="34" charset="-120"/>
                <a:ea typeface="微軟正黑體" panose="020B0604030504040204" pitchFamily="34" charset="-120"/>
              </a:rPr>
              <a:t>5</a:t>
            </a:r>
            <a:r>
              <a:rPr lang="zh-TW" altLang="en-US" sz="2800" dirty="0" smtClean="0">
                <a:solidFill>
                  <a:srgbClr val="FF0000"/>
                </a:solidFill>
                <a:latin typeface="微軟正黑體" panose="020B0604030504040204" pitchFamily="34" charset="-120"/>
                <a:ea typeface="微軟正黑體" panose="020B0604030504040204" pitchFamily="34" charset="-120"/>
              </a:rPr>
              <a:t>成。</a:t>
            </a:r>
          </a:p>
          <a:p>
            <a:pPr marL="0" indent="0" eaLnBrk="1" hangingPunct="1">
              <a:buFont typeface="Arial" charset="0"/>
              <a:buNone/>
            </a:pPr>
            <a:r>
              <a:rPr lang="en-US" altLang="zh-TW" sz="2800" dirty="0" smtClean="0">
                <a:solidFill>
                  <a:srgbClr val="FF0000"/>
                </a:solidFill>
                <a:latin typeface="微軟正黑體" panose="020B0604030504040204" pitchFamily="34" charset="-120"/>
                <a:ea typeface="微軟正黑體" panose="020B0604030504040204" pitchFamily="34" charset="-120"/>
              </a:rPr>
              <a:t>5.</a:t>
            </a:r>
            <a:r>
              <a:rPr lang="zh-TW" altLang="en-US" sz="2800" dirty="0" smtClean="0">
                <a:solidFill>
                  <a:srgbClr val="FF0000"/>
                </a:solidFill>
                <a:latin typeface="微軟正黑體" panose="020B0604030504040204" pitchFamily="34" charset="-120"/>
                <a:ea typeface="微軟正黑體" panose="020B0604030504040204" pitchFamily="34" charset="-120"/>
              </a:rPr>
              <a:t>房市冰河期，台北、新北、台中紛加入救市，建商按讚  </a:t>
            </a:r>
            <a:endParaRPr lang="en-US" altLang="zh-TW" sz="2800" dirty="0" smtClean="0">
              <a:solidFill>
                <a:srgbClr val="FF0000"/>
              </a:solidFill>
              <a:latin typeface="微軟正黑體" panose="020B0604030504040204" pitchFamily="34" charset="-120"/>
              <a:ea typeface="微軟正黑體" panose="020B0604030504040204" pitchFamily="34" charset="-120"/>
            </a:endParaRPr>
          </a:p>
          <a:p>
            <a:pPr marL="0" indent="0" eaLnBrk="1" hangingPunct="1">
              <a:buFont typeface="Arial" charset="0"/>
              <a:buNone/>
            </a:pPr>
            <a:r>
              <a:rPr lang="en-US" altLang="zh-TW" sz="2800" dirty="0" smtClean="0">
                <a:solidFill>
                  <a:srgbClr val="FF0000"/>
                </a:solidFill>
                <a:latin typeface="微軟正黑體" panose="020B0604030504040204" pitchFamily="34" charset="-120"/>
                <a:ea typeface="微軟正黑體" panose="020B0604030504040204" pitchFamily="34" charset="-120"/>
              </a:rPr>
              <a:t>  </a:t>
            </a:r>
            <a:r>
              <a:rPr lang="zh-TW" altLang="en-US" sz="2800" dirty="0" smtClean="0">
                <a:solidFill>
                  <a:srgbClr val="FF0000"/>
                </a:solidFill>
                <a:latin typeface="微軟正黑體" panose="020B0604030504040204" pitchFamily="34" charset="-120"/>
                <a:ea typeface="微軟正黑體" panose="020B0604030504040204" pitchFamily="34" charset="-120"/>
              </a:rPr>
              <a:t>三都建照延長</a:t>
            </a:r>
            <a:r>
              <a:rPr lang="en-US" altLang="zh-TW" sz="2800" dirty="0" smtClean="0">
                <a:solidFill>
                  <a:srgbClr val="FF0000"/>
                </a:solidFill>
                <a:latin typeface="微軟正黑體" panose="020B0604030504040204" pitchFamily="34" charset="-120"/>
                <a:ea typeface="微軟正黑體" panose="020B0604030504040204" pitchFamily="34" charset="-120"/>
              </a:rPr>
              <a:t>1</a:t>
            </a:r>
            <a:r>
              <a:rPr lang="zh-TW" altLang="en-US" sz="2800" dirty="0" smtClean="0">
                <a:solidFill>
                  <a:srgbClr val="FF0000"/>
                </a:solidFill>
                <a:latin typeface="微軟正黑體" panose="020B0604030504040204" pitchFamily="34" charset="-120"/>
                <a:ea typeface="微軟正黑體" panose="020B0604030504040204" pitchFamily="34" charset="-120"/>
              </a:rPr>
              <a:t>年。</a:t>
            </a:r>
            <a:endParaRPr lang="en-US" altLang="zh-TW" sz="2800" dirty="0" smtClean="0">
              <a:solidFill>
                <a:srgbClr val="FF0000"/>
              </a:solidFill>
              <a:latin typeface="微軟正黑體" panose="020B0604030504040204" pitchFamily="34" charset="-120"/>
              <a:ea typeface="微軟正黑體" panose="020B0604030504040204" pitchFamily="34" charset="-120"/>
            </a:endParaRPr>
          </a:p>
          <a:p>
            <a:pPr marL="0" indent="0" eaLnBrk="1" hangingPunct="1">
              <a:buFont typeface="Arial" charset="0"/>
              <a:buNone/>
            </a:pPr>
            <a:r>
              <a:rPr lang="en-US" altLang="zh-TW" sz="2800" dirty="0" smtClean="0">
                <a:solidFill>
                  <a:srgbClr val="FF0000"/>
                </a:solidFill>
                <a:latin typeface="微軟正黑體" panose="020B0604030504040204" pitchFamily="34" charset="-120"/>
                <a:ea typeface="微軟正黑體" panose="020B0604030504040204" pitchFamily="34" charset="-120"/>
              </a:rPr>
              <a:t>6.</a:t>
            </a:r>
            <a:r>
              <a:rPr lang="zh-TW" altLang="en-US" sz="2800" dirty="0" smtClean="0">
                <a:solidFill>
                  <a:srgbClr val="FF0000"/>
                </a:solidFill>
                <a:latin typeface="微軟正黑體" panose="020B0604030504040204" pitchFamily="34" charset="-120"/>
                <a:ea typeface="微軟正黑體" panose="020B0604030504040204" pitchFamily="34" charset="-120"/>
              </a:rPr>
              <a:t>景氣回溫，央行終結降息，彭淮南指出，利率維持不變， </a:t>
            </a:r>
            <a:endParaRPr lang="en-US" altLang="zh-TW" sz="2800" dirty="0" smtClean="0">
              <a:solidFill>
                <a:srgbClr val="FF0000"/>
              </a:solidFill>
              <a:latin typeface="微軟正黑體" panose="020B0604030504040204" pitchFamily="34" charset="-120"/>
              <a:ea typeface="微軟正黑體" panose="020B0604030504040204" pitchFamily="34" charset="-120"/>
            </a:endParaRPr>
          </a:p>
          <a:p>
            <a:pPr marL="0" indent="0" eaLnBrk="1" hangingPunct="1">
              <a:buFont typeface="Arial" charset="0"/>
              <a:buNone/>
            </a:pPr>
            <a:r>
              <a:rPr lang="zh-TW" altLang="en-US" sz="2800" dirty="0" smtClean="0">
                <a:solidFill>
                  <a:srgbClr val="FF0000"/>
                </a:solidFill>
                <a:latin typeface="微軟正黑體" panose="020B0604030504040204" pitchFamily="34" charset="-120"/>
                <a:ea typeface="微軟正黑體" panose="020B0604030504040204" pitchFamily="34" charset="-120"/>
              </a:rPr>
              <a:t>  貨幣政策仍採寬鬆，以助經濟成長。</a:t>
            </a:r>
            <a:endParaRPr lang="en-US" altLang="zh-TW" sz="2800" dirty="0" smtClean="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58526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文字方塊 2"/>
          <p:cNvSpPr txBox="1">
            <a:spLocks noChangeArrowheads="1"/>
          </p:cNvSpPr>
          <p:nvPr/>
        </p:nvSpPr>
        <p:spPr bwMode="auto">
          <a:xfrm>
            <a:off x="3498163" y="2924944"/>
            <a:ext cx="5632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SzTx/>
              <a:buFont typeface="Times New Roman" pitchFamily="18" charset="0"/>
              <a:buNone/>
            </a:pPr>
            <a:r>
              <a:rPr lang="zh-TW" altLang="en-US" sz="6000" dirty="0">
                <a:solidFill>
                  <a:schemeClr val="bg1"/>
                </a:solidFill>
                <a:latin typeface="微軟正黑體" pitchFamily="34" charset="-120"/>
                <a:ea typeface="微軟正黑體" pitchFamily="34" charset="-120"/>
              </a:rPr>
              <a:t>敬請分享與指教</a:t>
            </a:r>
          </a:p>
        </p:txBody>
      </p:sp>
      <p:pic>
        <p:nvPicPr>
          <p:cNvPr id="89091" name="Picture 2"/>
          <p:cNvPicPr>
            <a:picLocks noChangeAspect="1" noChangeArrowheads="1"/>
          </p:cNvPicPr>
          <p:nvPr/>
        </p:nvPicPr>
        <p:blipFill>
          <a:blip r:embed="rId2" cstate="email">
            <a:clrChange>
              <a:clrFrom>
                <a:srgbClr val="EEF3FA"/>
              </a:clrFrom>
              <a:clrTo>
                <a:srgbClr val="EEF3FA">
                  <a:alpha val="0"/>
                </a:srgbClr>
              </a:clrTo>
            </a:clrChange>
            <a:extLst>
              <a:ext uri="{28A0092B-C50C-407E-A947-70E740481C1C}">
                <a14:useLocalDpi xmlns:a14="http://schemas.microsoft.com/office/drawing/2010/main"/>
              </a:ext>
            </a:extLst>
          </a:blip>
          <a:srcRect/>
          <a:stretch>
            <a:fillRect/>
          </a:stretch>
        </p:blipFill>
        <p:spPr bwMode="auto">
          <a:xfrm>
            <a:off x="-354732" y="260648"/>
            <a:ext cx="3370263" cy="83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投影片編號版面配置區 1"/>
          <p:cNvSpPr>
            <a:spLocks noGrp="1"/>
          </p:cNvSpPr>
          <p:nvPr>
            <p:ph type="sldNum" sz="quarter" idx="12"/>
          </p:nvPr>
        </p:nvSpPr>
        <p:spPr/>
        <p:txBody>
          <a:bodyPr/>
          <a:lstStyle/>
          <a:p>
            <a:fld id="{F55FE9B1-E86C-4D31-827B-B12C2C377C36}" type="slidenum">
              <a:rPr lang="zh-TW" altLang="en-US" smtClean="0"/>
              <a:t>118</a:t>
            </a:fld>
            <a:endParaRPr lang="zh-TW" altLang="en-US"/>
          </a:p>
        </p:txBody>
      </p:sp>
    </p:spTree>
    <p:extLst>
      <p:ext uri="{BB962C8B-B14F-4D97-AF65-F5344CB8AC3E}">
        <p14:creationId xmlns:p14="http://schemas.microsoft.com/office/powerpoint/2010/main" val="1318131251"/>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43608" y="0"/>
            <a:ext cx="7631112" cy="915987"/>
          </a:xfrm>
        </p:spPr>
        <p:txBody>
          <a:bodyPr/>
          <a:lstStyle/>
          <a:p>
            <a:pPr algn="ctr">
              <a:defRPr/>
            </a:pPr>
            <a:r>
              <a:rPr lang="zh-TW" altLang="en-US" dirty="0" smtClean="0">
                <a:solidFill>
                  <a:schemeClr val="bg1"/>
                </a:solidFill>
                <a:latin typeface="微軟正黑體" panose="020B0604030504040204" pitchFamily="34" charset="-120"/>
                <a:ea typeface="微軟正黑體" panose="020B0604030504040204" pitchFamily="34" charset="-120"/>
              </a:rPr>
              <a:t>優質</a:t>
            </a:r>
            <a:r>
              <a:rPr lang="zh-TW" altLang="en-US" dirty="0">
                <a:solidFill>
                  <a:schemeClr val="bg1"/>
                </a:solidFill>
                <a:latin typeface="微軟正黑體" panose="020B0604030504040204" pitchFamily="34" charset="-120"/>
                <a:ea typeface="微軟正黑體" panose="020B0604030504040204" pitchFamily="34" charset="-120"/>
              </a:rPr>
              <a:t>主管</a:t>
            </a:r>
          </a:p>
        </p:txBody>
      </p:sp>
      <p:sp>
        <p:nvSpPr>
          <p:cNvPr id="8195" name="Rectangle 3"/>
          <p:cNvSpPr>
            <a:spLocks noGrp="1" noChangeArrowheads="1"/>
          </p:cNvSpPr>
          <p:nvPr>
            <p:ph idx="1"/>
          </p:nvPr>
        </p:nvSpPr>
        <p:spPr>
          <a:xfrm>
            <a:off x="755576" y="1412776"/>
            <a:ext cx="8231188" cy="4919663"/>
          </a:xfrm>
        </p:spPr>
        <p:txBody>
          <a:bodyPr/>
          <a:lstStyle/>
          <a:p>
            <a:pPr>
              <a:lnSpc>
                <a:spcPct val="90000"/>
              </a:lnSpc>
            </a:pPr>
            <a:r>
              <a:rPr lang="zh-TW" altLang="en-US" sz="4000" dirty="0" smtClean="0">
                <a:latin typeface="微軟正黑體" panose="020B0604030504040204" pitchFamily="34" charset="-120"/>
                <a:ea typeface="微軟正黑體" panose="020B0604030504040204" pitchFamily="34" charset="-120"/>
              </a:rPr>
              <a:t>對上：遵照公司政策，完成上級交</a:t>
            </a:r>
            <a:endParaRPr lang="en-US" altLang="zh-TW" sz="4000" dirty="0" smtClean="0">
              <a:latin typeface="微軟正黑體" panose="020B0604030504040204" pitchFamily="34" charset="-120"/>
              <a:ea typeface="微軟正黑體" panose="020B0604030504040204" pitchFamily="34" charset="-120"/>
            </a:endParaRPr>
          </a:p>
          <a:p>
            <a:pPr>
              <a:lnSpc>
                <a:spcPct val="90000"/>
              </a:lnSpc>
              <a:buFont typeface="Wingdings 2" pitchFamily="18" charset="2"/>
              <a:buNone/>
            </a:pPr>
            <a:r>
              <a:rPr lang="en-US" altLang="zh-TW" sz="4000" dirty="0" smtClean="0">
                <a:latin typeface="微軟正黑體" panose="020B0604030504040204" pitchFamily="34" charset="-120"/>
                <a:ea typeface="微軟正黑體" panose="020B0604030504040204" pitchFamily="34" charset="-120"/>
              </a:rPr>
              <a:t>        </a:t>
            </a:r>
            <a:r>
              <a:rPr lang="zh-TW" altLang="en-US" sz="4000" dirty="0" smtClean="0">
                <a:latin typeface="微軟正黑體" panose="020B0604030504040204" pitchFamily="34" charset="-120"/>
                <a:ea typeface="微軟正黑體" panose="020B0604030504040204" pitchFamily="34" charset="-120"/>
              </a:rPr>
              <a:t>辦事項</a:t>
            </a:r>
          </a:p>
          <a:p>
            <a:pPr>
              <a:lnSpc>
                <a:spcPct val="90000"/>
              </a:lnSpc>
            </a:pPr>
            <a:r>
              <a:rPr lang="zh-TW" altLang="en-US" sz="4000" dirty="0" smtClean="0">
                <a:latin typeface="微軟正黑體" panose="020B0604030504040204" pitchFamily="34" charset="-120"/>
                <a:ea typeface="微軟正黑體" panose="020B0604030504040204" pitchFamily="34" charset="-120"/>
              </a:rPr>
              <a:t>對下：協助</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latin typeface="微軟正黑體" panose="020B0604030504040204" pitchFamily="34" charset="-120"/>
                <a:ea typeface="微軟正黑體" panose="020B0604030504040204" pitchFamily="34" charset="-120"/>
              </a:rPr>
              <a:t>輔導</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latin typeface="微軟正黑體" panose="020B0604030504040204" pitchFamily="34" charset="-120"/>
                <a:ea typeface="微軟正黑體" panose="020B0604030504040204" pitchFamily="34" charset="-120"/>
              </a:rPr>
              <a:t>人員，完成店</a:t>
            </a:r>
            <a:endParaRPr lang="en-US" altLang="zh-TW" sz="4000" dirty="0" smtClean="0">
              <a:latin typeface="微軟正黑體" panose="020B0604030504040204" pitchFamily="34" charset="-120"/>
              <a:ea typeface="微軟正黑體" panose="020B0604030504040204" pitchFamily="34" charset="-120"/>
            </a:endParaRPr>
          </a:p>
          <a:p>
            <a:pPr>
              <a:lnSpc>
                <a:spcPct val="90000"/>
              </a:lnSpc>
              <a:buFont typeface="Wingdings 2" pitchFamily="18" charset="2"/>
              <a:buNone/>
            </a:pPr>
            <a:r>
              <a:rPr lang="en-US" altLang="zh-TW" sz="4000" dirty="0" smtClean="0">
                <a:latin typeface="微軟正黑體" panose="020B0604030504040204" pitchFamily="34" charset="-120"/>
                <a:ea typeface="微軟正黑體" panose="020B0604030504040204" pitchFamily="34" charset="-120"/>
              </a:rPr>
              <a:t>       (</a:t>
            </a:r>
            <a:r>
              <a:rPr lang="zh-TW" altLang="en-US" sz="4000" dirty="0" smtClean="0">
                <a:latin typeface="微軟正黑體" panose="020B0604030504040204" pitchFamily="34" charset="-120"/>
                <a:ea typeface="微軟正黑體" panose="020B0604030504040204" pitchFamily="34" charset="-120"/>
              </a:rPr>
              <a:t>組</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latin typeface="微軟正黑體" panose="020B0604030504040204" pitchFamily="34" charset="-120"/>
                <a:ea typeface="微軟正黑體" panose="020B0604030504040204" pitchFamily="34" charset="-120"/>
              </a:rPr>
              <a:t>業績達成</a:t>
            </a:r>
          </a:p>
          <a:p>
            <a:pPr>
              <a:lnSpc>
                <a:spcPct val="90000"/>
              </a:lnSpc>
            </a:pPr>
            <a:r>
              <a:rPr lang="zh-TW" altLang="en-US" sz="4000" dirty="0" smtClean="0">
                <a:latin typeface="微軟正黑體" panose="020B0604030504040204" pitchFamily="34" charset="-120"/>
                <a:ea typeface="微軟正黑體" panose="020B0604030504040204" pitchFamily="34" charset="-120"/>
              </a:rPr>
              <a:t>沒有同理心就不是好主管</a:t>
            </a:r>
          </a:p>
          <a:p>
            <a:pPr>
              <a:lnSpc>
                <a:spcPct val="90000"/>
              </a:lnSpc>
            </a:pPr>
            <a:endParaRPr lang="en-US" altLang="zh-TW" sz="4800" dirty="0" smtClean="0">
              <a:ea typeface="標楷體" pitchFamily="65" charset="-120"/>
            </a:endParaRPr>
          </a:p>
        </p:txBody>
      </p:sp>
    </p:spTree>
    <p:extLst>
      <p:ext uri="{BB962C8B-B14F-4D97-AF65-F5344CB8AC3E}">
        <p14:creationId xmlns:p14="http://schemas.microsoft.com/office/powerpoint/2010/main" val="1724461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idx="1"/>
          </p:nvPr>
        </p:nvSpPr>
        <p:spPr>
          <a:xfrm>
            <a:off x="539750" y="1484313"/>
            <a:ext cx="7696200" cy="3025775"/>
          </a:xfrm>
        </p:spPr>
        <p:txBody>
          <a:bodyPr>
            <a:normAutofit fontScale="25000" lnSpcReduction="20000"/>
          </a:bodyPr>
          <a:lstStyle/>
          <a:p>
            <a:pPr eaLnBrk="1" hangingPunct="1">
              <a:defRPr/>
            </a:pPr>
            <a:r>
              <a:rPr lang="zh-TW" altLang="en-US" sz="17600" dirty="0" smtClean="0">
                <a:latin typeface="微軟正黑體" panose="020B0604030504040204" pitchFamily="34" charset="-120"/>
                <a:ea typeface="微軟正黑體" panose="020B0604030504040204" pitchFamily="34" charset="-120"/>
              </a:rPr>
              <a:t>企業倫理，工作倫理</a:t>
            </a:r>
            <a:endParaRPr lang="en-US" altLang="zh-TW" sz="17600" dirty="0" smtClean="0">
              <a:latin typeface="微軟正黑體" panose="020B0604030504040204" pitchFamily="34" charset="-120"/>
              <a:ea typeface="微軟正黑體" panose="020B0604030504040204" pitchFamily="34" charset="-120"/>
            </a:endParaRPr>
          </a:p>
          <a:p>
            <a:pPr eaLnBrk="1" hangingPunct="1">
              <a:defRPr/>
            </a:pPr>
            <a:r>
              <a:rPr lang="zh-TW" altLang="en-US" sz="17600" dirty="0">
                <a:latin typeface="微軟正黑體" panose="020B0604030504040204" pitchFamily="34" charset="-120"/>
                <a:ea typeface="微軟正黑體" panose="020B0604030504040204" pitchFamily="34" charset="-120"/>
              </a:rPr>
              <a:t>商業倫理</a:t>
            </a:r>
            <a:endParaRPr lang="en-US" altLang="zh-TW" sz="17600" dirty="0" smtClean="0">
              <a:latin typeface="微軟正黑體" panose="020B0604030504040204" pitchFamily="34" charset="-120"/>
              <a:ea typeface="微軟正黑體" panose="020B0604030504040204" pitchFamily="34" charset="-120"/>
            </a:endParaRPr>
          </a:p>
          <a:p>
            <a:pPr eaLnBrk="1" hangingPunct="1">
              <a:defRPr/>
            </a:pPr>
            <a:r>
              <a:rPr lang="zh-TW" altLang="en-US" sz="17600" dirty="0" smtClean="0">
                <a:latin typeface="微軟正黑體" panose="020B0604030504040204" pitchFamily="34" charset="-120"/>
                <a:ea typeface="微軟正黑體" panose="020B0604030504040204" pitchFamily="34" charset="-120"/>
              </a:rPr>
              <a:t>企業道德</a:t>
            </a:r>
            <a:endParaRPr lang="en-US" altLang="zh-TW" sz="17600" dirty="0" smtClean="0">
              <a:latin typeface="微軟正黑體" panose="020B0604030504040204" pitchFamily="34" charset="-120"/>
              <a:ea typeface="微軟正黑體" panose="020B0604030504040204" pitchFamily="34" charset="-120"/>
            </a:endParaRPr>
          </a:p>
          <a:p>
            <a:pPr eaLnBrk="1" hangingPunct="1">
              <a:defRPr/>
            </a:pPr>
            <a:r>
              <a:rPr lang="zh-TW" altLang="en-US" sz="17600" dirty="0" smtClean="0">
                <a:latin typeface="微軟正黑體" panose="020B0604030504040204" pitchFamily="34" charset="-120"/>
                <a:ea typeface="微軟正黑體" panose="020B0604030504040204" pitchFamily="34" charset="-120"/>
              </a:rPr>
              <a:t>企業倫理範圍</a:t>
            </a:r>
            <a:endParaRPr lang="en-US" altLang="zh-TW" sz="17600" dirty="0" smtClean="0">
              <a:latin typeface="微軟正黑體" panose="020B0604030504040204" pitchFamily="34" charset="-120"/>
              <a:ea typeface="微軟正黑體" panose="020B0604030504040204" pitchFamily="34" charset="-120"/>
            </a:endParaRPr>
          </a:p>
          <a:p>
            <a:pPr eaLnBrk="1" hangingPunct="1">
              <a:defRPr/>
            </a:pPr>
            <a:r>
              <a:rPr lang="zh-TW" altLang="en-US" sz="17600" dirty="0" smtClean="0">
                <a:latin typeface="微軟正黑體" panose="020B0604030504040204" pitchFamily="34" charset="-120"/>
                <a:ea typeface="微軟正黑體" panose="020B0604030504040204" pitchFamily="34" charset="-120"/>
              </a:rPr>
              <a:t>勞資糾紛</a:t>
            </a:r>
            <a:endParaRPr lang="en-US" altLang="zh-TW" sz="17600" dirty="0" smtClean="0">
              <a:latin typeface="微軟正黑體" panose="020B0604030504040204" pitchFamily="34" charset="-120"/>
              <a:ea typeface="微軟正黑體" panose="020B0604030504040204" pitchFamily="34" charset="-120"/>
            </a:endParaRPr>
          </a:p>
          <a:p>
            <a:pPr eaLnBrk="1" hangingPunct="1">
              <a:defRPr/>
            </a:pPr>
            <a:r>
              <a:rPr lang="zh-TW" altLang="en-US" sz="17600" dirty="0">
                <a:latin typeface="微軟正黑體" panose="020B0604030504040204" pitchFamily="34" charset="-120"/>
                <a:ea typeface="微軟正黑體" panose="020B0604030504040204" pitchFamily="34" charset="-120"/>
              </a:rPr>
              <a:t>電腦資訊道德</a:t>
            </a:r>
            <a:endParaRPr lang="en-US" altLang="zh-TW" sz="17600" dirty="0" smtClean="0">
              <a:latin typeface="微軟正黑體" panose="020B0604030504040204" pitchFamily="34" charset="-120"/>
              <a:ea typeface="微軟正黑體" panose="020B0604030504040204" pitchFamily="34" charset="-120"/>
            </a:endParaRPr>
          </a:p>
          <a:p>
            <a:pPr marL="0" indent="0" eaLnBrk="1" hangingPunct="1">
              <a:buFontTx/>
              <a:buNone/>
              <a:defRPr/>
            </a:pPr>
            <a:endParaRPr lang="zh-TW" altLang="en-US" sz="2800" dirty="0" smtClean="0">
              <a:latin typeface="標楷體" pitchFamily="65" charset="-120"/>
              <a:ea typeface="標楷體" pitchFamily="65" charset="-120"/>
            </a:endParaRPr>
          </a:p>
        </p:txBody>
      </p:sp>
      <p:grpSp>
        <p:nvGrpSpPr>
          <p:cNvPr id="9220" name="群組 3"/>
          <p:cNvGrpSpPr>
            <a:grpSpLocks/>
          </p:cNvGrpSpPr>
          <p:nvPr/>
        </p:nvGrpSpPr>
        <p:grpSpPr bwMode="auto">
          <a:xfrm>
            <a:off x="4535479" y="3126711"/>
            <a:ext cx="2268198" cy="1288188"/>
            <a:chOff x="2915816" y="2190035"/>
            <a:chExt cx="1250618" cy="1758367"/>
          </a:xfrm>
        </p:grpSpPr>
        <p:sp>
          <p:nvSpPr>
            <p:cNvPr id="2" name="左大括弧 1"/>
            <p:cNvSpPr/>
            <p:nvPr/>
          </p:nvSpPr>
          <p:spPr>
            <a:xfrm>
              <a:off x="2915816" y="2636217"/>
              <a:ext cx="575899" cy="91578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9222" name="文字方塊 2"/>
            <p:cNvSpPr txBox="1">
              <a:spLocks noChangeArrowheads="1"/>
            </p:cNvSpPr>
            <p:nvPr/>
          </p:nvSpPr>
          <p:spPr bwMode="auto">
            <a:xfrm>
              <a:off x="3491880" y="2190035"/>
              <a:ext cx="674554" cy="88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omic Sans MS" pitchFamily="66" charset="0"/>
                  <a:ea typeface="新細明體" charset="-120"/>
                </a:defRPr>
              </a:lvl1pPr>
              <a:lvl2pPr marL="742950" indent="-285750" eaLnBrk="0" hangingPunct="0">
                <a:defRPr kumimoji="1">
                  <a:solidFill>
                    <a:schemeClr val="tx1"/>
                  </a:solidFill>
                  <a:latin typeface="Comic Sans MS" pitchFamily="66" charset="0"/>
                  <a:ea typeface="新細明體" charset="-120"/>
                </a:defRPr>
              </a:lvl2pPr>
              <a:lvl3pPr marL="1143000" indent="-228600" eaLnBrk="0" hangingPunct="0">
                <a:defRPr kumimoji="1">
                  <a:solidFill>
                    <a:schemeClr val="tx1"/>
                  </a:solidFill>
                  <a:latin typeface="Comic Sans MS" pitchFamily="66" charset="0"/>
                  <a:ea typeface="新細明體" charset="-120"/>
                </a:defRPr>
              </a:lvl3pPr>
              <a:lvl4pPr marL="1600200" indent="-228600" eaLnBrk="0" hangingPunct="0">
                <a:defRPr kumimoji="1">
                  <a:solidFill>
                    <a:schemeClr val="tx1"/>
                  </a:solidFill>
                  <a:latin typeface="Comic Sans MS" pitchFamily="66" charset="0"/>
                  <a:ea typeface="新細明體" charset="-120"/>
                </a:defRPr>
              </a:lvl4pPr>
              <a:lvl5pPr marL="2057400" indent="-228600" eaLnBrk="0" hangingPunct="0">
                <a:defRPr kumimoji="1">
                  <a:solidFill>
                    <a:schemeClr val="tx1"/>
                  </a:solidFill>
                  <a:latin typeface="Comic Sans MS" pitchFamily="66" charset="0"/>
                  <a:ea typeface="新細明體" charset="-120"/>
                </a:defRPr>
              </a:lvl5pPr>
              <a:lvl6pPr marL="2514600" indent="-228600" eaLnBrk="0" fontAlgn="base" hangingPunct="0">
                <a:spcBef>
                  <a:spcPct val="0"/>
                </a:spcBef>
                <a:spcAft>
                  <a:spcPct val="0"/>
                </a:spcAft>
                <a:defRPr kumimoji="1">
                  <a:solidFill>
                    <a:schemeClr val="tx1"/>
                  </a:solidFill>
                  <a:latin typeface="Comic Sans MS" pitchFamily="66" charset="0"/>
                  <a:ea typeface="新細明體" charset="-120"/>
                </a:defRPr>
              </a:lvl6pPr>
              <a:lvl7pPr marL="2971800" indent="-228600" eaLnBrk="0" fontAlgn="base" hangingPunct="0">
                <a:spcBef>
                  <a:spcPct val="0"/>
                </a:spcBef>
                <a:spcAft>
                  <a:spcPct val="0"/>
                </a:spcAft>
                <a:defRPr kumimoji="1">
                  <a:solidFill>
                    <a:schemeClr val="tx1"/>
                  </a:solidFill>
                  <a:latin typeface="Comic Sans MS" pitchFamily="66" charset="0"/>
                  <a:ea typeface="新細明體" charset="-120"/>
                </a:defRPr>
              </a:lvl7pPr>
              <a:lvl8pPr marL="3429000" indent="-228600" eaLnBrk="0" fontAlgn="base" hangingPunct="0">
                <a:spcBef>
                  <a:spcPct val="0"/>
                </a:spcBef>
                <a:spcAft>
                  <a:spcPct val="0"/>
                </a:spcAft>
                <a:defRPr kumimoji="1">
                  <a:solidFill>
                    <a:schemeClr val="tx1"/>
                  </a:solidFill>
                  <a:latin typeface="Comic Sans MS" pitchFamily="66" charset="0"/>
                  <a:ea typeface="新細明體" charset="-120"/>
                </a:defRPr>
              </a:lvl8pPr>
              <a:lvl9pPr marL="3886200" indent="-228600" eaLnBrk="0" fontAlgn="base" hangingPunct="0">
                <a:spcBef>
                  <a:spcPct val="0"/>
                </a:spcBef>
                <a:spcAft>
                  <a:spcPct val="0"/>
                </a:spcAft>
                <a:defRPr kumimoji="1">
                  <a:solidFill>
                    <a:schemeClr val="tx1"/>
                  </a:solidFill>
                  <a:latin typeface="Comic Sans MS" pitchFamily="66" charset="0"/>
                  <a:ea typeface="新細明體" charset="-120"/>
                </a:defRPr>
              </a:lvl9pPr>
            </a:lstStyle>
            <a:p>
              <a:pPr eaLnBrk="1" hangingPunct="1"/>
              <a:r>
                <a:rPr lang="zh-TW" altLang="en-US" sz="3600" b="1" dirty="0">
                  <a:solidFill>
                    <a:srgbClr val="FF0000"/>
                  </a:solidFill>
                  <a:latin typeface="微軟正黑體" panose="020B0604030504040204" pitchFamily="34" charset="-120"/>
                  <a:ea typeface="微軟正黑體" panose="020B0604030504040204" pitchFamily="34" charset="-120"/>
                </a:rPr>
                <a:t>對 內</a:t>
              </a:r>
            </a:p>
          </p:txBody>
        </p:sp>
        <p:sp>
          <p:nvSpPr>
            <p:cNvPr id="9223" name="文字方塊 5"/>
            <p:cNvSpPr txBox="1">
              <a:spLocks noChangeArrowheads="1"/>
            </p:cNvSpPr>
            <p:nvPr/>
          </p:nvSpPr>
          <p:spPr bwMode="auto">
            <a:xfrm>
              <a:off x="3491715" y="3066165"/>
              <a:ext cx="674554" cy="88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omic Sans MS" pitchFamily="66" charset="0"/>
                  <a:ea typeface="新細明體" charset="-120"/>
                </a:defRPr>
              </a:lvl1pPr>
              <a:lvl2pPr marL="742950" indent="-285750" eaLnBrk="0" hangingPunct="0">
                <a:defRPr kumimoji="1">
                  <a:solidFill>
                    <a:schemeClr val="tx1"/>
                  </a:solidFill>
                  <a:latin typeface="Comic Sans MS" pitchFamily="66" charset="0"/>
                  <a:ea typeface="新細明體" charset="-120"/>
                </a:defRPr>
              </a:lvl2pPr>
              <a:lvl3pPr marL="1143000" indent="-228600" eaLnBrk="0" hangingPunct="0">
                <a:defRPr kumimoji="1">
                  <a:solidFill>
                    <a:schemeClr val="tx1"/>
                  </a:solidFill>
                  <a:latin typeface="Comic Sans MS" pitchFamily="66" charset="0"/>
                  <a:ea typeface="新細明體" charset="-120"/>
                </a:defRPr>
              </a:lvl3pPr>
              <a:lvl4pPr marL="1600200" indent="-228600" eaLnBrk="0" hangingPunct="0">
                <a:defRPr kumimoji="1">
                  <a:solidFill>
                    <a:schemeClr val="tx1"/>
                  </a:solidFill>
                  <a:latin typeface="Comic Sans MS" pitchFamily="66" charset="0"/>
                  <a:ea typeface="新細明體" charset="-120"/>
                </a:defRPr>
              </a:lvl4pPr>
              <a:lvl5pPr marL="2057400" indent="-228600" eaLnBrk="0" hangingPunct="0">
                <a:defRPr kumimoji="1">
                  <a:solidFill>
                    <a:schemeClr val="tx1"/>
                  </a:solidFill>
                  <a:latin typeface="Comic Sans MS" pitchFamily="66" charset="0"/>
                  <a:ea typeface="新細明體" charset="-120"/>
                </a:defRPr>
              </a:lvl5pPr>
              <a:lvl6pPr marL="2514600" indent="-228600" eaLnBrk="0" fontAlgn="base" hangingPunct="0">
                <a:spcBef>
                  <a:spcPct val="0"/>
                </a:spcBef>
                <a:spcAft>
                  <a:spcPct val="0"/>
                </a:spcAft>
                <a:defRPr kumimoji="1">
                  <a:solidFill>
                    <a:schemeClr val="tx1"/>
                  </a:solidFill>
                  <a:latin typeface="Comic Sans MS" pitchFamily="66" charset="0"/>
                  <a:ea typeface="新細明體" charset="-120"/>
                </a:defRPr>
              </a:lvl6pPr>
              <a:lvl7pPr marL="2971800" indent="-228600" eaLnBrk="0" fontAlgn="base" hangingPunct="0">
                <a:spcBef>
                  <a:spcPct val="0"/>
                </a:spcBef>
                <a:spcAft>
                  <a:spcPct val="0"/>
                </a:spcAft>
                <a:defRPr kumimoji="1">
                  <a:solidFill>
                    <a:schemeClr val="tx1"/>
                  </a:solidFill>
                  <a:latin typeface="Comic Sans MS" pitchFamily="66" charset="0"/>
                  <a:ea typeface="新細明體" charset="-120"/>
                </a:defRPr>
              </a:lvl7pPr>
              <a:lvl8pPr marL="3429000" indent="-228600" eaLnBrk="0" fontAlgn="base" hangingPunct="0">
                <a:spcBef>
                  <a:spcPct val="0"/>
                </a:spcBef>
                <a:spcAft>
                  <a:spcPct val="0"/>
                </a:spcAft>
                <a:defRPr kumimoji="1">
                  <a:solidFill>
                    <a:schemeClr val="tx1"/>
                  </a:solidFill>
                  <a:latin typeface="Comic Sans MS" pitchFamily="66" charset="0"/>
                  <a:ea typeface="新細明體" charset="-120"/>
                </a:defRPr>
              </a:lvl8pPr>
              <a:lvl9pPr marL="3886200" indent="-228600" eaLnBrk="0" fontAlgn="base" hangingPunct="0">
                <a:spcBef>
                  <a:spcPct val="0"/>
                </a:spcBef>
                <a:spcAft>
                  <a:spcPct val="0"/>
                </a:spcAft>
                <a:defRPr kumimoji="1">
                  <a:solidFill>
                    <a:schemeClr val="tx1"/>
                  </a:solidFill>
                  <a:latin typeface="Comic Sans MS" pitchFamily="66" charset="0"/>
                  <a:ea typeface="新細明體" charset="-120"/>
                </a:defRPr>
              </a:lvl9pPr>
            </a:lstStyle>
            <a:p>
              <a:pPr eaLnBrk="1" hangingPunct="1"/>
              <a:r>
                <a:rPr lang="zh-TW" altLang="en-US" sz="3600" b="1" dirty="0">
                  <a:solidFill>
                    <a:srgbClr val="FF0000"/>
                  </a:solidFill>
                  <a:latin typeface="微軟正黑體" panose="020B0604030504040204" pitchFamily="34" charset="-120"/>
                  <a:ea typeface="微軟正黑體" panose="020B0604030504040204" pitchFamily="34" charset="-120"/>
                </a:rPr>
                <a:t>對 外</a:t>
              </a:r>
            </a:p>
          </p:txBody>
        </p:sp>
      </p:gr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4544" y="0"/>
            <a:ext cx="337185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3" y="0"/>
            <a:ext cx="5578475"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572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8229600" cy="1143000"/>
          </a:xfrm>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職場倫理</a:t>
            </a:r>
          </a:p>
        </p:txBody>
      </p:sp>
      <p:sp>
        <p:nvSpPr>
          <p:cNvPr id="7170" name="Rectangle 3"/>
          <p:cNvSpPr>
            <a:spLocks noGrp="1" noChangeArrowheads="1"/>
          </p:cNvSpPr>
          <p:nvPr>
            <p:ph idx="1"/>
          </p:nvPr>
        </p:nvSpPr>
        <p:spPr>
          <a:xfrm>
            <a:off x="683568" y="1268760"/>
            <a:ext cx="8229600" cy="4389120"/>
          </a:xfrm>
        </p:spPr>
        <p:txBody>
          <a:bodyPr>
            <a:noAutofit/>
          </a:bodyPr>
          <a:lstStyle/>
          <a:p>
            <a:pPr marL="0" indent="0" eaLnBrk="1" hangingPunct="1">
              <a:buFontTx/>
              <a:buNone/>
              <a:defRPr/>
            </a:pPr>
            <a:r>
              <a:rPr lang="zh-TW" altLang="en-US" sz="3600" dirty="0" smtClean="0">
                <a:latin typeface="微軟正黑體" panose="020B0604030504040204" pitchFamily="34" charset="-120"/>
                <a:ea typeface="微軟正黑體" panose="020B0604030504040204" pitchFamily="34" charset="-120"/>
              </a:rPr>
              <a:t>個人</a:t>
            </a:r>
            <a:endParaRPr lang="en-US" altLang="zh-TW" sz="3600" dirty="0" smtClean="0">
              <a:latin typeface="微軟正黑體" panose="020B0604030504040204" pitchFamily="34" charset="-120"/>
              <a:ea typeface="微軟正黑體" panose="020B0604030504040204" pitchFamily="34" charset="-120"/>
            </a:endParaRPr>
          </a:p>
          <a:p>
            <a:pPr marL="0" indent="0" eaLnBrk="1" hangingPunct="1">
              <a:buFontTx/>
              <a:buNone/>
              <a:defRPr/>
            </a:pPr>
            <a:r>
              <a:rPr lang="zh-TW" altLang="en-US" sz="3600" dirty="0">
                <a:latin typeface="微軟正黑體" panose="020B0604030504040204" pitchFamily="34" charset="-120"/>
                <a:ea typeface="微軟正黑體" panose="020B0604030504040204" pitchFamily="34" charset="-120"/>
              </a:rPr>
              <a:t>同事間的</a:t>
            </a:r>
            <a:r>
              <a:rPr lang="zh-TW" altLang="en-US" sz="3600" dirty="0" smtClean="0">
                <a:latin typeface="微軟正黑體" panose="020B0604030504040204" pitchFamily="34" charset="-120"/>
                <a:ea typeface="微軟正黑體" panose="020B0604030504040204" pitchFamily="34" charset="-120"/>
              </a:rPr>
              <a:t>倫理</a:t>
            </a:r>
            <a:endParaRPr lang="en-US" altLang="zh-TW" sz="3600" dirty="0" smtClean="0">
              <a:latin typeface="微軟正黑體" panose="020B0604030504040204" pitchFamily="34" charset="-120"/>
              <a:ea typeface="微軟正黑體" panose="020B0604030504040204" pitchFamily="34" charset="-120"/>
            </a:endParaRPr>
          </a:p>
          <a:p>
            <a:pPr eaLnBrk="1" hangingPunct="1">
              <a:defRPr/>
            </a:pPr>
            <a:r>
              <a:rPr lang="zh-TW" altLang="en-US" sz="3600" dirty="0">
                <a:latin typeface="微軟正黑體" panose="020B0604030504040204" pitchFamily="34" charset="-120"/>
                <a:ea typeface="微軟正黑體" panose="020B0604030504040204" pitchFamily="34" charset="-120"/>
              </a:rPr>
              <a:t>情緒管理</a:t>
            </a:r>
            <a:r>
              <a:rPr lang="zh-TW" altLang="en-US" sz="3600" dirty="0" smtClean="0">
                <a:latin typeface="微軟正黑體" panose="020B0604030504040204" pitchFamily="34" charset="-120"/>
                <a:ea typeface="微軟正黑體" panose="020B0604030504040204" pitchFamily="34" charset="-120"/>
              </a:rPr>
              <a:t>（</a:t>
            </a:r>
            <a:r>
              <a:rPr lang="en-US" altLang="zh-TW" sz="3600" dirty="0" smtClean="0">
                <a:latin typeface="微軟正黑體" panose="020B0604030504040204" pitchFamily="34" charset="-120"/>
                <a:ea typeface="微軟正黑體" panose="020B0604030504040204" pitchFamily="34" charset="-120"/>
              </a:rPr>
              <a:t>EQ</a:t>
            </a:r>
            <a:r>
              <a:rPr lang="zh-TW" altLang="en-US" sz="3600" dirty="0" smtClean="0">
                <a:latin typeface="微軟正黑體" panose="020B0604030504040204" pitchFamily="34" charset="-120"/>
                <a:ea typeface="微軟正黑體" panose="020B0604030504040204" pitchFamily="34" charset="-120"/>
              </a:rPr>
              <a:t>）</a:t>
            </a:r>
            <a:endParaRPr lang="en-US" altLang="zh-TW" sz="3600" dirty="0" smtClean="0">
              <a:latin typeface="微軟正黑體" panose="020B0604030504040204" pitchFamily="34" charset="-120"/>
              <a:ea typeface="微軟正黑體" panose="020B0604030504040204" pitchFamily="34" charset="-120"/>
            </a:endParaRPr>
          </a:p>
          <a:p>
            <a:pPr eaLnBrk="1" hangingPunct="1">
              <a:defRPr/>
            </a:pPr>
            <a:r>
              <a:rPr lang="zh-TW" altLang="en-US" sz="3600" dirty="0" smtClean="0">
                <a:latin typeface="微軟正黑體" panose="020B0604030504040204" pitchFamily="34" charset="-120"/>
                <a:ea typeface="微軟正黑體" panose="020B0604030504040204" pitchFamily="34" charset="-120"/>
              </a:rPr>
              <a:t>人際關係</a:t>
            </a:r>
            <a:endParaRPr lang="en-US" altLang="zh-TW" sz="3600" dirty="0" smtClean="0">
              <a:latin typeface="微軟正黑體" panose="020B0604030504040204" pitchFamily="34" charset="-120"/>
              <a:ea typeface="微軟正黑體" panose="020B0604030504040204" pitchFamily="34" charset="-120"/>
            </a:endParaRPr>
          </a:p>
          <a:p>
            <a:pPr eaLnBrk="1" hangingPunct="1">
              <a:defRPr/>
            </a:pPr>
            <a:r>
              <a:rPr lang="zh-TW" altLang="en-US" sz="3600" dirty="0">
                <a:latin typeface="微軟正黑體" panose="020B0604030504040204" pitchFamily="34" charset="-120"/>
                <a:ea typeface="微軟正黑體" panose="020B0604030504040204" pitchFamily="34" charset="-120"/>
              </a:rPr>
              <a:t>同事間</a:t>
            </a:r>
            <a:r>
              <a:rPr lang="zh-TW" altLang="en-US" sz="3600" dirty="0" smtClean="0">
                <a:latin typeface="微軟正黑體" panose="020B0604030504040204" pitchFamily="34" charset="-120"/>
                <a:ea typeface="微軟正黑體" panose="020B0604030504040204" pitchFamily="34" charset="-120"/>
              </a:rPr>
              <a:t>互助合作</a:t>
            </a:r>
            <a:endParaRPr lang="en-US" altLang="zh-TW" sz="3600" dirty="0" smtClean="0">
              <a:latin typeface="微軟正黑體" panose="020B0604030504040204" pitchFamily="34" charset="-120"/>
              <a:ea typeface="微軟正黑體" panose="020B0604030504040204" pitchFamily="34" charset="-120"/>
            </a:endParaRPr>
          </a:p>
          <a:p>
            <a:pPr eaLnBrk="1" hangingPunct="1">
              <a:defRPr/>
            </a:pPr>
            <a:r>
              <a:rPr lang="zh-TW" altLang="en-US" sz="3600" dirty="0">
                <a:latin typeface="微軟正黑體" panose="020B0604030504040204" pitchFamily="34" charset="-120"/>
                <a:ea typeface="微軟正黑體" panose="020B0604030504040204" pitchFamily="34" charset="-120"/>
              </a:rPr>
              <a:t>良性</a:t>
            </a:r>
            <a:r>
              <a:rPr lang="zh-TW" altLang="en-US" sz="3600" dirty="0" smtClean="0">
                <a:latin typeface="微軟正黑體" panose="020B0604030504040204" pitchFamily="34" charset="-120"/>
                <a:ea typeface="微軟正黑體" panose="020B0604030504040204" pitchFamily="34" charset="-120"/>
              </a:rPr>
              <a:t>競爭</a:t>
            </a:r>
            <a:endParaRPr lang="en-US" altLang="zh-TW" sz="3600" dirty="0" smtClean="0">
              <a:latin typeface="微軟正黑體" panose="020B0604030504040204" pitchFamily="34" charset="-120"/>
              <a:ea typeface="微軟正黑體" panose="020B0604030504040204" pitchFamily="34" charset="-120"/>
            </a:endParaRPr>
          </a:p>
          <a:p>
            <a:pPr eaLnBrk="1" hangingPunct="1">
              <a:defRPr/>
            </a:pPr>
            <a:r>
              <a:rPr lang="zh-TW" altLang="en-US" sz="3600" dirty="0" smtClean="0">
                <a:latin typeface="微軟正黑體" panose="020B0604030504040204" pitchFamily="34" charset="-120"/>
                <a:ea typeface="微軟正黑體" panose="020B0604030504040204" pitchFamily="34" charset="-120"/>
              </a:rPr>
              <a:t>遵守公司規定、規章</a:t>
            </a:r>
          </a:p>
        </p:txBody>
      </p:sp>
    </p:spTree>
    <p:extLst>
      <p:ext uri="{BB962C8B-B14F-4D97-AF65-F5344CB8AC3E}">
        <p14:creationId xmlns:p14="http://schemas.microsoft.com/office/powerpoint/2010/main" val="4199968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116632"/>
            <a:ext cx="8229600" cy="1143000"/>
          </a:xfrm>
        </p:spPr>
        <p:txBody>
          <a:bodyPr/>
          <a:lstStyle/>
          <a:p>
            <a:r>
              <a:rPr lang="zh-TW" altLang="en-US" sz="3600" dirty="0">
                <a:solidFill>
                  <a:schemeClr val="bg1"/>
                </a:solidFill>
                <a:latin typeface="微軟正黑體" panose="020B0604030504040204" pitchFamily="34" charset="-120"/>
                <a:ea typeface="微軟正黑體" panose="020B0604030504040204" pitchFamily="34" charset="-120"/>
              </a:rPr>
              <a:t>企業為何要負起社會責任</a:t>
            </a:r>
            <a:r>
              <a:rPr lang="en-US" altLang="zh-TW" sz="3600" dirty="0">
                <a:solidFill>
                  <a:schemeClr val="bg1"/>
                </a:solidFill>
                <a:latin typeface="微軟正黑體" panose="020B0604030504040204" pitchFamily="34" charset="-120"/>
                <a:ea typeface="微軟正黑體" panose="020B0604030504040204" pitchFamily="34" charset="-120"/>
              </a:rPr>
              <a:t>?</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630660" y="1412776"/>
            <a:ext cx="8507288" cy="4389120"/>
          </a:xfrm>
        </p:spPr>
        <p:txBody>
          <a:bodyPr>
            <a:normAutofit/>
          </a:bodyPr>
          <a:lstStyle/>
          <a:p>
            <a:pPr>
              <a:lnSpc>
                <a:spcPct val="80000"/>
              </a:lnSpc>
            </a:pPr>
            <a:r>
              <a:rPr lang="zh-TW" altLang="en-US" sz="3600" dirty="0">
                <a:latin typeface="微軟正黑體" panose="020B0604030504040204" pitchFamily="34" charset="-120"/>
                <a:ea typeface="微軟正黑體" panose="020B0604030504040204" pitchFamily="34" charset="-120"/>
              </a:rPr>
              <a:t>對企業本身有</a:t>
            </a:r>
            <a:r>
              <a:rPr lang="zh-TW" altLang="en-US" sz="3600" dirty="0" smtClean="0">
                <a:latin typeface="微軟正黑體" panose="020B0604030504040204" pitchFamily="34" charset="-120"/>
                <a:ea typeface="微軟正黑體" panose="020B0604030504040204" pitchFamily="34" charset="-120"/>
              </a:rPr>
              <a:t>好處</a:t>
            </a:r>
            <a:endParaRPr lang="en-US" altLang="zh-TW" sz="3600" dirty="0">
              <a:latin typeface="微軟正黑體" panose="020B0604030504040204" pitchFamily="34" charset="-120"/>
              <a:ea typeface="微軟正黑體" panose="020B0604030504040204" pitchFamily="34" charset="-120"/>
            </a:endParaRPr>
          </a:p>
          <a:p>
            <a:pPr lvl="1">
              <a:lnSpc>
                <a:spcPct val="90000"/>
              </a:lnSpc>
              <a:buSzPct val="75000"/>
            </a:pPr>
            <a:r>
              <a:rPr lang="zh-TW" altLang="en-US" sz="3600" dirty="0">
                <a:latin typeface="微軟正黑體" panose="020B0604030504040204" pitchFamily="34" charset="-120"/>
                <a:ea typeface="微軟正黑體" panose="020B0604030504040204" pitchFamily="34" charset="-120"/>
              </a:rPr>
              <a:t>員工與社會同蒙其</a:t>
            </a:r>
            <a:r>
              <a:rPr lang="zh-TW" altLang="en-US" sz="3600" dirty="0" smtClean="0">
                <a:latin typeface="微軟正黑體" panose="020B0604030504040204" pitchFamily="34" charset="-120"/>
                <a:ea typeface="微軟正黑體" panose="020B0604030504040204" pitchFamily="34" charset="-120"/>
              </a:rPr>
              <a:t>利</a:t>
            </a:r>
            <a:endParaRPr lang="en-US" altLang="zh-TW" sz="3600" dirty="0">
              <a:latin typeface="微軟正黑體" panose="020B0604030504040204" pitchFamily="34" charset="-120"/>
              <a:ea typeface="微軟正黑體" panose="020B0604030504040204" pitchFamily="34" charset="-120"/>
            </a:endParaRPr>
          </a:p>
          <a:p>
            <a:pPr lvl="1">
              <a:lnSpc>
                <a:spcPct val="90000"/>
              </a:lnSpc>
              <a:buSzPct val="75000"/>
            </a:pPr>
            <a:r>
              <a:rPr lang="zh-TW" altLang="en-US" sz="3600" dirty="0">
                <a:latin typeface="微軟正黑體" panose="020B0604030504040204" pitchFamily="34" charset="-120"/>
                <a:ea typeface="微軟正黑體" panose="020B0604030504040204" pitchFamily="34" charset="-120"/>
              </a:rPr>
              <a:t>社會的生活品質</a:t>
            </a:r>
            <a:r>
              <a:rPr lang="zh-TW" altLang="en-US" sz="3600" dirty="0" smtClean="0">
                <a:latin typeface="微軟正黑體" panose="020B0604030504040204" pitchFamily="34" charset="-120"/>
                <a:ea typeface="微軟正黑體" panose="020B0604030504040204" pitchFamily="34" charset="-120"/>
              </a:rPr>
              <a:t>改善</a:t>
            </a:r>
            <a:endParaRPr lang="en-US" altLang="zh-TW" sz="3600" dirty="0">
              <a:latin typeface="微軟正黑體" panose="020B0604030504040204" pitchFamily="34" charset="-120"/>
              <a:ea typeface="微軟正黑體" panose="020B0604030504040204" pitchFamily="34" charset="-120"/>
            </a:endParaRPr>
          </a:p>
          <a:p>
            <a:pPr>
              <a:lnSpc>
                <a:spcPct val="80000"/>
              </a:lnSpc>
            </a:pPr>
            <a:r>
              <a:rPr lang="zh-TW" altLang="en-US" sz="3600" i="1" dirty="0">
                <a:solidFill>
                  <a:srgbClr val="800000"/>
                </a:solidFill>
                <a:latin typeface="微軟正黑體" panose="020B0604030504040204" pitchFamily="34" charset="-120"/>
                <a:ea typeface="微軟正黑體" panose="020B0604030504040204" pitchFamily="34" charset="-120"/>
              </a:rPr>
              <a:t>糾</a:t>
            </a:r>
            <a:r>
              <a:rPr lang="zh-TW" altLang="en-US" sz="3600" i="1" dirty="0" smtClean="0">
                <a:solidFill>
                  <a:srgbClr val="800000"/>
                </a:solidFill>
                <a:latin typeface="微軟正黑體" panose="020B0604030504040204" pitchFamily="34" charset="-120"/>
                <a:ea typeface="微軟正黑體" panose="020B0604030504040204" pitchFamily="34" charset="-120"/>
              </a:rPr>
              <a:t>舉人</a:t>
            </a:r>
            <a:r>
              <a:rPr lang="en-US" altLang="zh-TW" sz="3600" i="1" dirty="0" smtClean="0">
                <a:solidFill>
                  <a:srgbClr val="800000"/>
                </a:solidFill>
                <a:latin typeface="微軟正黑體" panose="020B0604030504040204" pitchFamily="34" charset="-120"/>
                <a:ea typeface="微軟正黑體" panose="020B0604030504040204" pitchFamily="34" charset="-120"/>
              </a:rPr>
              <a:t>:</a:t>
            </a:r>
            <a:r>
              <a:rPr lang="en-US" altLang="zh-TW" sz="3600" dirty="0" smtClean="0">
                <a:solidFill>
                  <a:srgbClr val="800000"/>
                </a:solidFill>
                <a:latin typeface="微軟正黑體" panose="020B0604030504040204" pitchFamily="34" charset="-120"/>
                <a:ea typeface="微軟正黑體" panose="020B0604030504040204" pitchFamily="34" charset="-120"/>
              </a:rPr>
              <a:t> </a:t>
            </a:r>
            <a:r>
              <a:rPr lang="zh-TW" altLang="en-US" sz="3600" dirty="0">
                <a:latin typeface="微軟正黑體" panose="020B0604030504040204" pitchFamily="34" charset="-120"/>
                <a:ea typeface="微軟正黑體" panose="020B0604030504040204" pitchFamily="34" charset="-120"/>
              </a:rPr>
              <a:t>舉發企業不法行為的企業</a:t>
            </a:r>
            <a:r>
              <a:rPr lang="zh-TW" altLang="en-US" sz="3600" dirty="0" smtClean="0">
                <a:latin typeface="微軟正黑體" panose="020B0604030504040204" pitchFamily="34" charset="-120"/>
                <a:ea typeface="微軟正黑體" panose="020B0604030504040204" pitchFamily="34" charset="-120"/>
              </a:rPr>
              <a:t>員工</a:t>
            </a:r>
            <a:endParaRPr lang="en-US" altLang="zh-TW" sz="3600" dirty="0">
              <a:latin typeface="微軟正黑體" panose="020B0604030504040204" pitchFamily="34" charset="-120"/>
              <a:ea typeface="微軟正黑體" panose="020B0604030504040204" pitchFamily="34" charset="-120"/>
            </a:endParaRPr>
          </a:p>
          <a:p>
            <a:pPr lvl="1">
              <a:lnSpc>
                <a:spcPct val="90000"/>
              </a:lnSpc>
              <a:buSzPct val="75000"/>
            </a:pPr>
            <a:r>
              <a:rPr lang="zh-TW" altLang="en-US" sz="3600" dirty="0">
                <a:latin typeface="微軟正黑體" panose="020B0604030504040204" pitchFamily="34" charset="-120"/>
                <a:ea typeface="微軟正黑體" panose="020B0604030504040204" pitchFamily="34" charset="-120"/>
              </a:rPr>
              <a:t>糾舉人有愈來愈受到法律保護的</a:t>
            </a:r>
            <a:r>
              <a:rPr lang="zh-TW" altLang="en-US" sz="3600" dirty="0" smtClean="0">
                <a:latin typeface="微軟正黑體" panose="020B0604030504040204" pitchFamily="34" charset="-120"/>
                <a:ea typeface="微軟正黑體" panose="020B0604030504040204" pitchFamily="34" charset="-120"/>
              </a:rPr>
              <a:t>趨勢</a:t>
            </a:r>
            <a:endParaRPr lang="en-US" altLang="zh-TW" sz="3600" dirty="0">
              <a:latin typeface="微軟正黑體" panose="020B0604030504040204" pitchFamily="34" charset="-120"/>
              <a:ea typeface="微軟正黑體" panose="020B0604030504040204" pitchFamily="34" charset="-120"/>
            </a:endParaRPr>
          </a:p>
          <a:p>
            <a:pPr>
              <a:lnSpc>
                <a:spcPct val="80000"/>
              </a:lnSpc>
            </a:pPr>
            <a:r>
              <a:rPr lang="zh-TW" altLang="en-US" sz="3600" i="1" dirty="0">
                <a:solidFill>
                  <a:srgbClr val="800000"/>
                </a:solidFill>
                <a:latin typeface="微軟正黑體" panose="020B0604030504040204" pitchFamily="34" charset="-120"/>
                <a:ea typeface="微軟正黑體" panose="020B0604030504040204" pitchFamily="34" charset="-120"/>
              </a:rPr>
              <a:t>社會檢核 </a:t>
            </a:r>
            <a:r>
              <a:rPr lang="en-US" altLang="zh-TW" sz="3600" i="1" dirty="0" smtClean="0">
                <a:solidFill>
                  <a:srgbClr val="800000"/>
                </a:solidFill>
                <a:latin typeface="微軟正黑體" panose="020B0604030504040204" pitchFamily="34" charset="-120"/>
                <a:ea typeface="微軟正黑體" panose="020B0604030504040204" pitchFamily="34" charset="-120"/>
              </a:rPr>
              <a:t>:</a:t>
            </a:r>
            <a:r>
              <a:rPr lang="en-US" altLang="zh-TW" sz="3600" dirty="0" smtClean="0">
                <a:solidFill>
                  <a:srgbClr val="800000"/>
                </a:solidFill>
                <a:latin typeface="微軟正黑體" panose="020B0604030504040204" pitchFamily="34" charset="-120"/>
                <a:ea typeface="微軟正黑體" panose="020B0604030504040204" pitchFamily="34" charset="-120"/>
              </a:rPr>
              <a:t> </a:t>
            </a:r>
            <a:r>
              <a:rPr lang="zh-TW" altLang="en-US" sz="3600" dirty="0">
                <a:latin typeface="微軟正黑體" panose="020B0604030504040204" pitchFamily="34" charset="-120"/>
                <a:ea typeface="微軟正黑體" panose="020B0604030504040204" pitchFamily="34" charset="-120"/>
              </a:rPr>
              <a:t>決策時把企業利益與社會責任都納入</a:t>
            </a:r>
            <a:r>
              <a:rPr lang="zh-TW" altLang="en-US" sz="3600" dirty="0" smtClean="0">
                <a:latin typeface="微軟正黑體" panose="020B0604030504040204" pitchFamily="34" charset="-120"/>
                <a:ea typeface="微軟正黑體" panose="020B0604030504040204" pitchFamily="34" charset="-120"/>
              </a:rPr>
              <a:t>考慮</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44018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3473"/>
            <a:ext cx="8229600" cy="1143000"/>
          </a:xfrm>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何謂企業經營者？ </a:t>
            </a:r>
          </a:p>
        </p:txBody>
      </p:sp>
      <p:sp>
        <p:nvSpPr>
          <p:cNvPr id="3" name="內容版面配置區 2"/>
          <p:cNvSpPr>
            <a:spLocks noGrp="1"/>
          </p:cNvSpPr>
          <p:nvPr>
            <p:ph idx="1"/>
          </p:nvPr>
        </p:nvSpPr>
        <p:spPr>
          <a:xfrm>
            <a:off x="611560" y="1484784"/>
            <a:ext cx="8229600" cy="4389120"/>
          </a:xfrm>
        </p:spPr>
        <p:txBody>
          <a:bodyPr>
            <a:normAutofit/>
          </a:bodyPr>
          <a:lstStyle/>
          <a:p>
            <a:r>
              <a:rPr lang="zh-TW" altLang="en-US" sz="2800" dirty="0" smtClean="0">
                <a:latin typeface="微軟正黑體" panose="020B0604030504040204" pitchFamily="34" charset="-120"/>
                <a:ea typeface="微軟正黑體" panose="020B0604030504040204" pitchFamily="34" charset="-120"/>
              </a:rPr>
              <a:t>企業負責人，是</a:t>
            </a:r>
            <a:r>
              <a:rPr lang="zh-TW" altLang="en-US" sz="2800" dirty="0">
                <a:latin typeface="微軟正黑體" panose="020B0604030504040204" pitchFamily="34" charset="-120"/>
                <a:ea typeface="微軟正黑體" panose="020B0604030504040204" pitchFamily="34" charset="-120"/>
              </a:rPr>
              <a:t>指以</a:t>
            </a:r>
            <a:r>
              <a:rPr lang="zh-TW" altLang="en-US" sz="2800" dirty="0">
                <a:solidFill>
                  <a:srgbClr val="FF0000"/>
                </a:solidFill>
                <a:latin typeface="微軟正黑體" panose="020B0604030504040204" pitchFamily="34" charset="-120"/>
                <a:ea typeface="微軟正黑體" panose="020B0604030504040204" pitchFamily="34" charset="-120"/>
              </a:rPr>
              <a:t>設計、生產、製造、輸入、經銷商品</a:t>
            </a:r>
            <a:r>
              <a:rPr lang="zh-TW" altLang="en-US" sz="2800" dirty="0">
                <a:latin typeface="微軟正黑體" panose="020B0604030504040204" pitchFamily="34" charset="-120"/>
                <a:ea typeface="微軟正黑體" panose="020B0604030504040204" pitchFamily="34" charset="-120"/>
              </a:rPr>
              <a:t>或</a:t>
            </a:r>
            <a:r>
              <a:rPr lang="zh-TW" altLang="en-US" sz="2800" dirty="0">
                <a:solidFill>
                  <a:srgbClr val="FF0000"/>
                </a:solidFill>
                <a:latin typeface="微軟正黑體" panose="020B0604030504040204" pitchFamily="34" charset="-120"/>
                <a:ea typeface="微軟正黑體" panose="020B0604030504040204" pitchFamily="34" charset="-120"/>
              </a:rPr>
              <a:t>提供服務</a:t>
            </a:r>
            <a:r>
              <a:rPr lang="zh-TW" altLang="en-US" sz="2800" dirty="0">
                <a:latin typeface="微軟正黑體" panose="020B0604030504040204" pitchFamily="34" charset="-120"/>
                <a:ea typeface="微軟正黑體" panose="020B0604030504040204" pitchFamily="34" charset="-120"/>
              </a:rPr>
              <a:t>為營業</a:t>
            </a:r>
            <a:r>
              <a:rPr lang="zh-TW" altLang="en-US" sz="2800" dirty="0" smtClean="0">
                <a:latin typeface="微軟正黑體" panose="020B0604030504040204" pitchFamily="34" charset="-120"/>
                <a:ea typeface="微軟正黑體" panose="020B0604030504040204" pitchFamily="34" charset="-120"/>
              </a:rPr>
              <a:t>者</a:t>
            </a:r>
            <a:endParaRPr lang="en-US" altLang="zh-TW" sz="2800" dirty="0" smtClean="0">
              <a:latin typeface="微軟正黑體" panose="020B0604030504040204" pitchFamily="34" charset="-120"/>
              <a:ea typeface="微軟正黑體" panose="020B0604030504040204" pitchFamily="34" charset="-120"/>
            </a:endParaRPr>
          </a:p>
          <a:p>
            <a:pPr lvl="1"/>
            <a:r>
              <a:rPr lang="zh-TW" altLang="en-US" dirty="0" smtClean="0">
                <a:latin typeface="微軟正黑體" panose="020B0604030504040204" pitchFamily="34" charset="-120"/>
                <a:ea typeface="微軟正黑體" panose="020B0604030504040204" pitchFamily="34" charset="-120"/>
              </a:rPr>
              <a:t>企業</a:t>
            </a:r>
            <a:r>
              <a:rPr lang="zh-TW" altLang="en-US" dirty="0">
                <a:latin typeface="微軟正黑體" panose="020B0604030504040204" pitchFamily="34" charset="-120"/>
                <a:ea typeface="微軟正黑體" panose="020B0604030504040204" pitchFamily="34" charset="-120"/>
              </a:rPr>
              <a:t>經營者為營業之</a:t>
            </a:r>
            <a:r>
              <a:rPr lang="zh-TW" altLang="en-US" dirty="0" smtClean="0">
                <a:latin typeface="微軟正黑體" panose="020B0604030504040204" pitchFamily="34" charset="-120"/>
                <a:ea typeface="微軟正黑體" panose="020B0604030504040204" pitchFamily="34" charset="-120"/>
              </a:rPr>
              <a:t>人</a:t>
            </a:r>
            <a:endParaRPr lang="en-US" altLang="zh-TW" dirty="0" smtClean="0">
              <a:latin typeface="微軟正黑體" panose="020B0604030504040204" pitchFamily="34" charset="-120"/>
              <a:ea typeface="微軟正黑體" panose="020B0604030504040204" pitchFamily="34" charset="-120"/>
            </a:endParaRPr>
          </a:p>
          <a:p>
            <a:pPr lvl="1"/>
            <a:r>
              <a:rPr lang="zh-TW" altLang="en-US" dirty="0" smtClean="0">
                <a:latin typeface="微軟正黑體" panose="020B0604030504040204" pitchFamily="34" charset="-120"/>
                <a:ea typeface="微軟正黑體" panose="020B0604030504040204" pitchFamily="34" charset="-120"/>
              </a:rPr>
              <a:t>企業</a:t>
            </a:r>
            <a:r>
              <a:rPr lang="zh-TW" altLang="en-US" dirty="0">
                <a:latin typeface="微軟正黑體" panose="020B0604030504040204" pitchFamily="34" charset="-120"/>
                <a:ea typeface="微軟正黑體" panose="020B0604030504040204" pitchFamily="34" charset="-120"/>
              </a:rPr>
              <a:t>經營者之種類</a:t>
            </a:r>
            <a:r>
              <a:rPr lang="zh-TW" altLang="en-US" dirty="0" smtClean="0">
                <a:latin typeface="微軟正黑體" panose="020B0604030504040204" pitchFamily="34" charset="-120"/>
                <a:ea typeface="微軟正黑體" panose="020B0604030504040204" pitchFamily="34" charset="-120"/>
              </a:rPr>
              <a:t>：</a:t>
            </a:r>
          </a:p>
          <a:p>
            <a:pPr lvl="2"/>
            <a:r>
              <a:rPr lang="zh-TW" altLang="en-US" sz="2800" dirty="0" smtClean="0">
                <a:latin typeface="微軟正黑體" panose="020B0604030504040204" pitchFamily="34" charset="-120"/>
                <a:ea typeface="微軟正黑體" panose="020B0604030504040204" pitchFamily="34" charset="-120"/>
              </a:rPr>
              <a:t>從事設計、生產、製造商品或提供服務</a:t>
            </a:r>
            <a:endParaRPr lang="en-US" altLang="zh-TW" sz="2800" dirty="0" smtClean="0">
              <a:latin typeface="微軟正黑體" panose="020B0604030504040204" pitchFamily="34" charset="-120"/>
              <a:ea typeface="微軟正黑體" panose="020B0604030504040204" pitchFamily="34" charset="-120"/>
            </a:endParaRPr>
          </a:p>
          <a:p>
            <a:pPr lvl="2"/>
            <a:r>
              <a:rPr lang="zh-TW" altLang="en-US" sz="2800" dirty="0" smtClean="0">
                <a:latin typeface="微軟正黑體" panose="020B0604030504040204" pitchFamily="34" charset="-120"/>
                <a:ea typeface="微軟正黑體" panose="020B0604030504040204" pitchFamily="34" charset="-120"/>
              </a:rPr>
              <a:t>從事經銷商品或服務</a:t>
            </a:r>
            <a:endParaRPr lang="en-US" altLang="zh-TW" sz="2800" dirty="0">
              <a:latin typeface="微軟正黑體" panose="020B0604030504040204" pitchFamily="34" charset="-120"/>
              <a:ea typeface="微軟正黑體" panose="020B0604030504040204" pitchFamily="34" charset="-120"/>
            </a:endParaRPr>
          </a:p>
          <a:p>
            <a:pPr lvl="2"/>
            <a:r>
              <a:rPr lang="zh-TW" altLang="en-US" sz="2800" dirty="0" smtClean="0">
                <a:latin typeface="微軟正黑體" panose="020B0604030504040204" pitchFamily="34" charset="-120"/>
                <a:ea typeface="微軟正黑體" panose="020B0604030504040204" pitchFamily="34" charset="-120"/>
              </a:rPr>
              <a:t>從事輸入商品或服務</a:t>
            </a:r>
            <a:endParaRPr lang="en-US" altLang="zh-TW" sz="2800" dirty="0">
              <a:latin typeface="微軟正黑體" panose="020B0604030504040204" pitchFamily="34" charset="-120"/>
              <a:ea typeface="微軟正黑體" panose="020B0604030504040204" pitchFamily="34" charset="-120"/>
            </a:endParaRPr>
          </a:p>
          <a:p>
            <a:pPr lvl="2"/>
            <a:r>
              <a:rPr lang="zh-TW" altLang="en-US" sz="2800" dirty="0" smtClean="0">
                <a:latin typeface="微軟正黑體" panose="020B0604030504040204" pitchFamily="34" charset="-120"/>
                <a:ea typeface="微軟正黑體" panose="020B0604030504040204" pitchFamily="34" charset="-120"/>
              </a:rPr>
              <a:t>從事刊登或報導廣告之媒體經營者</a:t>
            </a: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35294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2998"/>
            <a:ext cx="8229600" cy="1143000"/>
          </a:xfrm>
        </p:spPr>
        <p:txBody>
          <a:bodyPr>
            <a:norm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企業如何</a:t>
            </a:r>
            <a:r>
              <a:rPr lang="zh-TW" altLang="en-US" dirty="0">
                <a:solidFill>
                  <a:schemeClr val="bg1"/>
                </a:solidFill>
                <a:latin typeface="微軟正黑體" panose="020B0604030504040204" pitchFamily="34" charset="-120"/>
                <a:ea typeface="微軟正黑體" panose="020B0604030504040204" pitchFamily="34" charset="-120"/>
              </a:rPr>
              <a:t>做好消費者保護工作？ </a:t>
            </a:r>
          </a:p>
        </p:txBody>
      </p:sp>
      <p:sp>
        <p:nvSpPr>
          <p:cNvPr id="3" name="內容版面配置區 2"/>
          <p:cNvSpPr>
            <a:spLocks noGrp="1"/>
          </p:cNvSpPr>
          <p:nvPr>
            <p:ph idx="1"/>
          </p:nvPr>
        </p:nvSpPr>
        <p:spPr>
          <a:xfrm>
            <a:off x="467544" y="1412776"/>
            <a:ext cx="8229600" cy="4389120"/>
          </a:xfrm>
        </p:spPr>
        <p:txBody>
          <a:bodyPr>
            <a:normAutofit/>
          </a:bodyPr>
          <a:lstStyle/>
          <a:p>
            <a:r>
              <a:rPr lang="zh-TW" altLang="en-US" sz="4000" dirty="0" smtClean="0">
                <a:latin typeface="微軟正黑體" panose="020B0604030504040204" pitchFamily="34" charset="-120"/>
                <a:ea typeface="微軟正黑體" panose="020B0604030504040204" pitchFamily="34" charset="-120"/>
              </a:rPr>
              <a:t>重視</a:t>
            </a:r>
            <a:r>
              <a:rPr lang="zh-TW" altLang="en-US" sz="4000" dirty="0">
                <a:latin typeface="微軟正黑體" panose="020B0604030504040204" pitchFamily="34" charset="-120"/>
                <a:ea typeface="微軟正黑體" panose="020B0604030504040204" pitchFamily="34" charset="-120"/>
              </a:rPr>
              <a:t>消費者之健康與</a:t>
            </a:r>
            <a:r>
              <a:rPr lang="zh-TW" altLang="en-US" sz="4000" dirty="0" smtClean="0">
                <a:latin typeface="微軟正黑體" panose="020B0604030504040204" pitchFamily="34" charset="-120"/>
                <a:ea typeface="微軟正黑體" panose="020B0604030504040204" pitchFamily="34" charset="-120"/>
              </a:rPr>
              <a:t>安全</a:t>
            </a:r>
            <a:endParaRPr lang="en-US" altLang="zh-TW" sz="4000" dirty="0" smtClean="0">
              <a:latin typeface="微軟正黑體" panose="020B0604030504040204" pitchFamily="34" charset="-120"/>
              <a:ea typeface="微軟正黑體" panose="020B0604030504040204" pitchFamily="34" charset="-120"/>
            </a:endParaRPr>
          </a:p>
          <a:p>
            <a:r>
              <a:rPr lang="zh-TW" altLang="en-US" sz="4000" dirty="0" smtClean="0">
                <a:latin typeface="微軟正黑體" panose="020B0604030504040204" pitchFamily="34" charset="-120"/>
                <a:ea typeface="微軟正黑體" panose="020B0604030504040204" pitchFamily="34" charset="-120"/>
              </a:rPr>
              <a:t>向</a:t>
            </a:r>
            <a:r>
              <a:rPr lang="zh-TW" altLang="en-US" sz="4000" dirty="0">
                <a:latin typeface="微軟正黑體" panose="020B0604030504040204" pitchFamily="34" charset="-120"/>
                <a:ea typeface="微軟正黑體" panose="020B0604030504040204" pitchFamily="34" charset="-120"/>
              </a:rPr>
              <a:t>消費者說明商品或服務之使用</a:t>
            </a:r>
            <a:r>
              <a:rPr lang="zh-TW" altLang="en-US" sz="4000" dirty="0" smtClean="0">
                <a:latin typeface="微軟正黑體" panose="020B0604030504040204" pitchFamily="34" charset="-120"/>
                <a:ea typeface="微軟正黑體" panose="020B0604030504040204" pitchFamily="34" charset="-120"/>
              </a:rPr>
              <a:t>方法</a:t>
            </a:r>
            <a:endParaRPr lang="en-US" altLang="zh-TW" sz="4000" dirty="0" smtClean="0">
              <a:latin typeface="微軟正黑體" panose="020B0604030504040204" pitchFamily="34" charset="-120"/>
              <a:ea typeface="微軟正黑體" panose="020B0604030504040204" pitchFamily="34" charset="-120"/>
            </a:endParaRPr>
          </a:p>
          <a:p>
            <a:r>
              <a:rPr lang="zh-TW" altLang="en-US" sz="4000" dirty="0" smtClean="0">
                <a:latin typeface="微軟正黑體" panose="020B0604030504040204" pitchFamily="34" charset="-120"/>
                <a:ea typeface="微軟正黑體" panose="020B0604030504040204" pitchFamily="34" charset="-120"/>
              </a:rPr>
              <a:t>維護</a:t>
            </a:r>
            <a:r>
              <a:rPr lang="zh-TW" altLang="en-US" sz="4000" dirty="0">
                <a:latin typeface="微軟正黑體" panose="020B0604030504040204" pitchFamily="34" charset="-120"/>
                <a:ea typeface="微軟正黑體" panose="020B0604030504040204" pitchFamily="34" charset="-120"/>
              </a:rPr>
              <a:t>交易之</a:t>
            </a:r>
            <a:r>
              <a:rPr lang="zh-TW" altLang="en-US" sz="4000" dirty="0" smtClean="0">
                <a:latin typeface="微軟正黑體" panose="020B0604030504040204" pitchFamily="34" charset="-120"/>
                <a:ea typeface="微軟正黑體" panose="020B0604030504040204" pitchFamily="34" charset="-120"/>
              </a:rPr>
              <a:t>公平</a:t>
            </a:r>
            <a:endParaRPr lang="en-US" altLang="zh-TW" sz="4000" dirty="0" smtClean="0">
              <a:latin typeface="微軟正黑體" panose="020B0604030504040204" pitchFamily="34" charset="-120"/>
              <a:ea typeface="微軟正黑體" panose="020B0604030504040204" pitchFamily="34" charset="-120"/>
            </a:endParaRPr>
          </a:p>
          <a:p>
            <a:r>
              <a:rPr lang="zh-TW" altLang="en-US" sz="4000" dirty="0" smtClean="0">
                <a:latin typeface="微軟正黑體" panose="020B0604030504040204" pitchFamily="34" charset="-120"/>
                <a:ea typeface="微軟正黑體" panose="020B0604030504040204" pitchFamily="34" charset="-120"/>
              </a:rPr>
              <a:t>提供</a:t>
            </a:r>
            <a:r>
              <a:rPr lang="zh-TW" altLang="en-US" sz="4000" dirty="0">
                <a:latin typeface="微軟正黑體" panose="020B0604030504040204" pitchFamily="34" charset="-120"/>
                <a:ea typeface="微軟正黑體" panose="020B0604030504040204" pitchFamily="34" charset="-120"/>
              </a:rPr>
              <a:t>消費者充分與正確之</a:t>
            </a:r>
            <a:r>
              <a:rPr lang="zh-TW" altLang="en-US" sz="4000" dirty="0" smtClean="0">
                <a:latin typeface="微軟正黑體" panose="020B0604030504040204" pitchFamily="34" charset="-120"/>
                <a:ea typeface="微軟正黑體" panose="020B0604030504040204" pitchFamily="34" charset="-120"/>
              </a:rPr>
              <a:t>資訊</a:t>
            </a:r>
            <a:endParaRPr lang="en-US" altLang="zh-TW" sz="4000" dirty="0" smtClean="0">
              <a:latin typeface="微軟正黑體" panose="020B0604030504040204" pitchFamily="34" charset="-120"/>
              <a:ea typeface="微軟正黑體" panose="020B0604030504040204" pitchFamily="34" charset="-120"/>
            </a:endParaRPr>
          </a:p>
          <a:p>
            <a:r>
              <a:rPr lang="zh-TW" altLang="en-US" sz="4000" dirty="0" smtClean="0">
                <a:latin typeface="微軟正黑體" panose="020B0604030504040204" pitchFamily="34" charset="-120"/>
                <a:ea typeface="微軟正黑體" panose="020B0604030504040204" pitchFamily="34" charset="-120"/>
              </a:rPr>
              <a:t>加強</a:t>
            </a:r>
            <a:r>
              <a:rPr lang="zh-TW" altLang="en-US" sz="4000" dirty="0">
                <a:latin typeface="微軟正黑體" panose="020B0604030504040204" pitchFamily="34" charset="-120"/>
                <a:ea typeface="微軟正黑體" panose="020B0604030504040204" pitchFamily="34" charset="-120"/>
              </a:rPr>
              <a:t>消費爭議</a:t>
            </a:r>
            <a:r>
              <a:rPr lang="zh-TW" altLang="en-US" sz="4000" dirty="0" smtClean="0">
                <a:latin typeface="微軟正黑體" panose="020B0604030504040204" pitchFamily="34" charset="-120"/>
                <a:ea typeface="微軟正黑體" panose="020B0604030504040204" pitchFamily="34" charset="-120"/>
              </a:rPr>
              <a:t>處理</a:t>
            </a:r>
            <a:endParaRPr lang="zh-TW" altLang="en-US" sz="4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86181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8229600" cy="1143000"/>
          </a:xfrm>
        </p:spPr>
        <p:txBody>
          <a:bodyPr>
            <a:norm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如何</a:t>
            </a:r>
            <a:r>
              <a:rPr lang="zh-TW" altLang="en-US" dirty="0">
                <a:solidFill>
                  <a:schemeClr val="bg1"/>
                </a:solidFill>
                <a:latin typeface="微軟正黑體" panose="020B0604030504040204" pitchFamily="34" charset="-120"/>
                <a:ea typeface="微軟正黑體" panose="020B0604030504040204" pitchFamily="34" charset="-120"/>
              </a:rPr>
              <a:t>維護本身之消費安全與權益？ </a:t>
            </a:r>
          </a:p>
        </p:txBody>
      </p:sp>
      <p:sp>
        <p:nvSpPr>
          <p:cNvPr id="3" name="內容版面配置區 2"/>
          <p:cNvSpPr>
            <a:spLocks noGrp="1"/>
          </p:cNvSpPr>
          <p:nvPr>
            <p:ph idx="1"/>
          </p:nvPr>
        </p:nvSpPr>
        <p:spPr>
          <a:xfrm>
            <a:off x="539552" y="1484784"/>
            <a:ext cx="8229600" cy="4525963"/>
          </a:xfrm>
        </p:spPr>
        <p:txBody>
          <a:bodyPr/>
          <a:lstStyle/>
          <a:p>
            <a:r>
              <a:rPr lang="zh-TW" altLang="en-US" sz="4000" dirty="0">
                <a:latin typeface="微軟正黑體" panose="020B0604030504040204" pitchFamily="34" charset="-120"/>
                <a:ea typeface="微軟正黑體" panose="020B0604030504040204" pitchFamily="34" charset="-120"/>
              </a:rPr>
              <a:t>消費者從事消費時應採取正確合理消費</a:t>
            </a:r>
            <a:r>
              <a:rPr lang="zh-TW" altLang="en-US" sz="4000" dirty="0" smtClean="0">
                <a:latin typeface="微軟正黑體" panose="020B0604030504040204" pitchFamily="34" charset="-120"/>
                <a:ea typeface="微軟正黑體" panose="020B0604030504040204" pitchFamily="34" charset="-120"/>
              </a:rPr>
              <a:t>行為</a:t>
            </a:r>
            <a:endParaRPr lang="en-US" altLang="zh-TW" sz="4000" dirty="0" smtClean="0">
              <a:latin typeface="微軟正黑體" panose="020B0604030504040204" pitchFamily="34" charset="-120"/>
              <a:ea typeface="微軟正黑體" panose="020B0604030504040204" pitchFamily="34" charset="-120"/>
            </a:endParaRPr>
          </a:p>
          <a:p>
            <a:r>
              <a:rPr lang="zh-TW" altLang="en-US" sz="4000" dirty="0" smtClean="0">
                <a:latin typeface="微軟正黑體" panose="020B0604030504040204" pitchFamily="34" charset="-120"/>
                <a:ea typeface="微軟正黑體" panose="020B0604030504040204" pitchFamily="34" charset="-120"/>
              </a:rPr>
              <a:t>消費者</a:t>
            </a:r>
            <a:r>
              <a:rPr lang="zh-TW" altLang="en-US" sz="4000" dirty="0">
                <a:latin typeface="微軟正黑體" panose="020B0604030504040204" pitchFamily="34" charset="-120"/>
                <a:ea typeface="微軟正黑體" panose="020B0604030504040204" pitchFamily="34" charset="-120"/>
              </a:rPr>
              <a:t>應致力充實消費</a:t>
            </a:r>
            <a:r>
              <a:rPr lang="zh-TW" altLang="en-US" sz="4000" dirty="0" smtClean="0">
                <a:latin typeface="微軟正黑體" panose="020B0604030504040204" pitchFamily="34" charset="-120"/>
                <a:ea typeface="微軟正黑體" panose="020B0604030504040204" pitchFamily="34" charset="-120"/>
              </a:rPr>
              <a:t>資訊</a:t>
            </a:r>
            <a:endParaRPr lang="en-US" altLang="zh-TW" sz="4000" dirty="0" smtClean="0">
              <a:latin typeface="微軟正黑體" panose="020B0604030504040204" pitchFamily="34" charset="-120"/>
              <a:ea typeface="微軟正黑體" panose="020B0604030504040204" pitchFamily="34" charset="-120"/>
            </a:endParaRPr>
          </a:p>
          <a:p>
            <a:r>
              <a:rPr lang="zh-TW" altLang="en-US" sz="4000" dirty="0">
                <a:latin typeface="微軟正黑體" panose="020B0604030504040204" pitchFamily="34" charset="-120"/>
                <a:ea typeface="微軟正黑體" panose="020B0604030504040204" pitchFamily="34" charset="-120"/>
              </a:rPr>
              <a:t>發生消費爭議時，應儘速依照消費者保護法規定申訴、調解、消費訴訟程序</a:t>
            </a:r>
            <a:r>
              <a:rPr lang="zh-TW" altLang="en-US" sz="4000" dirty="0" smtClean="0">
                <a:latin typeface="微軟正黑體" panose="020B0604030504040204" pitchFamily="34" charset="-120"/>
                <a:ea typeface="微軟正黑體" panose="020B0604030504040204" pitchFamily="34" charset="-120"/>
              </a:rPr>
              <a:t>解決</a:t>
            </a:r>
            <a:endParaRPr lang="zh-TW" altLang="en-US" sz="4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18711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403648" y="1052736"/>
            <a:ext cx="6876256"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0528" y="0"/>
            <a:ext cx="337185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82566" y="19049"/>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959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9"/>
          <p:cNvSpPr>
            <a:spLocks noChangeArrowheads="1"/>
          </p:cNvSpPr>
          <p:nvPr/>
        </p:nvSpPr>
        <p:spPr bwMode="auto">
          <a:xfrm>
            <a:off x="900113" y="107950"/>
            <a:ext cx="70183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SzTx/>
              <a:buFontTx/>
              <a:buNone/>
            </a:pPr>
            <a:r>
              <a:rPr lang="zh-TW" altLang="en-US" sz="4000" dirty="0">
                <a:solidFill>
                  <a:schemeClr val="bg1"/>
                </a:solidFill>
                <a:latin typeface="微軟正黑體" pitchFamily="34" charset="-120"/>
                <a:ea typeface="微軟正黑體" pitchFamily="34" charset="-120"/>
                <a:cs typeface="華康中黑體"/>
              </a:rPr>
              <a:t>閱前須知</a:t>
            </a:r>
          </a:p>
        </p:txBody>
      </p:sp>
      <p:sp>
        <p:nvSpPr>
          <p:cNvPr id="5123" name="矩形 4"/>
          <p:cNvSpPr>
            <a:spLocks noChangeArrowheads="1"/>
          </p:cNvSpPr>
          <p:nvPr/>
        </p:nvSpPr>
        <p:spPr bwMode="auto">
          <a:xfrm>
            <a:off x="395536" y="1304924"/>
            <a:ext cx="8421688"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just" eaLnBrk="1" hangingPunct="1">
              <a:spcBef>
                <a:spcPct val="0"/>
              </a:spcBef>
              <a:buSzTx/>
              <a:buFont typeface="Times New Roman" pitchFamily="18" charset="0"/>
              <a:buNone/>
            </a:pPr>
            <a:r>
              <a:rPr lang="en-US" altLang="zh-TW" sz="2400" dirty="0">
                <a:latin typeface="微軟正黑體" pitchFamily="34" charset="-120"/>
                <a:ea typeface="微軟正黑體" pitchFamily="34" charset="-120"/>
              </a:rPr>
              <a:t>104</a:t>
            </a:r>
            <a:r>
              <a:rPr lang="zh-TW" altLang="zh-TW" sz="2400" dirty="0">
                <a:latin typeface="微軟正黑體" pitchFamily="34" charset="-120"/>
                <a:ea typeface="微軟正黑體" pitchFamily="34" charset="-120"/>
              </a:rPr>
              <a:t>年在『教育部發展典範科技大學計畫』持續支持下邁進【深化與精進】的新階段，推動職業倫理跨領域學習的創新模式，持續深化職業倫理教學成效。</a:t>
            </a:r>
            <a:endParaRPr lang="en-US" altLang="zh-TW" sz="2400" dirty="0">
              <a:latin typeface="微軟正黑體" pitchFamily="34" charset="-120"/>
              <a:ea typeface="微軟正黑體" pitchFamily="34" charset="-120"/>
            </a:endParaRPr>
          </a:p>
          <a:p>
            <a:pPr algn="just" eaLnBrk="1" hangingPunct="1">
              <a:spcBef>
                <a:spcPct val="0"/>
              </a:spcBef>
              <a:buSzTx/>
              <a:buFont typeface="Times New Roman" pitchFamily="18" charset="0"/>
              <a:buNone/>
            </a:pPr>
            <a:endParaRPr lang="zh-TW" altLang="zh-TW" sz="2400" dirty="0">
              <a:latin typeface="微軟正黑體" pitchFamily="34" charset="-120"/>
              <a:ea typeface="微軟正黑體" pitchFamily="34" charset="-120"/>
            </a:endParaRPr>
          </a:p>
          <a:p>
            <a:pPr algn="just" eaLnBrk="1" hangingPunct="1">
              <a:spcBef>
                <a:spcPct val="0"/>
              </a:spcBef>
              <a:buSzTx/>
              <a:buFont typeface="Times New Roman" pitchFamily="18" charset="0"/>
              <a:buNone/>
            </a:pPr>
            <a:r>
              <a:rPr lang="zh-TW" altLang="zh-TW" sz="2400" dirty="0">
                <a:latin typeface="微軟正黑體" pitchFamily="34" charset="-120"/>
                <a:ea typeface="微軟正黑體" pitchFamily="34" charset="-120"/>
              </a:rPr>
              <a:t>這個精進創新模式包括教材精進與教學創新兩大面向，而這個教學工作坊就是教材精進面向的重要項目，本校特別邀請不同專業領域的標竿企業或提供典範案例教材，並派員現身說法，協助教學演示，並由各學院推薦種子教師組成特色領域職業倫理教學社群，以扎根典範案例教學成效。</a:t>
            </a:r>
            <a:endParaRPr lang="en-US" altLang="zh-TW" sz="2400" dirty="0">
              <a:latin typeface="微軟正黑體" pitchFamily="34" charset="-120"/>
              <a:ea typeface="微軟正黑體" pitchFamily="34" charset="-120"/>
            </a:endParaRPr>
          </a:p>
          <a:p>
            <a:pPr algn="just" eaLnBrk="1" hangingPunct="1">
              <a:spcBef>
                <a:spcPct val="0"/>
              </a:spcBef>
              <a:buSzTx/>
              <a:buFont typeface="Times New Roman" pitchFamily="18" charset="0"/>
              <a:buNone/>
            </a:pPr>
            <a:endParaRPr lang="en-US" altLang="zh-TW" sz="2400" dirty="0">
              <a:latin typeface="微軟正黑體" pitchFamily="34" charset="-120"/>
              <a:ea typeface="微軟正黑體" pitchFamily="34" charset="-120"/>
            </a:endParaRPr>
          </a:p>
          <a:p>
            <a:pPr algn="just" eaLnBrk="1" hangingPunct="1">
              <a:spcBef>
                <a:spcPct val="0"/>
              </a:spcBef>
              <a:buSzTx/>
              <a:buFont typeface="Times New Roman" pitchFamily="18" charset="0"/>
              <a:buNone/>
            </a:pPr>
            <a:r>
              <a:rPr lang="zh-TW" altLang="zh-TW" sz="2400" dirty="0">
                <a:latin typeface="微軟正黑體" pitchFamily="34" charset="-120"/>
                <a:ea typeface="微軟正黑體" pitchFamily="34" charset="-120"/>
              </a:rPr>
              <a:t>這些來自產業的案例教材不僅能豐富職業倫理之教學資源與方法，將使學生藉由典範案例的學習，充分體認產業對職業倫理的重視，進而自我提升職業倫理素養。</a:t>
            </a:r>
          </a:p>
        </p:txBody>
      </p:sp>
      <p:pic>
        <p:nvPicPr>
          <p:cNvPr id="5124" name="Picture 2"/>
          <p:cNvPicPr>
            <a:picLocks noChangeAspect="1" noChangeArrowheads="1"/>
          </p:cNvPicPr>
          <p:nvPr/>
        </p:nvPicPr>
        <p:blipFill>
          <a:blip r:embed="rId2" cstate="email">
            <a:clrChange>
              <a:clrFrom>
                <a:srgbClr val="EEF3FA"/>
              </a:clrFrom>
              <a:clrTo>
                <a:srgbClr val="EEF3FA">
                  <a:alpha val="0"/>
                </a:srgbClr>
              </a:clrTo>
            </a:clrChange>
            <a:extLst>
              <a:ext uri="{28A0092B-C50C-407E-A947-70E740481C1C}">
                <a14:useLocalDpi xmlns:a14="http://schemas.microsoft.com/office/drawing/2010/main"/>
              </a:ext>
            </a:extLst>
          </a:blip>
          <a:srcRect/>
          <a:stretch>
            <a:fillRect/>
          </a:stretch>
        </p:blipFill>
        <p:spPr bwMode="auto">
          <a:xfrm>
            <a:off x="-344488" y="-76200"/>
            <a:ext cx="3370263" cy="83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205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116632"/>
            <a:ext cx="8229600" cy="1143000"/>
          </a:xfrm>
        </p:spPr>
        <p:txBody>
          <a:bodyPr>
            <a:normAutofit/>
          </a:bodyPr>
          <a:lstStyle/>
          <a:p>
            <a:r>
              <a:rPr lang="zh-TW" altLang="en-US" sz="2500" dirty="0" smtClean="0">
                <a:solidFill>
                  <a:schemeClr val="bg1"/>
                </a:solidFill>
                <a:latin typeface="微軟正黑體" panose="020B0604030504040204" pitchFamily="34" charset="-120"/>
                <a:ea typeface="微軟正黑體" panose="020B0604030504040204" pitchFamily="34" charset="-120"/>
              </a:rPr>
              <a:t>企業</a:t>
            </a:r>
            <a:r>
              <a:rPr lang="zh-TW" altLang="en-US" sz="2500" dirty="0">
                <a:solidFill>
                  <a:schemeClr val="bg1"/>
                </a:solidFill>
                <a:latin typeface="微軟正黑體" panose="020B0604030504040204" pitchFamily="34" charset="-120"/>
                <a:ea typeface="微軟正黑體" panose="020B0604030504040204" pitchFamily="34" charset="-120"/>
              </a:rPr>
              <a:t>經營者有損害消費者權益之虞者</a:t>
            </a:r>
            <a:r>
              <a:rPr lang="zh-TW" altLang="en-US" sz="2500" dirty="0" smtClean="0">
                <a:solidFill>
                  <a:schemeClr val="bg1"/>
                </a:solidFill>
                <a:latin typeface="微軟正黑體" panose="020B0604030504040204" pitchFamily="34" charset="-120"/>
                <a:ea typeface="微軟正黑體" panose="020B0604030504040204" pitchFamily="34" charset="-120"/>
              </a:rPr>
              <a:t>，政府得行使</a:t>
            </a:r>
            <a:r>
              <a:rPr lang="zh-TW" altLang="en-US" sz="2500" dirty="0">
                <a:solidFill>
                  <a:schemeClr val="bg1"/>
                </a:solidFill>
                <a:latin typeface="微軟正黑體" panose="020B0604030504040204" pitchFamily="34" charset="-120"/>
                <a:ea typeface="微軟正黑體" panose="020B0604030504040204" pitchFamily="34" charset="-120"/>
              </a:rPr>
              <a:t>調查權？ </a:t>
            </a:r>
          </a:p>
        </p:txBody>
      </p:sp>
      <p:sp>
        <p:nvSpPr>
          <p:cNvPr id="3" name="內容版面配置區 2"/>
          <p:cNvSpPr>
            <a:spLocks noGrp="1"/>
          </p:cNvSpPr>
          <p:nvPr>
            <p:ph idx="1"/>
          </p:nvPr>
        </p:nvSpPr>
        <p:spPr>
          <a:xfrm>
            <a:off x="467544" y="1268760"/>
            <a:ext cx="8229600" cy="4389120"/>
          </a:xfrm>
        </p:spPr>
        <p:txBody>
          <a:bodyPr>
            <a:noAutofit/>
          </a:bodyPr>
          <a:lstStyle/>
          <a:p>
            <a:r>
              <a:rPr lang="zh-TW" altLang="en-US" dirty="0">
                <a:latin typeface="微軟正黑體" panose="020B0604030504040204" pitchFamily="34" charset="-120"/>
                <a:ea typeface="微軟正黑體" panose="020B0604030504040204" pitchFamily="34" charset="-120"/>
              </a:rPr>
              <a:t>派員</a:t>
            </a:r>
            <a:r>
              <a:rPr lang="zh-TW" altLang="en-US" dirty="0" smtClean="0">
                <a:latin typeface="微軟正黑體" panose="020B0604030504040204" pitchFamily="34" charset="-120"/>
                <a:ea typeface="微軟正黑體" panose="020B0604030504040204" pitchFamily="34" charset="-120"/>
              </a:rPr>
              <a:t>調查</a:t>
            </a:r>
            <a:endParaRPr lang="en-US" altLang="zh-TW" dirty="0" smtClean="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調查進行</a:t>
            </a:r>
            <a:r>
              <a:rPr lang="zh-TW" altLang="en-US" dirty="0" smtClean="0">
                <a:latin typeface="微軟正黑體" panose="020B0604030504040204" pitchFamily="34" charset="-120"/>
                <a:ea typeface="微軟正黑體" panose="020B0604030504040204" pitchFamily="34" charset="-120"/>
              </a:rPr>
              <a:t>方式</a:t>
            </a:r>
            <a:r>
              <a:rPr lang="zh-TW" altLang="en-US" dirty="0">
                <a:latin typeface="微軟正黑體" panose="020B0604030504040204" pitchFamily="34" charset="-120"/>
                <a:ea typeface="微軟正黑體" panose="020B0604030504040204" pitchFamily="34" charset="-120"/>
              </a:rPr>
              <a:t/>
            </a:r>
            <a:br>
              <a:rPr lang="zh-TW" altLang="en-US"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１、</a:t>
            </a:r>
            <a:r>
              <a:rPr lang="zh-TW" altLang="en-US" dirty="0" smtClean="0">
                <a:latin typeface="微軟正黑體" panose="020B0604030504040204" pitchFamily="34" charset="-120"/>
                <a:ea typeface="微軟正黑體" panose="020B0604030504040204" pitchFamily="34" charset="-120"/>
              </a:rPr>
              <a:t>查詢</a:t>
            </a:r>
            <a:r>
              <a:rPr lang="zh-TW" altLang="en-US" dirty="0">
                <a:latin typeface="微軟正黑體" panose="020B0604030504040204" pitchFamily="34" charset="-120"/>
                <a:ea typeface="微軟正黑體" panose="020B0604030504040204" pitchFamily="34" charset="-120"/>
              </a:rPr>
              <a:t/>
            </a:r>
            <a:br>
              <a:rPr lang="zh-TW" altLang="en-US"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２、通知到場陳述</a:t>
            </a:r>
            <a:r>
              <a:rPr lang="zh-TW" altLang="en-US" dirty="0" smtClean="0">
                <a:latin typeface="微軟正黑體" panose="020B0604030504040204" pitchFamily="34" charset="-120"/>
                <a:ea typeface="微軟正黑體" panose="020B0604030504040204" pitchFamily="34" charset="-120"/>
              </a:rPr>
              <a:t>意見</a:t>
            </a:r>
            <a:r>
              <a:rPr lang="zh-TW" altLang="en-US" dirty="0">
                <a:latin typeface="微軟正黑體" panose="020B0604030504040204" pitchFamily="34" charset="-120"/>
                <a:ea typeface="微軟正黑體" panose="020B0604030504040204" pitchFamily="34" charset="-120"/>
              </a:rPr>
              <a:t/>
            </a:r>
            <a:br>
              <a:rPr lang="zh-TW" altLang="en-US"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３、通知提出證明</a:t>
            </a:r>
            <a:r>
              <a:rPr lang="zh-TW" altLang="en-US" dirty="0" smtClean="0">
                <a:latin typeface="微軟正黑體" panose="020B0604030504040204" pitchFamily="34" charset="-120"/>
                <a:ea typeface="微軟正黑體" panose="020B0604030504040204" pitchFamily="34" charset="-120"/>
              </a:rPr>
              <a:t>資料</a:t>
            </a:r>
            <a:r>
              <a:rPr lang="zh-TW" altLang="en-US" dirty="0">
                <a:latin typeface="微軟正黑體" panose="020B0604030504040204" pitchFamily="34" charset="-120"/>
                <a:ea typeface="微軟正黑體" panose="020B0604030504040204" pitchFamily="34" charset="-120"/>
              </a:rPr>
              <a:t/>
            </a:r>
            <a:br>
              <a:rPr lang="zh-TW" altLang="en-US"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４、派員</a:t>
            </a:r>
            <a:r>
              <a:rPr lang="zh-TW" altLang="en-US" dirty="0" smtClean="0">
                <a:latin typeface="微軟正黑體" panose="020B0604030504040204" pitchFamily="34" charset="-120"/>
                <a:ea typeface="微軟正黑體" panose="020B0604030504040204" pitchFamily="34" charset="-120"/>
              </a:rPr>
              <a:t>實地調查</a:t>
            </a:r>
            <a:r>
              <a:rPr lang="zh-TW" altLang="en-US" dirty="0">
                <a:latin typeface="微軟正黑體" panose="020B0604030504040204" pitchFamily="34" charset="-120"/>
                <a:ea typeface="微軟正黑體" panose="020B0604030504040204" pitchFamily="34" charset="-120"/>
              </a:rPr>
              <a:t/>
            </a:r>
            <a:br>
              <a:rPr lang="zh-TW" altLang="en-US" dirty="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５、抽樣檢驗</a:t>
            </a:r>
            <a:endParaRPr lang="en-US" altLang="zh-TW" dirty="0" smtClean="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公開經過及</a:t>
            </a:r>
            <a:r>
              <a:rPr lang="zh-TW" altLang="en-US" dirty="0" smtClean="0">
                <a:latin typeface="微軟正黑體" panose="020B0604030504040204" pitchFamily="34" charset="-120"/>
                <a:ea typeface="微軟正黑體" panose="020B0604030504040204" pitchFamily="34" charset="-120"/>
              </a:rPr>
              <a:t>結果</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處罰</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6295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內容版面配置區 2"/>
          <p:cNvSpPr>
            <a:spLocks noGrp="1"/>
          </p:cNvSpPr>
          <p:nvPr>
            <p:ph idx="4294967295"/>
          </p:nvPr>
        </p:nvSpPr>
        <p:spPr>
          <a:xfrm>
            <a:off x="467544" y="116632"/>
            <a:ext cx="8229600" cy="685800"/>
          </a:xfrm>
          <a:prstGeom prst="rect">
            <a:avLst/>
          </a:prstGeom>
        </p:spPr>
        <p:txBody>
          <a:bodyPr/>
          <a:lstStyle/>
          <a:p>
            <a:pPr algn="ctr" eaLnBrk="1" hangingPunct="1">
              <a:lnSpc>
                <a:spcPct val="90000"/>
              </a:lnSpc>
              <a:buFont typeface="Wingdings" pitchFamily="2" charset="2"/>
              <a:buNone/>
            </a:pPr>
            <a:r>
              <a:rPr lang="zh-TW" altLang="en-US" sz="4100" dirty="0" smtClean="0">
                <a:solidFill>
                  <a:schemeClr val="bg1"/>
                </a:solidFill>
                <a:latin typeface="微軟正黑體" panose="020B0604030504040204" pitchFamily="34" charset="-120"/>
                <a:ea typeface="微軟正黑體" panose="020B0604030504040204" pitchFamily="34" charset="-120"/>
              </a:rPr>
              <a:t>仲介業組織架構</a:t>
            </a:r>
          </a:p>
          <a:p>
            <a:pPr eaLnBrk="1" hangingPunct="1">
              <a:lnSpc>
                <a:spcPct val="90000"/>
              </a:lnSpc>
              <a:buFont typeface="Wingdings" pitchFamily="2" charset="2"/>
              <a:buNone/>
            </a:pP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grpSp>
        <p:nvGrpSpPr>
          <p:cNvPr id="7171" name="群組 44"/>
          <p:cNvGrpSpPr>
            <a:grpSpLocks/>
          </p:cNvGrpSpPr>
          <p:nvPr/>
        </p:nvGrpSpPr>
        <p:grpSpPr bwMode="auto">
          <a:xfrm>
            <a:off x="1571625" y="1428750"/>
            <a:ext cx="5715000" cy="2714625"/>
            <a:chOff x="1571604" y="1428736"/>
            <a:chExt cx="5715040" cy="2714644"/>
          </a:xfrm>
        </p:grpSpPr>
        <p:sp>
          <p:nvSpPr>
            <p:cNvPr id="5" name="圓角矩形 4"/>
            <p:cNvSpPr/>
            <p:nvPr/>
          </p:nvSpPr>
          <p:spPr>
            <a:xfrm>
              <a:off x="3500431" y="1428736"/>
              <a:ext cx="1857388" cy="541342"/>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0" name="圓角矩形 9"/>
            <p:cNvSpPr/>
            <p:nvPr/>
          </p:nvSpPr>
          <p:spPr>
            <a:xfrm>
              <a:off x="3571868" y="2500307"/>
              <a:ext cx="1714512" cy="500065"/>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1" name="圓角矩形 10"/>
            <p:cNvSpPr/>
            <p:nvPr/>
          </p:nvSpPr>
          <p:spPr>
            <a:xfrm>
              <a:off x="1571604" y="3643315"/>
              <a:ext cx="1714512" cy="500065"/>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2" name="圓角矩形 11"/>
            <p:cNvSpPr/>
            <p:nvPr/>
          </p:nvSpPr>
          <p:spPr>
            <a:xfrm>
              <a:off x="3571868" y="3643315"/>
              <a:ext cx="1714512" cy="500065"/>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3" name="圓角矩形 12"/>
            <p:cNvSpPr/>
            <p:nvPr/>
          </p:nvSpPr>
          <p:spPr>
            <a:xfrm>
              <a:off x="5572132" y="3643315"/>
              <a:ext cx="1714512" cy="500065"/>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cxnSp>
          <p:nvCxnSpPr>
            <p:cNvPr id="15" name="直線接點 14"/>
            <p:cNvCxnSpPr/>
            <p:nvPr/>
          </p:nvCxnSpPr>
          <p:spPr>
            <a:xfrm rot="5400000">
              <a:off x="4164010" y="2235192"/>
              <a:ext cx="530229" cy="3175"/>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16" name="直線接點 15"/>
            <p:cNvCxnSpPr/>
            <p:nvPr/>
          </p:nvCxnSpPr>
          <p:spPr>
            <a:xfrm rot="5400000">
              <a:off x="4107654" y="3321843"/>
              <a:ext cx="642941" cy="3175"/>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19" name="直線接點 18"/>
            <p:cNvCxnSpPr/>
            <p:nvPr/>
          </p:nvCxnSpPr>
          <p:spPr>
            <a:xfrm rot="10800000" flipV="1">
              <a:off x="2428860" y="3000372"/>
              <a:ext cx="1500199" cy="642943"/>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23" name="直線接點 22"/>
            <p:cNvCxnSpPr/>
            <p:nvPr/>
          </p:nvCxnSpPr>
          <p:spPr>
            <a:xfrm>
              <a:off x="5000628" y="3000372"/>
              <a:ext cx="1428760" cy="642943"/>
            </a:xfrm>
            <a:prstGeom prst="line">
              <a:avLst/>
            </a:prstGeom>
            <a:ln/>
          </p:spPr>
          <p:style>
            <a:lnRef idx="2">
              <a:schemeClr val="accent3"/>
            </a:lnRef>
            <a:fillRef idx="0">
              <a:schemeClr val="accent3"/>
            </a:fillRef>
            <a:effectRef idx="1">
              <a:schemeClr val="accent3"/>
            </a:effectRef>
            <a:fontRef idx="minor">
              <a:schemeClr val="tx1"/>
            </a:fontRef>
          </p:style>
        </p:cxnSp>
        <p:sp>
          <p:nvSpPr>
            <p:cNvPr id="7221" name="文字方塊 25"/>
            <p:cNvSpPr txBox="1">
              <a:spLocks noChangeArrowheads="1"/>
            </p:cNvSpPr>
            <p:nvPr/>
          </p:nvSpPr>
          <p:spPr bwMode="auto">
            <a:xfrm>
              <a:off x="3428992" y="1428736"/>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itchFamily="34" charset="0"/>
                  <a:ea typeface="新細明體" pitchFamily="18" charset="-120"/>
                </a:defRPr>
              </a:lvl1pPr>
              <a:lvl2pPr marL="742950" indent="-285750" eaLnBrk="0" hangingPunct="0">
                <a:defRPr kumimoji="1">
                  <a:solidFill>
                    <a:schemeClr val="tx1"/>
                  </a:solidFill>
                  <a:latin typeface="Verdana" pitchFamily="34" charset="0"/>
                  <a:ea typeface="新細明體" pitchFamily="18" charset="-120"/>
                </a:defRPr>
              </a:lvl2pPr>
              <a:lvl3pPr marL="1143000" indent="-228600" eaLnBrk="0" hangingPunct="0">
                <a:defRPr kumimoji="1">
                  <a:solidFill>
                    <a:schemeClr val="tx1"/>
                  </a:solidFill>
                  <a:latin typeface="Verdana" pitchFamily="34" charset="0"/>
                  <a:ea typeface="新細明體" pitchFamily="18" charset="-120"/>
                </a:defRPr>
              </a:lvl3pPr>
              <a:lvl4pPr marL="1600200" indent="-228600" eaLnBrk="0" hangingPunct="0">
                <a:defRPr kumimoji="1">
                  <a:solidFill>
                    <a:schemeClr val="tx1"/>
                  </a:solidFill>
                  <a:latin typeface="Verdana" pitchFamily="34" charset="0"/>
                  <a:ea typeface="新細明體" pitchFamily="18" charset="-120"/>
                </a:defRPr>
              </a:lvl4pPr>
              <a:lvl5pPr marL="2057400" indent="-228600" eaLnBrk="0" hangingPunct="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eaLnBrk="1" hangingPunct="1"/>
              <a:r>
                <a:rPr kumimoji="0" lang="zh-TW" altLang="en-US" sz="2300" dirty="0">
                  <a:latin typeface="微軟正黑體" panose="020B0604030504040204" pitchFamily="34" charset="-120"/>
                  <a:ea typeface="微軟正黑體" panose="020B0604030504040204" pitchFamily="34" charset="-120"/>
                </a:rPr>
                <a:t>品牌加盟總部</a:t>
              </a:r>
            </a:p>
          </p:txBody>
        </p:sp>
        <p:sp>
          <p:nvSpPr>
            <p:cNvPr id="7222" name="文字方塊 28"/>
            <p:cNvSpPr txBox="1">
              <a:spLocks noChangeArrowheads="1"/>
            </p:cNvSpPr>
            <p:nvPr/>
          </p:nvSpPr>
          <p:spPr bwMode="auto">
            <a:xfrm>
              <a:off x="3929058" y="2500306"/>
              <a:ext cx="1069524" cy="446276"/>
            </a:xfrm>
            <a:prstGeom prst="rect">
              <a:avLst/>
            </a:prstGeom>
            <a:solidFill>
              <a:schemeClr val="accent2"/>
            </a:solidFill>
            <a:ln w="9525">
              <a:solidFill>
                <a:schemeClr val="accent1"/>
              </a:solidFill>
              <a:miter lim="800000"/>
              <a:headEnd/>
              <a:tailEnd/>
            </a:ln>
            <a:extLst/>
          </p:spPr>
          <p:txBody>
            <a:bodyPr wrap="none">
              <a:spAutoFit/>
            </a:bodyPr>
            <a:lstStyle>
              <a:lvl1pPr eaLnBrk="0" hangingPunct="0">
                <a:defRPr kumimoji="1">
                  <a:solidFill>
                    <a:schemeClr val="tx1"/>
                  </a:solidFill>
                  <a:latin typeface="Verdana" pitchFamily="34" charset="0"/>
                  <a:ea typeface="新細明體" pitchFamily="18" charset="-120"/>
                </a:defRPr>
              </a:lvl1pPr>
              <a:lvl2pPr marL="742950" indent="-285750" eaLnBrk="0" hangingPunct="0">
                <a:defRPr kumimoji="1">
                  <a:solidFill>
                    <a:schemeClr val="tx1"/>
                  </a:solidFill>
                  <a:latin typeface="Verdana" pitchFamily="34" charset="0"/>
                  <a:ea typeface="新細明體" pitchFamily="18" charset="-120"/>
                </a:defRPr>
              </a:lvl2pPr>
              <a:lvl3pPr marL="1143000" indent="-228600" eaLnBrk="0" hangingPunct="0">
                <a:defRPr kumimoji="1">
                  <a:solidFill>
                    <a:schemeClr val="tx1"/>
                  </a:solidFill>
                  <a:latin typeface="Verdana" pitchFamily="34" charset="0"/>
                  <a:ea typeface="新細明體" pitchFamily="18" charset="-120"/>
                </a:defRPr>
              </a:lvl3pPr>
              <a:lvl4pPr marL="1600200" indent="-228600" eaLnBrk="0" hangingPunct="0">
                <a:defRPr kumimoji="1">
                  <a:solidFill>
                    <a:schemeClr val="tx1"/>
                  </a:solidFill>
                  <a:latin typeface="Verdana" pitchFamily="34" charset="0"/>
                  <a:ea typeface="新細明體" pitchFamily="18" charset="-120"/>
                </a:defRPr>
              </a:lvl4pPr>
              <a:lvl5pPr marL="2057400" indent="-228600" eaLnBrk="0" hangingPunct="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eaLnBrk="1" hangingPunct="1"/>
              <a:r>
                <a:rPr kumimoji="0" lang="zh-TW" altLang="en-US" sz="2300" dirty="0">
                  <a:latin typeface="微軟正黑體" panose="020B0604030504040204" pitchFamily="34" charset="-120"/>
                  <a:ea typeface="微軟正黑體" panose="020B0604030504040204" pitchFamily="34" charset="-120"/>
                </a:rPr>
                <a:t>加盟店</a:t>
              </a:r>
            </a:p>
          </p:txBody>
        </p:sp>
        <p:sp>
          <p:nvSpPr>
            <p:cNvPr id="7223" name="文字方塊 29"/>
            <p:cNvSpPr txBox="1">
              <a:spLocks noChangeArrowheads="1"/>
            </p:cNvSpPr>
            <p:nvPr/>
          </p:nvSpPr>
          <p:spPr bwMode="auto">
            <a:xfrm>
              <a:off x="1714480" y="3643314"/>
              <a:ext cx="136447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itchFamily="34" charset="0"/>
                  <a:ea typeface="新細明體" pitchFamily="18" charset="-120"/>
                </a:defRPr>
              </a:lvl1pPr>
              <a:lvl2pPr marL="742950" indent="-285750" eaLnBrk="0" hangingPunct="0">
                <a:defRPr kumimoji="1">
                  <a:solidFill>
                    <a:schemeClr val="tx1"/>
                  </a:solidFill>
                  <a:latin typeface="Verdana" pitchFamily="34" charset="0"/>
                  <a:ea typeface="新細明體" pitchFamily="18" charset="-120"/>
                </a:defRPr>
              </a:lvl2pPr>
              <a:lvl3pPr marL="1143000" indent="-228600" eaLnBrk="0" hangingPunct="0">
                <a:defRPr kumimoji="1">
                  <a:solidFill>
                    <a:schemeClr val="tx1"/>
                  </a:solidFill>
                  <a:latin typeface="Verdana" pitchFamily="34" charset="0"/>
                  <a:ea typeface="新細明體" pitchFamily="18" charset="-120"/>
                </a:defRPr>
              </a:lvl3pPr>
              <a:lvl4pPr marL="1600200" indent="-228600" eaLnBrk="0" hangingPunct="0">
                <a:defRPr kumimoji="1">
                  <a:solidFill>
                    <a:schemeClr val="tx1"/>
                  </a:solidFill>
                  <a:latin typeface="Verdana" pitchFamily="34" charset="0"/>
                  <a:ea typeface="新細明體" pitchFamily="18" charset="-120"/>
                </a:defRPr>
              </a:lvl4pPr>
              <a:lvl5pPr marL="2057400" indent="-228600" eaLnBrk="0" hangingPunct="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eaLnBrk="1" hangingPunct="1"/>
              <a:r>
                <a:rPr kumimoji="0" lang="zh-TW" altLang="en-US" sz="2300" dirty="0">
                  <a:latin typeface="微軟正黑體" panose="020B0604030504040204" pitchFamily="34" charset="-120"/>
                  <a:ea typeface="微軟正黑體" panose="020B0604030504040204" pitchFamily="34" charset="-120"/>
                </a:rPr>
                <a:t>行政部門</a:t>
              </a:r>
            </a:p>
          </p:txBody>
        </p:sp>
        <p:sp>
          <p:nvSpPr>
            <p:cNvPr id="7224" name="文字方塊 30"/>
            <p:cNvSpPr txBox="1">
              <a:spLocks noChangeArrowheads="1"/>
            </p:cNvSpPr>
            <p:nvPr/>
          </p:nvSpPr>
          <p:spPr bwMode="auto">
            <a:xfrm>
              <a:off x="3714744" y="3643314"/>
              <a:ext cx="136447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itchFamily="34" charset="0"/>
                  <a:ea typeface="新細明體" pitchFamily="18" charset="-120"/>
                </a:defRPr>
              </a:lvl1pPr>
              <a:lvl2pPr marL="742950" indent="-285750" eaLnBrk="0" hangingPunct="0">
                <a:defRPr kumimoji="1">
                  <a:solidFill>
                    <a:schemeClr val="tx1"/>
                  </a:solidFill>
                  <a:latin typeface="Verdana" pitchFamily="34" charset="0"/>
                  <a:ea typeface="新細明體" pitchFamily="18" charset="-120"/>
                </a:defRPr>
              </a:lvl2pPr>
              <a:lvl3pPr marL="1143000" indent="-228600" eaLnBrk="0" hangingPunct="0">
                <a:defRPr kumimoji="1">
                  <a:solidFill>
                    <a:schemeClr val="tx1"/>
                  </a:solidFill>
                  <a:latin typeface="Verdana" pitchFamily="34" charset="0"/>
                  <a:ea typeface="新細明體" pitchFamily="18" charset="-120"/>
                </a:defRPr>
              </a:lvl3pPr>
              <a:lvl4pPr marL="1600200" indent="-228600" eaLnBrk="0" hangingPunct="0">
                <a:defRPr kumimoji="1">
                  <a:solidFill>
                    <a:schemeClr val="tx1"/>
                  </a:solidFill>
                  <a:latin typeface="Verdana" pitchFamily="34" charset="0"/>
                  <a:ea typeface="新細明體" pitchFamily="18" charset="-120"/>
                </a:defRPr>
              </a:lvl4pPr>
              <a:lvl5pPr marL="2057400" indent="-228600" eaLnBrk="0" hangingPunct="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eaLnBrk="1" hangingPunct="1"/>
              <a:r>
                <a:rPr kumimoji="0" lang="zh-TW" altLang="en-US" sz="2300" dirty="0">
                  <a:latin typeface="微軟正黑體" panose="020B0604030504040204" pitchFamily="34" charset="-120"/>
                  <a:ea typeface="微軟正黑體" panose="020B0604030504040204" pitchFamily="34" charset="-120"/>
                </a:rPr>
                <a:t>管理部門</a:t>
              </a:r>
            </a:p>
          </p:txBody>
        </p:sp>
        <p:sp>
          <p:nvSpPr>
            <p:cNvPr id="7225" name="文字方塊 31"/>
            <p:cNvSpPr txBox="1">
              <a:spLocks noChangeArrowheads="1"/>
            </p:cNvSpPr>
            <p:nvPr/>
          </p:nvSpPr>
          <p:spPr bwMode="auto">
            <a:xfrm>
              <a:off x="5786446" y="3643314"/>
              <a:ext cx="136447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itchFamily="34" charset="0"/>
                  <a:ea typeface="新細明體" pitchFamily="18" charset="-120"/>
                </a:defRPr>
              </a:lvl1pPr>
              <a:lvl2pPr marL="742950" indent="-285750" eaLnBrk="0" hangingPunct="0">
                <a:defRPr kumimoji="1">
                  <a:solidFill>
                    <a:schemeClr val="tx1"/>
                  </a:solidFill>
                  <a:latin typeface="Verdana" pitchFamily="34" charset="0"/>
                  <a:ea typeface="新細明體" pitchFamily="18" charset="-120"/>
                </a:defRPr>
              </a:lvl2pPr>
              <a:lvl3pPr marL="1143000" indent="-228600" eaLnBrk="0" hangingPunct="0">
                <a:defRPr kumimoji="1">
                  <a:solidFill>
                    <a:schemeClr val="tx1"/>
                  </a:solidFill>
                  <a:latin typeface="Verdana" pitchFamily="34" charset="0"/>
                  <a:ea typeface="新細明體" pitchFamily="18" charset="-120"/>
                </a:defRPr>
              </a:lvl3pPr>
              <a:lvl4pPr marL="1600200" indent="-228600" eaLnBrk="0" hangingPunct="0">
                <a:defRPr kumimoji="1">
                  <a:solidFill>
                    <a:schemeClr val="tx1"/>
                  </a:solidFill>
                  <a:latin typeface="Verdana" pitchFamily="34" charset="0"/>
                  <a:ea typeface="新細明體" pitchFamily="18" charset="-120"/>
                </a:defRPr>
              </a:lvl4pPr>
              <a:lvl5pPr marL="2057400" indent="-228600" eaLnBrk="0" hangingPunct="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eaLnBrk="1" hangingPunct="1"/>
              <a:r>
                <a:rPr kumimoji="0" lang="zh-TW" altLang="en-US" sz="2300" dirty="0">
                  <a:latin typeface="微軟正黑體" panose="020B0604030504040204" pitchFamily="34" charset="-120"/>
                  <a:ea typeface="微軟正黑體" panose="020B0604030504040204" pitchFamily="34" charset="-120"/>
                </a:rPr>
                <a:t>業務部門</a:t>
              </a:r>
            </a:p>
          </p:txBody>
        </p:sp>
      </p:grpSp>
      <p:grpSp>
        <p:nvGrpSpPr>
          <p:cNvPr id="7172" name="群組 35"/>
          <p:cNvGrpSpPr>
            <a:grpSpLocks/>
          </p:cNvGrpSpPr>
          <p:nvPr/>
        </p:nvGrpSpPr>
        <p:grpSpPr bwMode="auto">
          <a:xfrm>
            <a:off x="1785938" y="4429125"/>
            <a:ext cx="1365250" cy="1589088"/>
            <a:chOff x="1785918" y="4429132"/>
            <a:chExt cx="1364476" cy="1589284"/>
          </a:xfrm>
        </p:grpSpPr>
        <p:sp>
          <p:nvSpPr>
            <p:cNvPr id="116755" name="文字方塊 32"/>
            <p:cNvSpPr txBox="1">
              <a:spLocks noChangeArrowheads="1"/>
            </p:cNvSpPr>
            <p:nvPr/>
          </p:nvSpPr>
          <p:spPr bwMode="auto">
            <a:xfrm>
              <a:off x="2071670" y="4429132"/>
              <a:ext cx="774571" cy="446276"/>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kumimoji="0" lang="zh-TW" altLang="en-US" sz="2300" dirty="0">
                  <a:solidFill>
                    <a:srgbClr val="002060"/>
                  </a:solidFill>
                  <a:latin typeface="微軟正黑體" panose="020B0604030504040204" pitchFamily="34" charset="-120"/>
                  <a:ea typeface="微軟正黑體" panose="020B0604030504040204" pitchFamily="34" charset="-120"/>
                </a:rPr>
                <a:t>店東</a:t>
              </a:r>
            </a:p>
          </p:txBody>
        </p:sp>
        <p:sp>
          <p:nvSpPr>
            <p:cNvPr id="116756" name="文字方塊 33"/>
            <p:cNvSpPr txBox="1">
              <a:spLocks noChangeArrowheads="1"/>
            </p:cNvSpPr>
            <p:nvPr/>
          </p:nvSpPr>
          <p:spPr bwMode="auto">
            <a:xfrm>
              <a:off x="2071670" y="5000636"/>
              <a:ext cx="774571" cy="446276"/>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kumimoji="0" lang="zh-TW" altLang="en-US" sz="2300" dirty="0">
                  <a:solidFill>
                    <a:srgbClr val="002060"/>
                  </a:solidFill>
                  <a:latin typeface="微軟正黑體" panose="020B0604030504040204" pitchFamily="34" charset="-120"/>
                  <a:ea typeface="微軟正黑體" panose="020B0604030504040204" pitchFamily="34" charset="-120"/>
                </a:rPr>
                <a:t>店長</a:t>
              </a:r>
            </a:p>
          </p:txBody>
        </p:sp>
        <p:sp>
          <p:nvSpPr>
            <p:cNvPr id="116757" name="文字方塊 34"/>
            <p:cNvSpPr txBox="1">
              <a:spLocks noChangeArrowheads="1"/>
            </p:cNvSpPr>
            <p:nvPr/>
          </p:nvSpPr>
          <p:spPr bwMode="auto">
            <a:xfrm>
              <a:off x="1785918" y="5572140"/>
              <a:ext cx="1364476" cy="446276"/>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kumimoji="0" lang="zh-TW" altLang="en-US" sz="2300" dirty="0">
                  <a:solidFill>
                    <a:srgbClr val="002060"/>
                  </a:solidFill>
                  <a:latin typeface="微軟正黑體" panose="020B0604030504040204" pitchFamily="34" charset="-120"/>
                  <a:ea typeface="微軟正黑體" panose="020B0604030504040204" pitchFamily="34" charset="-120"/>
                </a:rPr>
                <a:t>行政助理</a:t>
              </a:r>
            </a:p>
          </p:txBody>
        </p:sp>
      </p:grpSp>
      <p:grpSp>
        <p:nvGrpSpPr>
          <p:cNvPr id="7173" name="群組 42"/>
          <p:cNvGrpSpPr>
            <a:grpSpLocks/>
          </p:cNvGrpSpPr>
          <p:nvPr/>
        </p:nvGrpSpPr>
        <p:grpSpPr bwMode="auto">
          <a:xfrm>
            <a:off x="4071938" y="4429125"/>
            <a:ext cx="774700" cy="1589088"/>
            <a:chOff x="4071934" y="4429132"/>
            <a:chExt cx="774571" cy="1589284"/>
          </a:xfrm>
        </p:grpSpPr>
        <p:sp>
          <p:nvSpPr>
            <p:cNvPr id="116759" name="文字方塊 36"/>
            <p:cNvSpPr txBox="1">
              <a:spLocks noChangeArrowheads="1"/>
            </p:cNvSpPr>
            <p:nvPr/>
          </p:nvSpPr>
          <p:spPr bwMode="auto">
            <a:xfrm>
              <a:off x="4071934" y="4429132"/>
              <a:ext cx="774571" cy="446276"/>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kumimoji="0" lang="zh-TW" altLang="en-US" sz="2300" dirty="0">
                  <a:solidFill>
                    <a:srgbClr val="002060"/>
                  </a:solidFill>
                  <a:latin typeface="微軟正黑體" panose="020B0604030504040204" pitchFamily="34" charset="-120"/>
                  <a:ea typeface="微軟正黑體" panose="020B0604030504040204" pitchFamily="34" charset="-120"/>
                </a:rPr>
                <a:t>店東</a:t>
              </a:r>
            </a:p>
          </p:txBody>
        </p:sp>
        <p:sp>
          <p:nvSpPr>
            <p:cNvPr id="116760" name="文字方塊 37"/>
            <p:cNvSpPr txBox="1">
              <a:spLocks noChangeArrowheads="1"/>
            </p:cNvSpPr>
            <p:nvPr/>
          </p:nvSpPr>
          <p:spPr bwMode="auto">
            <a:xfrm>
              <a:off x="4071934" y="5000636"/>
              <a:ext cx="774571" cy="446276"/>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kumimoji="0" lang="zh-TW" altLang="en-US" sz="2300" dirty="0">
                  <a:solidFill>
                    <a:srgbClr val="002060"/>
                  </a:solidFill>
                  <a:latin typeface="微軟正黑體" panose="020B0604030504040204" pitchFamily="34" charset="-120"/>
                  <a:ea typeface="微軟正黑體" panose="020B0604030504040204" pitchFamily="34" charset="-120"/>
                </a:rPr>
                <a:t>店長</a:t>
              </a:r>
            </a:p>
          </p:txBody>
        </p:sp>
        <p:sp>
          <p:nvSpPr>
            <p:cNvPr id="116761" name="文字方塊 38"/>
            <p:cNvSpPr txBox="1">
              <a:spLocks noChangeArrowheads="1"/>
            </p:cNvSpPr>
            <p:nvPr/>
          </p:nvSpPr>
          <p:spPr bwMode="auto">
            <a:xfrm>
              <a:off x="4071934" y="5572140"/>
              <a:ext cx="774571" cy="446276"/>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kumimoji="0" lang="zh-TW" altLang="en-US" sz="2300" dirty="0">
                  <a:solidFill>
                    <a:srgbClr val="002060"/>
                  </a:solidFill>
                  <a:latin typeface="微軟正黑體" panose="020B0604030504040204" pitchFamily="34" charset="-120"/>
                  <a:ea typeface="微軟正黑體" panose="020B0604030504040204" pitchFamily="34" charset="-120"/>
                </a:rPr>
                <a:t>主管</a:t>
              </a:r>
            </a:p>
          </p:txBody>
        </p:sp>
      </p:grpSp>
      <p:grpSp>
        <p:nvGrpSpPr>
          <p:cNvPr id="7174" name="群組 43"/>
          <p:cNvGrpSpPr>
            <a:grpSpLocks/>
          </p:cNvGrpSpPr>
          <p:nvPr/>
        </p:nvGrpSpPr>
        <p:grpSpPr bwMode="auto">
          <a:xfrm>
            <a:off x="5929313" y="4429125"/>
            <a:ext cx="1365250" cy="1589088"/>
            <a:chOff x="5929322" y="4429132"/>
            <a:chExt cx="1364476" cy="1589284"/>
          </a:xfrm>
        </p:grpSpPr>
        <p:sp>
          <p:nvSpPr>
            <p:cNvPr id="116763" name="文字方塊 39"/>
            <p:cNvSpPr txBox="1">
              <a:spLocks noChangeArrowheads="1"/>
            </p:cNvSpPr>
            <p:nvPr/>
          </p:nvSpPr>
          <p:spPr bwMode="auto">
            <a:xfrm>
              <a:off x="6143636" y="4429132"/>
              <a:ext cx="774571" cy="446276"/>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kumimoji="0" lang="zh-TW" altLang="en-US" sz="2300" dirty="0">
                  <a:solidFill>
                    <a:srgbClr val="002060"/>
                  </a:solidFill>
                  <a:latin typeface="微軟正黑體" panose="020B0604030504040204" pitchFamily="34" charset="-120"/>
                  <a:ea typeface="微軟正黑體" panose="020B0604030504040204" pitchFamily="34" charset="-120"/>
                </a:rPr>
                <a:t>店長</a:t>
              </a:r>
            </a:p>
          </p:txBody>
        </p:sp>
        <p:sp>
          <p:nvSpPr>
            <p:cNvPr id="116764" name="文字方塊 40"/>
            <p:cNvSpPr txBox="1">
              <a:spLocks noChangeArrowheads="1"/>
            </p:cNvSpPr>
            <p:nvPr/>
          </p:nvSpPr>
          <p:spPr bwMode="auto">
            <a:xfrm>
              <a:off x="6143636" y="5000636"/>
              <a:ext cx="774571" cy="446276"/>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kumimoji="0" lang="zh-TW" altLang="en-US" sz="2300" dirty="0">
                  <a:solidFill>
                    <a:srgbClr val="002060"/>
                  </a:solidFill>
                  <a:latin typeface="微軟正黑體" panose="020B0604030504040204" pitchFamily="34" charset="-120"/>
                  <a:ea typeface="微軟正黑體" panose="020B0604030504040204" pitchFamily="34" charset="-120"/>
                </a:rPr>
                <a:t>主管</a:t>
              </a:r>
            </a:p>
          </p:txBody>
        </p:sp>
        <p:sp>
          <p:nvSpPr>
            <p:cNvPr id="116765" name="文字方塊 41"/>
            <p:cNvSpPr txBox="1">
              <a:spLocks noChangeArrowheads="1"/>
            </p:cNvSpPr>
            <p:nvPr/>
          </p:nvSpPr>
          <p:spPr bwMode="auto">
            <a:xfrm>
              <a:off x="5929322" y="5572140"/>
              <a:ext cx="1364476" cy="446276"/>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kumimoji="0" lang="zh-TW" altLang="en-US" sz="2300" dirty="0">
                  <a:solidFill>
                    <a:srgbClr val="002060"/>
                  </a:solidFill>
                  <a:latin typeface="微軟正黑體" panose="020B0604030504040204" pitchFamily="34" charset="-120"/>
                  <a:ea typeface="微軟正黑體" panose="020B0604030504040204" pitchFamily="34" charset="-120"/>
                </a:rPr>
                <a:t>業務人員</a:t>
              </a:r>
            </a:p>
          </p:txBody>
        </p:sp>
      </p:grpSp>
    </p:spTree>
    <p:extLst>
      <p:ext uri="{BB962C8B-B14F-4D97-AF65-F5344CB8AC3E}">
        <p14:creationId xmlns:p14="http://schemas.microsoft.com/office/powerpoint/2010/main" val="3866567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標題 2"/>
          <p:cNvSpPr>
            <a:spLocks noGrp="1"/>
          </p:cNvSpPr>
          <p:nvPr>
            <p:ph type="title"/>
          </p:nvPr>
        </p:nvSpPr>
        <p:spPr bwMode="auto">
          <a:xfrm>
            <a:off x="899592" y="0"/>
            <a:ext cx="7848872" cy="1143000"/>
          </a:xfrm>
        </p:spPr>
        <p:txBody>
          <a:bodyPr wrap="square" numCol="1" compatLnSpc="1">
            <a:prstTxWarp prst="textNoShape">
              <a:avLst/>
            </a:prstTxWarp>
            <a:noAutofit/>
          </a:bodyPr>
          <a:lstStyle/>
          <a:p>
            <a:r>
              <a:rPr lang="zh-TW" altLang="zh-TW" dirty="0">
                <a:solidFill>
                  <a:schemeClr val="bg1"/>
                </a:solidFill>
                <a:latin typeface="微軟正黑體" panose="020B0604030504040204" pitchFamily="34" charset="-120"/>
                <a:ea typeface="微軟正黑體" panose="020B0604030504040204" pitchFamily="34" charset="-120"/>
              </a:rPr>
              <a:t>不動產仲介經紀業倫理規範</a:t>
            </a:r>
            <a:endParaRPr lang="zh-TW" altLang="en-US" dirty="0" smtClean="0">
              <a:solidFill>
                <a:schemeClr val="bg1"/>
              </a:solidFill>
              <a:effectLst/>
              <a:latin typeface="微軟正黑體" panose="020B0604030504040204" pitchFamily="34" charset="-120"/>
              <a:ea typeface="微軟正黑體" panose="020B0604030504040204" pitchFamily="34" charset="-120"/>
            </a:endParaRPr>
          </a:p>
        </p:txBody>
      </p:sp>
      <p:sp>
        <p:nvSpPr>
          <p:cNvPr id="74754" name="內容版面配置區 1"/>
          <p:cNvSpPr>
            <a:spLocks noGrp="1"/>
          </p:cNvSpPr>
          <p:nvPr>
            <p:ph idx="1"/>
          </p:nvPr>
        </p:nvSpPr>
        <p:spPr>
          <a:xfrm>
            <a:off x="251520" y="1412776"/>
            <a:ext cx="8785225" cy="4968875"/>
          </a:xfrm>
        </p:spPr>
        <p:txBody>
          <a:bodyPr>
            <a:normAutofit/>
          </a:bodyPr>
          <a:lstStyle/>
          <a:p>
            <a:pPr>
              <a:buFont typeface="Wingdings" pitchFamily="2" charset="2"/>
              <a:buChar char="Ø"/>
            </a:pPr>
            <a:r>
              <a:rPr lang="zh-TW" altLang="zh-TW" sz="4000" dirty="0" smtClean="0">
                <a:solidFill>
                  <a:schemeClr val="tx1"/>
                </a:solidFill>
                <a:latin typeface="微軟正黑體" panose="020B0604030504040204" pitchFamily="34" charset="-120"/>
                <a:ea typeface="微軟正黑體" panose="020B0604030504040204" pitchFamily="34" charset="-120"/>
              </a:rPr>
              <a:t>不動產經紀業為</a:t>
            </a:r>
            <a:r>
              <a:rPr lang="zh-TW" altLang="zh-TW" sz="4000" dirty="0" smtClean="0">
                <a:solidFill>
                  <a:srgbClr val="FF0000"/>
                </a:solidFill>
                <a:latin typeface="微軟正黑體" panose="020B0604030504040204" pitchFamily="34" charset="-120"/>
                <a:ea typeface="微軟正黑體" panose="020B0604030504040204" pitchFamily="34" charset="-120"/>
              </a:rPr>
              <a:t>建立不動產交易秩序，保障消費者權益，促進不動產交易市埸健全發展</a:t>
            </a:r>
            <a:endParaRPr lang="zh-TW" altLang="zh-TW" sz="4000" dirty="0" smtClean="0">
              <a:solidFill>
                <a:schemeClr val="tx1"/>
              </a:solidFill>
              <a:latin typeface="微軟正黑體" panose="020B0604030504040204" pitchFamily="34" charset="-120"/>
              <a:ea typeface="微軟正黑體" panose="020B0604030504040204" pitchFamily="34" charset="-120"/>
            </a:endParaRPr>
          </a:p>
          <a:p>
            <a:pPr>
              <a:buFont typeface="Wingdings" pitchFamily="2" charset="2"/>
              <a:buChar char="Ø"/>
            </a:pPr>
            <a:r>
              <a:rPr lang="zh-TW" altLang="zh-TW" sz="4000" dirty="0" smtClean="0">
                <a:solidFill>
                  <a:schemeClr val="tx1"/>
                </a:solidFill>
                <a:latin typeface="微軟正黑體" panose="020B0604030504040204" pitchFamily="34" charset="-120"/>
                <a:ea typeface="微軟正黑體" panose="020B0604030504040204" pitchFamily="34" charset="-120"/>
              </a:rPr>
              <a:t>經紀業應堅持</a:t>
            </a:r>
            <a:r>
              <a:rPr lang="zh-TW" altLang="zh-TW" sz="4000" dirty="0" smtClean="0">
                <a:solidFill>
                  <a:srgbClr val="FF0000"/>
                </a:solidFill>
                <a:latin typeface="微軟正黑體" panose="020B0604030504040204" pitchFamily="34" charset="-120"/>
                <a:ea typeface="微軟正黑體" panose="020B0604030504040204" pitchFamily="34" charset="-120"/>
              </a:rPr>
              <a:t>公平交易</a:t>
            </a:r>
            <a:r>
              <a:rPr lang="zh-TW" altLang="zh-TW" sz="4000" dirty="0" smtClean="0">
                <a:solidFill>
                  <a:schemeClr val="tx1"/>
                </a:solidFill>
                <a:latin typeface="微軟正黑體" panose="020B0604030504040204" pitchFamily="34" charset="-120"/>
                <a:ea typeface="微軟正黑體" panose="020B0604030504040204" pitchFamily="34" charset="-120"/>
              </a:rPr>
              <a:t>及</a:t>
            </a:r>
            <a:r>
              <a:rPr lang="zh-TW" altLang="zh-TW" sz="4000" dirty="0" smtClean="0">
                <a:solidFill>
                  <a:srgbClr val="FF0000"/>
                </a:solidFill>
                <a:latin typeface="微軟正黑體" panose="020B0604030504040204" pitchFamily="34" charset="-120"/>
                <a:ea typeface="微軟正黑體" panose="020B0604030504040204" pitchFamily="34" charset="-120"/>
              </a:rPr>
              <a:t>誠實信用</a:t>
            </a:r>
            <a:endParaRPr lang="zh-TW" altLang="zh-TW" sz="4000" dirty="0" smtClean="0">
              <a:solidFill>
                <a:schemeClr val="tx1"/>
              </a:solidFill>
              <a:latin typeface="微軟正黑體" panose="020B0604030504040204" pitchFamily="34" charset="-120"/>
              <a:ea typeface="微軟正黑體" panose="020B0604030504040204" pitchFamily="34" charset="-120"/>
            </a:endParaRPr>
          </a:p>
          <a:p>
            <a:pPr>
              <a:buFont typeface="Wingdings" pitchFamily="2" charset="2"/>
              <a:buChar char="Ø"/>
            </a:pPr>
            <a:r>
              <a:rPr lang="zh-TW" altLang="zh-TW" sz="4000" dirty="0" smtClean="0">
                <a:solidFill>
                  <a:schemeClr val="tx1"/>
                </a:solidFill>
                <a:latin typeface="微軟正黑體" panose="020B0604030504040204" pitchFamily="34" charset="-120"/>
                <a:ea typeface="微軟正黑體" panose="020B0604030504040204" pitchFamily="34" charset="-120"/>
              </a:rPr>
              <a:t>經紀業於執行業務時，</a:t>
            </a:r>
            <a:r>
              <a:rPr lang="zh-TW" altLang="zh-TW" sz="4000" dirty="0" smtClean="0">
                <a:solidFill>
                  <a:srgbClr val="FF0000"/>
                </a:solidFill>
                <a:latin typeface="微軟正黑體" panose="020B0604030504040204" pitchFamily="34" charset="-120"/>
                <a:ea typeface="微軟正黑體" panose="020B0604030504040204" pitchFamily="34" charset="-120"/>
              </a:rPr>
              <a:t>應恪遵法令及</a:t>
            </a:r>
            <a:r>
              <a:rPr lang="zh-TW" altLang="en-US" sz="4000" dirty="0" smtClean="0">
                <a:solidFill>
                  <a:srgbClr val="FF0000"/>
                </a:solidFill>
                <a:latin typeface="微軟正黑體" panose="020B0604030504040204" pitchFamily="34" charset="-120"/>
                <a:ea typeface="微軟正黑體" panose="020B0604030504040204" pitchFamily="34" charset="-120"/>
              </a:rPr>
              <a:t>倫理</a:t>
            </a:r>
            <a:r>
              <a:rPr lang="zh-TW" altLang="zh-TW" sz="4000" dirty="0" smtClean="0">
                <a:solidFill>
                  <a:srgbClr val="FF0000"/>
                </a:solidFill>
                <a:latin typeface="微軟正黑體" panose="020B0604030504040204" pitchFamily="34" charset="-120"/>
                <a:ea typeface="微軟正黑體" panose="020B0604030504040204" pitchFamily="34" charset="-120"/>
              </a:rPr>
              <a:t>規範</a:t>
            </a:r>
          </a:p>
        </p:txBody>
      </p:sp>
    </p:spTree>
    <p:extLst>
      <p:ext uri="{BB962C8B-B14F-4D97-AF65-F5344CB8AC3E}">
        <p14:creationId xmlns:p14="http://schemas.microsoft.com/office/powerpoint/2010/main" val="3217667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50825" y="1074440"/>
            <a:ext cx="2857500" cy="914400"/>
          </a:xfrm>
          <a:prstGeom prst="rect">
            <a:avLst/>
          </a:prstGeom>
          <a:solidFill>
            <a:srgbClr val="FFFFFF"/>
          </a:solidFill>
          <a:ln w="9525">
            <a:solidFill>
              <a:srgbClr val="000000"/>
            </a:solidFill>
            <a:miter lim="800000"/>
            <a:headEnd/>
            <a:tailEnd/>
          </a:ln>
        </p:spPr>
        <p:txBody>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eaLnBrk="1" hangingPunct="1">
              <a:spcBef>
                <a:spcPct val="0"/>
              </a:spcBef>
              <a:spcAft>
                <a:spcPct val="0"/>
              </a:spcAft>
              <a:buClrTx/>
              <a:buSzTx/>
              <a:buFontTx/>
              <a:buNone/>
            </a:pPr>
            <a:r>
              <a:rPr lang="en-US" altLang="zh-TW" sz="1400" dirty="0">
                <a:solidFill>
                  <a:schemeClr val="tx1"/>
                </a:solidFill>
                <a:effectLst>
                  <a:glow rad="63500">
                    <a:schemeClr val="accent2">
                      <a:satMod val="175000"/>
                      <a:alpha val="40000"/>
                    </a:schemeClr>
                  </a:glow>
                </a:effectLst>
                <a:latin typeface="標楷體" pitchFamily="65" charset="-120"/>
                <a:ea typeface="標楷體" pitchFamily="65" charset="-120"/>
              </a:rPr>
              <a:t>  </a:t>
            </a:r>
          </a:p>
          <a:p>
            <a:pPr algn="ctr" eaLnBrk="1" hangingPunct="1">
              <a:spcBef>
                <a:spcPct val="0"/>
              </a:spcBef>
              <a:spcAft>
                <a:spcPct val="0"/>
              </a:spcAft>
              <a:buClrTx/>
              <a:buSzTx/>
              <a:buFontTx/>
              <a:buNone/>
            </a:pP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中華民國不動產仲介經紀商業</a:t>
            </a:r>
          </a:p>
          <a:p>
            <a:pPr eaLnBrk="1" hangingPunct="1">
              <a:spcBef>
                <a:spcPct val="0"/>
              </a:spcBef>
              <a:spcAft>
                <a:spcPct val="0"/>
              </a:spcAft>
              <a:buClrTx/>
              <a:buSzTx/>
              <a:buFontTx/>
              <a:buNone/>
            </a:pP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  同業公會全國聯合會</a:t>
            </a:r>
            <a:endParaRPr lang="zh-TW" altLang="en-US" sz="1800" dirty="0">
              <a:solidFill>
                <a:schemeClr val="tx1"/>
              </a:solidFill>
              <a:effectLst>
                <a:glow rad="63500">
                  <a:schemeClr val="accent2">
                    <a:satMod val="175000"/>
                    <a:alpha val="40000"/>
                  </a:schemeClr>
                </a:glow>
              </a:effectLst>
              <a:latin typeface="微軟正黑體" panose="020B0604030504040204" pitchFamily="34" charset="-120"/>
            </a:endParaRPr>
          </a:p>
        </p:txBody>
      </p:sp>
      <p:sp>
        <p:nvSpPr>
          <p:cNvPr id="20483" name="AutoShape 3"/>
          <p:cNvSpPr>
            <a:spLocks noChangeArrowheads="1"/>
          </p:cNvSpPr>
          <p:nvPr/>
        </p:nvSpPr>
        <p:spPr bwMode="auto">
          <a:xfrm>
            <a:off x="1314450" y="2134270"/>
            <a:ext cx="539750" cy="502642"/>
          </a:xfrm>
          <a:prstGeom prst="downArrow">
            <a:avLst>
              <a:gd name="adj1" fmla="val 50000"/>
              <a:gd name="adj2" fmla="val 33309"/>
            </a:avLst>
          </a:prstGeom>
          <a:solidFill>
            <a:srgbClr val="FFC000"/>
          </a:solidFill>
          <a:ln w="9525">
            <a:solidFill>
              <a:srgbClr val="000000"/>
            </a:solidFill>
            <a:miter lim="800000"/>
            <a:headEnd/>
            <a:tailEnd/>
          </a:ln>
        </p:spPr>
        <p:txBody>
          <a:bodyPr vert="eaVert"/>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eaLnBrk="1" hangingPunct="1">
              <a:spcBef>
                <a:spcPct val="0"/>
              </a:spcBef>
              <a:spcAft>
                <a:spcPct val="0"/>
              </a:spcAft>
              <a:buClrTx/>
              <a:buSzTx/>
              <a:buFontTx/>
              <a:buNone/>
            </a:pPr>
            <a:endParaRPr lang="zh-TW" altLang="en-US" sz="2400">
              <a:solidFill>
                <a:schemeClr val="tx1"/>
              </a:solidFill>
              <a:latin typeface="Times New Roman" pitchFamily="18" charset="0"/>
              <a:ea typeface="新細明體" charset="-120"/>
            </a:endParaRPr>
          </a:p>
        </p:txBody>
      </p:sp>
      <p:sp>
        <p:nvSpPr>
          <p:cNvPr id="20484" name="Rectangle 4"/>
          <p:cNvSpPr>
            <a:spLocks noChangeArrowheads="1"/>
          </p:cNvSpPr>
          <p:nvPr/>
        </p:nvSpPr>
        <p:spPr bwMode="auto">
          <a:xfrm>
            <a:off x="242888" y="2755776"/>
            <a:ext cx="2743200" cy="457200"/>
          </a:xfrm>
          <a:prstGeom prst="rect">
            <a:avLst/>
          </a:prstGeom>
          <a:solidFill>
            <a:srgbClr val="FFFFFF"/>
          </a:solidFill>
          <a:ln w="9525">
            <a:solidFill>
              <a:srgbClr val="000000"/>
            </a:solidFill>
            <a:miter lim="800000"/>
            <a:headEnd/>
            <a:tailEnd/>
          </a:ln>
        </p:spPr>
        <p:txBody>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algn="ctr" eaLnBrk="1" hangingPunct="1">
              <a:spcBef>
                <a:spcPct val="0"/>
              </a:spcBef>
              <a:spcAft>
                <a:spcPct val="0"/>
              </a:spcAft>
              <a:buClrTx/>
              <a:buSzTx/>
              <a:buFontTx/>
              <a:buNone/>
            </a:pPr>
            <a:endParaRPr lang="en-US" altLang="zh-TW" sz="800" dirty="0">
              <a:solidFill>
                <a:schemeClr val="tx1"/>
              </a:solidFill>
              <a:effectLst>
                <a:glow rad="63500">
                  <a:schemeClr val="accent2">
                    <a:satMod val="175000"/>
                    <a:alpha val="40000"/>
                  </a:schemeClr>
                </a:glow>
              </a:effectLst>
              <a:latin typeface="標楷體" pitchFamily="65" charset="-120"/>
              <a:ea typeface="標楷體" pitchFamily="65" charset="-120"/>
            </a:endParaRPr>
          </a:p>
          <a:p>
            <a:pPr algn="ctr" eaLnBrk="1" hangingPunct="1">
              <a:spcBef>
                <a:spcPct val="0"/>
              </a:spcBef>
              <a:spcAft>
                <a:spcPct val="0"/>
              </a:spcAft>
              <a:buClrTx/>
              <a:buSzTx/>
              <a:buFontTx/>
              <a:buNone/>
            </a:pP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省、縣</a:t>
            </a:r>
            <a:r>
              <a:rPr lang="en-US" altLang="zh-TW" sz="1400" dirty="0">
                <a:solidFill>
                  <a:schemeClr val="tx1"/>
                </a:solidFill>
                <a:effectLst>
                  <a:glow rad="63500">
                    <a:schemeClr val="accent2">
                      <a:satMod val="175000"/>
                      <a:alpha val="40000"/>
                    </a:schemeClr>
                  </a:glow>
                </a:effectLst>
                <a:latin typeface="微軟正黑體" panose="020B0604030504040204" pitchFamily="34" charset="-120"/>
              </a:rPr>
              <a:t>(</a:t>
            </a: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市</a:t>
            </a:r>
            <a:r>
              <a:rPr lang="en-US" altLang="zh-TW" sz="1400" dirty="0">
                <a:solidFill>
                  <a:schemeClr val="tx1"/>
                </a:solidFill>
                <a:effectLst>
                  <a:glow rad="63500">
                    <a:schemeClr val="accent2">
                      <a:satMod val="175000"/>
                      <a:alpha val="40000"/>
                    </a:schemeClr>
                  </a:glow>
                </a:effectLst>
                <a:latin typeface="微軟正黑體" panose="020B0604030504040204" pitchFamily="34" charset="-120"/>
              </a:rPr>
              <a:t>)</a:t>
            </a: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不動產仲介公會</a:t>
            </a:r>
            <a:endParaRPr lang="zh-TW" altLang="en-US" sz="1800" dirty="0">
              <a:solidFill>
                <a:schemeClr val="tx1"/>
              </a:solidFill>
              <a:effectLst>
                <a:glow rad="63500">
                  <a:schemeClr val="accent2">
                    <a:satMod val="175000"/>
                    <a:alpha val="40000"/>
                  </a:schemeClr>
                </a:glow>
              </a:effectLst>
              <a:latin typeface="微軟正黑體" panose="020B0604030504040204" pitchFamily="34" charset="-120"/>
            </a:endParaRPr>
          </a:p>
        </p:txBody>
      </p:sp>
      <p:sp>
        <p:nvSpPr>
          <p:cNvPr id="20485" name="Rectangle 5"/>
          <p:cNvSpPr>
            <a:spLocks noChangeArrowheads="1"/>
          </p:cNvSpPr>
          <p:nvPr/>
        </p:nvSpPr>
        <p:spPr bwMode="auto">
          <a:xfrm>
            <a:off x="230188" y="4195936"/>
            <a:ext cx="2743200" cy="457200"/>
          </a:xfrm>
          <a:prstGeom prst="rect">
            <a:avLst/>
          </a:prstGeom>
          <a:solidFill>
            <a:srgbClr val="FFFFFF"/>
          </a:solidFill>
          <a:ln w="9525">
            <a:solidFill>
              <a:srgbClr val="000000"/>
            </a:solidFill>
            <a:miter lim="800000"/>
            <a:headEnd/>
            <a:tailEnd/>
          </a:ln>
        </p:spPr>
        <p:txBody>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algn="ctr" eaLnBrk="1" hangingPunct="1">
              <a:spcBef>
                <a:spcPct val="0"/>
              </a:spcBef>
              <a:spcAft>
                <a:spcPct val="0"/>
              </a:spcAft>
              <a:buClrTx/>
              <a:buSzTx/>
              <a:buFontTx/>
              <a:buNone/>
            </a:pPr>
            <a:endParaRPr lang="en-US" altLang="zh-TW" sz="800" dirty="0">
              <a:solidFill>
                <a:schemeClr val="tx1"/>
              </a:solidFill>
              <a:effectLst>
                <a:glow rad="63500">
                  <a:schemeClr val="accent2">
                    <a:satMod val="175000"/>
                    <a:alpha val="40000"/>
                  </a:schemeClr>
                </a:glow>
              </a:effectLst>
              <a:latin typeface="標楷體" pitchFamily="65" charset="-120"/>
              <a:ea typeface="標楷體" pitchFamily="65" charset="-120"/>
            </a:endParaRPr>
          </a:p>
          <a:p>
            <a:pPr algn="ctr" eaLnBrk="1" hangingPunct="1">
              <a:spcBef>
                <a:spcPct val="0"/>
              </a:spcBef>
              <a:spcAft>
                <a:spcPct val="0"/>
              </a:spcAft>
              <a:buClrTx/>
              <a:buSzTx/>
              <a:buFontTx/>
              <a:buNone/>
            </a:pP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仲介公司</a:t>
            </a:r>
            <a:r>
              <a:rPr lang="en-US" altLang="zh-TW" sz="1400" dirty="0">
                <a:solidFill>
                  <a:schemeClr val="tx1"/>
                </a:solidFill>
                <a:effectLst>
                  <a:glow rad="63500">
                    <a:schemeClr val="accent2">
                      <a:satMod val="175000"/>
                      <a:alpha val="40000"/>
                    </a:schemeClr>
                  </a:glow>
                </a:effectLst>
                <a:latin typeface="微軟正黑體" panose="020B0604030504040204" pitchFamily="34" charset="-120"/>
              </a:rPr>
              <a:t>(</a:t>
            </a: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經紀業</a:t>
            </a:r>
            <a:r>
              <a:rPr lang="en-US" altLang="zh-TW" sz="1400" dirty="0">
                <a:solidFill>
                  <a:schemeClr val="tx1"/>
                </a:solidFill>
                <a:effectLst>
                  <a:glow rad="63500">
                    <a:schemeClr val="accent2">
                      <a:satMod val="175000"/>
                      <a:alpha val="40000"/>
                    </a:schemeClr>
                  </a:glow>
                </a:effectLst>
                <a:latin typeface="微軟正黑體" panose="020B0604030504040204" pitchFamily="34" charset="-120"/>
              </a:rPr>
              <a:t>)</a:t>
            </a:r>
            <a:endParaRPr lang="en-US" altLang="zh-TW" sz="1800" dirty="0">
              <a:solidFill>
                <a:schemeClr val="tx1"/>
              </a:solidFill>
              <a:effectLst>
                <a:glow rad="63500">
                  <a:schemeClr val="accent2">
                    <a:satMod val="175000"/>
                    <a:alpha val="40000"/>
                  </a:schemeClr>
                </a:glow>
              </a:effectLst>
              <a:latin typeface="微軟正黑體" panose="020B0604030504040204" pitchFamily="34" charset="-120"/>
            </a:endParaRPr>
          </a:p>
        </p:txBody>
      </p:sp>
      <p:sp>
        <p:nvSpPr>
          <p:cNvPr id="20486" name="Rectangle 6"/>
          <p:cNvSpPr>
            <a:spLocks noChangeArrowheads="1"/>
          </p:cNvSpPr>
          <p:nvPr/>
        </p:nvSpPr>
        <p:spPr bwMode="auto">
          <a:xfrm>
            <a:off x="250825" y="5541963"/>
            <a:ext cx="2857500" cy="457200"/>
          </a:xfrm>
          <a:prstGeom prst="rect">
            <a:avLst/>
          </a:prstGeom>
          <a:solidFill>
            <a:srgbClr val="FFFFFF"/>
          </a:solidFill>
          <a:ln w="9525">
            <a:solidFill>
              <a:srgbClr val="000000"/>
            </a:solidFill>
            <a:miter lim="800000"/>
            <a:headEnd/>
            <a:tailEnd/>
          </a:ln>
        </p:spPr>
        <p:txBody>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algn="ctr" eaLnBrk="1" hangingPunct="1">
              <a:spcBef>
                <a:spcPct val="0"/>
              </a:spcBef>
              <a:spcAft>
                <a:spcPct val="0"/>
              </a:spcAft>
              <a:buClrTx/>
              <a:buSzTx/>
              <a:buFontTx/>
              <a:buNone/>
            </a:pPr>
            <a:endParaRPr lang="en-US" altLang="zh-TW" sz="800" dirty="0">
              <a:solidFill>
                <a:schemeClr val="tx1"/>
              </a:solidFill>
              <a:effectLst>
                <a:glow rad="63500">
                  <a:schemeClr val="accent2">
                    <a:satMod val="175000"/>
                    <a:alpha val="40000"/>
                  </a:schemeClr>
                </a:glow>
              </a:effectLst>
              <a:latin typeface="標楷體" pitchFamily="65" charset="-120"/>
              <a:ea typeface="標楷體" pitchFamily="65" charset="-120"/>
            </a:endParaRPr>
          </a:p>
          <a:p>
            <a:pPr algn="ctr" eaLnBrk="1" hangingPunct="1">
              <a:spcBef>
                <a:spcPct val="0"/>
              </a:spcBef>
              <a:spcAft>
                <a:spcPct val="0"/>
              </a:spcAft>
              <a:buClrTx/>
              <a:buSzTx/>
              <a:buFontTx/>
              <a:buNone/>
            </a:pP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經紀人員</a:t>
            </a:r>
            <a:r>
              <a:rPr lang="en-US" altLang="zh-TW" sz="1400" dirty="0">
                <a:solidFill>
                  <a:schemeClr val="tx1"/>
                </a:solidFill>
                <a:effectLst>
                  <a:glow rad="63500">
                    <a:schemeClr val="accent2">
                      <a:satMod val="175000"/>
                      <a:alpha val="40000"/>
                    </a:schemeClr>
                  </a:glow>
                </a:effectLst>
                <a:latin typeface="微軟正黑體" panose="020B0604030504040204" pitchFamily="34" charset="-120"/>
              </a:rPr>
              <a:t>(</a:t>
            </a: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經紀人</a:t>
            </a:r>
            <a:r>
              <a:rPr lang="en-US" altLang="zh-TW" sz="1400" dirty="0">
                <a:solidFill>
                  <a:schemeClr val="tx1"/>
                </a:solidFill>
                <a:effectLst>
                  <a:glow rad="63500">
                    <a:schemeClr val="accent2">
                      <a:satMod val="175000"/>
                      <a:alpha val="40000"/>
                    </a:schemeClr>
                  </a:glow>
                </a:effectLst>
                <a:latin typeface="微軟正黑體" panose="020B0604030504040204" pitchFamily="34" charset="-120"/>
              </a:rPr>
              <a:t>+</a:t>
            </a: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營業員</a:t>
            </a:r>
            <a:r>
              <a:rPr lang="en-US" altLang="zh-TW" sz="1400" dirty="0">
                <a:solidFill>
                  <a:schemeClr val="tx1"/>
                </a:solidFill>
                <a:effectLst>
                  <a:glow rad="63500">
                    <a:schemeClr val="accent2">
                      <a:satMod val="175000"/>
                      <a:alpha val="40000"/>
                    </a:schemeClr>
                  </a:glow>
                </a:effectLst>
                <a:latin typeface="微軟正黑體" panose="020B0604030504040204" pitchFamily="34" charset="-120"/>
              </a:rPr>
              <a:t>)</a:t>
            </a:r>
            <a:endParaRPr lang="en-US" altLang="zh-TW" sz="1800" dirty="0">
              <a:solidFill>
                <a:schemeClr val="tx1"/>
              </a:solidFill>
              <a:effectLst>
                <a:glow rad="63500">
                  <a:schemeClr val="accent2">
                    <a:satMod val="175000"/>
                    <a:alpha val="40000"/>
                  </a:schemeClr>
                </a:glow>
              </a:effectLst>
              <a:latin typeface="微軟正黑體" panose="020B0604030504040204" pitchFamily="34" charset="-120"/>
            </a:endParaRPr>
          </a:p>
        </p:txBody>
      </p:sp>
      <p:sp>
        <p:nvSpPr>
          <p:cNvPr id="20487" name="AutoShape 7"/>
          <p:cNvSpPr>
            <a:spLocks noChangeArrowheads="1"/>
          </p:cNvSpPr>
          <p:nvPr/>
        </p:nvSpPr>
        <p:spPr bwMode="auto">
          <a:xfrm rot="421195">
            <a:off x="3184592" y="2681287"/>
            <a:ext cx="2819400" cy="485775"/>
          </a:xfrm>
          <a:prstGeom prst="leftRightArrow">
            <a:avLst>
              <a:gd name="adj1" fmla="val 50000"/>
              <a:gd name="adj2" fmla="val 116078"/>
            </a:avLst>
          </a:prstGeom>
          <a:solidFill>
            <a:srgbClr val="FFC000"/>
          </a:solidFill>
          <a:ln w="9525">
            <a:solidFill>
              <a:srgbClr val="000000"/>
            </a:solidFill>
            <a:miter lim="800000"/>
            <a:headEnd/>
            <a:tailEnd/>
          </a:ln>
        </p:spPr>
        <p:txBody>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eaLnBrk="1" hangingPunct="1">
              <a:spcBef>
                <a:spcPct val="0"/>
              </a:spcBef>
              <a:spcAft>
                <a:spcPct val="0"/>
              </a:spcAft>
              <a:buClrTx/>
              <a:buSzTx/>
              <a:buFontTx/>
              <a:buNone/>
            </a:pPr>
            <a:endParaRPr lang="zh-TW" altLang="en-US" sz="2400" dirty="0">
              <a:solidFill>
                <a:srgbClr val="FF0000"/>
              </a:solidFill>
              <a:latin typeface="Times New Roman" pitchFamily="18" charset="0"/>
              <a:ea typeface="新細明體" charset="-120"/>
            </a:endParaRPr>
          </a:p>
        </p:txBody>
      </p:sp>
      <p:sp>
        <p:nvSpPr>
          <p:cNvPr id="20488" name="AutoShape 8"/>
          <p:cNvSpPr>
            <a:spLocks noChangeArrowheads="1"/>
          </p:cNvSpPr>
          <p:nvPr/>
        </p:nvSpPr>
        <p:spPr bwMode="auto">
          <a:xfrm rot="-824071">
            <a:off x="3110091" y="3614286"/>
            <a:ext cx="2722562" cy="485775"/>
          </a:xfrm>
          <a:prstGeom prst="leftRightArrow">
            <a:avLst>
              <a:gd name="adj1" fmla="val 50000"/>
              <a:gd name="adj2" fmla="val 112091"/>
            </a:avLst>
          </a:prstGeom>
          <a:solidFill>
            <a:srgbClr val="FFC000"/>
          </a:solidFill>
          <a:ln w="9525">
            <a:solidFill>
              <a:srgbClr val="000000"/>
            </a:solidFill>
            <a:miter lim="800000"/>
            <a:headEnd/>
            <a:tailEnd/>
          </a:ln>
        </p:spPr>
        <p:txBody>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eaLnBrk="1" hangingPunct="1">
              <a:spcBef>
                <a:spcPct val="0"/>
              </a:spcBef>
              <a:spcAft>
                <a:spcPct val="0"/>
              </a:spcAft>
              <a:buClrTx/>
              <a:buSzTx/>
              <a:buFontTx/>
              <a:buNone/>
            </a:pPr>
            <a:endParaRPr lang="zh-TW" altLang="en-US" sz="2400">
              <a:solidFill>
                <a:schemeClr val="tx1"/>
              </a:solidFill>
              <a:latin typeface="Times New Roman" pitchFamily="18" charset="0"/>
              <a:ea typeface="新細明體" charset="-120"/>
            </a:endParaRPr>
          </a:p>
        </p:txBody>
      </p:sp>
      <p:sp>
        <p:nvSpPr>
          <p:cNvPr id="20489" name="Rectangle 9"/>
          <p:cNvSpPr>
            <a:spLocks noChangeArrowheads="1"/>
          </p:cNvSpPr>
          <p:nvPr/>
        </p:nvSpPr>
        <p:spPr bwMode="auto">
          <a:xfrm>
            <a:off x="6193279" y="3085909"/>
            <a:ext cx="2171700" cy="601663"/>
          </a:xfrm>
          <a:prstGeom prst="rect">
            <a:avLst/>
          </a:prstGeom>
          <a:solidFill>
            <a:srgbClr val="FFFFFF"/>
          </a:solidFill>
          <a:ln w="9525">
            <a:solidFill>
              <a:srgbClr val="000000"/>
            </a:solidFill>
            <a:miter lim="800000"/>
            <a:headEnd/>
            <a:tailEnd/>
          </a:ln>
        </p:spPr>
        <p:txBody>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algn="ctr" eaLnBrk="1" hangingPunct="1">
              <a:spcBef>
                <a:spcPct val="0"/>
              </a:spcBef>
              <a:spcAft>
                <a:spcPct val="0"/>
              </a:spcAft>
              <a:buClrTx/>
              <a:buSzTx/>
              <a:buFontTx/>
              <a:buNone/>
            </a:pPr>
            <a:endParaRPr lang="en-US" altLang="zh-TW" sz="1400" dirty="0">
              <a:solidFill>
                <a:schemeClr val="tx1"/>
              </a:solidFill>
              <a:effectLst>
                <a:glow rad="63500">
                  <a:schemeClr val="accent2">
                    <a:satMod val="175000"/>
                    <a:alpha val="40000"/>
                  </a:schemeClr>
                </a:glow>
              </a:effectLst>
              <a:latin typeface="標楷體" pitchFamily="65" charset="-120"/>
              <a:ea typeface="標楷體" pitchFamily="65" charset="-120"/>
            </a:endParaRPr>
          </a:p>
          <a:p>
            <a:pPr algn="ctr" eaLnBrk="1" hangingPunct="1">
              <a:spcBef>
                <a:spcPct val="0"/>
              </a:spcBef>
              <a:spcAft>
                <a:spcPct val="0"/>
              </a:spcAft>
              <a:buClrTx/>
              <a:buSzTx/>
              <a:buFontTx/>
              <a:buNone/>
            </a:pP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縣</a:t>
            </a:r>
            <a:r>
              <a:rPr lang="en-US" altLang="zh-TW" sz="1400" dirty="0">
                <a:solidFill>
                  <a:schemeClr val="tx1"/>
                </a:solidFill>
                <a:effectLst>
                  <a:glow rad="63500">
                    <a:schemeClr val="accent2">
                      <a:satMod val="175000"/>
                      <a:alpha val="40000"/>
                    </a:schemeClr>
                  </a:glow>
                </a:effectLst>
                <a:latin typeface="微軟正黑體" panose="020B0604030504040204" pitchFamily="34" charset="-120"/>
              </a:rPr>
              <a:t>(</a:t>
            </a: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市</a:t>
            </a:r>
            <a:r>
              <a:rPr lang="en-US" altLang="zh-TW" sz="1400" dirty="0">
                <a:solidFill>
                  <a:schemeClr val="tx1"/>
                </a:solidFill>
                <a:effectLst>
                  <a:glow rad="63500">
                    <a:schemeClr val="accent2">
                      <a:satMod val="175000"/>
                      <a:alpha val="40000"/>
                    </a:schemeClr>
                  </a:glow>
                </a:effectLst>
                <a:latin typeface="微軟正黑體" panose="020B0604030504040204" pitchFamily="34" charset="-120"/>
              </a:rPr>
              <a:t>)</a:t>
            </a: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主管機關</a:t>
            </a:r>
            <a:endParaRPr lang="zh-TW" altLang="en-US" sz="1800" dirty="0">
              <a:solidFill>
                <a:schemeClr val="tx1"/>
              </a:solidFill>
              <a:effectLst>
                <a:glow rad="63500">
                  <a:schemeClr val="accent2">
                    <a:satMod val="175000"/>
                    <a:alpha val="40000"/>
                  </a:schemeClr>
                </a:glow>
              </a:effectLst>
              <a:latin typeface="微軟正黑體" panose="020B0604030504040204" pitchFamily="34" charset="-120"/>
            </a:endParaRPr>
          </a:p>
        </p:txBody>
      </p:sp>
      <p:sp>
        <p:nvSpPr>
          <p:cNvPr id="20490" name="AutoShape 10"/>
          <p:cNvSpPr>
            <a:spLocks noChangeArrowheads="1"/>
          </p:cNvSpPr>
          <p:nvPr/>
        </p:nvSpPr>
        <p:spPr bwMode="auto">
          <a:xfrm>
            <a:off x="7158037" y="1988839"/>
            <a:ext cx="485775" cy="974973"/>
          </a:xfrm>
          <a:prstGeom prst="upDownArrow">
            <a:avLst>
              <a:gd name="adj1" fmla="val 50000"/>
              <a:gd name="adj2" fmla="val 59281"/>
            </a:avLst>
          </a:prstGeom>
          <a:solidFill>
            <a:srgbClr val="FFC000"/>
          </a:solidFill>
          <a:ln w="9525">
            <a:solidFill>
              <a:srgbClr val="000000"/>
            </a:solidFill>
            <a:miter lim="800000"/>
            <a:headEnd/>
            <a:tailEnd/>
          </a:ln>
        </p:spPr>
        <p:txBody>
          <a:bodyPr vert="eaVert"/>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eaLnBrk="1" hangingPunct="1">
              <a:spcBef>
                <a:spcPct val="0"/>
              </a:spcBef>
              <a:spcAft>
                <a:spcPct val="0"/>
              </a:spcAft>
              <a:buClrTx/>
              <a:buSzTx/>
              <a:buFontTx/>
              <a:buNone/>
            </a:pPr>
            <a:endParaRPr lang="zh-TW" altLang="en-US" sz="2400">
              <a:solidFill>
                <a:schemeClr val="tx1"/>
              </a:solidFill>
              <a:latin typeface="Times New Roman" pitchFamily="18" charset="0"/>
              <a:ea typeface="新細明體" charset="-120"/>
            </a:endParaRPr>
          </a:p>
        </p:txBody>
      </p:sp>
      <p:sp>
        <p:nvSpPr>
          <p:cNvPr id="20491" name="Rectangle 11"/>
          <p:cNvSpPr>
            <a:spLocks noChangeArrowheads="1"/>
          </p:cNvSpPr>
          <p:nvPr/>
        </p:nvSpPr>
        <p:spPr bwMode="auto">
          <a:xfrm>
            <a:off x="6372225" y="1386681"/>
            <a:ext cx="2057400" cy="457200"/>
          </a:xfrm>
          <a:prstGeom prst="rect">
            <a:avLst/>
          </a:prstGeom>
          <a:solidFill>
            <a:srgbClr val="FFFFFF"/>
          </a:solidFill>
          <a:ln w="9525">
            <a:solidFill>
              <a:srgbClr val="000000"/>
            </a:solidFill>
            <a:miter lim="800000"/>
            <a:headEnd/>
            <a:tailEnd/>
          </a:ln>
        </p:spPr>
        <p:txBody>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algn="ctr" eaLnBrk="1" hangingPunct="1">
              <a:spcBef>
                <a:spcPct val="0"/>
              </a:spcBef>
              <a:spcAft>
                <a:spcPct val="0"/>
              </a:spcAft>
              <a:buClrTx/>
              <a:buSzTx/>
              <a:buFontTx/>
              <a:buNone/>
            </a:pPr>
            <a:endParaRPr lang="en-US" altLang="zh-TW" sz="800" dirty="0">
              <a:solidFill>
                <a:schemeClr val="tx1"/>
              </a:solidFill>
              <a:effectLst>
                <a:glow rad="63500">
                  <a:schemeClr val="accent2">
                    <a:satMod val="175000"/>
                    <a:alpha val="40000"/>
                  </a:schemeClr>
                </a:glow>
              </a:effectLst>
              <a:latin typeface="標楷體" pitchFamily="65" charset="-120"/>
              <a:ea typeface="標楷體" pitchFamily="65" charset="-120"/>
            </a:endParaRPr>
          </a:p>
          <a:p>
            <a:pPr algn="ctr" eaLnBrk="1" hangingPunct="1">
              <a:spcBef>
                <a:spcPct val="0"/>
              </a:spcBef>
              <a:spcAft>
                <a:spcPct val="0"/>
              </a:spcAft>
              <a:buClrTx/>
              <a:buSzTx/>
              <a:buFontTx/>
              <a:buNone/>
            </a:pP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中央主管機關</a:t>
            </a:r>
            <a:r>
              <a:rPr lang="en-US" altLang="zh-TW" sz="1400" dirty="0">
                <a:solidFill>
                  <a:schemeClr val="tx1"/>
                </a:solidFill>
                <a:effectLst>
                  <a:glow rad="63500">
                    <a:schemeClr val="accent2">
                      <a:satMod val="175000"/>
                      <a:alpha val="40000"/>
                    </a:schemeClr>
                  </a:glow>
                </a:effectLst>
                <a:latin typeface="微軟正黑體" panose="020B0604030504040204" pitchFamily="34" charset="-120"/>
              </a:rPr>
              <a:t>(</a:t>
            </a:r>
            <a:r>
              <a:rPr lang="zh-TW" altLang="en-US" sz="1400" dirty="0">
                <a:solidFill>
                  <a:schemeClr val="tx1"/>
                </a:solidFill>
                <a:effectLst>
                  <a:glow rad="63500">
                    <a:schemeClr val="accent2">
                      <a:satMod val="175000"/>
                      <a:alpha val="40000"/>
                    </a:schemeClr>
                  </a:glow>
                </a:effectLst>
                <a:latin typeface="微軟正黑體" panose="020B0604030504040204" pitchFamily="34" charset="-120"/>
              </a:rPr>
              <a:t>內政部</a:t>
            </a:r>
            <a:r>
              <a:rPr lang="en-US" altLang="zh-TW" sz="1400" dirty="0">
                <a:solidFill>
                  <a:schemeClr val="tx1"/>
                </a:solidFill>
                <a:effectLst>
                  <a:glow rad="63500">
                    <a:schemeClr val="accent2">
                      <a:satMod val="175000"/>
                      <a:alpha val="40000"/>
                    </a:schemeClr>
                  </a:glow>
                </a:effectLst>
                <a:latin typeface="微軟正黑體" panose="020B0604030504040204" pitchFamily="34" charset="-120"/>
              </a:rPr>
              <a:t>)</a:t>
            </a:r>
            <a:endParaRPr lang="en-US" altLang="zh-TW" sz="1800" dirty="0">
              <a:solidFill>
                <a:schemeClr val="tx1"/>
              </a:solidFill>
              <a:effectLst>
                <a:glow rad="63500">
                  <a:schemeClr val="accent2">
                    <a:satMod val="175000"/>
                    <a:alpha val="40000"/>
                  </a:schemeClr>
                </a:glow>
              </a:effectLst>
              <a:latin typeface="微軟正黑體" panose="020B0604030504040204" pitchFamily="34" charset="-120"/>
            </a:endParaRPr>
          </a:p>
        </p:txBody>
      </p:sp>
      <p:sp>
        <p:nvSpPr>
          <p:cNvPr id="20492" name="AutoShape 12"/>
          <p:cNvSpPr>
            <a:spLocks noChangeArrowheads="1"/>
          </p:cNvSpPr>
          <p:nvPr/>
        </p:nvSpPr>
        <p:spPr bwMode="auto">
          <a:xfrm>
            <a:off x="1344613" y="3357935"/>
            <a:ext cx="539750" cy="719137"/>
          </a:xfrm>
          <a:prstGeom prst="downArrow">
            <a:avLst>
              <a:gd name="adj1" fmla="val 50000"/>
              <a:gd name="adj2" fmla="val 33309"/>
            </a:avLst>
          </a:prstGeom>
          <a:solidFill>
            <a:srgbClr val="FFC000"/>
          </a:solidFill>
          <a:ln w="9525">
            <a:solidFill>
              <a:srgbClr val="000000"/>
            </a:solidFill>
            <a:miter lim="800000"/>
            <a:headEnd/>
            <a:tailEnd/>
          </a:ln>
        </p:spPr>
        <p:txBody>
          <a:bodyPr vert="eaVert"/>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eaLnBrk="1" hangingPunct="1">
              <a:spcBef>
                <a:spcPct val="0"/>
              </a:spcBef>
              <a:spcAft>
                <a:spcPct val="0"/>
              </a:spcAft>
              <a:buClrTx/>
              <a:buSzTx/>
              <a:buFontTx/>
              <a:buNone/>
            </a:pPr>
            <a:endParaRPr lang="zh-TW" altLang="en-US" sz="2400">
              <a:solidFill>
                <a:schemeClr val="tx1"/>
              </a:solidFill>
              <a:latin typeface="Times New Roman" pitchFamily="18" charset="0"/>
              <a:ea typeface="新細明體" charset="-120"/>
            </a:endParaRPr>
          </a:p>
        </p:txBody>
      </p:sp>
      <p:sp>
        <p:nvSpPr>
          <p:cNvPr id="20493" name="AutoShape 13"/>
          <p:cNvSpPr>
            <a:spLocks noChangeArrowheads="1"/>
          </p:cNvSpPr>
          <p:nvPr/>
        </p:nvSpPr>
        <p:spPr bwMode="auto">
          <a:xfrm>
            <a:off x="1352550" y="4726086"/>
            <a:ext cx="539750" cy="719138"/>
          </a:xfrm>
          <a:prstGeom prst="downArrow">
            <a:avLst>
              <a:gd name="adj1" fmla="val 50000"/>
              <a:gd name="adj2" fmla="val 33309"/>
            </a:avLst>
          </a:prstGeom>
          <a:solidFill>
            <a:srgbClr val="FFC000"/>
          </a:solidFill>
          <a:ln w="9525">
            <a:solidFill>
              <a:srgbClr val="000000"/>
            </a:solidFill>
            <a:miter lim="800000"/>
            <a:headEnd/>
            <a:tailEnd/>
          </a:ln>
        </p:spPr>
        <p:txBody>
          <a:bodyPr vert="eaVert"/>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eaLnBrk="1" hangingPunct="1">
              <a:spcBef>
                <a:spcPct val="0"/>
              </a:spcBef>
              <a:spcAft>
                <a:spcPct val="0"/>
              </a:spcAft>
              <a:buClrTx/>
              <a:buSzTx/>
              <a:buFontTx/>
              <a:buNone/>
            </a:pPr>
            <a:endParaRPr lang="zh-TW" altLang="en-US" sz="2400">
              <a:solidFill>
                <a:schemeClr val="tx1"/>
              </a:solidFill>
              <a:latin typeface="Times New Roman" pitchFamily="18" charset="0"/>
              <a:ea typeface="新細明體" charset="-120"/>
            </a:endParaRPr>
          </a:p>
        </p:txBody>
      </p:sp>
      <p:sp>
        <p:nvSpPr>
          <p:cNvPr id="20494" name="WordArt 14"/>
          <p:cNvSpPr>
            <a:spLocks noChangeArrowheads="1" noChangeShapeType="1" noTextEdit="1"/>
          </p:cNvSpPr>
          <p:nvPr/>
        </p:nvSpPr>
        <p:spPr bwMode="auto">
          <a:xfrm>
            <a:off x="1584325" y="44450"/>
            <a:ext cx="6624637" cy="72025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dirty="0">
                <a:solidFill>
                  <a:schemeClr val="bg1"/>
                </a:solidFill>
                <a:effectLst>
                  <a:outerShdw dist="35921" dir="2700000" algn="ctr" rotWithShape="0">
                    <a:srgbClr val="C0C0C0">
                      <a:alpha val="79999"/>
                    </a:srgbClr>
                  </a:outerShdw>
                </a:effectLst>
                <a:latin typeface="微軟正黑體" panose="020B0604030504040204" pitchFamily="34" charset="-120"/>
                <a:ea typeface="微軟正黑體" panose="020B0604030504040204" pitchFamily="34" charset="-120"/>
              </a:rPr>
              <a:t>不動產仲介公會與政府機關關係簡圖</a:t>
            </a:r>
          </a:p>
        </p:txBody>
      </p:sp>
      <p:sp>
        <p:nvSpPr>
          <p:cNvPr id="20495" name="Rectangle 15"/>
          <p:cNvSpPr>
            <a:spLocks noChangeArrowheads="1"/>
          </p:cNvSpPr>
          <p:nvPr/>
        </p:nvSpPr>
        <p:spPr bwMode="auto">
          <a:xfrm>
            <a:off x="3257483" y="5535613"/>
            <a:ext cx="35290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eaLnBrk="1" hangingPunct="1">
              <a:spcBef>
                <a:spcPct val="0"/>
              </a:spcBef>
              <a:spcAft>
                <a:spcPct val="0"/>
              </a:spcAft>
              <a:buClrTx/>
              <a:buSzTx/>
              <a:buFontTx/>
              <a:buNone/>
            </a:pPr>
            <a:r>
              <a:rPr lang="zh-TW" altLang="en-US" sz="2400" dirty="0">
                <a:solidFill>
                  <a:schemeClr val="tx1"/>
                </a:solidFill>
                <a:latin typeface="微軟正黑體" panose="020B0604030504040204" pitchFamily="34" charset="-120"/>
              </a:rPr>
              <a:t>戶籍</a:t>
            </a:r>
          </a:p>
        </p:txBody>
      </p:sp>
      <p:sp>
        <p:nvSpPr>
          <p:cNvPr id="20496" name="Rectangle 16"/>
          <p:cNvSpPr>
            <a:spLocks noChangeArrowheads="1"/>
          </p:cNvSpPr>
          <p:nvPr/>
        </p:nvSpPr>
        <p:spPr bwMode="auto">
          <a:xfrm rot="-1038053">
            <a:off x="3875420" y="4228691"/>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eaLnBrk="1" hangingPunct="1">
              <a:spcBef>
                <a:spcPct val="0"/>
              </a:spcBef>
              <a:spcAft>
                <a:spcPct val="0"/>
              </a:spcAft>
              <a:buClrTx/>
              <a:buSzTx/>
              <a:buFontTx/>
              <a:buNone/>
            </a:pPr>
            <a:r>
              <a:rPr lang="zh-TW" altLang="en-US" sz="1800" dirty="0">
                <a:solidFill>
                  <a:schemeClr val="tx1"/>
                </a:solidFill>
                <a:latin typeface="微軟正黑體" panose="020B0604030504040204" pitchFamily="34" charset="-120"/>
              </a:rPr>
              <a:t>公司所在地</a:t>
            </a:r>
          </a:p>
        </p:txBody>
      </p:sp>
      <p:sp>
        <p:nvSpPr>
          <p:cNvPr id="18" name="AutoShape 7"/>
          <p:cNvSpPr>
            <a:spLocks noChangeArrowheads="1"/>
          </p:cNvSpPr>
          <p:nvPr/>
        </p:nvSpPr>
        <p:spPr bwMode="auto">
          <a:xfrm rot="421195">
            <a:off x="3276600" y="1346988"/>
            <a:ext cx="2819400" cy="485775"/>
          </a:xfrm>
          <a:prstGeom prst="leftRightArrow">
            <a:avLst>
              <a:gd name="adj1" fmla="val 50000"/>
              <a:gd name="adj2" fmla="val 116078"/>
            </a:avLst>
          </a:prstGeom>
          <a:solidFill>
            <a:srgbClr val="FFC000"/>
          </a:solidFill>
          <a:ln w="9525">
            <a:solidFill>
              <a:srgbClr val="000000"/>
            </a:solidFill>
            <a:miter lim="800000"/>
            <a:headEnd/>
            <a:tailEnd/>
          </a:ln>
        </p:spPr>
        <p:txBody>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ea typeface="微軟正黑體" pitchFamily="34" charset="-12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ea typeface="微軟正黑體" pitchFamily="34" charset="-12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ea typeface="微軟正黑體" pitchFamily="34" charset="-12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ea typeface="微軟正黑體" pitchFamily="34" charset="-12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ea typeface="微軟正黑體" pitchFamily="34" charset="-120"/>
              </a:defRPr>
            </a:lvl9pPr>
          </a:lstStyle>
          <a:p>
            <a:pPr eaLnBrk="1" hangingPunct="1">
              <a:spcBef>
                <a:spcPct val="0"/>
              </a:spcBef>
              <a:spcAft>
                <a:spcPct val="0"/>
              </a:spcAft>
              <a:buClrTx/>
              <a:buSzTx/>
              <a:buFontTx/>
              <a:buNone/>
            </a:pPr>
            <a:endParaRPr lang="zh-TW" altLang="en-US" sz="2400">
              <a:solidFill>
                <a:schemeClr val="tx1"/>
              </a:solidFill>
              <a:latin typeface="Times New Roman" pitchFamily="18" charset="0"/>
              <a:ea typeface="新細明體" charset="-120"/>
            </a:endParaRPr>
          </a:p>
        </p:txBody>
      </p:sp>
    </p:spTree>
    <p:extLst>
      <p:ext uri="{BB962C8B-B14F-4D97-AF65-F5344CB8AC3E}">
        <p14:creationId xmlns:p14="http://schemas.microsoft.com/office/powerpoint/2010/main" val="2675788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標題 2"/>
          <p:cNvSpPr>
            <a:spLocks noGrp="1"/>
          </p:cNvSpPr>
          <p:nvPr>
            <p:ph type="title"/>
          </p:nvPr>
        </p:nvSpPr>
        <p:spPr bwMode="auto">
          <a:xfrm>
            <a:off x="1259632" y="0"/>
            <a:ext cx="6511925" cy="1143000"/>
          </a:xfrm>
        </p:spPr>
        <p:txBody>
          <a:bodyPr wrap="square" numCol="1" compatLnSpc="1">
            <a:prstTxWarp prst="textNoShape">
              <a:avLst/>
            </a:prstTxWarp>
          </a:bodyPr>
          <a:lstStyle/>
          <a:p>
            <a:pPr marL="0" indent="0" algn="ctr" eaLnBrk="1" hangingPunct="1">
              <a:buFont typeface="Georgia" pitchFamily="18" charset="0"/>
              <a:buNone/>
            </a:pPr>
            <a:r>
              <a:rPr lang="zh-TW" altLang="zh-TW" dirty="0" smtClean="0">
                <a:solidFill>
                  <a:schemeClr val="bg1"/>
                </a:solidFill>
                <a:effectLst/>
                <a:latin typeface="微軟正黑體" panose="020B0604030504040204" pitchFamily="34" charset="-120"/>
                <a:ea typeface="微軟正黑體" panose="020B0604030504040204" pitchFamily="34" charset="-120"/>
              </a:rPr>
              <a:t>不動產經紀業</a:t>
            </a:r>
            <a:r>
              <a:rPr lang="en-US" altLang="zh-TW" dirty="0" smtClean="0">
                <a:solidFill>
                  <a:schemeClr val="bg1"/>
                </a:solidFill>
                <a:effectLst/>
                <a:latin typeface="微軟正黑體" panose="020B0604030504040204" pitchFamily="34" charset="-120"/>
                <a:ea typeface="微軟正黑體" panose="020B0604030504040204" pitchFamily="34" charset="-120"/>
              </a:rPr>
              <a:t>1/2</a:t>
            </a:r>
            <a:endParaRPr lang="zh-TW" altLang="zh-TW" dirty="0" smtClean="0">
              <a:solidFill>
                <a:schemeClr val="bg1"/>
              </a:solidFill>
              <a:effectLst/>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idx="1"/>
          </p:nvPr>
        </p:nvSpPr>
        <p:spPr>
          <a:xfrm>
            <a:off x="251520" y="1268760"/>
            <a:ext cx="8785225" cy="4752528"/>
          </a:xfrm>
        </p:spPr>
        <p:txBody>
          <a:bodyPr>
            <a:normAutofit fontScale="77500" lnSpcReduction="20000"/>
          </a:bodyPr>
          <a:lstStyle/>
          <a:p>
            <a:pPr>
              <a:buFont typeface="Wingdings" panose="05000000000000000000" pitchFamily="2" charset="2"/>
              <a:buChar char="Ø"/>
              <a:defRPr/>
            </a:pPr>
            <a:r>
              <a:rPr lang="zh-TW" altLang="zh-TW" sz="5200" dirty="0" smtClean="0">
                <a:solidFill>
                  <a:schemeClr val="tx1"/>
                </a:solidFill>
                <a:latin typeface="微軟正黑體" panose="020B0604030504040204" pitchFamily="34" charset="-120"/>
                <a:ea typeface="微軟正黑體" panose="020B0604030504040204" pitchFamily="34" charset="-120"/>
              </a:rPr>
              <a:t>全力</a:t>
            </a:r>
            <a:r>
              <a:rPr lang="zh-TW" altLang="zh-TW" sz="5200" dirty="0">
                <a:solidFill>
                  <a:srgbClr val="FF0000"/>
                </a:solidFill>
                <a:latin typeface="微軟正黑體" panose="020B0604030504040204" pitchFamily="34" charset="-120"/>
                <a:ea typeface="微軟正黑體" panose="020B0604030504040204" pitchFamily="34" charset="-120"/>
              </a:rPr>
              <a:t>協助政府健全不動產交易</a:t>
            </a:r>
            <a:r>
              <a:rPr lang="zh-TW" altLang="zh-TW" sz="5200" dirty="0" smtClean="0">
                <a:solidFill>
                  <a:srgbClr val="FF0000"/>
                </a:solidFill>
                <a:latin typeface="微軟正黑體" panose="020B0604030504040204" pitchFamily="34" charset="-120"/>
                <a:ea typeface="微軟正黑體" panose="020B0604030504040204" pitchFamily="34" charset="-120"/>
              </a:rPr>
              <a:t>制度</a:t>
            </a:r>
            <a:endParaRPr lang="zh-TW" altLang="zh-TW" sz="5200" dirty="0">
              <a:solidFill>
                <a:srgbClr val="FF0000"/>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r>
              <a:rPr lang="zh-TW" altLang="zh-TW" sz="5200" dirty="0" smtClean="0">
                <a:solidFill>
                  <a:srgbClr val="FF0000"/>
                </a:solidFill>
                <a:latin typeface="微軟正黑體" panose="020B0604030504040204" pitchFamily="34" charset="-120"/>
                <a:ea typeface="微軟正黑體" panose="020B0604030504040204" pitchFamily="34" charset="-120"/>
              </a:rPr>
              <a:t>秉持</a:t>
            </a:r>
            <a:r>
              <a:rPr lang="zh-TW" altLang="zh-TW" sz="5200" dirty="0">
                <a:solidFill>
                  <a:srgbClr val="FF0000"/>
                </a:solidFill>
                <a:latin typeface="微軟正黑體" panose="020B0604030504040204" pitchFamily="34" charset="-120"/>
                <a:ea typeface="微軟正黑體" panose="020B0604030504040204" pitchFamily="34" charset="-120"/>
              </a:rPr>
              <a:t>誠信精神</a:t>
            </a:r>
            <a:r>
              <a:rPr lang="zh-TW" altLang="zh-TW" sz="5200" dirty="0">
                <a:solidFill>
                  <a:schemeClr val="tx1"/>
                </a:solidFill>
                <a:latin typeface="微軟正黑體" panose="020B0604030504040204" pitchFamily="34" charset="-120"/>
                <a:ea typeface="微軟正黑體" panose="020B0604030504040204" pitchFamily="34" charset="-120"/>
              </a:rPr>
              <a:t>並</a:t>
            </a:r>
            <a:r>
              <a:rPr lang="zh-TW" altLang="zh-TW" sz="5200" dirty="0">
                <a:solidFill>
                  <a:srgbClr val="FF0000"/>
                </a:solidFill>
                <a:latin typeface="微軟正黑體" panose="020B0604030504040204" pitchFamily="34" charset="-120"/>
                <a:ea typeface="微軟正黑體" panose="020B0604030504040204" pitchFamily="34" charset="-120"/>
              </a:rPr>
              <a:t>注重服務</a:t>
            </a:r>
            <a:r>
              <a:rPr lang="zh-TW" altLang="zh-TW" sz="5200" dirty="0" smtClean="0">
                <a:solidFill>
                  <a:srgbClr val="FF0000"/>
                </a:solidFill>
                <a:latin typeface="微軟正黑體" panose="020B0604030504040204" pitchFamily="34" charset="-120"/>
                <a:ea typeface="微軟正黑體" panose="020B0604030504040204" pitchFamily="34" charset="-120"/>
              </a:rPr>
              <a:t>品質</a:t>
            </a:r>
            <a:endParaRPr lang="zh-TW" altLang="zh-TW" sz="5200" dirty="0">
              <a:solidFill>
                <a:schemeClr val="tx1"/>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r>
              <a:rPr lang="zh-TW" altLang="zh-TW" sz="5200" dirty="0" smtClean="0">
                <a:solidFill>
                  <a:srgbClr val="FF0000"/>
                </a:solidFill>
                <a:latin typeface="微軟正黑體" panose="020B0604030504040204" pitchFamily="34" charset="-120"/>
                <a:ea typeface="微軟正黑體" panose="020B0604030504040204" pitchFamily="34" charset="-120"/>
              </a:rPr>
              <a:t>尊重</a:t>
            </a:r>
            <a:r>
              <a:rPr lang="zh-TW" altLang="zh-TW" sz="5200" dirty="0">
                <a:solidFill>
                  <a:srgbClr val="FF0000"/>
                </a:solidFill>
                <a:latin typeface="微軟正黑體" panose="020B0604030504040204" pitchFamily="34" charset="-120"/>
                <a:ea typeface="微軟正黑體" panose="020B0604030504040204" pitchFamily="34" charset="-120"/>
              </a:rPr>
              <a:t>同業之智慧財產與營業秘密</a:t>
            </a:r>
            <a:r>
              <a:rPr lang="zh-TW" altLang="zh-TW" sz="5200" dirty="0">
                <a:solidFill>
                  <a:schemeClr val="tx1"/>
                </a:solidFill>
                <a:latin typeface="微軟正黑體" panose="020B0604030504040204" pitchFamily="34" charset="-120"/>
                <a:ea typeface="微軟正黑體" panose="020B0604030504040204" pitchFamily="34" charset="-120"/>
              </a:rPr>
              <a:t>，</a:t>
            </a:r>
            <a:r>
              <a:rPr lang="zh-TW" altLang="zh-TW" sz="5200" dirty="0">
                <a:solidFill>
                  <a:srgbClr val="FF0000"/>
                </a:solidFill>
                <a:latin typeface="微軟正黑體" panose="020B0604030504040204" pitchFamily="34" charset="-120"/>
                <a:ea typeface="微軟正黑體" panose="020B0604030504040204" pitchFamily="34" charset="-120"/>
              </a:rPr>
              <a:t>維護交易市場紀律</a:t>
            </a:r>
            <a:r>
              <a:rPr lang="zh-TW" altLang="zh-TW" sz="5200" dirty="0">
                <a:solidFill>
                  <a:schemeClr val="tx1"/>
                </a:solidFill>
                <a:latin typeface="微軟正黑體" panose="020B0604030504040204" pitchFamily="34" charset="-120"/>
                <a:ea typeface="微軟正黑體" panose="020B0604030504040204" pitchFamily="34" charset="-120"/>
              </a:rPr>
              <a:t>，共同</a:t>
            </a:r>
            <a:r>
              <a:rPr lang="zh-TW" altLang="zh-TW" sz="5200" dirty="0">
                <a:solidFill>
                  <a:srgbClr val="FF0000"/>
                </a:solidFill>
                <a:latin typeface="微軟正黑體" panose="020B0604030504040204" pitchFamily="34" charset="-120"/>
                <a:ea typeface="微軟正黑體" panose="020B0604030504040204" pitchFamily="34" charset="-120"/>
              </a:rPr>
              <a:t>塑造良好經營</a:t>
            </a:r>
            <a:r>
              <a:rPr lang="zh-TW" altLang="zh-TW" sz="5200" dirty="0" smtClean="0">
                <a:solidFill>
                  <a:srgbClr val="FF0000"/>
                </a:solidFill>
                <a:latin typeface="微軟正黑體" panose="020B0604030504040204" pitchFamily="34" charset="-120"/>
                <a:ea typeface="微軟正黑體" panose="020B0604030504040204" pitchFamily="34" charset="-120"/>
              </a:rPr>
              <a:t>環境</a:t>
            </a:r>
            <a:endParaRPr lang="en-US" altLang="zh-TW" sz="5200" dirty="0">
              <a:solidFill>
                <a:schemeClr val="tx1"/>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r>
              <a:rPr lang="zh-TW" altLang="zh-TW" sz="5200" dirty="0" smtClean="0">
                <a:solidFill>
                  <a:schemeClr val="tx1"/>
                </a:solidFill>
                <a:latin typeface="微軟正黑體" panose="020B0604030504040204" pitchFamily="34" charset="-120"/>
                <a:ea typeface="微軟正黑體" panose="020B0604030504040204" pitchFamily="34" charset="-120"/>
              </a:rPr>
              <a:t>經</a:t>
            </a:r>
            <a:r>
              <a:rPr lang="zh-TW" altLang="zh-TW" sz="5200" dirty="0">
                <a:solidFill>
                  <a:schemeClr val="tx1"/>
                </a:solidFill>
                <a:latin typeface="微軟正黑體" panose="020B0604030504040204" pitchFamily="34" charset="-120"/>
                <a:ea typeface="微軟正黑體" panose="020B0604030504040204" pitchFamily="34" charset="-120"/>
              </a:rPr>
              <a:t>消費者</a:t>
            </a:r>
            <a:r>
              <a:rPr lang="zh-TW" altLang="zh-TW" sz="5200" dirty="0">
                <a:solidFill>
                  <a:srgbClr val="FF0000"/>
                </a:solidFill>
                <a:latin typeface="微軟正黑體" panose="020B0604030504040204" pitchFamily="34" charset="-120"/>
                <a:ea typeface="微軟正黑體" panose="020B0604030504040204" pitchFamily="34" charset="-120"/>
              </a:rPr>
              <a:t>通知停止使用其個人資料者</a:t>
            </a:r>
            <a:r>
              <a:rPr lang="zh-TW" altLang="zh-TW" sz="5200" dirty="0">
                <a:solidFill>
                  <a:schemeClr val="tx1"/>
                </a:solidFill>
                <a:latin typeface="微軟正黑體" panose="020B0604030504040204" pitchFamily="34" charset="-120"/>
                <a:ea typeface="微軟正黑體" panose="020B0604030504040204" pitchFamily="34" charset="-120"/>
              </a:rPr>
              <a:t>，經紀業應即</a:t>
            </a:r>
            <a:r>
              <a:rPr lang="zh-TW" altLang="zh-TW" sz="5200" dirty="0">
                <a:solidFill>
                  <a:srgbClr val="FF0000"/>
                </a:solidFill>
                <a:latin typeface="微軟正黑體" panose="020B0604030504040204" pitchFamily="34" charset="-120"/>
                <a:ea typeface="微軟正黑體" panose="020B0604030504040204" pitchFamily="34" charset="-120"/>
              </a:rPr>
              <a:t>停止</a:t>
            </a:r>
            <a:r>
              <a:rPr lang="zh-TW" altLang="zh-TW" sz="5200" dirty="0" smtClean="0">
                <a:solidFill>
                  <a:srgbClr val="FF0000"/>
                </a:solidFill>
                <a:latin typeface="微軟正黑體" panose="020B0604030504040204" pitchFamily="34" charset="-120"/>
                <a:ea typeface="微軟正黑體" panose="020B0604030504040204" pitchFamily="34" charset="-120"/>
              </a:rPr>
              <a:t>使用</a:t>
            </a:r>
            <a:endParaRPr lang="zh-TW" altLang="zh-TW" sz="5200" dirty="0">
              <a:solidFill>
                <a:schemeClr val="tx1"/>
              </a:solidFill>
              <a:latin typeface="微軟正黑體" panose="020B0604030504040204" pitchFamily="34" charset="-120"/>
              <a:ea typeface="微軟正黑體" panose="020B0604030504040204" pitchFamily="34" charset="-120"/>
            </a:endParaRPr>
          </a:p>
          <a:p>
            <a:pPr marL="0" indent="0">
              <a:buFont typeface="Georgia" pitchFamily="18" charset="0"/>
              <a:buNone/>
              <a:defRPr/>
            </a:pPr>
            <a:endParaRPr lang="zh-TW" altLang="zh-TW" sz="3000" dirty="0"/>
          </a:p>
          <a:p>
            <a:pPr marL="0" indent="0">
              <a:buFont typeface="Georgia" pitchFamily="18" charset="0"/>
              <a:buNone/>
              <a:defRPr/>
            </a:pPr>
            <a:endParaRPr lang="zh-TW" altLang="en-US" dirty="0"/>
          </a:p>
        </p:txBody>
      </p:sp>
    </p:spTree>
    <p:extLst>
      <p:ext uri="{BB962C8B-B14F-4D97-AF65-F5344CB8AC3E}">
        <p14:creationId xmlns:p14="http://schemas.microsoft.com/office/powerpoint/2010/main" val="2579947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標題 2"/>
          <p:cNvSpPr>
            <a:spLocks noGrp="1"/>
          </p:cNvSpPr>
          <p:nvPr>
            <p:ph type="title"/>
          </p:nvPr>
        </p:nvSpPr>
        <p:spPr bwMode="auto">
          <a:xfrm>
            <a:off x="1691680" y="0"/>
            <a:ext cx="6511925" cy="1143000"/>
          </a:xfrm>
        </p:spPr>
        <p:txBody>
          <a:bodyPr wrap="square" numCol="1" compatLnSpc="1">
            <a:prstTxWarp prst="textNoShape">
              <a:avLst/>
            </a:prstTxWarp>
          </a:bodyPr>
          <a:lstStyle/>
          <a:p>
            <a:pPr marL="0" indent="0" algn="ctr" eaLnBrk="1" hangingPunct="1">
              <a:buFont typeface="Georgia" pitchFamily="18" charset="0"/>
              <a:buNone/>
            </a:pPr>
            <a:r>
              <a:rPr lang="zh-TW" altLang="zh-TW" dirty="0" smtClean="0">
                <a:solidFill>
                  <a:schemeClr val="bg1"/>
                </a:solidFill>
                <a:effectLst/>
                <a:latin typeface="微軟正黑體" panose="020B0604030504040204" pitchFamily="34" charset="-120"/>
                <a:ea typeface="微軟正黑體" panose="020B0604030504040204" pitchFamily="34" charset="-120"/>
              </a:rPr>
              <a:t>不動產經紀業</a:t>
            </a:r>
            <a:r>
              <a:rPr lang="en-US" altLang="zh-TW" dirty="0" smtClean="0">
                <a:solidFill>
                  <a:schemeClr val="bg1"/>
                </a:solidFill>
                <a:effectLst/>
                <a:latin typeface="微軟正黑體" panose="020B0604030504040204" pitchFamily="34" charset="-120"/>
                <a:ea typeface="微軟正黑體" panose="020B0604030504040204" pitchFamily="34" charset="-120"/>
              </a:rPr>
              <a:t>2/2</a:t>
            </a:r>
            <a:endParaRPr lang="zh-TW" altLang="zh-TW" dirty="0" smtClean="0">
              <a:solidFill>
                <a:schemeClr val="bg1"/>
              </a:solidFill>
              <a:effectLst/>
              <a:latin typeface="微軟正黑體" panose="020B0604030504040204" pitchFamily="34" charset="-120"/>
              <a:ea typeface="微軟正黑體" panose="020B0604030504040204" pitchFamily="34" charset="-120"/>
            </a:endParaRPr>
          </a:p>
        </p:txBody>
      </p:sp>
      <p:sp>
        <p:nvSpPr>
          <p:cNvPr id="76802" name="內容版面配置區 1"/>
          <p:cNvSpPr>
            <a:spLocks noGrp="1"/>
          </p:cNvSpPr>
          <p:nvPr>
            <p:ph idx="1"/>
          </p:nvPr>
        </p:nvSpPr>
        <p:spPr>
          <a:xfrm>
            <a:off x="107504" y="1340768"/>
            <a:ext cx="8785225" cy="4570413"/>
          </a:xfrm>
        </p:spPr>
        <p:txBody>
          <a:bodyPr/>
          <a:lstStyle/>
          <a:p>
            <a:pPr>
              <a:lnSpc>
                <a:spcPct val="80000"/>
              </a:lnSpc>
              <a:buFont typeface="Wingdings" pitchFamily="2" charset="2"/>
              <a:buChar char="Ø"/>
            </a:pPr>
            <a:r>
              <a:rPr lang="zh-TW" altLang="zh-TW" sz="3600" dirty="0" smtClean="0">
                <a:solidFill>
                  <a:schemeClr val="tx1"/>
                </a:solidFill>
                <a:latin typeface="微軟正黑體" panose="020B0604030504040204" pitchFamily="34" charset="-120"/>
                <a:ea typeface="微軟正黑體" panose="020B0604030504040204" pitchFamily="34" charset="-120"/>
              </a:rPr>
              <a:t>經紀業之間應相互尊重，</a:t>
            </a:r>
            <a:r>
              <a:rPr lang="zh-TW" altLang="zh-TW" sz="3600" dirty="0" smtClean="0">
                <a:solidFill>
                  <a:srgbClr val="FF0000"/>
                </a:solidFill>
                <a:latin typeface="微軟正黑體" panose="020B0604030504040204" pitchFamily="34" charset="-120"/>
                <a:ea typeface="微軟正黑體" panose="020B0604030504040204" pitchFamily="34" charset="-120"/>
              </a:rPr>
              <a:t>維護同業之正當權益</a:t>
            </a:r>
            <a:r>
              <a:rPr lang="zh-TW" altLang="zh-TW" sz="3600" dirty="0" smtClean="0">
                <a:solidFill>
                  <a:schemeClr val="tx1"/>
                </a:solidFill>
                <a:latin typeface="微軟正黑體" panose="020B0604030504040204" pitchFamily="34" charset="-120"/>
                <a:ea typeface="微軟正黑體" panose="020B0604030504040204" pitchFamily="34" charset="-120"/>
              </a:rPr>
              <a:t>，不得</a:t>
            </a:r>
            <a:r>
              <a:rPr lang="zh-TW" altLang="zh-TW" sz="3600" dirty="0" smtClean="0">
                <a:solidFill>
                  <a:srgbClr val="FF0000"/>
                </a:solidFill>
                <a:latin typeface="微軟正黑體" panose="020B0604030504040204" pitchFamily="34" charset="-120"/>
                <a:ea typeface="微軟正黑體" panose="020B0604030504040204" pitchFamily="34" charset="-120"/>
              </a:rPr>
              <a:t>違反法令惡性競爭</a:t>
            </a:r>
            <a:r>
              <a:rPr lang="zh-TW" altLang="zh-TW" sz="3600" dirty="0" smtClean="0">
                <a:solidFill>
                  <a:schemeClr val="tx1"/>
                </a:solidFill>
                <a:latin typeface="微軟正黑體" panose="020B0604030504040204" pitchFamily="34" charset="-120"/>
                <a:ea typeface="微軟正黑體" panose="020B0604030504040204" pitchFamily="34" charset="-120"/>
              </a:rPr>
              <a:t>，或使</a:t>
            </a:r>
            <a:r>
              <a:rPr lang="zh-TW" altLang="zh-TW" sz="3600" dirty="0" smtClean="0">
                <a:solidFill>
                  <a:srgbClr val="FF0000"/>
                </a:solidFill>
                <a:latin typeface="微軟正黑體" panose="020B0604030504040204" pitchFamily="34" charset="-120"/>
                <a:ea typeface="微軟正黑體" panose="020B0604030504040204" pitchFamily="34" charset="-120"/>
              </a:rPr>
              <a:t>委託人終止對其他經紀業之委託</a:t>
            </a:r>
          </a:p>
          <a:p>
            <a:pPr>
              <a:lnSpc>
                <a:spcPct val="80000"/>
              </a:lnSpc>
              <a:buFont typeface="Wingdings" pitchFamily="2" charset="2"/>
              <a:buChar char="Ø"/>
            </a:pPr>
            <a:r>
              <a:rPr lang="zh-TW" altLang="zh-TW" sz="3600" dirty="0" smtClean="0">
                <a:solidFill>
                  <a:schemeClr val="tx1"/>
                </a:solidFill>
                <a:latin typeface="微軟正黑體" panose="020B0604030504040204" pitchFamily="34" charset="-120"/>
                <a:ea typeface="微軟正黑體" panose="020B0604030504040204" pitchFamily="34" charset="-120"/>
              </a:rPr>
              <a:t>應依法令規定對消費者揭露不動產說明書應記載之內容，</a:t>
            </a:r>
            <a:r>
              <a:rPr lang="zh-TW" altLang="zh-TW" sz="3600" dirty="0" smtClean="0">
                <a:solidFill>
                  <a:srgbClr val="FF0000"/>
                </a:solidFill>
                <a:latin typeface="微軟正黑體" panose="020B0604030504040204" pitchFamily="34" charset="-120"/>
                <a:ea typeface="微軟正黑體" panose="020B0604030504040204" pitchFamily="34" charset="-120"/>
              </a:rPr>
              <a:t>不得有蓄意矇蔽欺罔之行為</a:t>
            </a:r>
          </a:p>
          <a:p>
            <a:pPr>
              <a:lnSpc>
                <a:spcPct val="80000"/>
              </a:lnSpc>
              <a:buFont typeface="Wingdings" pitchFamily="2" charset="2"/>
              <a:buChar char="Ø"/>
            </a:pPr>
            <a:r>
              <a:rPr lang="zh-TW" altLang="zh-TW" sz="3600" dirty="0" smtClean="0">
                <a:solidFill>
                  <a:schemeClr val="tx1"/>
                </a:solidFill>
                <a:latin typeface="微軟正黑體" panose="020B0604030504040204" pitchFamily="34" charset="-120"/>
                <a:ea typeface="微軟正黑體" panose="020B0604030504040204" pitchFamily="34" charset="-120"/>
              </a:rPr>
              <a:t>不得與經紀人員通謀，使其</a:t>
            </a:r>
            <a:r>
              <a:rPr lang="zh-TW" altLang="zh-TW" sz="3600" dirty="0" smtClean="0">
                <a:solidFill>
                  <a:srgbClr val="FF0000"/>
                </a:solidFill>
                <a:latin typeface="微軟正黑體" panose="020B0604030504040204" pitchFamily="34" charset="-120"/>
                <a:ea typeface="微軟正黑體" panose="020B0604030504040204" pitchFamily="34" charset="-120"/>
              </a:rPr>
              <a:t>未親自執行業務而假藉其名義對外執行業務</a:t>
            </a:r>
          </a:p>
          <a:p>
            <a:pPr>
              <a:lnSpc>
                <a:spcPct val="80000"/>
              </a:lnSpc>
              <a:buFont typeface="Wingdings" pitchFamily="2" charset="2"/>
              <a:buChar char="Ø"/>
            </a:pPr>
            <a:r>
              <a:rPr lang="zh-TW" altLang="zh-TW" sz="3600" dirty="0" smtClean="0">
                <a:solidFill>
                  <a:schemeClr val="tx1"/>
                </a:solidFill>
                <a:latin typeface="微軟正黑體" panose="020B0604030504040204" pitchFamily="34" charset="-120"/>
                <a:ea typeface="微軟正黑體" panose="020B0604030504040204" pitchFamily="34" charset="-120"/>
              </a:rPr>
              <a:t>應負責督導經紀人員</a:t>
            </a:r>
            <a:r>
              <a:rPr lang="zh-TW" altLang="zh-TW" sz="3600" dirty="0" smtClean="0">
                <a:solidFill>
                  <a:srgbClr val="FF0000"/>
                </a:solidFill>
                <a:latin typeface="微軟正黑體" panose="020B0604030504040204" pitchFamily="34" charset="-120"/>
                <a:ea typeface="微軟正黑體" panose="020B0604030504040204" pitchFamily="34" charset="-120"/>
              </a:rPr>
              <a:t>不得有違法或不當之行為</a:t>
            </a:r>
          </a:p>
          <a:p>
            <a:endParaRPr lang="zh-TW" altLang="en-US" dirty="0" smtClean="0"/>
          </a:p>
        </p:txBody>
      </p:sp>
    </p:spTree>
    <p:extLst>
      <p:ext uri="{BB962C8B-B14F-4D97-AF65-F5344CB8AC3E}">
        <p14:creationId xmlns:p14="http://schemas.microsoft.com/office/powerpoint/2010/main" val="3903229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標題 2"/>
          <p:cNvSpPr>
            <a:spLocks noGrp="1"/>
          </p:cNvSpPr>
          <p:nvPr>
            <p:ph type="title"/>
          </p:nvPr>
        </p:nvSpPr>
        <p:spPr bwMode="auto">
          <a:xfrm>
            <a:off x="1547664" y="0"/>
            <a:ext cx="6511925" cy="1143000"/>
          </a:xfrm>
        </p:spPr>
        <p:txBody>
          <a:bodyPr wrap="square" numCol="1" compatLnSpc="1">
            <a:prstTxWarp prst="textNoShape">
              <a:avLst/>
            </a:prstTxWarp>
          </a:bodyPr>
          <a:lstStyle/>
          <a:p>
            <a:pPr marL="0" indent="0" algn="ctr" eaLnBrk="1" hangingPunct="1">
              <a:buFont typeface="Georgia" pitchFamily="18" charset="0"/>
              <a:buNone/>
            </a:pPr>
            <a:r>
              <a:rPr lang="zh-TW" altLang="zh-TW" dirty="0" smtClean="0">
                <a:solidFill>
                  <a:schemeClr val="bg1"/>
                </a:solidFill>
                <a:effectLst/>
                <a:latin typeface="微軟正黑體" panose="020B0604030504040204" pitchFamily="34" charset="-120"/>
                <a:ea typeface="微軟正黑體" panose="020B0604030504040204" pitchFamily="34" charset="-120"/>
              </a:rPr>
              <a:t>不動產經紀人員</a:t>
            </a:r>
            <a:r>
              <a:rPr lang="en-US" altLang="zh-TW" dirty="0" smtClean="0">
                <a:solidFill>
                  <a:schemeClr val="bg1"/>
                </a:solidFill>
                <a:effectLst/>
                <a:latin typeface="微軟正黑體" panose="020B0604030504040204" pitchFamily="34" charset="-120"/>
                <a:ea typeface="微軟正黑體" panose="020B0604030504040204" pitchFamily="34" charset="-120"/>
              </a:rPr>
              <a:t>1/2</a:t>
            </a:r>
            <a:endParaRPr lang="zh-TW" altLang="zh-TW" dirty="0" smtClean="0">
              <a:solidFill>
                <a:schemeClr val="bg1"/>
              </a:solidFill>
              <a:effectLst/>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idx="1"/>
          </p:nvPr>
        </p:nvSpPr>
        <p:spPr>
          <a:xfrm>
            <a:off x="358775" y="1124744"/>
            <a:ext cx="8785225" cy="4568825"/>
          </a:xfrm>
        </p:spPr>
        <p:txBody>
          <a:bodyPr>
            <a:normAutofit fontScale="85000" lnSpcReduction="10000"/>
          </a:bodyPr>
          <a:lstStyle/>
          <a:p>
            <a:pPr>
              <a:buFont typeface="Wingdings" panose="05000000000000000000" pitchFamily="2" charset="2"/>
              <a:buChar char="Ø"/>
              <a:defRPr/>
            </a:pPr>
            <a:r>
              <a:rPr lang="zh-TW" altLang="zh-TW" sz="3700" dirty="0" smtClean="0">
                <a:solidFill>
                  <a:srgbClr val="FF0000"/>
                </a:solidFill>
                <a:latin typeface="微軟正黑體" panose="020B0604030504040204" pitchFamily="34" charset="-120"/>
                <a:ea typeface="微軟正黑體" panose="020B0604030504040204" pitchFamily="34" charset="-120"/>
              </a:rPr>
              <a:t>掌握</a:t>
            </a:r>
            <a:r>
              <a:rPr lang="zh-TW" altLang="zh-TW" sz="3700" dirty="0">
                <a:solidFill>
                  <a:srgbClr val="FF0000"/>
                </a:solidFill>
                <a:latin typeface="微軟正黑體" panose="020B0604030504040204" pitchFamily="34" charset="-120"/>
                <a:ea typeface="微軟正黑體" panose="020B0604030504040204" pitchFamily="34" charset="-120"/>
              </a:rPr>
              <a:t>市埸資訊</a:t>
            </a:r>
            <a:r>
              <a:rPr lang="zh-TW" altLang="zh-TW" sz="3700" dirty="0">
                <a:solidFill>
                  <a:schemeClr val="tx1"/>
                </a:solidFill>
                <a:latin typeface="微軟正黑體" panose="020B0604030504040204" pitchFamily="34" charset="-120"/>
                <a:ea typeface="微軟正黑體" panose="020B0604030504040204" pitchFamily="34" charset="-120"/>
              </a:rPr>
              <a:t>，參與</a:t>
            </a:r>
            <a:r>
              <a:rPr lang="zh-TW" altLang="zh-TW" sz="3700" dirty="0">
                <a:solidFill>
                  <a:srgbClr val="FF0000"/>
                </a:solidFill>
                <a:latin typeface="微軟正黑體" panose="020B0604030504040204" pitchFamily="34" charset="-120"/>
                <a:ea typeface="微軟正黑體" panose="020B0604030504040204" pitchFamily="34" charset="-120"/>
              </a:rPr>
              <a:t>專業訓練</a:t>
            </a:r>
            <a:r>
              <a:rPr lang="zh-TW" altLang="zh-TW" sz="3700" dirty="0">
                <a:solidFill>
                  <a:schemeClr val="tx1"/>
                </a:solidFill>
                <a:latin typeface="微軟正黑體" panose="020B0604030504040204" pitchFamily="34" charset="-120"/>
                <a:ea typeface="微軟正黑體" panose="020B0604030504040204" pitchFamily="34" charset="-120"/>
              </a:rPr>
              <a:t>，</a:t>
            </a:r>
            <a:r>
              <a:rPr lang="zh-TW" altLang="zh-TW" sz="3700" dirty="0">
                <a:solidFill>
                  <a:srgbClr val="FF0000"/>
                </a:solidFill>
                <a:latin typeface="微軟正黑體" panose="020B0604030504040204" pitchFamily="34" charset="-120"/>
                <a:ea typeface="微軟正黑體" panose="020B0604030504040204" pitchFamily="34" charset="-120"/>
              </a:rPr>
              <a:t>增進專業</a:t>
            </a:r>
            <a:r>
              <a:rPr lang="zh-TW" altLang="zh-TW" sz="3700" dirty="0" smtClean="0">
                <a:solidFill>
                  <a:srgbClr val="FF0000"/>
                </a:solidFill>
                <a:latin typeface="微軟正黑體" panose="020B0604030504040204" pitchFamily="34" charset="-120"/>
                <a:ea typeface="微軟正黑體" panose="020B0604030504040204" pitchFamily="34" charset="-120"/>
              </a:rPr>
              <a:t>能力</a:t>
            </a:r>
            <a:endParaRPr lang="en-US" altLang="zh-TW" sz="3700" dirty="0" smtClean="0">
              <a:solidFill>
                <a:schemeClr val="tx1"/>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r>
              <a:rPr lang="zh-TW" altLang="zh-TW" sz="3700" dirty="0" smtClean="0">
                <a:solidFill>
                  <a:schemeClr val="tx1"/>
                </a:solidFill>
                <a:latin typeface="微軟正黑體" panose="020B0604030504040204" pitchFamily="34" charset="-120"/>
                <a:ea typeface="微軟正黑體" panose="020B0604030504040204" pitchFamily="34" charset="-120"/>
              </a:rPr>
              <a:t>謹言慎行</a:t>
            </a:r>
            <a:r>
              <a:rPr lang="zh-TW" altLang="zh-TW" sz="3700" dirty="0">
                <a:solidFill>
                  <a:schemeClr val="tx1"/>
                </a:solidFill>
                <a:latin typeface="微軟正黑體" panose="020B0604030504040204" pitchFamily="34" charset="-120"/>
                <a:ea typeface="微軟正黑體" panose="020B0604030504040204" pitchFamily="34" charset="-120"/>
              </a:rPr>
              <a:t>，</a:t>
            </a:r>
            <a:r>
              <a:rPr lang="zh-TW" altLang="zh-TW" sz="3700" dirty="0">
                <a:solidFill>
                  <a:srgbClr val="FF0000"/>
                </a:solidFill>
                <a:latin typeface="微軟正黑體" panose="020B0604030504040204" pitchFamily="34" charset="-120"/>
                <a:ea typeface="微軟正黑體" panose="020B0604030504040204" pitchFamily="34" charset="-120"/>
              </a:rPr>
              <a:t>兼顧消費者合法權益及社會共同</a:t>
            </a:r>
            <a:r>
              <a:rPr lang="zh-TW" altLang="zh-TW" sz="3700" dirty="0" smtClean="0">
                <a:solidFill>
                  <a:srgbClr val="FF0000"/>
                </a:solidFill>
                <a:latin typeface="微軟正黑體" panose="020B0604030504040204" pitchFamily="34" charset="-120"/>
                <a:ea typeface="微軟正黑體" panose="020B0604030504040204" pitchFamily="34" charset="-120"/>
              </a:rPr>
              <a:t>利益</a:t>
            </a:r>
            <a:endParaRPr lang="zh-TW" altLang="zh-TW" sz="3700" dirty="0">
              <a:solidFill>
                <a:srgbClr val="FF0000"/>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r>
              <a:rPr lang="zh-TW" altLang="zh-TW" sz="3700" dirty="0" smtClean="0">
                <a:solidFill>
                  <a:schemeClr val="tx1"/>
                </a:solidFill>
                <a:latin typeface="微軟正黑體" panose="020B0604030504040204" pitchFamily="34" charset="-120"/>
                <a:ea typeface="微軟正黑體" panose="020B0604030504040204" pitchFamily="34" charset="-120"/>
              </a:rPr>
              <a:t>應</a:t>
            </a:r>
            <a:r>
              <a:rPr lang="zh-TW" altLang="zh-TW" sz="3700" dirty="0">
                <a:solidFill>
                  <a:srgbClr val="FF0000"/>
                </a:solidFill>
                <a:latin typeface="微軟正黑體" panose="020B0604030504040204" pitchFamily="34" charset="-120"/>
                <a:ea typeface="微軟正黑體" panose="020B0604030504040204" pitchFamily="34" charset="-120"/>
              </a:rPr>
              <a:t>維護消費者及經紀業之權益，不得</a:t>
            </a:r>
            <a:r>
              <a:rPr lang="zh-TW" altLang="zh-TW" sz="3700" dirty="0" smtClean="0">
                <a:solidFill>
                  <a:srgbClr val="FF0000"/>
                </a:solidFill>
                <a:latin typeface="微軟正黑體" panose="020B0604030504040204" pitchFamily="34" charset="-120"/>
                <a:ea typeface="微軟正黑體" panose="020B0604030504040204" pitchFamily="34" charset="-120"/>
              </a:rPr>
              <a:t>營私舞弊</a:t>
            </a:r>
            <a:endParaRPr lang="zh-TW" altLang="zh-TW" sz="3700" dirty="0">
              <a:solidFill>
                <a:srgbClr val="FF0000"/>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r>
              <a:rPr lang="zh-TW" altLang="zh-TW" sz="3700" dirty="0" smtClean="0">
                <a:solidFill>
                  <a:srgbClr val="FF0000"/>
                </a:solidFill>
                <a:latin typeface="微軟正黑體" panose="020B0604030504040204" pitchFamily="34" charset="-120"/>
                <a:ea typeface="微軟正黑體" panose="020B0604030504040204" pitchFamily="34" charset="-120"/>
              </a:rPr>
              <a:t>不得</a:t>
            </a:r>
            <a:r>
              <a:rPr lang="zh-TW" altLang="zh-TW" sz="3700" dirty="0">
                <a:solidFill>
                  <a:srgbClr val="FF0000"/>
                </a:solidFill>
                <a:latin typeface="微軟正黑體" panose="020B0604030504040204" pitchFamily="34" charset="-120"/>
                <a:ea typeface="微軟正黑體" panose="020B0604030504040204" pitchFamily="34" charset="-120"/>
              </a:rPr>
              <a:t>不當利用土地登記及地價電子資料謄本之住址資料，侵擾所有權</a:t>
            </a:r>
            <a:r>
              <a:rPr lang="zh-TW" altLang="zh-TW" sz="3700" dirty="0" smtClean="0">
                <a:solidFill>
                  <a:srgbClr val="FF0000"/>
                </a:solidFill>
                <a:latin typeface="微軟正黑體" panose="020B0604030504040204" pitchFamily="34" charset="-120"/>
                <a:ea typeface="微軟正黑體" panose="020B0604030504040204" pitchFamily="34" charset="-120"/>
              </a:rPr>
              <a:t>人</a:t>
            </a:r>
            <a:endParaRPr lang="zh-TW" altLang="zh-TW" sz="3700" dirty="0">
              <a:solidFill>
                <a:schemeClr val="tx1"/>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r>
              <a:rPr lang="zh-TW" altLang="zh-TW" sz="3700" dirty="0" smtClean="0">
                <a:solidFill>
                  <a:schemeClr val="tx1"/>
                </a:solidFill>
                <a:latin typeface="微軟正黑體" panose="020B0604030504040204" pitchFamily="34" charset="-120"/>
                <a:ea typeface="微軟正黑體" panose="020B0604030504040204" pitchFamily="34" charset="-120"/>
              </a:rPr>
              <a:t>不動產</a:t>
            </a:r>
            <a:r>
              <a:rPr lang="zh-TW" altLang="zh-TW" sz="3700" dirty="0">
                <a:solidFill>
                  <a:schemeClr val="tx1"/>
                </a:solidFill>
                <a:latin typeface="微軟正黑體" panose="020B0604030504040204" pitchFamily="34" charset="-120"/>
                <a:ea typeface="微軟正黑體" panose="020B0604030504040204" pitchFamily="34" charset="-120"/>
              </a:rPr>
              <a:t>之買賣、互易、租賃或代理銷售，如委由經紀業仲介業務者，於</a:t>
            </a:r>
            <a:r>
              <a:rPr lang="zh-TW" altLang="zh-TW" sz="3700" dirty="0">
                <a:solidFill>
                  <a:srgbClr val="FF0000"/>
                </a:solidFill>
                <a:latin typeface="微軟正黑體" panose="020B0604030504040204" pitchFamily="34" charset="-120"/>
                <a:ea typeface="微軟正黑體" panose="020B0604030504040204" pitchFamily="34" charset="-120"/>
              </a:rPr>
              <a:t>簽訂各項不動產交易契約，經紀人不得於空白契約上</a:t>
            </a:r>
            <a:r>
              <a:rPr lang="zh-TW" altLang="zh-TW" sz="3700" dirty="0" smtClean="0">
                <a:solidFill>
                  <a:srgbClr val="FF0000"/>
                </a:solidFill>
                <a:latin typeface="微軟正黑體" panose="020B0604030504040204" pitchFamily="34" charset="-120"/>
                <a:ea typeface="微軟正黑體" panose="020B0604030504040204" pitchFamily="34" charset="-120"/>
              </a:rPr>
              <a:t>簽章</a:t>
            </a:r>
            <a:endParaRPr lang="zh-TW" altLang="zh-TW" sz="3700" dirty="0">
              <a:solidFill>
                <a:schemeClr val="tx1"/>
              </a:solidFill>
              <a:latin typeface="微軟正黑體" panose="020B0604030504040204" pitchFamily="34" charset="-120"/>
              <a:ea typeface="微軟正黑體" panose="020B0604030504040204" pitchFamily="34" charset="-120"/>
            </a:endParaRPr>
          </a:p>
          <a:p>
            <a:pPr marL="0" indent="0">
              <a:buFont typeface="Georgia" pitchFamily="18" charset="0"/>
              <a:buNone/>
              <a:defRPr/>
            </a:pPr>
            <a:endParaRPr lang="zh-TW" altLang="en-US" sz="3200" dirty="0"/>
          </a:p>
        </p:txBody>
      </p:sp>
    </p:spTree>
    <p:extLst>
      <p:ext uri="{BB962C8B-B14F-4D97-AF65-F5344CB8AC3E}">
        <p14:creationId xmlns:p14="http://schemas.microsoft.com/office/powerpoint/2010/main" val="3172159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標題 2"/>
          <p:cNvSpPr>
            <a:spLocks noGrp="1"/>
          </p:cNvSpPr>
          <p:nvPr>
            <p:ph type="title"/>
          </p:nvPr>
        </p:nvSpPr>
        <p:spPr bwMode="auto">
          <a:xfrm>
            <a:off x="1619672" y="0"/>
            <a:ext cx="6511925" cy="1143000"/>
          </a:xfrm>
        </p:spPr>
        <p:txBody>
          <a:bodyPr wrap="square" numCol="1" compatLnSpc="1">
            <a:prstTxWarp prst="textNoShape">
              <a:avLst/>
            </a:prstTxWarp>
          </a:bodyPr>
          <a:lstStyle/>
          <a:p>
            <a:pPr marL="0" indent="0" algn="ctr" eaLnBrk="1" hangingPunct="1">
              <a:buFont typeface="Georgia" pitchFamily="18" charset="0"/>
              <a:buNone/>
            </a:pPr>
            <a:r>
              <a:rPr lang="zh-TW" altLang="zh-TW" dirty="0" smtClean="0">
                <a:solidFill>
                  <a:schemeClr val="bg1"/>
                </a:solidFill>
                <a:effectLst/>
                <a:latin typeface="微軟正黑體" panose="020B0604030504040204" pitchFamily="34" charset="-120"/>
                <a:ea typeface="微軟正黑體" panose="020B0604030504040204" pitchFamily="34" charset="-120"/>
              </a:rPr>
              <a:t>不動產經紀人員</a:t>
            </a:r>
            <a:r>
              <a:rPr lang="en-US" altLang="zh-TW" dirty="0" smtClean="0">
                <a:solidFill>
                  <a:schemeClr val="bg1"/>
                </a:solidFill>
                <a:effectLst/>
                <a:latin typeface="微軟正黑體" panose="020B0604030504040204" pitchFamily="34" charset="-120"/>
                <a:ea typeface="微軟正黑體" panose="020B0604030504040204" pitchFamily="34" charset="-120"/>
              </a:rPr>
              <a:t>2/2</a:t>
            </a:r>
            <a:endParaRPr lang="zh-TW" altLang="zh-TW" dirty="0" smtClean="0">
              <a:solidFill>
                <a:schemeClr val="bg1"/>
              </a:solidFill>
              <a:effectLst/>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idx="1"/>
          </p:nvPr>
        </p:nvSpPr>
        <p:spPr>
          <a:xfrm>
            <a:off x="251520" y="1124744"/>
            <a:ext cx="8785225" cy="4568825"/>
          </a:xfrm>
          <a:prstGeom prst="rect">
            <a:avLst/>
          </a:prstGeom>
        </p:spPr>
        <p:txBody>
          <a:bodyPr>
            <a:normAutofit fontScale="92500" lnSpcReduction="20000"/>
          </a:bodyPr>
          <a:lstStyle/>
          <a:p>
            <a:pPr>
              <a:buFont typeface="Wingdings" panose="05000000000000000000" pitchFamily="2" charset="2"/>
              <a:buChar char="Ø"/>
              <a:defRPr/>
            </a:pPr>
            <a:r>
              <a:rPr lang="zh-TW" altLang="zh-TW" sz="3100" dirty="0" smtClean="0">
                <a:solidFill>
                  <a:schemeClr val="tx1"/>
                </a:solidFill>
                <a:latin typeface="微軟正黑體" panose="020B0604030504040204" pitchFamily="34" charset="-120"/>
                <a:ea typeface="微軟正黑體" panose="020B0604030504040204" pitchFamily="34" charset="-120"/>
              </a:rPr>
              <a:t>執行</a:t>
            </a:r>
            <a:r>
              <a:rPr lang="zh-TW" altLang="zh-TW" sz="3100" dirty="0">
                <a:solidFill>
                  <a:schemeClr val="tx1"/>
                </a:solidFill>
                <a:latin typeface="微軟正黑體" panose="020B0604030504040204" pitchFamily="34" charset="-120"/>
                <a:ea typeface="微軟正黑體" panose="020B0604030504040204" pitchFamily="34" charset="-120"/>
              </a:rPr>
              <a:t>業務過程中，不動產說明書應落實由不動產經紀人員向不動產交易相對人解說，其解說人應於不動產說明書</a:t>
            </a:r>
            <a:r>
              <a:rPr lang="zh-TW" altLang="zh-TW" sz="3100" dirty="0" smtClean="0">
                <a:solidFill>
                  <a:schemeClr val="tx1"/>
                </a:solidFill>
                <a:latin typeface="微軟正黑體" panose="020B0604030504040204" pitchFamily="34" charset="-120"/>
                <a:ea typeface="微軟正黑體" panose="020B0604030504040204" pitchFamily="34" charset="-120"/>
              </a:rPr>
              <a:t>簽章</a:t>
            </a:r>
            <a:endParaRPr lang="zh-TW" altLang="zh-TW" sz="3100" dirty="0">
              <a:solidFill>
                <a:schemeClr val="tx1"/>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r>
              <a:rPr lang="zh-TW" altLang="zh-TW" sz="3100" dirty="0" smtClean="0">
                <a:solidFill>
                  <a:schemeClr val="tx1"/>
                </a:solidFill>
                <a:latin typeface="微軟正黑體" panose="020B0604030504040204" pitchFamily="34" charset="-120"/>
                <a:ea typeface="微軟正黑體" panose="020B0604030504040204" pitchFamily="34" charset="-120"/>
              </a:rPr>
              <a:t>不動產</a:t>
            </a:r>
            <a:r>
              <a:rPr lang="zh-TW" altLang="zh-TW" sz="3100" dirty="0">
                <a:solidFill>
                  <a:schemeClr val="tx1"/>
                </a:solidFill>
                <a:latin typeface="微軟正黑體" panose="020B0604030504040204" pitchFamily="34" charset="-120"/>
                <a:ea typeface="微軟正黑體" panose="020B0604030504040204" pitchFamily="34" charset="-120"/>
              </a:rPr>
              <a:t>仲介業者及不動產經紀人員，開發案源或居間或代理時，</a:t>
            </a:r>
            <a:r>
              <a:rPr lang="zh-TW" altLang="zh-TW" sz="3100" dirty="0">
                <a:solidFill>
                  <a:srgbClr val="FF0000"/>
                </a:solidFill>
                <a:latin typeface="微軟正黑體" panose="020B0604030504040204" pitchFamily="34" charset="-120"/>
                <a:ea typeface="微軟正黑體" panose="020B0604030504040204" pitchFamily="34" charset="-120"/>
              </a:rPr>
              <a:t>不得以不當或有不法行為騷擾</a:t>
            </a:r>
            <a:r>
              <a:rPr lang="zh-TW" altLang="zh-TW" sz="3100" dirty="0" smtClean="0">
                <a:solidFill>
                  <a:srgbClr val="FF0000"/>
                </a:solidFill>
                <a:latin typeface="微軟正黑體" panose="020B0604030504040204" pitchFamily="34" charset="-120"/>
                <a:ea typeface="微軟正黑體" panose="020B0604030504040204" pitchFamily="34" charset="-120"/>
              </a:rPr>
              <a:t>當事人</a:t>
            </a:r>
            <a:endParaRPr lang="zh-TW" altLang="zh-TW" sz="3100" dirty="0">
              <a:solidFill>
                <a:schemeClr val="tx1"/>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r>
              <a:rPr lang="zh-TW" altLang="zh-TW" sz="3100" dirty="0" smtClean="0">
                <a:solidFill>
                  <a:schemeClr val="tx1"/>
                </a:solidFill>
                <a:latin typeface="微軟正黑體" panose="020B0604030504040204" pitchFamily="34" charset="-120"/>
                <a:ea typeface="微軟正黑體" panose="020B0604030504040204" pitchFamily="34" charset="-120"/>
              </a:rPr>
              <a:t>不動產</a:t>
            </a:r>
            <a:r>
              <a:rPr lang="zh-TW" altLang="zh-TW" sz="3100" dirty="0">
                <a:solidFill>
                  <a:schemeClr val="tx1"/>
                </a:solidFill>
                <a:latin typeface="微軟正黑體" panose="020B0604030504040204" pitchFamily="34" charset="-120"/>
                <a:ea typeface="微軟正黑體" panose="020B0604030504040204" pitchFamily="34" charset="-120"/>
              </a:rPr>
              <a:t>仲介業及不動產經紀人員</a:t>
            </a:r>
            <a:r>
              <a:rPr lang="zh-TW" altLang="zh-TW" sz="3100" dirty="0">
                <a:solidFill>
                  <a:srgbClr val="FF0000"/>
                </a:solidFill>
                <a:latin typeface="微軟正黑體" panose="020B0604030504040204" pitchFamily="34" charset="-120"/>
                <a:ea typeface="微軟正黑體" panose="020B0604030504040204" pitchFamily="34" charset="-120"/>
              </a:rPr>
              <a:t>不得在夜間九點以後開發案源</a:t>
            </a:r>
            <a:r>
              <a:rPr lang="zh-TW" altLang="zh-TW" sz="3100" dirty="0">
                <a:solidFill>
                  <a:schemeClr val="tx1"/>
                </a:solidFill>
                <a:latin typeface="微軟正黑體" panose="020B0604030504040204" pitchFamily="34" charset="-120"/>
                <a:ea typeface="微軟正黑體" panose="020B0604030504040204" pitchFamily="34" charset="-120"/>
              </a:rPr>
              <a:t>。但經</a:t>
            </a:r>
            <a:r>
              <a:rPr lang="zh-TW" altLang="zh-TW" sz="3100" dirty="0">
                <a:solidFill>
                  <a:srgbClr val="FF0000"/>
                </a:solidFill>
                <a:latin typeface="微軟正黑體" panose="020B0604030504040204" pitchFamily="34" charset="-120"/>
                <a:ea typeface="微軟正黑體" panose="020B0604030504040204" pitchFamily="34" charset="-120"/>
              </a:rPr>
              <a:t>當事人同意或業務尚在執行中，不在此</a:t>
            </a:r>
            <a:r>
              <a:rPr lang="zh-TW" altLang="zh-TW" sz="3100" dirty="0" smtClean="0">
                <a:solidFill>
                  <a:srgbClr val="FF0000"/>
                </a:solidFill>
                <a:latin typeface="微軟正黑體" panose="020B0604030504040204" pitchFamily="34" charset="-120"/>
                <a:ea typeface="微軟正黑體" panose="020B0604030504040204" pitchFamily="34" charset="-120"/>
              </a:rPr>
              <a:t>限</a:t>
            </a:r>
            <a:endParaRPr lang="zh-TW" altLang="zh-TW" sz="3100" dirty="0">
              <a:solidFill>
                <a:srgbClr val="FF0000"/>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r>
              <a:rPr lang="zh-TW" altLang="zh-TW" sz="3100" dirty="0" smtClean="0">
                <a:solidFill>
                  <a:srgbClr val="FF0000"/>
                </a:solidFill>
                <a:latin typeface="微軟正黑體" panose="020B0604030504040204" pitchFamily="34" charset="-120"/>
                <a:ea typeface="微軟正黑體" panose="020B0604030504040204" pitchFamily="34" charset="-120"/>
              </a:rPr>
              <a:t>不得</a:t>
            </a:r>
            <a:r>
              <a:rPr lang="zh-TW" altLang="zh-TW" sz="3100" dirty="0">
                <a:solidFill>
                  <a:schemeClr val="tx1"/>
                </a:solidFill>
                <a:latin typeface="微軟正黑體" panose="020B0604030504040204" pitchFamily="34" charset="-120"/>
                <a:ea typeface="微軟正黑體" panose="020B0604030504040204" pitchFamily="34" charset="-120"/>
              </a:rPr>
              <a:t>利用仲介買賣契約機會</a:t>
            </a:r>
            <a:r>
              <a:rPr lang="zh-TW" altLang="zh-TW" sz="3100" dirty="0">
                <a:solidFill>
                  <a:srgbClr val="FF0000"/>
                </a:solidFill>
                <a:latin typeface="微軟正黑體" panose="020B0604030504040204" pitchFamily="34" charset="-120"/>
                <a:ea typeface="微軟正黑體" panose="020B0604030504040204" pitchFamily="34" charset="-120"/>
              </a:rPr>
              <a:t>賺取</a:t>
            </a:r>
            <a:r>
              <a:rPr lang="zh-TW" altLang="zh-TW" sz="3100" dirty="0" smtClean="0">
                <a:solidFill>
                  <a:srgbClr val="FF0000"/>
                </a:solidFill>
                <a:latin typeface="微軟正黑體" panose="020B0604030504040204" pitchFamily="34" charset="-120"/>
                <a:ea typeface="微軟正黑體" panose="020B0604030504040204" pitchFamily="34" charset="-120"/>
              </a:rPr>
              <a:t>差價</a:t>
            </a:r>
            <a:endParaRPr lang="zh-TW" altLang="zh-TW" sz="3100" dirty="0">
              <a:solidFill>
                <a:srgbClr val="FF0000"/>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r>
              <a:rPr lang="zh-TW" altLang="zh-TW" sz="3100" dirty="0" smtClean="0">
                <a:solidFill>
                  <a:srgbClr val="FF0000"/>
                </a:solidFill>
                <a:latin typeface="微軟正黑體" panose="020B0604030504040204" pitchFamily="34" charset="-120"/>
                <a:ea typeface="微軟正黑體" panose="020B0604030504040204" pitchFamily="34" charset="-120"/>
              </a:rPr>
              <a:t>不</a:t>
            </a:r>
            <a:r>
              <a:rPr lang="zh-TW" altLang="zh-TW" sz="3100" dirty="0">
                <a:solidFill>
                  <a:srgbClr val="FF0000"/>
                </a:solidFill>
                <a:latin typeface="微軟正黑體" panose="020B0604030504040204" pitchFamily="34" charset="-120"/>
                <a:ea typeface="微軟正黑體" panose="020B0604030504040204" pitchFamily="34" charset="-120"/>
              </a:rPr>
              <a:t>得以自己或第三人名義冒充買受人</a:t>
            </a:r>
            <a:r>
              <a:rPr lang="zh-TW" altLang="zh-TW" sz="3100" dirty="0">
                <a:solidFill>
                  <a:schemeClr val="tx1"/>
                </a:solidFill>
                <a:latin typeface="微軟正黑體" panose="020B0604030504040204" pitchFamily="34" charset="-120"/>
                <a:ea typeface="微軟正黑體" panose="020B0604030504040204" pitchFamily="34" charset="-120"/>
              </a:rPr>
              <a:t>或出賣人誘使出賣人、買受人</a:t>
            </a:r>
            <a:r>
              <a:rPr lang="zh-TW" altLang="zh-TW" sz="3100" dirty="0">
                <a:solidFill>
                  <a:srgbClr val="FF0000"/>
                </a:solidFill>
                <a:latin typeface="微軟正黑體" panose="020B0604030504040204" pitchFamily="34" charset="-120"/>
                <a:ea typeface="微軟正黑體" panose="020B0604030504040204" pitchFamily="34" charset="-120"/>
              </a:rPr>
              <a:t>以低價或高價簽訂買賣</a:t>
            </a:r>
            <a:r>
              <a:rPr lang="zh-TW" altLang="zh-TW" sz="3100" dirty="0" smtClean="0">
                <a:solidFill>
                  <a:srgbClr val="FF0000"/>
                </a:solidFill>
                <a:latin typeface="微軟正黑體" panose="020B0604030504040204" pitchFamily="34" charset="-120"/>
                <a:ea typeface="微軟正黑體" panose="020B0604030504040204" pitchFamily="34" charset="-120"/>
              </a:rPr>
              <a:t>契約</a:t>
            </a:r>
            <a:endParaRPr lang="zh-TW" altLang="zh-TW" sz="3100" dirty="0">
              <a:solidFill>
                <a:srgbClr val="FF0000"/>
              </a:solidFill>
              <a:latin typeface="微軟正黑體" panose="020B0604030504040204" pitchFamily="34" charset="-120"/>
              <a:ea typeface="微軟正黑體" panose="020B0604030504040204" pitchFamily="34" charset="-120"/>
            </a:endParaRPr>
          </a:p>
          <a:p>
            <a:pPr marL="0" indent="0">
              <a:buFont typeface="Georgia" pitchFamily="18" charset="0"/>
              <a:buNone/>
              <a:defRPr/>
            </a:pPr>
            <a:endParaRPr lang="zh-TW" altLang="en-US" sz="3200" dirty="0"/>
          </a:p>
        </p:txBody>
      </p:sp>
    </p:spTree>
    <p:extLst>
      <p:ext uri="{BB962C8B-B14F-4D97-AF65-F5344CB8AC3E}">
        <p14:creationId xmlns:p14="http://schemas.microsoft.com/office/powerpoint/2010/main" val="392213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標題 2"/>
          <p:cNvSpPr>
            <a:spLocks noGrp="1"/>
          </p:cNvSpPr>
          <p:nvPr>
            <p:ph type="title"/>
          </p:nvPr>
        </p:nvSpPr>
        <p:spPr bwMode="auto">
          <a:xfrm>
            <a:off x="1619672" y="0"/>
            <a:ext cx="6511925" cy="1143000"/>
          </a:xfrm>
        </p:spPr>
        <p:txBody>
          <a:bodyPr wrap="square" numCol="1" compatLnSpc="1">
            <a:prstTxWarp prst="textNoShape">
              <a:avLst/>
            </a:prstTxWarp>
          </a:bodyPr>
          <a:lstStyle/>
          <a:p>
            <a:pPr marL="0" indent="0" algn="ctr" eaLnBrk="1" hangingPunct="1">
              <a:buFont typeface="Georgia" pitchFamily="18" charset="0"/>
              <a:buNone/>
            </a:pPr>
            <a:r>
              <a:rPr lang="zh-TW" altLang="en-US" dirty="0">
                <a:solidFill>
                  <a:schemeClr val="bg1"/>
                </a:solidFill>
                <a:latin typeface="微軟正黑體" panose="020B0604030504040204" pitchFamily="34" charset="-120"/>
                <a:ea typeface="微軟正黑體" panose="020B0604030504040204" pitchFamily="34" charset="-120"/>
              </a:rPr>
              <a:t>其他倫理規範</a:t>
            </a:r>
            <a:endParaRPr lang="zh-TW" altLang="zh-TW" dirty="0" smtClean="0">
              <a:solidFill>
                <a:schemeClr val="bg1"/>
              </a:solidFill>
              <a:effectLst/>
              <a:latin typeface="微軟正黑體" panose="020B0604030504040204" pitchFamily="34" charset="-120"/>
              <a:ea typeface="微軟正黑體" panose="020B0604030504040204" pitchFamily="34" charset="-120"/>
            </a:endParaRPr>
          </a:p>
        </p:txBody>
      </p:sp>
      <p:sp>
        <p:nvSpPr>
          <p:cNvPr id="79874" name="內容版面配置區 1"/>
          <p:cNvSpPr>
            <a:spLocks noGrp="1"/>
          </p:cNvSpPr>
          <p:nvPr>
            <p:ph idx="1"/>
          </p:nvPr>
        </p:nvSpPr>
        <p:spPr>
          <a:xfrm>
            <a:off x="251520" y="1340768"/>
            <a:ext cx="8785225" cy="4568825"/>
          </a:xfrm>
        </p:spPr>
        <p:txBody>
          <a:bodyPr>
            <a:normAutofit/>
          </a:bodyPr>
          <a:lstStyle/>
          <a:p>
            <a:pPr>
              <a:lnSpc>
                <a:spcPct val="90000"/>
              </a:lnSpc>
              <a:buFont typeface="Wingdings" pitchFamily="2" charset="2"/>
              <a:buChar char="Ø"/>
            </a:pPr>
            <a:r>
              <a:rPr lang="zh-TW" altLang="zh-TW" sz="3200" dirty="0" smtClean="0">
                <a:solidFill>
                  <a:schemeClr val="tx1"/>
                </a:solidFill>
                <a:latin typeface="微軟正黑體" panose="020B0604030504040204" pitchFamily="34" charset="-120"/>
                <a:ea typeface="微軟正黑體" panose="020B0604030504040204" pitchFamily="34" charset="-120"/>
              </a:rPr>
              <a:t>執行業務時，應</a:t>
            </a:r>
            <a:r>
              <a:rPr lang="zh-TW" altLang="zh-TW" sz="3200" dirty="0" smtClean="0">
                <a:solidFill>
                  <a:srgbClr val="FF0000"/>
                </a:solidFill>
                <a:latin typeface="微軟正黑體" panose="020B0604030504040204" pitchFamily="34" charset="-120"/>
                <a:ea typeface="微軟正黑體" panose="020B0604030504040204" pitchFamily="34" charset="-120"/>
              </a:rPr>
              <a:t>詳細審查不動產買賣委託人之身分</a:t>
            </a:r>
            <a:r>
              <a:rPr lang="zh-TW" altLang="zh-TW" sz="3200" dirty="0" smtClean="0">
                <a:solidFill>
                  <a:schemeClr val="tx1"/>
                </a:solidFill>
                <a:latin typeface="微軟正黑體" panose="020B0604030504040204" pitchFamily="34" charset="-120"/>
                <a:ea typeface="微軟正黑體" panose="020B0604030504040204" pitchFamily="34" charset="-120"/>
              </a:rPr>
              <a:t>，並</a:t>
            </a:r>
            <a:r>
              <a:rPr lang="zh-TW" altLang="zh-TW" sz="3200" dirty="0" smtClean="0">
                <a:solidFill>
                  <a:srgbClr val="FF0000"/>
                </a:solidFill>
                <a:latin typeface="微軟正黑體" panose="020B0604030504040204" pitchFamily="34" charset="-120"/>
                <a:ea typeface="微軟正黑體" panose="020B0604030504040204" pitchFamily="34" charset="-120"/>
              </a:rPr>
              <a:t>影印保存該身分證明文件及交易憑證</a:t>
            </a:r>
            <a:r>
              <a:rPr lang="zh-TW" altLang="zh-TW" sz="3200" dirty="0" smtClean="0">
                <a:solidFill>
                  <a:schemeClr val="tx1"/>
                </a:solidFill>
                <a:latin typeface="微軟正黑體" panose="020B0604030504040204" pitchFamily="34" charset="-120"/>
                <a:ea typeface="微軟正黑體" panose="020B0604030504040204" pitchFamily="34" charset="-120"/>
              </a:rPr>
              <a:t>，如發現</a:t>
            </a:r>
            <a:r>
              <a:rPr lang="zh-TW" altLang="zh-TW" sz="3200" dirty="0" smtClean="0">
                <a:solidFill>
                  <a:srgbClr val="FF0000"/>
                </a:solidFill>
                <a:latin typeface="微軟正黑體" panose="020B0604030504040204" pitchFamily="34" charset="-120"/>
                <a:ea typeface="微軟正黑體" panose="020B0604030504040204" pitchFamily="34" charset="-120"/>
              </a:rPr>
              <a:t>疑似洗錢之交易行為時，應向經紀業所在地同業公會通報</a:t>
            </a:r>
          </a:p>
          <a:p>
            <a:pPr>
              <a:lnSpc>
                <a:spcPct val="90000"/>
              </a:lnSpc>
              <a:buFont typeface="Wingdings" pitchFamily="2" charset="2"/>
              <a:buChar char="Ø"/>
            </a:pPr>
            <a:r>
              <a:rPr lang="zh-TW" altLang="zh-TW" sz="3200" dirty="0" smtClean="0">
                <a:solidFill>
                  <a:schemeClr val="tx1"/>
                </a:solidFill>
                <a:latin typeface="微軟正黑體" panose="020B0604030504040204" pitchFamily="34" charset="-120"/>
                <a:ea typeface="微軟正黑體" panose="020B0604030504040204" pitchFamily="34" charset="-120"/>
              </a:rPr>
              <a:t>經紀業違反規範，由所在地同業公會審議處理後，如涉及處罰事項者，該</a:t>
            </a:r>
            <a:r>
              <a:rPr lang="zh-TW" altLang="zh-TW" sz="3200" dirty="0" smtClean="0">
                <a:solidFill>
                  <a:srgbClr val="FF0000"/>
                </a:solidFill>
                <a:latin typeface="微軟正黑體" panose="020B0604030504040204" pitchFamily="34" charset="-120"/>
                <a:ea typeface="微軟正黑體" panose="020B0604030504040204" pitchFamily="34" charset="-120"/>
              </a:rPr>
              <a:t>公會應列舉事實，提出證據，報請經紀業所在地直轄市或縣（市）主管機關處理</a:t>
            </a:r>
            <a:endParaRPr lang="zh-TW" altLang="zh-TW" sz="3200" dirty="0" smtClean="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22649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0"/>
            <a:ext cx="8229600" cy="1143000"/>
          </a:xfrm>
        </p:spPr>
        <p:txBody>
          <a:bodyPr/>
          <a:lstStyle/>
          <a:p>
            <a:r>
              <a:rPr lang="zh-TW" altLang="en-US" b="1" dirty="0">
                <a:solidFill>
                  <a:schemeClr val="bg1"/>
                </a:solidFill>
                <a:latin typeface="微軟正黑體" panose="020B0604030504040204" pitchFamily="34" charset="-120"/>
                <a:ea typeface="微軟正黑體" panose="020B0604030504040204" pitchFamily="34" charset="-120"/>
              </a:rPr>
              <a:t>品牌信念</a:t>
            </a:r>
            <a:endParaRPr lang="zh-TW" altLang="en-US" dirty="0">
              <a:solidFill>
                <a:schemeClr val="bg1"/>
              </a:solidFill>
              <a:latin typeface="微軟正黑體" panose="020B0604030504040204" pitchFamily="34" charset="-120"/>
              <a:ea typeface="微軟正黑體" panose="020B0604030504040204" pitchFamily="34" charset="-120"/>
            </a:endParaRPr>
          </a:p>
        </p:txBody>
      </p:sp>
      <p:pic>
        <p:nvPicPr>
          <p:cNvPr id="102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395536" y="1268760"/>
            <a:ext cx="8424936"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0070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3"/>
          <p:cNvSpPr>
            <a:spLocks noChangeArrowheads="1"/>
          </p:cNvSpPr>
          <p:nvPr/>
        </p:nvSpPr>
        <p:spPr bwMode="auto">
          <a:xfrm>
            <a:off x="3272770" y="55702"/>
            <a:ext cx="22365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SzTx/>
              <a:buFontTx/>
              <a:buNone/>
            </a:pPr>
            <a:r>
              <a:rPr lang="zh-TW" altLang="en-US" sz="4000" dirty="0">
                <a:solidFill>
                  <a:schemeClr val="bg1"/>
                </a:solidFill>
                <a:latin typeface="微軟正黑體" pitchFamily="34" charset="-120"/>
                <a:ea typeface="微軟正黑體" pitchFamily="34" charset="-120"/>
                <a:cs typeface="華康中黑體"/>
              </a:rPr>
              <a:t>閱前須知</a:t>
            </a:r>
          </a:p>
        </p:txBody>
      </p:sp>
      <p:sp>
        <p:nvSpPr>
          <p:cNvPr id="6147" name="矩形 4"/>
          <p:cNvSpPr>
            <a:spLocks noChangeArrowheads="1"/>
          </p:cNvSpPr>
          <p:nvPr/>
        </p:nvSpPr>
        <p:spPr bwMode="auto">
          <a:xfrm>
            <a:off x="661988" y="1528763"/>
            <a:ext cx="802481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just" eaLnBrk="1" hangingPunct="1">
              <a:spcBef>
                <a:spcPct val="0"/>
              </a:spcBef>
              <a:buSzTx/>
              <a:buFont typeface="Times New Roman" pitchFamily="18" charset="0"/>
              <a:buNone/>
            </a:pPr>
            <a:r>
              <a:rPr lang="zh-TW" altLang="zh-TW" dirty="0">
                <a:latin typeface="微軟正黑體" pitchFamily="34" charset="-120"/>
                <a:ea typeface="微軟正黑體" pitchFamily="34" charset="-120"/>
              </a:rPr>
              <a:t>本參考教材資料僅供參酌，請各位教師依據本身課程性質及教學呈現，自行調整及增刪本教材資料，適切地融入您的授課內容。</a:t>
            </a:r>
            <a:endParaRPr lang="en-US" altLang="zh-TW" dirty="0">
              <a:latin typeface="微軟正黑體" pitchFamily="34" charset="-120"/>
              <a:ea typeface="微軟正黑體" pitchFamily="34" charset="-120"/>
            </a:endParaRPr>
          </a:p>
          <a:p>
            <a:pPr algn="just" eaLnBrk="1" hangingPunct="1">
              <a:spcBef>
                <a:spcPct val="0"/>
              </a:spcBef>
              <a:buSzTx/>
              <a:buFont typeface="Times New Roman" pitchFamily="18" charset="0"/>
              <a:buNone/>
            </a:pPr>
            <a:endParaRPr lang="en-US" altLang="zh-TW" dirty="0">
              <a:latin typeface="微軟正黑體" pitchFamily="34" charset="-120"/>
              <a:ea typeface="微軟正黑體" pitchFamily="34" charset="-120"/>
            </a:endParaRPr>
          </a:p>
          <a:p>
            <a:pPr algn="just" eaLnBrk="1" hangingPunct="1">
              <a:spcBef>
                <a:spcPct val="0"/>
              </a:spcBef>
              <a:buSzTx/>
              <a:buFont typeface="Times New Roman" pitchFamily="18" charset="0"/>
              <a:buNone/>
            </a:pPr>
            <a:r>
              <a:rPr lang="zh-TW" altLang="zh-TW" dirty="0">
                <a:latin typeface="微軟正黑體" pitchFamily="34" charset="-120"/>
                <a:ea typeface="微軟正黑體" pitchFamily="34" charset="-120"/>
              </a:rPr>
              <a:t>本參考資料涉及著作及智慧財產權，僅供教師校內授課用途，請勿上網傳送、散布、發布或複製予他人，謝謝您的配合！</a:t>
            </a:r>
            <a:endParaRPr lang="en-US" altLang="zh-TW" dirty="0">
              <a:latin typeface="微軟正黑體" pitchFamily="34" charset="-120"/>
              <a:ea typeface="微軟正黑體" pitchFamily="34" charset="-120"/>
            </a:endParaRPr>
          </a:p>
          <a:p>
            <a:pPr eaLnBrk="1" hangingPunct="1">
              <a:spcBef>
                <a:spcPct val="0"/>
              </a:spcBef>
              <a:buSzTx/>
              <a:buFont typeface="Times New Roman" pitchFamily="18" charset="0"/>
              <a:buNone/>
            </a:pPr>
            <a:endParaRPr lang="en-US" altLang="zh-TW" sz="2800" dirty="0">
              <a:latin typeface="微軟正黑體" pitchFamily="34" charset="-120"/>
              <a:ea typeface="微軟正黑體" pitchFamily="34" charset="-120"/>
            </a:endParaRPr>
          </a:p>
          <a:p>
            <a:pPr eaLnBrk="1" hangingPunct="1">
              <a:spcBef>
                <a:spcPct val="0"/>
              </a:spcBef>
              <a:buSzTx/>
              <a:buFont typeface="Times New Roman" pitchFamily="18" charset="0"/>
              <a:buNone/>
            </a:pPr>
            <a:endParaRPr lang="zh-TW" altLang="zh-TW" sz="2800" dirty="0">
              <a:latin typeface="微軟正黑體" pitchFamily="34" charset="-120"/>
              <a:ea typeface="微軟正黑體" pitchFamily="34" charset="-120"/>
            </a:endParaRPr>
          </a:p>
        </p:txBody>
      </p:sp>
      <p:sp>
        <p:nvSpPr>
          <p:cNvPr id="6148" name="文字方塊 5"/>
          <p:cNvSpPr txBox="1">
            <a:spLocks noChangeArrowheads="1"/>
          </p:cNvSpPr>
          <p:nvPr/>
        </p:nvSpPr>
        <p:spPr bwMode="auto">
          <a:xfrm>
            <a:off x="4848225" y="5776913"/>
            <a:ext cx="4103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r" eaLnBrk="1" hangingPunct="1">
              <a:spcBef>
                <a:spcPct val="0"/>
              </a:spcBef>
              <a:buSzTx/>
              <a:buFont typeface="Times New Roman" pitchFamily="18" charset="0"/>
              <a:buNone/>
            </a:pPr>
            <a:r>
              <a:rPr lang="zh-TW" altLang="en-US" sz="2000" dirty="0">
                <a:latin typeface="微軟正黑體" pitchFamily="34" charset="-120"/>
                <a:ea typeface="微軟正黑體" pitchFamily="34" charset="-120"/>
              </a:rPr>
              <a:t>南臺科技大學  通識教育中心敬上</a:t>
            </a:r>
          </a:p>
        </p:txBody>
      </p:sp>
      <p:pic>
        <p:nvPicPr>
          <p:cNvPr id="6149" name="Picture 2"/>
          <p:cNvPicPr>
            <a:picLocks noChangeAspect="1" noChangeArrowheads="1"/>
          </p:cNvPicPr>
          <p:nvPr/>
        </p:nvPicPr>
        <p:blipFill>
          <a:blip r:embed="rId2" cstate="email">
            <a:clrChange>
              <a:clrFrom>
                <a:srgbClr val="EEF3FA"/>
              </a:clrFrom>
              <a:clrTo>
                <a:srgbClr val="EEF3FA">
                  <a:alpha val="0"/>
                </a:srgbClr>
              </a:clrTo>
            </a:clrChange>
            <a:extLst>
              <a:ext uri="{28A0092B-C50C-407E-A947-70E740481C1C}">
                <a14:useLocalDpi xmlns:a14="http://schemas.microsoft.com/office/drawing/2010/main"/>
              </a:ext>
            </a:extLst>
          </a:blip>
          <a:srcRect/>
          <a:stretch>
            <a:fillRect/>
          </a:stretch>
        </p:blipFill>
        <p:spPr bwMode="auto">
          <a:xfrm>
            <a:off x="-344488" y="-76200"/>
            <a:ext cx="3370263" cy="83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480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259632" y="1196752"/>
            <a:ext cx="6840760" cy="4862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0"/>
            <a:ext cx="33782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47864" y="0"/>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936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331640" y="1052736"/>
            <a:ext cx="6624736" cy="5075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7462"/>
            <a:ext cx="33782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872" y="0"/>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105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44624"/>
            <a:ext cx="8229600" cy="1143000"/>
          </a:xfrm>
        </p:spPr>
        <p:txBody>
          <a:bodyPr/>
          <a:lstStyle/>
          <a:p>
            <a:r>
              <a:rPr lang="zh-TW" altLang="en-US" dirty="0" smtClean="0">
                <a:solidFill>
                  <a:schemeClr val="bg1"/>
                </a:solidFill>
                <a:latin typeface="微軟正黑體" panose="020B0604030504040204" pitchFamily="34" charset="-120"/>
                <a:ea typeface="微軟正黑體" panose="020B0604030504040204" pitchFamily="34" charset="-120"/>
              </a:rPr>
              <a:t>房地合一稅</a:t>
            </a:r>
            <a:endParaRPr lang="zh-TW" altLang="en-US" dirty="0">
              <a:solidFill>
                <a:schemeClr val="bg1"/>
              </a:solidFill>
              <a:latin typeface="微軟正黑體" panose="020B0604030504040204" pitchFamily="34" charset="-120"/>
              <a:ea typeface="微軟正黑體" panose="020B0604030504040204" pitchFamily="34" charset="-120"/>
            </a:endParaRPr>
          </a:p>
        </p:txBody>
      </p:sp>
      <p:pic>
        <p:nvPicPr>
          <p:cNvPr id="102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395536" y="1052736"/>
            <a:ext cx="8031088" cy="5027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153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Rectangle 2"/>
          <p:cNvSpPr>
            <a:spLocks noGrp="1" noChangeArrowheads="1"/>
          </p:cNvSpPr>
          <p:nvPr>
            <p:ph type="title"/>
          </p:nvPr>
        </p:nvSpPr>
        <p:spPr>
          <a:xfrm>
            <a:off x="827584" y="3473"/>
            <a:ext cx="7793038" cy="1462088"/>
          </a:xfrm>
        </p:spPr>
        <p:txBody>
          <a:bodyPr>
            <a:normAutofit/>
          </a:bodyPr>
          <a:lstStyle/>
          <a:p>
            <a:pPr eaLnBrk="1" hangingPunct="1"/>
            <a:r>
              <a:rPr lang="zh-TW" altLang="en-US" dirty="0">
                <a:solidFill>
                  <a:schemeClr val="bg1"/>
                </a:solidFill>
                <a:latin typeface="微軟正黑體" panose="020B0604030504040204" pitchFamily="34" charset="-120"/>
                <a:ea typeface="微軟正黑體" panose="020B0604030504040204" pitchFamily="34" charset="-120"/>
              </a:rPr>
              <a:t>政府</a:t>
            </a:r>
            <a:r>
              <a:rPr lang="zh-TW" altLang="en-US" dirty="0" smtClean="0">
                <a:solidFill>
                  <a:schemeClr val="bg1"/>
                </a:solidFill>
                <a:latin typeface="微軟正黑體" panose="020B0604030504040204" pitchFamily="34" charset="-120"/>
                <a:ea typeface="微軟正黑體" panose="020B0604030504040204" pitchFamily="34" charset="-120"/>
              </a:rPr>
              <a:t>法規規範</a:t>
            </a:r>
            <a:r>
              <a:rPr lang="en-US" altLang="zh-TW" dirty="0" smtClean="0">
                <a:solidFill>
                  <a:schemeClr val="bg1"/>
                </a:solidFill>
                <a:latin typeface="微軟正黑體" panose="020B0604030504040204" pitchFamily="34" charset="-120"/>
                <a:ea typeface="微軟正黑體" panose="020B0604030504040204" pitchFamily="34" charset="-120"/>
              </a:rPr>
              <a:t>(</a:t>
            </a:r>
            <a:r>
              <a:rPr lang="zh-TW" altLang="en-US" dirty="0" smtClean="0">
                <a:solidFill>
                  <a:schemeClr val="bg1"/>
                </a:solidFill>
                <a:latin typeface="微軟正黑體" panose="020B0604030504040204" pitchFamily="34" charset="-120"/>
                <a:ea typeface="微軟正黑體" panose="020B0604030504040204" pitchFamily="34" charset="-120"/>
              </a:rPr>
              <a:t>公平交易法</a:t>
            </a:r>
            <a:r>
              <a:rPr lang="en-US" altLang="zh-TW" dirty="0" smtClean="0">
                <a:solidFill>
                  <a:schemeClr val="bg1"/>
                </a:solidFill>
                <a:latin typeface="微軟正黑體" panose="020B0604030504040204" pitchFamily="34" charset="-120"/>
                <a:ea typeface="微軟正黑體" panose="020B0604030504040204" pitchFamily="34" charset="-120"/>
              </a:rPr>
              <a:t>)</a:t>
            </a:r>
            <a:endParaRPr lang="zh-TW" altLang="en-US" dirty="0" smtClean="0">
              <a:solidFill>
                <a:schemeClr val="bg1"/>
              </a:solidFill>
              <a:latin typeface="微軟正黑體" panose="020B0604030504040204" pitchFamily="34" charset="-120"/>
              <a:ea typeface="微軟正黑體" panose="020B0604030504040204" pitchFamily="34" charset="-120"/>
            </a:endParaRPr>
          </a:p>
        </p:txBody>
      </p:sp>
      <p:graphicFrame>
        <p:nvGraphicFramePr>
          <p:cNvPr id="2" name="資料庫圖表 1"/>
          <p:cNvGraphicFramePr/>
          <p:nvPr>
            <p:extLst>
              <p:ext uri="{D42A27DB-BD31-4B8C-83A1-F6EECF244321}">
                <p14:modId xmlns:p14="http://schemas.microsoft.com/office/powerpoint/2010/main" val="3873736470"/>
              </p:ext>
            </p:extLst>
          </p:nvPr>
        </p:nvGraphicFramePr>
        <p:xfrm>
          <a:off x="395536" y="1196752"/>
          <a:ext cx="8605838"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pPr>
              <a:defRPr/>
            </a:pPr>
            <a:fld id="{44CDC818-C6D6-432C-9A0C-397CB38C85DB}" type="slidenum">
              <a:rPr lang="en-US" altLang="zh-TW" smtClean="0"/>
              <a:pPr>
                <a:defRPr/>
              </a:pPr>
              <a:t>33</a:t>
            </a:fld>
            <a:endParaRPr lang="en-US" altLang="zh-TW"/>
          </a:p>
        </p:txBody>
      </p:sp>
    </p:spTree>
    <p:extLst>
      <p:ext uri="{BB962C8B-B14F-4D97-AF65-F5344CB8AC3E}">
        <p14:creationId xmlns:p14="http://schemas.microsoft.com/office/powerpoint/2010/main" val="739976968"/>
      </p:ext>
    </p:extLst>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1"/>
          <p:cNvSpPr>
            <a:spLocks noChangeArrowheads="1"/>
          </p:cNvSpPr>
          <p:nvPr/>
        </p:nvSpPr>
        <p:spPr bwMode="auto">
          <a:xfrm>
            <a:off x="251520" y="215415"/>
            <a:ext cx="9093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en-US" altLang="zh-TW" sz="2000" dirty="0">
                <a:solidFill>
                  <a:schemeClr val="bg1"/>
                </a:solidFill>
                <a:latin typeface="微軟正黑體" panose="020B0604030504040204" pitchFamily="34" charset="-120"/>
                <a:ea typeface="微軟正黑體" panose="020B0604030504040204" pitchFamily="34" charset="-120"/>
              </a:rPr>
              <a:t>Q3</a:t>
            </a:r>
            <a:r>
              <a:rPr lang="zh-TW" altLang="en-US" sz="2000" dirty="0">
                <a:solidFill>
                  <a:schemeClr val="bg1"/>
                </a:solidFill>
                <a:latin typeface="微軟正黑體" panose="020B0604030504040204" pitchFamily="34" charset="-120"/>
                <a:ea typeface="微軟正黑體" panose="020B0604030504040204" pitchFamily="34" charset="-120"/>
              </a:rPr>
              <a:t>房市 買賣雙方認知 有戲 過半賣屋實價登錄加</a:t>
            </a:r>
            <a:r>
              <a:rPr lang="en-US" altLang="zh-TW" sz="2000" dirty="0">
                <a:solidFill>
                  <a:schemeClr val="bg1"/>
                </a:solidFill>
                <a:latin typeface="微軟正黑體" panose="020B0604030504040204" pitchFamily="34" charset="-120"/>
                <a:ea typeface="微軟正黑體" panose="020B0604030504040204" pitchFamily="34" charset="-120"/>
              </a:rPr>
              <a:t>1</a:t>
            </a:r>
            <a:r>
              <a:rPr lang="zh-TW" altLang="en-US" sz="2000" dirty="0">
                <a:solidFill>
                  <a:schemeClr val="bg1"/>
                </a:solidFill>
                <a:latin typeface="微軟正黑體" panose="020B0604030504040204" pitchFamily="34" charset="-120"/>
                <a:ea typeface="微軟正黑體" panose="020B0604030504040204" pitchFamily="34" charset="-120"/>
              </a:rPr>
              <a:t>成 買方向實價</a:t>
            </a:r>
            <a:r>
              <a:rPr lang="en-US" altLang="zh-TW" sz="2000" dirty="0">
                <a:solidFill>
                  <a:schemeClr val="bg1"/>
                </a:solidFill>
                <a:latin typeface="微軟正黑體" panose="020B0604030504040204" pitchFamily="34" charset="-120"/>
                <a:ea typeface="微軟正黑體" panose="020B0604030504040204" pitchFamily="34" charset="-120"/>
              </a:rPr>
              <a:t>8</a:t>
            </a:r>
            <a:r>
              <a:rPr lang="zh-TW" altLang="en-US" sz="2000" dirty="0">
                <a:solidFill>
                  <a:schemeClr val="bg1"/>
                </a:solidFill>
                <a:latin typeface="微軟正黑體" panose="020B0604030504040204" pitchFamily="34" charset="-120"/>
                <a:ea typeface="微軟正黑體" panose="020B0604030504040204" pitchFamily="34" charset="-120"/>
              </a:rPr>
              <a:t>折靠攏</a:t>
            </a:r>
          </a:p>
        </p:txBody>
      </p:sp>
      <p:pic>
        <p:nvPicPr>
          <p:cNvPr id="39939"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2412" y="1124744"/>
            <a:ext cx="6649975" cy="5059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4807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539552" y="0"/>
            <a:ext cx="8229600" cy="1143000"/>
          </a:xfrm>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禁止</a:t>
            </a:r>
            <a:r>
              <a:rPr lang="zh-TW" altLang="en-US" dirty="0" smtClean="0">
                <a:solidFill>
                  <a:schemeClr val="bg1"/>
                </a:solidFill>
                <a:latin typeface="微軟正黑體" panose="020B0604030504040204" pitchFamily="34" charset="-120"/>
                <a:ea typeface="微軟正黑體" panose="020B0604030504040204" pitchFamily="34" charset="-120"/>
              </a:rPr>
              <a:t>獨占</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11268" name="Rectangle 3"/>
          <p:cNvSpPr>
            <a:spLocks noGrp="1" noChangeArrowheads="1"/>
          </p:cNvSpPr>
          <p:nvPr>
            <p:ph idx="1"/>
          </p:nvPr>
        </p:nvSpPr>
        <p:spPr>
          <a:xfrm>
            <a:off x="683568" y="1196752"/>
            <a:ext cx="8229600" cy="4968552"/>
          </a:xfrm>
        </p:spPr>
        <p:txBody>
          <a:bodyPr>
            <a:noAutofit/>
          </a:bodyPr>
          <a:lstStyle/>
          <a:p>
            <a:pPr eaLnBrk="1" hangingPunct="1"/>
            <a:r>
              <a:rPr lang="zh-TW" altLang="en-US" sz="3200" dirty="0" smtClean="0">
                <a:latin typeface="微軟正黑體" panose="020B0604030504040204" pitchFamily="34" charset="-120"/>
                <a:ea typeface="微軟正黑體" panose="020B0604030504040204" pitchFamily="34" charset="-120"/>
              </a:rPr>
              <a:t>獨占事業禁止之行為</a:t>
            </a:r>
            <a:endParaRPr lang="en-US" altLang="zh-TW" sz="3200" dirty="0" smtClean="0">
              <a:latin typeface="微軟正黑體" panose="020B0604030504040204" pitchFamily="34" charset="-120"/>
              <a:ea typeface="微軟正黑體" panose="020B0604030504040204" pitchFamily="34" charset="-120"/>
            </a:endParaRPr>
          </a:p>
          <a:p>
            <a:pPr eaLnBrk="1" hangingPunct="1">
              <a:buFont typeface="Wingdings" pitchFamily="2" charset="2"/>
              <a:buNone/>
            </a:pPr>
            <a:r>
              <a:rPr lang="en-US" altLang="zh-TW" sz="3200" dirty="0" smtClean="0">
                <a:latin typeface="微軟正黑體" panose="020B0604030504040204" pitchFamily="34" charset="-120"/>
                <a:ea typeface="微軟正黑體" panose="020B0604030504040204" pitchFamily="34" charset="-120"/>
              </a:rPr>
              <a:t>    </a:t>
            </a:r>
            <a:r>
              <a:rPr lang="zh-TW" altLang="en-US" sz="3200" dirty="0" smtClean="0">
                <a:latin typeface="微軟正黑體" panose="020B0604030504040204" pitchFamily="34" charset="-120"/>
                <a:ea typeface="微軟正黑體" panose="020B0604030504040204" pitchFamily="34" charset="-120"/>
              </a:rPr>
              <a:t>＊以不公平之方法直接或間接阻礙他</a:t>
            </a:r>
          </a:p>
          <a:p>
            <a:pPr eaLnBrk="1" hangingPunct="1">
              <a:buFont typeface="Wingdings" pitchFamily="2" charset="2"/>
              <a:buNone/>
            </a:pPr>
            <a:r>
              <a:rPr lang="zh-TW" altLang="en-US" sz="3200" dirty="0" smtClean="0">
                <a:latin typeface="微軟正黑體" panose="020B0604030504040204" pitchFamily="34" charset="-120"/>
                <a:ea typeface="微軟正黑體" panose="020B0604030504040204" pitchFamily="34" charset="-120"/>
              </a:rPr>
              <a:t>     事業參與競爭</a:t>
            </a:r>
          </a:p>
          <a:p>
            <a:pPr eaLnBrk="1" hangingPunct="1">
              <a:buFont typeface="Wingdings" pitchFamily="2" charset="2"/>
              <a:buNone/>
            </a:pPr>
            <a:r>
              <a:rPr lang="zh-TW" altLang="en-US" sz="3200" dirty="0" smtClean="0">
                <a:latin typeface="微軟正黑體" panose="020B0604030504040204" pitchFamily="34" charset="-120"/>
                <a:ea typeface="微軟正黑體" panose="020B0604030504040204" pitchFamily="34" charset="-120"/>
              </a:rPr>
              <a:t>    ＊對商品價格或服務報酬為不當之決定</a:t>
            </a:r>
          </a:p>
          <a:p>
            <a:pPr eaLnBrk="1" hangingPunct="1">
              <a:buFont typeface="Wingdings" pitchFamily="2" charset="2"/>
              <a:buNone/>
            </a:pPr>
            <a:r>
              <a:rPr lang="zh-TW" altLang="en-US" sz="3200" dirty="0" smtClean="0">
                <a:latin typeface="微軟正黑體" panose="020B0604030504040204" pitchFamily="34" charset="-120"/>
                <a:ea typeface="微軟正黑體" panose="020B0604030504040204" pitchFamily="34" charset="-120"/>
              </a:rPr>
              <a:t>     維持或變更</a:t>
            </a:r>
          </a:p>
          <a:p>
            <a:pPr eaLnBrk="1" hangingPunct="1">
              <a:buFont typeface="Wingdings" pitchFamily="2" charset="2"/>
              <a:buNone/>
            </a:pPr>
            <a:r>
              <a:rPr lang="zh-TW" altLang="en-US" sz="3200" dirty="0" smtClean="0">
                <a:latin typeface="微軟正黑體" panose="020B0604030504040204" pitchFamily="34" charset="-120"/>
                <a:ea typeface="微軟正黑體" panose="020B0604030504040204" pitchFamily="34" charset="-120"/>
              </a:rPr>
              <a:t>    ＊無正當理由使交易相對人給予特別優惠</a:t>
            </a:r>
          </a:p>
          <a:p>
            <a:pPr eaLnBrk="1" hangingPunct="1">
              <a:buFont typeface="Wingdings" pitchFamily="2" charset="2"/>
              <a:buNone/>
            </a:pPr>
            <a:r>
              <a:rPr lang="zh-TW" altLang="en-US" sz="3200" dirty="0" smtClean="0">
                <a:latin typeface="微軟正黑體" panose="020B0604030504040204" pitchFamily="34" charset="-120"/>
                <a:ea typeface="微軟正黑體" panose="020B0604030504040204" pitchFamily="34" charset="-120"/>
              </a:rPr>
              <a:t>    ＊其他濫用市場地位之行為</a:t>
            </a:r>
          </a:p>
          <a:p>
            <a:pPr eaLnBrk="1" hangingPunct="1"/>
            <a:r>
              <a:rPr lang="zh-TW" altLang="en-US" sz="3200" dirty="0" smtClean="0">
                <a:latin typeface="微軟正黑體" panose="020B0604030504040204" pitchFamily="34" charset="-120"/>
                <a:ea typeface="微軟正黑體" panose="020B0604030504040204" pitchFamily="34" charset="-120"/>
              </a:rPr>
              <a:t>案例</a:t>
            </a:r>
            <a:r>
              <a:rPr lang="en-US" altLang="zh-TW" sz="3200" dirty="0" smtClean="0">
                <a:latin typeface="微軟正黑體" panose="020B0604030504040204" pitchFamily="34" charset="-120"/>
                <a:ea typeface="微軟正黑體" panose="020B0604030504040204" pitchFamily="34" charset="-120"/>
              </a:rPr>
              <a:t>:</a:t>
            </a:r>
            <a:r>
              <a:rPr lang="zh-TW" altLang="en-US" sz="3200" dirty="0" smtClean="0">
                <a:latin typeface="微軟正黑體" panose="020B0604030504040204" pitchFamily="34" charset="-120"/>
                <a:ea typeface="微軟正黑體" panose="020B0604030504040204" pitchFamily="34" charset="-120"/>
              </a:rPr>
              <a:t>大台北瓦斯公司案</a:t>
            </a:r>
          </a:p>
        </p:txBody>
      </p:sp>
    </p:spTree>
    <p:extLst>
      <p:ext uri="{BB962C8B-B14F-4D97-AF65-F5344CB8AC3E}">
        <p14:creationId xmlns:p14="http://schemas.microsoft.com/office/powerpoint/2010/main" val="232591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539552" y="32048"/>
            <a:ext cx="8229600" cy="1143000"/>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聯合行為</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15364" name="Rectangle 3"/>
          <p:cNvSpPr>
            <a:spLocks noGrp="1" noChangeArrowheads="1"/>
          </p:cNvSpPr>
          <p:nvPr>
            <p:ph idx="1"/>
          </p:nvPr>
        </p:nvSpPr>
        <p:spPr>
          <a:xfrm>
            <a:off x="327820" y="1268760"/>
            <a:ext cx="8784976" cy="4389120"/>
          </a:xfrm>
        </p:spPr>
        <p:txBody>
          <a:bodyPr>
            <a:noAutofit/>
          </a:bodyPr>
          <a:lstStyle/>
          <a:p>
            <a:pPr eaLnBrk="1" hangingPunct="1"/>
            <a:r>
              <a:rPr lang="zh-TW" altLang="en-US" sz="4000" dirty="0" smtClean="0">
                <a:latin typeface="微軟正黑體" panose="020B0604030504040204" pitchFamily="34" charset="-120"/>
                <a:ea typeface="微軟正黑體" panose="020B0604030504040204" pitchFamily="34" charset="-120"/>
              </a:rPr>
              <a:t>同業公會藉章程或會員大會理監事會議決議或其他方法所為約束事業活動之行為亦為公平交易法規範之水平聯合</a:t>
            </a:r>
          </a:p>
          <a:p>
            <a:pPr eaLnBrk="1" hangingPunct="1"/>
            <a:r>
              <a:rPr lang="zh-TW" altLang="en-US" sz="4000" dirty="0" smtClean="0">
                <a:latin typeface="微軟正黑體" panose="020B0604030504040204" pitchFamily="34" charset="-120"/>
                <a:ea typeface="微軟正黑體" panose="020B0604030504040204" pitchFamily="34" charset="-120"/>
              </a:rPr>
              <a:t>案例</a:t>
            </a:r>
          </a:p>
          <a:p>
            <a:pPr eaLnBrk="1" hangingPunct="1">
              <a:buFont typeface="Wingdings" pitchFamily="2" charset="2"/>
              <a:buNone/>
            </a:pPr>
            <a:r>
              <a:rPr lang="zh-TW" altLang="en-US" sz="4000" dirty="0" smtClean="0">
                <a:latin typeface="微軟正黑體" panose="020B0604030504040204" pitchFamily="34" charset="-120"/>
                <a:ea typeface="微軟正黑體" panose="020B0604030504040204" pitchFamily="34" charset="-120"/>
              </a:rPr>
              <a:t> 醫師公會聯合調漲掛號費案</a:t>
            </a:r>
          </a:p>
        </p:txBody>
      </p:sp>
    </p:spTree>
    <p:extLst>
      <p:ext uri="{BB962C8B-B14F-4D97-AF65-F5344CB8AC3E}">
        <p14:creationId xmlns:p14="http://schemas.microsoft.com/office/powerpoint/2010/main" val="293483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11560" y="0"/>
            <a:ext cx="8229600" cy="1143000"/>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避免不公平競爭</a:t>
            </a:r>
          </a:p>
        </p:txBody>
      </p:sp>
      <p:sp>
        <p:nvSpPr>
          <p:cNvPr id="16388" name="Rectangle 3"/>
          <p:cNvSpPr>
            <a:spLocks noGrp="1" noChangeArrowheads="1"/>
          </p:cNvSpPr>
          <p:nvPr>
            <p:ph idx="1"/>
          </p:nvPr>
        </p:nvSpPr>
        <p:spPr>
          <a:xfrm>
            <a:off x="611560" y="1196752"/>
            <a:ext cx="8229600" cy="4896544"/>
          </a:xfrm>
        </p:spPr>
        <p:txBody>
          <a:bodyPr>
            <a:noAutofit/>
          </a:bodyPr>
          <a:lstStyle/>
          <a:p>
            <a:pPr eaLnBrk="1" hangingPunct="1"/>
            <a:r>
              <a:rPr lang="zh-TW" altLang="en-US" sz="3600" dirty="0" smtClean="0">
                <a:latin typeface="微軟正黑體" panose="020B0604030504040204" pitchFamily="34" charset="-120"/>
                <a:ea typeface="微軟正黑體" panose="020B0604030504040204" pitchFamily="34" charset="-120"/>
              </a:rPr>
              <a:t>約定轉售價格</a:t>
            </a:r>
            <a:endParaRPr lang="en-US" altLang="zh-TW" sz="3600" dirty="0" smtClean="0">
              <a:latin typeface="微軟正黑體" panose="020B0604030504040204" pitchFamily="34" charset="-120"/>
              <a:ea typeface="微軟正黑體" panose="020B0604030504040204" pitchFamily="34" charset="-120"/>
            </a:endParaRPr>
          </a:p>
          <a:p>
            <a:pPr eaLnBrk="1" hangingPunct="1"/>
            <a:r>
              <a:rPr kumimoji="0" lang="zh-TW" altLang="en-US" sz="3600" dirty="0" smtClean="0">
                <a:latin typeface="微軟正黑體" panose="020B0604030504040204" pitchFamily="34" charset="-120"/>
                <a:ea typeface="微軟正黑體" panose="020B0604030504040204" pitchFamily="34" charset="-120"/>
              </a:rPr>
              <a:t>限制競爭或妨礙公平競爭值之於行為</a:t>
            </a:r>
            <a:endParaRPr kumimoji="0" lang="en-US" altLang="zh-TW" sz="3600" dirty="0" smtClean="0">
              <a:latin typeface="微軟正黑體" panose="020B0604030504040204" pitchFamily="34" charset="-120"/>
              <a:ea typeface="微軟正黑體" panose="020B0604030504040204" pitchFamily="34" charset="-120"/>
            </a:endParaRPr>
          </a:p>
          <a:p>
            <a:pPr eaLnBrk="1" hangingPunct="1"/>
            <a:r>
              <a:rPr kumimoji="0" lang="zh-TW" altLang="en-US" sz="3600" dirty="0" smtClean="0">
                <a:latin typeface="微軟正黑體" panose="020B0604030504040204" pitchFamily="34" charset="-120"/>
                <a:ea typeface="微軟正黑體" panose="020B0604030504040204" pitchFamily="34" charset="-120"/>
              </a:rPr>
              <a:t>仿冒商品或服務表徵行為</a:t>
            </a:r>
            <a:endParaRPr kumimoji="0" lang="en-US" altLang="zh-TW" sz="3600" dirty="0" smtClean="0">
              <a:latin typeface="微軟正黑體" panose="020B0604030504040204" pitchFamily="34" charset="-120"/>
              <a:ea typeface="微軟正黑體" panose="020B0604030504040204" pitchFamily="34" charset="-120"/>
            </a:endParaRPr>
          </a:p>
          <a:p>
            <a:pPr eaLnBrk="1" hangingPunct="1"/>
            <a:r>
              <a:rPr kumimoji="0" lang="zh-TW" altLang="en-US" sz="3600" dirty="0" smtClean="0">
                <a:latin typeface="微軟正黑體" panose="020B0604030504040204" pitchFamily="34" charset="-120"/>
                <a:ea typeface="微軟正黑體" panose="020B0604030504040204" pitchFamily="34" charset="-120"/>
              </a:rPr>
              <a:t>虛偽不實或引人錯誤之表示</a:t>
            </a:r>
            <a:endParaRPr kumimoji="0" lang="en-US" altLang="zh-TW" sz="3600" dirty="0" smtClean="0">
              <a:latin typeface="微軟正黑體" panose="020B0604030504040204" pitchFamily="34" charset="-120"/>
              <a:ea typeface="微軟正黑體" panose="020B0604030504040204" pitchFamily="34" charset="-120"/>
            </a:endParaRPr>
          </a:p>
          <a:p>
            <a:pPr eaLnBrk="1" hangingPunct="1"/>
            <a:r>
              <a:rPr kumimoji="0" lang="zh-TW" altLang="en-US" sz="3600" dirty="0" smtClean="0">
                <a:latin typeface="微軟正黑體" panose="020B0604030504040204" pitchFamily="34" charset="-120"/>
                <a:ea typeface="微軟正黑體" panose="020B0604030504040204" pitchFamily="34" charset="-120"/>
              </a:rPr>
              <a:t>損害他人營業信譽</a:t>
            </a:r>
            <a:endParaRPr kumimoji="0" lang="en-US" altLang="zh-TW" sz="3600" dirty="0" smtClean="0">
              <a:latin typeface="微軟正黑體" panose="020B0604030504040204" pitchFamily="34" charset="-120"/>
              <a:ea typeface="微軟正黑體" panose="020B0604030504040204" pitchFamily="34" charset="-120"/>
            </a:endParaRPr>
          </a:p>
          <a:p>
            <a:pPr eaLnBrk="1" hangingPunct="1"/>
            <a:r>
              <a:rPr kumimoji="0" lang="zh-TW" altLang="en-US" sz="3600" dirty="0" smtClean="0">
                <a:latin typeface="微軟正黑體" panose="020B0604030504040204" pitchFamily="34" charset="-120"/>
                <a:ea typeface="微軟正黑體" panose="020B0604030504040204" pitchFamily="34" charset="-120"/>
              </a:rPr>
              <a:t>非法多層次傳銷</a:t>
            </a:r>
            <a:endParaRPr kumimoji="0" lang="en-US" altLang="zh-TW" sz="3600" dirty="0" smtClean="0">
              <a:latin typeface="微軟正黑體" panose="020B0604030504040204" pitchFamily="34" charset="-120"/>
              <a:ea typeface="微軟正黑體" panose="020B0604030504040204" pitchFamily="34" charset="-120"/>
            </a:endParaRPr>
          </a:p>
          <a:p>
            <a:pPr eaLnBrk="1" hangingPunct="1"/>
            <a:r>
              <a:rPr kumimoji="0" lang="zh-TW" altLang="en-US" sz="3600" dirty="0" smtClean="0">
                <a:latin typeface="微軟正黑體" panose="020B0604030504040204" pitchFamily="34" charset="-120"/>
                <a:ea typeface="微軟正黑體" panose="020B0604030504040204" pitchFamily="34" charset="-120"/>
              </a:rPr>
              <a:t>其他欺罔或顯失公平行為</a:t>
            </a:r>
            <a:endParaRPr kumimoji="0" lang="en-US" altLang="zh-TW" sz="3600"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69941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467544" y="3473"/>
            <a:ext cx="8229600" cy="1143000"/>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約定轉售價格</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17412" name="Rectangle 3"/>
          <p:cNvSpPr>
            <a:spLocks noGrp="1" noChangeArrowheads="1"/>
          </p:cNvSpPr>
          <p:nvPr>
            <p:ph idx="1"/>
          </p:nvPr>
        </p:nvSpPr>
        <p:spPr>
          <a:xfrm>
            <a:off x="539552" y="1268760"/>
            <a:ext cx="8229600" cy="4824536"/>
          </a:xfrm>
        </p:spPr>
        <p:txBody>
          <a:bodyPr>
            <a:normAutofit/>
          </a:bodyPr>
          <a:lstStyle/>
          <a:p>
            <a:pPr eaLnBrk="1" hangingPunct="1"/>
            <a:r>
              <a:rPr lang="zh-TW" altLang="en-US" sz="4000" dirty="0" smtClean="0">
                <a:latin typeface="微軟正黑體" panose="020B0604030504040204" pitchFamily="34" charset="-120"/>
                <a:ea typeface="微軟正黑體" panose="020B0604030504040204" pitchFamily="34" charset="-120"/>
              </a:rPr>
              <a:t>事業對於其交易相對人，就供給之商品轉售予第三人或第三人在轉售時，應容許其自由決定價格</a:t>
            </a:r>
          </a:p>
          <a:p>
            <a:pPr eaLnBrk="1" hangingPunct="1"/>
            <a:r>
              <a:rPr lang="zh-TW" altLang="en-US" sz="4000" dirty="0" smtClean="0">
                <a:latin typeface="微軟正黑體" panose="020B0604030504040204" pitchFamily="34" charset="-120"/>
                <a:ea typeface="微軟正黑體" panose="020B0604030504040204" pitchFamily="34" charset="-120"/>
              </a:rPr>
              <a:t>有相反之約定者，其約定無效</a:t>
            </a:r>
          </a:p>
          <a:p>
            <a:pPr eaLnBrk="1" hangingPunct="1">
              <a:buFont typeface="Wingdings" pitchFamily="2" charset="2"/>
              <a:buNone/>
            </a:pPr>
            <a:r>
              <a:rPr kumimoji="0" lang="zh-TW" altLang="en-US" sz="4000" dirty="0" smtClean="0">
                <a:latin typeface="微軟正黑體" panose="020B0604030504040204" pitchFamily="34" charset="-120"/>
                <a:ea typeface="微軟正黑體" panose="020B0604030504040204" pitchFamily="34" charset="-120"/>
              </a:rPr>
              <a:t>  </a:t>
            </a:r>
            <a:r>
              <a:rPr kumimoji="0" lang="zh-TW" altLang="zh-TW" sz="4000" dirty="0" smtClean="0">
                <a:latin typeface="微軟正黑體" panose="020B0604030504040204" pitchFamily="34" charset="-120"/>
                <a:ea typeface="微軟正黑體" panose="020B0604030504040204" pitchFamily="34" charset="-120"/>
              </a:rPr>
              <a:t>＊</a:t>
            </a:r>
            <a:r>
              <a:rPr kumimoji="0" lang="zh-TW" altLang="en-US" sz="4000" dirty="0" smtClean="0">
                <a:latin typeface="微軟正黑體" panose="020B0604030504040204" pitchFamily="34" charset="-120"/>
                <a:ea typeface="微軟正黑體" panose="020B0604030504040204" pitchFamily="34" charset="-120"/>
              </a:rPr>
              <a:t>經銷與代售</a:t>
            </a:r>
            <a:r>
              <a:rPr kumimoji="0" lang="en-US" altLang="zh-TW" sz="4000" dirty="0" smtClean="0">
                <a:latin typeface="微軟正黑體" panose="020B0604030504040204" pitchFamily="34" charset="-120"/>
                <a:ea typeface="微軟正黑體" panose="020B0604030504040204" pitchFamily="34" charset="-120"/>
              </a:rPr>
              <a:t>(</a:t>
            </a:r>
            <a:r>
              <a:rPr kumimoji="0" lang="zh-TW" altLang="en-US" sz="4000" dirty="0" smtClean="0">
                <a:latin typeface="微軟正黑體" panose="020B0604030504040204" pitchFamily="34" charset="-120"/>
                <a:ea typeface="微軟正黑體" panose="020B0604030504040204" pitchFamily="34" charset="-120"/>
              </a:rPr>
              <a:t>所有權與風險移轉</a:t>
            </a:r>
            <a:r>
              <a:rPr kumimoji="0" lang="en-US" altLang="zh-TW" sz="4000" dirty="0" smtClean="0">
                <a:latin typeface="微軟正黑體" panose="020B0604030504040204" pitchFamily="34" charset="-120"/>
                <a:ea typeface="微軟正黑體" panose="020B0604030504040204" pitchFamily="34" charset="-120"/>
              </a:rPr>
              <a:t>)</a:t>
            </a:r>
          </a:p>
          <a:p>
            <a:pPr eaLnBrk="1" hangingPunct="1">
              <a:buFont typeface="Wingdings" pitchFamily="2" charset="2"/>
              <a:buNone/>
            </a:pPr>
            <a:r>
              <a:rPr kumimoji="0" lang="en-US" altLang="zh-TW" sz="4000" dirty="0" smtClean="0">
                <a:latin typeface="微軟正黑體" panose="020B0604030504040204" pitchFamily="34" charset="-120"/>
                <a:ea typeface="微軟正黑體" panose="020B0604030504040204" pitchFamily="34" charset="-120"/>
              </a:rPr>
              <a:t>  </a:t>
            </a:r>
            <a:r>
              <a:rPr kumimoji="0" lang="zh-TW" altLang="en-US" sz="4000" dirty="0" smtClean="0">
                <a:latin typeface="微軟正黑體" panose="020B0604030504040204" pitchFamily="34" charset="-120"/>
                <a:ea typeface="微軟正黑體" panose="020B0604030504040204" pitchFamily="34" charset="-120"/>
              </a:rPr>
              <a:t>＊書籍等商品印製建議售價之適法性</a:t>
            </a:r>
          </a:p>
        </p:txBody>
      </p:sp>
    </p:spTree>
    <p:extLst>
      <p:ext uri="{BB962C8B-B14F-4D97-AF65-F5344CB8AC3E}">
        <p14:creationId xmlns:p14="http://schemas.microsoft.com/office/powerpoint/2010/main" val="3559765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467544" y="0"/>
            <a:ext cx="8229600" cy="1143000"/>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杯葛</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18436" name="Rectangle 3"/>
          <p:cNvSpPr>
            <a:spLocks noGrp="1" noChangeArrowheads="1"/>
          </p:cNvSpPr>
          <p:nvPr>
            <p:ph idx="1"/>
          </p:nvPr>
        </p:nvSpPr>
        <p:spPr>
          <a:xfrm>
            <a:off x="539552" y="1340768"/>
            <a:ext cx="8229600" cy="4525963"/>
          </a:xfrm>
        </p:spPr>
        <p:txBody>
          <a:bodyPr>
            <a:normAutofit/>
          </a:bodyPr>
          <a:lstStyle/>
          <a:p>
            <a:pPr eaLnBrk="1" hangingPunct="1"/>
            <a:r>
              <a:rPr lang="zh-TW" altLang="en-US" sz="3600" dirty="0" smtClean="0">
                <a:latin typeface="微軟正黑體" panose="020B0604030504040204" pitchFamily="34" charset="-120"/>
                <a:ea typeface="微軟正黑體" panose="020B0604030504040204" pitchFamily="34" charset="-120"/>
              </a:rPr>
              <a:t>以損害特定事業為目的，促使他事業對該特定事業斷絕供給、購買或其他交易之行為</a:t>
            </a:r>
          </a:p>
          <a:p>
            <a:pPr eaLnBrk="1" hangingPunct="1"/>
            <a:r>
              <a:rPr lang="zh-TW" altLang="en-US" sz="3600" dirty="0" smtClean="0">
                <a:latin typeface="微軟正黑體" panose="020B0604030504040204" pitchFamily="34" charset="-120"/>
                <a:ea typeface="微軟正黑體" panose="020B0604030504040204" pitchFamily="34" charset="-120"/>
              </a:rPr>
              <a:t>三方當事人</a:t>
            </a:r>
            <a:r>
              <a:rPr lang="en-US" altLang="zh-TW" sz="3600" dirty="0" smtClean="0">
                <a:latin typeface="微軟正黑體" panose="020B0604030504040204" pitchFamily="34" charset="-120"/>
                <a:ea typeface="微軟正黑體" panose="020B0604030504040204" pitchFamily="34" charset="-120"/>
              </a:rPr>
              <a:t>:</a:t>
            </a:r>
            <a:r>
              <a:rPr lang="zh-TW" altLang="en-US" sz="3600" dirty="0" smtClean="0">
                <a:latin typeface="微軟正黑體" panose="020B0604030504040204" pitchFamily="34" charset="-120"/>
                <a:ea typeface="微軟正黑體" panose="020B0604030504040204" pitchFamily="34" charset="-120"/>
              </a:rPr>
              <a:t>杯葛發起人、參與人、受葛者</a:t>
            </a:r>
          </a:p>
          <a:p>
            <a:pPr eaLnBrk="1" hangingPunct="1"/>
            <a:r>
              <a:rPr lang="zh-TW" altLang="en-US" sz="3600" dirty="0" smtClean="0">
                <a:latin typeface="微軟正黑體" panose="020B0604030504040204" pitchFamily="34" charset="-120"/>
                <a:ea typeface="微軟正黑體" panose="020B0604030504040204" pitchFamily="34" charset="-120"/>
              </a:rPr>
              <a:t>常見於同一水平競爭事業，促使上下游事業，損害特定事業</a:t>
            </a:r>
          </a:p>
        </p:txBody>
      </p:sp>
    </p:spTree>
    <p:extLst>
      <p:ext uri="{BB962C8B-B14F-4D97-AF65-F5344CB8AC3E}">
        <p14:creationId xmlns:p14="http://schemas.microsoft.com/office/powerpoint/2010/main" val="1623912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email">
            <a:clrChange>
              <a:clrFrom>
                <a:srgbClr val="EEF3FA"/>
              </a:clrFrom>
              <a:clrTo>
                <a:srgbClr val="EEF3FA">
                  <a:alpha val="0"/>
                </a:srgbClr>
              </a:clrTo>
            </a:clrChange>
            <a:extLst>
              <a:ext uri="{28A0092B-C50C-407E-A947-70E740481C1C}">
                <a14:useLocalDpi xmlns:a14="http://schemas.microsoft.com/office/drawing/2010/main"/>
              </a:ext>
            </a:extLst>
          </a:blip>
          <a:srcRect/>
          <a:stretch>
            <a:fillRect/>
          </a:stretch>
        </p:blipFill>
        <p:spPr bwMode="auto">
          <a:xfrm>
            <a:off x="474663" y="-63500"/>
            <a:ext cx="3370262"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1" name="文字方塊 4"/>
          <p:cNvSpPr txBox="1">
            <a:spLocks noChangeArrowheads="1"/>
          </p:cNvSpPr>
          <p:nvPr/>
        </p:nvSpPr>
        <p:spPr bwMode="auto">
          <a:xfrm>
            <a:off x="3465513" y="84138"/>
            <a:ext cx="5341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SzTx/>
              <a:buFont typeface="Times New Roman" pitchFamily="18" charset="0"/>
              <a:buNone/>
            </a:pPr>
            <a:r>
              <a:rPr lang="zh-TW" altLang="en-US" sz="3600" dirty="0">
                <a:solidFill>
                  <a:schemeClr val="bg1"/>
                </a:solidFill>
                <a:latin typeface="微軟正黑體" pitchFamily="34" charset="-120"/>
                <a:ea typeface="微軟正黑體" pitchFamily="34" charset="-120"/>
              </a:rPr>
              <a:t>職業倫理教學暨分享平臺</a:t>
            </a:r>
          </a:p>
        </p:txBody>
      </p:sp>
      <p:sp>
        <p:nvSpPr>
          <p:cNvPr id="6" name="文字方塊 6"/>
          <p:cNvSpPr txBox="1">
            <a:spLocks noChangeArrowheads="1"/>
          </p:cNvSpPr>
          <p:nvPr/>
        </p:nvSpPr>
        <p:spPr bwMode="auto">
          <a:xfrm>
            <a:off x="251520" y="2132856"/>
            <a:ext cx="46085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SzTx/>
              <a:buNone/>
            </a:pPr>
            <a:r>
              <a:rPr lang="zh-TW" altLang="en-US" sz="2800" dirty="0">
                <a:latin typeface="微軟正黑體" pitchFamily="34" charset="-120"/>
                <a:ea typeface="微軟正黑體" pitchFamily="34" charset="-120"/>
              </a:rPr>
              <a:t>撰稿人</a:t>
            </a:r>
            <a:endParaRPr lang="en-US" altLang="zh-TW" sz="2800" dirty="0">
              <a:latin typeface="微軟正黑體" pitchFamily="34" charset="-120"/>
              <a:ea typeface="微軟正黑體" pitchFamily="34" charset="-120"/>
            </a:endParaRPr>
          </a:p>
          <a:p>
            <a:pPr algn="ctr" eaLnBrk="1" hangingPunct="1">
              <a:spcBef>
                <a:spcPct val="0"/>
              </a:spcBef>
              <a:buSzTx/>
              <a:buNone/>
            </a:pPr>
            <a:r>
              <a:rPr lang="zh-TW" altLang="en-US" sz="2800" dirty="0">
                <a:latin typeface="微軟正黑體" pitchFamily="34" charset="-120"/>
                <a:ea typeface="微軟正黑體" pitchFamily="34" charset="-120"/>
              </a:rPr>
              <a:t>台灣房屋</a:t>
            </a:r>
            <a:endParaRPr lang="en-US" altLang="zh-TW" sz="2800" dirty="0">
              <a:latin typeface="微軟正黑體" pitchFamily="34" charset="-120"/>
              <a:ea typeface="微軟正黑體" pitchFamily="34" charset="-120"/>
            </a:endParaRPr>
          </a:p>
          <a:p>
            <a:pPr algn="ctr" eaLnBrk="1" hangingPunct="1">
              <a:spcBef>
                <a:spcPct val="0"/>
              </a:spcBef>
              <a:buNone/>
            </a:pP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中華</a:t>
            </a:r>
            <a:r>
              <a:rPr lang="zh-TW" altLang="en-US" sz="2800" b="1" dirty="0">
                <a:latin typeface="微軟正黑體" panose="020B0604030504040204" pitchFamily="34" charset="-120"/>
                <a:ea typeface="微軟正黑體" panose="020B0604030504040204" pitchFamily="34" charset="-120"/>
              </a:rPr>
              <a:t>、</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東門</a:t>
            </a:r>
            <a:r>
              <a:rPr lang="zh-TW" altLang="en-US" sz="2800" b="1" dirty="0">
                <a:latin typeface="微軟正黑體" panose="020B0604030504040204" pitchFamily="34" charset="-120"/>
                <a:ea typeface="微軟正黑體" panose="020B0604030504040204" pitchFamily="34" charset="-120"/>
              </a:rPr>
              <a:t>、</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後甲</a:t>
            </a: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店經營者</a:t>
            </a:r>
            <a:endParaRPr lang="en-US" altLang="zh-TW" sz="2800" dirty="0">
              <a:latin typeface="微軟正黑體" pitchFamily="34" charset="-120"/>
              <a:ea typeface="微軟正黑體" pitchFamily="34" charset="-120"/>
            </a:endParaRPr>
          </a:p>
          <a:p>
            <a:pPr algn="ctr" eaLnBrk="1" hangingPunct="1">
              <a:spcBef>
                <a:spcPct val="0"/>
              </a:spcBef>
              <a:buSzTx/>
              <a:buFont typeface="Times New Roman" pitchFamily="18" charset="0"/>
              <a:buNone/>
            </a:pPr>
            <a:r>
              <a:rPr lang="zh-TW" altLang="en-US" sz="2800" dirty="0" smtClean="0">
                <a:latin typeface="微軟正黑體" pitchFamily="34" charset="-120"/>
                <a:ea typeface="微軟正黑體" pitchFamily="34" charset="-120"/>
              </a:rPr>
              <a:t>張文龍總經理</a:t>
            </a:r>
            <a:endParaRPr lang="en-US" altLang="zh-CN" sz="2800" dirty="0">
              <a:latin typeface="微軟正黑體" pitchFamily="34" charset="-120"/>
              <a:ea typeface="微軟正黑體" pitchFamily="34" charset="-120"/>
            </a:endParaRPr>
          </a:p>
        </p:txBody>
      </p:sp>
      <p:pic>
        <p:nvPicPr>
          <p:cNvPr id="2" name="圖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2820" y="1772444"/>
            <a:ext cx="3883655" cy="3883655"/>
          </a:xfrm>
          <a:prstGeom prst="rect">
            <a:avLst/>
          </a:prstGeom>
          <a:noFill/>
          <a:ln>
            <a:noFill/>
          </a:ln>
        </p:spPr>
      </p:pic>
    </p:spTree>
    <p:extLst>
      <p:ext uri="{BB962C8B-B14F-4D97-AF65-F5344CB8AC3E}">
        <p14:creationId xmlns:p14="http://schemas.microsoft.com/office/powerpoint/2010/main" val="1292647109"/>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539552" y="0"/>
            <a:ext cx="8229600" cy="1156990"/>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差別待遇</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19460" name="Rectangle 3"/>
          <p:cNvSpPr>
            <a:spLocks noGrp="1" noChangeArrowheads="1"/>
          </p:cNvSpPr>
          <p:nvPr>
            <p:ph idx="1"/>
          </p:nvPr>
        </p:nvSpPr>
        <p:spPr>
          <a:xfrm>
            <a:off x="323528" y="1268760"/>
            <a:ext cx="8686800" cy="4896544"/>
          </a:xfrm>
        </p:spPr>
        <p:txBody>
          <a:bodyPr>
            <a:normAutofit/>
          </a:bodyPr>
          <a:lstStyle/>
          <a:p>
            <a:pPr eaLnBrk="1" hangingPunct="1"/>
            <a:r>
              <a:rPr lang="zh-TW" altLang="en-US" dirty="0" smtClean="0">
                <a:latin typeface="微軟正黑體" panose="020B0604030504040204" pitchFamily="34" charset="-120"/>
                <a:ea typeface="微軟正黑體" panose="020B0604030504040204" pitchFamily="34" charset="-120"/>
              </a:rPr>
              <a:t>無正當之理由，對他事業給予差別待遇之行為</a:t>
            </a:r>
          </a:p>
          <a:p>
            <a:pPr eaLnBrk="1" hangingPunct="1"/>
            <a:r>
              <a:rPr lang="zh-TW" altLang="en-US" dirty="0" smtClean="0">
                <a:latin typeface="微軟正黑體" panose="020B0604030504040204" pitchFamily="34" charset="-120"/>
                <a:ea typeface="微軟正黑體" panose="020B0604030504040204" pitchFamily="34" charset="-120"/>
              </a:rPr>
              <a:t>正當理由</a:t>
            </a:r>
            <a:r>
              <a:rPr lang="zh-TW"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應審酌下列情形認定之</a:t>
            </a:r>
            <a:r>
              <a:rPr lang="en-US" altLang="zh-TW" dirty="0" smtClean="0">
                <a:latin typeface="微軟正黑體" panose="020B0604030504040204" pitchFamily="34" charset="-120"/>
                <a:ea typeface="微軟正黑體" panose="020B0604030504040204" pitchFamily="34" charset="-120"/>
              </a:rPr>
              <a:t>:</a:t>
            </a:r>
          </a:p>
          <a:p>
            <a:pPr eaLnBrk="1" hangingPunct="1">
              <a:buFont typeface="Wingdings" pitchFamily="2" charset="2"/>
              <a:buNone/>
            </a:pPr>
            <a:r>
              <a:rPr lang="en-US" altLang="zh-TW" dirty="0" smtClean="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一</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市場供需情況</a:t>
            </a:r>
          </a:p>
          <a:p>
            <a:pPr eaLnBrk="1" hangingPunct="1">
              <a:buFont typeface="Wingdings" pitchFamily="2" charset="2"/>
              <a:buNone/>
            </a:pP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二</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成本差異</a:t>
            </a:r>
          </a:p>
          <a:p>
            <a:pPr eaLnBrk="1" hangingPunct="1">
              <a:buFont typeface="Wingdings" pitchFamily="2" charset="2"/>
              <a:buNone/>
            </a:pP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三</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交易數額</a:t>
            </a:r>
          </a:p>
          <a:p>
            <a:pPr eaLnBrk="1" hangingPunct="1">
              <a:buFont typeface="Wingdings" pitchFamily="2" charset="2"/>
              <a:buNone/>
            </a:pP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四</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信用風險</a:t>
            </a:r>
          </a:p>
          <a:p>
            <a:pPr eaLnBrk="1" hangingPunct="1">
              <a:buFont typeface="Wingdings" pitchFamily="2" charset="2"/>
              <a:buNone/>
            </a:pP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五</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其他合理之事由   </a:t>
            </a:r>
          </a:p>
          <a:p>
            <a:pPr eaLnBrk="1" hangingPunct="1"/>
            <a:endParaRPr lang="en-US" altLang="zh-TW" sz="2800" dirty="0" smtClean="0">
              <a:latin typeface="標楷體" pitchFamily="65" charset="-120"/>
              <a:ea typeface="標楷體" pitchFamily="65" charset="-120"/>
            </a:endParaRPr>
          </a:p>
        </p:txBody>
      </p:sp>
    </p:spTree>
    <p:extLst>
      <p:ext uri="{BB962C8B-B14F-4D97-AF65-F5344CB8AC3E}">
        <p14:creationId xmlns:p14="http://schemas.microsoft.com/office/powerpoint/2010/main" val="523709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539552" y="0"/>
            <a:ext cx="8229600" cy="1143000"/>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利誘</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20484" name="Rectangle 3"/>
          <p:cNvSpPr>
            <a:spLocks noGrp="1" noChangeArrowheads="1"/>
          </p:cNvSpPr>
          <p:nvPr>
            <p:ph idx="1"/>
          </p:nvPr>
        </p:nvSpPr>
        <p:spPr>
          <a:xfrm>
            <a:off x="611560" y="1340768"/>
            <a:ext cx="8229600" cy="4525963"/>
          </a:xfrm>
        </p:spPr>
        <p:txBody>
          <a:bodyPr/>
          <a:lstStyle/>
          <a:p>
            <a:pPr eaLnBrk="1" hangingPunct="1"/>
            <a:r>
              <a:rPr lang="zh-TW" altLang="en-US" dirty="0" smtClean="0">
                <a:latin typeface="微軟正黑體" panose="020B0604030504040204" pitchFamily="34" charset="-120"/>
                <a:ea typeface="微軟正黑體" panose="020B0604030504040204" pitchFamily="34" charset="-120"/>
              </a:rPr>
              <a:t>以脅迫、利誘或其他不正當之方法，使競爭者之交易相對人與自己交易之行為</a:t>
            </a:r>
          </a:p>
          <a:p>
            <a:pPr eaLnBrk="1" hangingPunct="1"/>
            <a:r>
              <a:rPr lang="zh-TW" altLang="en-US" dirty="0" smtClean="0">
                <a:latin typeface="微軟正黑體" panose="020B0604030504040204" pitchFamily="34" charset="-120"/>
                <a:ea typeface="微軟正黑體" panose="020B0604030504040204" pitchFamily="34" charset="-120"/>
              </a:rPr>
              <a:t>不以價格、數量品質等方法爭取顧客</a:t>
            </a:r>
          </a:p>
          <a:p>
            <a:pPr eaLnBrk="1" hangingPunct="1"/>
            <a:r>
              <a:rPr lang="zh-TW" altLang="en-US" dirty="0" smtClean="0">
                <a:latin typeface="微軟正黑體" panose="020B0604030504040204" pitchFamily="34" charset="-120"/>
                <a:ea typeface="微軟正黑體" panose="020B0604030504040204" pitchFamily="34" charset="-120"/>
              </a:rPr>
              <a:t>贈品贈獎原則</a:t>
            </a:r>
            <a:r>
              <a:rPr lang="en-US" altLang="zh-TW" dirty="0" smtClean="0">
                <a:latin typeface="微軟正黑體" panose="020B0604030504040204" pitchFamily="34" charset="-120"/>
                <a:ea typeface="微軟正黑體" panose="020B0604030504040204" pitchFamily="34" charset="-120"/>
              </a:rPr>
              <a:t>:</a:t>
            </a:r>
          </a:p>
          <a:p>
            <a:pPr lvl="1"/>
            <a:r>
              <a:rPr lang="zh-TW" altLang="en-US" dirty="0" smtClean="0">
                <a:latin typeface="微軟正黑體" panose="020B0604030504040204" pitchFamily="34" charset="-120"/>
                <a:ea typeface="微軟正黑體" panose="020B0604030504040204" pitchFamily="34" charset="-120"/>
              </a:rPr>
              <a:t>贈品價值</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商品價值的</a:t>
            </a:r>
            <a:r>
              <a:rPr lang="en-US" altLang="zh-TW" dirty="0" smtClean="0">
                <a:latin typeface="微軟正黑體" panose="020B0604030504040204" pitchFamily="34" charset="-120"/>
                <a:ea typeface="微軟正黑體" panose="020B0604030504040204" pitchFamily="34" charset="-120"/>
              </a:rPr>
              <a:t>1/2)</a:t>
            </a:r>
          </a:p>
          <a:p>
            <a:pPr lvl="1"/>
            <a:r>
              <a:rPr lang="zh-TW" altLang="en-US" dirty="0" smtClean="0">
                <a:latin typeface="微軟正黑體" panose="020B0604030504040204" pitchFamily="34" charset="-120"/>
                <a:ea typeface="微軟正黑體" panose="020B0604030504040204" pitchFamily="34" charset="-120"/>
              </a:rPr>
              <a:t>贈獎總額</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銷售金額的</a:t>
            </a:r>
            <a:r>
              <a:rPr lang="en-US" altLang="zh-TW" dirty="0" smtClean="0">
                <a:latin typeface="微軟正黑體" panose="020B0604030504040204" pitchFamily="34" charset="-120"/>
                <a:ea typeface="微軟正黑體" panose="020B0604030504040204" pitchFamily="34" charset="-120"/>
              </a:rPr>
              <a:t>1/5)</a:t>
            </a:r>
          </a:p>
          <a:p>
            <a:pPr lvl="1"/>
            <a:r>
              <a:rPr lang="zh-TW" altLang="en-US" dirty="0" smtClean="0">
                <a:latin typeface="微軟正黑體" panose="020B0604030504040204" pitchFamily="34" charset="-120"/>
                <a:ea typeface="微軟正黑體" panose="020B0604030504040204" pitchFamily="34" charset="-120"/>
              </a:rPr>
              <a:t>最大獎項</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基本工資的</a:t>
            </a:r>
            <a:r>
              <a:rPr lang="en-US" altLang="zh-TW" dirty="0" smtClean="0">
                <a:latin typeface="微軟正黑體" panose="020B0604030504040204" pitchFamily="34" charset="-120"/>
                <a:ea typeface="微軟正黑體" panose="020B0604030504040204" pitchFamily="34" charset="-120"/>
              </a:rPr>
              <a:t>120</a:t>
            </a:r>
            <a:r>
              <a:rPr lang="zh-TW" altLang="en-US" dirty="0" smtClean="0">
                <a:latin typeface="微軟正黑體" panose="020B0604030504040204" pitchFamily="34" charset="-120"/>
                <a:ea typeface="微軟正黑體" panose="020B0604030504040204" pitchFamily="34" charset="-120"/>
              </a:rPr>
              <a:t>倍</a:t>
            </a:r>
            <a:r>
              <a:rPr lang="en-US" altLang="zh-TW" dirty="0" smtClean="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505757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899592" y="0"/>
            <a:ext cx="8066087" cy="1462087"/>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迫使參與限制競爭</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21508" name="Rectangle 3"/>
          <p:cNvSpPr>
            <a:spLocks noGrp="1" noChangeArrowheads="1"/>
          </p:cNvSpPr>
          <p:nvPr>
            <p:ph idx="1"/>
          </p:nvPr>
        </p:nvSpPr>
        <p:spPr>
          <a:xfrm>
            <a:off x="755576" y="1412776"/>
            <a:ext cx="8229600" cy="4389120"/>
          </a:xfrm>
        </p:spPr>
        <p:txBody>
          <a:bodyPr>
            <a:normAutofit/>
          </a:bodyPr>
          <a:lstStyle/>
          <a:p>
            <a:pPr eaLnBrk="1" hangingPunct="1"/>
            <a:r>
              <a:rPr lang="zh-TW" altLang="en-US" sz="4000" dirty="0" smtClean="0">
                <a:latin typeface="微軟正黑體" panose="020B0604030504040204" pitchFamily="34" charset="-120"/>
                <a:ea typeface="微軟正黑體" panose="020B0604030504040204" pitchFamily="34" charset="-120"/>
              </a:rPr>
              <a:t>以脅迫、利誘或其他不正當方法，使他事業不為價格之競爭、參與結合或聯合之行為</a:t>
            </a:r>
          </a:p>
          <a:p>
            <a:pPr lvl="1" eaLnBrk="1" hangingPunct="1"/>
            <a:r>
              <a:rPr lang="zh-TW" altLang="en-US" sz="4000" dirty="0" smtClean="0">
                <a:latin typeface="微軟正黑體" panose="020B0604030504040204" pitchFamily="34" charset="-120"/>
                <a:ea typeface="微軟正黑體" panose="020B0604030504040204" pitchFamily="34" charset="-120"/>
              </a:rPr>
              <a:t>不以水平競爭關係為限</a:t>
            </a:r>
          </a:p>
          <a:p>
            <a:pPr lvl="1" eaLnBrk="1" hangingPunct="1"/>
            <a:r>
              <a:rPr lang="zh-TW" altLang="en-US" sz="4000" dirty="0" smtClean="0">
                <a:latin typeface="微軟正黑體" panose="020B0604030504040204" pitchFamily="34" charset="-120"/>
                <a:ea typeface="微軟正黑體" panose="020B0604030504040204" pitchFamily="34" charset="-120"/>
              </a:rPr>
              <a:t>自發性聯合與誘發</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latin typeface="微軟正黑體" panose="020B0604030504040204" pitchFamily="34" charset="-120"/>
                <a:ea typeface="微軟正黑體" panose="020B0604030504040204" pitchFamily="34" charset="-120"/>
              </a:rPr>
              <a:t>迫使</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latin typeface="微軟正黑體" panose="020B0604030504040204" pitchFamily="34" charset="-120"/>
                <a:ea typeface="微軟正黑體" panose="020B0604030504040204" pitchFamily="34" charset="-120"/>
              </a:rPr>
              <a:t>性聯合</a:t>
            </a:r>
          </a:p>
        </p:txBody>
      </p:sp>
    </p:spTree>
    <p:extLst>
      <p:ext uri="{BB962C8B-B14F-4D97-AF65-F5344CB8AC3E}">
        <p14:creationId xmlns:p14="http://schemas.microsoft.com/office/powerpoint/2010/main" val="3280184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827584" y="0"/>
            <a:ext cx="8066087" cy="1462087"/>
          </a:xfrm>
        </p:spPr>
        <p:txBody>
          <a:bodyPr>
            <a:normAutofit/>
          </a:bodyPr>
          <a:lstStyle/>
          <a:p>
            <a:pPr eaLnBrk="1" hangingPunct="1"/>
            <a:r>
              <a:rPr lang="zh-TW" altLang="en-US" sz="4000" dirty="0" smtClean="0">
                <a:solidFill>
                  <a:schemeClr val="bg1"/>
                </a:solidFill>
                <a:latin typeface="微軟正黑體" panose="020B0604030504040204" pitchFamily="34" charset="-120"/>
                <a:ea typeface="微軟正黑體" panose="020B0604030504040204" pitchFamily="34" charset="-120"/>
              </a:rPr>
              <a:t>不當獲取營業秘密</a:t>
            </a:r>
            <a:endParaRPr lang="en-US" altLang="zh-TW" sz="4000" dirty="0" smtClean="0">
              <a:solidFill>
                <a:schemeClr val="bg1"/>
              </a:solidFill>
              <a:latin typeface="微軟正黑體" panose="020B0604030504040204" pitchFamily="34" charset="-120"/>
              <a:ea typeface="微軟正黑體" panose="020B0604030504040204" pitchFamily="34" charset="-120"/>
            </a:endParaRPr>
          </a:p>
        </p:txBody>
      </p:sp>
      <p:sp>
        <p:nvSpPr>
          <p:cNvPr id="22532" name="Rectangle 3"/>
          <p:cNvSpPr>
            <a:spLocks noGrp="1" noChangeArrowheads="1"/>
          </p:cNvSpPr>
          <p:nvPr>
            <p:ph idx="1"/>
          </p:nvPr>
        </p:nvSpPr>
        <p:spPr>
          <a:xfrm>
            <a:off x="323528" y="1340768"/>
            <a:ext cx="8604448" cy="4389120"/>
          </a:xfrm>
        </p:spPr>
        <p:txBody>
          <a:bodyPr>
            <a:noAutofit/>
          </a:bodyPr>
          <a:lstStyle/>
          <a:p>
            <a:pPr eaLnBrk="1" hangingPunct="1"/>
            <a:r>
              <a:rPr lang="zh-TW" altLang="en-US" sz="4800" dirty="0" smtClean="0">
                <a:latin typeface="微軟正黑體" panose="020B0604030504040204" pitchFamily="34" charset="-120"/>
                <a:ea typeface="微軟正黑體" panose="020B0604030504040204" pitchFamily="34" charset="-120"/>
              </a:rPr>
              <a:t>以脅迫、利誘或其他不正當方法，獲取他事業之產銷機密、交易相對人資料或其他有關技術秘密之行為</a:t>
            </a:r>
          </a:p>
          <a:p>
            <a:pPr eaLnBrk="1" hangingPunct="1"/>
            <a:r>
              <a:rPr lang="zh-TW" altLang="en-US" sz="4800" dirty="0" smtClean="0">
                <a:latin typeface="微軟正黑體" panose="020B0604030504040204" pitchFamily="34" charset="-120"/>
                <a:ea typeface="微軟正黑體" panose="020B0604030504040204" pitchFamily="34" charset="-120"/>
              </a:rPr>
              <a:t>資料須具秘密性、決定競爭之經濟性</a:t>
            </a:r>
          </a:p>
        </p:txBody>
      </p:sp>
    </p:spTree>
    <p:extLst>
      <p:ext uri="{BB962C8B-B14F-4D97-AF65-F5344CB8AC3E}">
        <p14:creationId xmlns:p14="http://schemas.microsoft.com/office/powerpoint/2010/main" val="1937188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899592" y="3473"/>
            <a:ext cx="7793038" cy="1462088"/>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不當限制相對人</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23556" name="Rectangle 3"/>
          <p:cNvSpPr>
            <a:spLocks noGrp="1" noChangeArrowheads="1"/>
          </p:cNvSpPr>
          <p:nvPr>
            <p:ph idx="1"/>
          </p:nvPr>
        </p:nvSpPr>
        <p:spPr>
          <a:xfrm>
            <a:off x="395536" y="1340768"/>
            <a:ext cx="8229600" cy="4525963"/>
          </a:xfrm>
        </p:spPr>
        <p:txBody>
          <a:bodyPr>
            <a:normAutofit/>
          </a:bodyPr>
          <a:lstStyle/>
          <a:p>
            <a:pPr eaLnBrk="1" hangingPunct="1"/>
            <a:r>
              <a:rPr lang="zh-TW" altLang="en-US" sz="3200" dirty="0" smtClean="0">
                <a:latin typeface="微軟正黑體" panose="020B0604030504040204" pitchFamily="34" charset="-120"/>
                <a:ea typeface="微軟正黑體" panose="020B0604030504040204" pitchFamily="34" charset="-120"/>
              </a:rPr>
              <a:t>以</a:t>
            </a:r>
            <a:r>
              <a:rPr lang="zh-TW" altLang="en-US" sz="3200" u="sng" dirty="0" smtClean="0">
                <a:latin typeface="微軟正黑體" panose="020B0604030504040204" pitchFamily="34" charset="-120"/>
                <a:ea typeface="微軟正黑體" panose="020B0604030504040204" pitchFamily="34" charset="-120"/>
              </a:rPr>
              <a:t>不正當限制</a:t>
            </a:r>
            <a:r>
              <a:rPr lang="zh-TW" altLang="en-US" sz="3200" dirty="0" smtClean="0">
                <a:latin typeface="微軟正黑體" panose="020B0604030504040204" pitchFamily="34" charset="-120"/>
                <a:ea typeface="微軟正黑體" panose="020B0604030504040204" pitchFamily="34" charset="-120"/>
              </a:rPr>
              <a:t>交易相對之事業活動為條件，而與其交易之行為</a:t>
            </a:r>
          </a:p>
          <a:p>
            <a:pPr eaLnBrk="1" hangingPunct="1"/>
            <a:r>
              <a:rPr lang="zh-TW" altLang="en-US" sz="3200" u="sng" dirty="0" smtClean="0">
                <a:latin typeface="微軟正黑體" panose="020B0604030504040204" pitchFamily="34" charset="-120"/>
                <a:ea typeface="微軟正黑體" panose="020B0604030504040204" pitchFamily="34" charset="-120"/>
              </a:rPr>
              <a:t>限制</a:t>
            </a:r>
            <a:r>
              <a:rPr lang="zh-TW" altLang="en-US" sz="3200" dirty="0" smtClean="0">
                <a:latin typeface="微軟正黑體" panose="020B0604030504040204" pitchFamily="34" charset="-120"/>
                <a:ea typeface="微軟正黑體" panose="020B0604030504040204" pitchFamily="34" charset="-120"/>
              </a:rPr>
              <a:t>，指搭售、獨家交易、地域、顧客或使用之限制及其他限制事業活動之情形</a:t>
            </a:r>
          </a:p>
          <a:p>
            <a:pPr eaLnBrk="1" hangingPunct="1"/>
            <a:r>
              <a:rPr lang="zh-TW" altLang="en-US" sz="3200" u="sng" dirty="0" smtClean="0">
                <a:latin typeface="微軟正黑體" panose="020B0604030504040204" pitchFamily="34" charset="-120"/>
                <a:ea typeface="微軟正黑體" panose="020B0604030504040204" pitchFamily="34" charset="-120"/>
              </a:rPr>
              <a:t>限制是否不正常</a:t>
            </a:r>
            <a:r>
              <a:rPr lang="zh-TW" altLang="en-US" sz="3200" dirty="0" smtClean="0">
                <a:latin typeface="微軟正黑體" panose="020B0604030504040204" pitchFamily="34" charset="-120"/>
                <a:ea typeface="微軟正黑體" panose="020B0604030504040204" pitchFamily="34" charset="-120"/>
              </a:rPr>
              <a:t>，應綜合當事人之意圖、目的、市場地位、所屬市場結構、商品特性及履行情況對市場競爭之影響等加以判斷</a:t>
            </a:r>
          </a:p>
        </p:txBody>
      </p:sp>
    </p:spTree>
    <p:extLst>
      <p:ext uri="{BB962C8B-B14F-4D97-AF65-F5344CB8AC3E}">
        <p14:creationId xmlns:p14="http://schemas.microsoft.com/office/powerpoint/2010/main" val="1624122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899592" y="22523"/>
            <a:ext cx="8064500" cy="1462088"/>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仿冒表徵或外國著名商標</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24580" name="Rectangle 3"/>
          <p:cNvSpPr>
            <a:spLocks noGrp="1" noChangeArrowheads="1"/>
          </p:cNvSpPr>
          <p:nvPr>
            <p:ph idx="1"/>
          </p:nvPr>
        </p:nvSpPr>
        <p:spPr>
          <a:xfrm>
            <a:off x="395536" y="1340768"/>
            <a:ext cx="8229600" cy="4525963"/>
          </a:xfrm>
        </p:spPr>
        <p:txBody>
          <a:bodyPr>
            <a:noAutofit/>
          </a:bodyPr>
          <a:lstStyle/>
          <a:p>
            <a:pPr eaLnBrk="1" hangingPunct="1"/>
            <a:r>
              <a:rPr lang="zh-TW" altLang="en-US" sz="3600" dirty="0" smtClean="0">
                <a:latin typeface="微軟正黑體" panose="020B0604030504040204" pitchFamily="34" charset="-120"/>
                <a:ea typeface="微軟正黑體" panose="020B0604030504040204" pitchFamily="34" charset="-120"/>
              </a:rPr>
              <a:t>事業就其營業所提供之商品或服務</a:t>
            </a:r>
            <a:r>
              <a:rPr lang="zh-TW" altLang="zh-TW" sz="3600" dirty="0" smtClean="0">
                <a:latin typeface="微軟正黑體" panose="020B0604030504040204" pitchFamily="34" charset="-120"/>
                <a:ea typeface="微軟正黑體" panose="020B0604030504040204" pitchFamily="34" charset="-120"/>
              </a:rPr>
              <a:t>，</a:t>
            </a:r>
            <a:r>
              <a:rPr lang="zh-TW" altLang="en-US" sz="3600" dirty="0" smtClean="0">
                <a:latin typeface="微軟正黑體" panose="020B0604030504040204" pitchFamily="34" charset="-120"/>
                <a:ea typeface="微軟正黑體" panose="020B0604030504040204" pitchFamily="34" charset="-120"/>
              </a:rPr>
              <a:t>不得有下列行為</a:t>
            </a:r>
            <a:endParaRPr lang="en-US" altLang="zh-TW" sz="3600" dirty="0" smtClean="0">
              <a:latin typeface="微軟正黑體" panose="020B0604030504040204" pitchFamily="34" charset="-120"/>
              <a:ea typeface="微軟正黑體" panose="020B0604030504040204" pitchFamily="34" charset="-120"/>
            </a:endParaRPr>
          </a:p>
          <a:p>
            <a:pPr eaLnBrk="1" hangingPunct="1"/>
            <a:r>
              <a:rPr lang="zh-TW" altLang="en-US" sz="3600" dirty="0" smtClean="0">
                <a:latin typeface="微軟正黑體" panose="020B0604030504040204" pitchFamily="34" charset="-120"/>
                <a:ea typeface="微軟正黑體" panose="020B0604030504040204" pitchFamily="34" charset="-120"/>
              </a:rPr>
              <a:t>以相關事業或消費者所普遍認知之他人姓名、商號、或公司名稱、商標、商品容器、包裝、外觀或其他顯示他人商品之表徵，為相同或類似之使用，致他人商品混淆，或販賣運送、輸出或輸入使用該項表徵之商品者</a:t>
            </a:r>
          </a:p>
        </p:txBody>
      </p:sp>
    </p:spTree>
    <p:extLst>
      <p:ext uri="{BB962C8B-B14F-4D97-AF65-F5344CB8AC3E}">
        <p14:creationId xmlns:p14="http://schemas.microsoft.com/office/powerpoint/2010/main" val="927439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467544" y="0"/>
            <a:ext cx="8229600" cy="1143000"/>
          </a:xfrm>
        </p:spPr>
        <p:txBody>
          <a:bodyPr/>
          <a:lstStyle/>
          <a:p>
            <a:r>
              <a:rPr lang="zh-TW" altLang="en-US" dirty="0" smtClean="0">
                <a:solidFill>
                  <a:schemeClr val="bg1"/>
                </a:solidFill>
                <a:latin typeface="微軟正黑體" panose="020B0604030504040204" pitchFamily="34" charset="-120"/>
                <a:ea typeface="微軟正黑體" panose="020B0604030504040204" pitchFamily="34" charset="-120"/>
              </a:rPr>
              <a:t>不實廣告</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25604" name="Rectangle 3"/>
          <p:cNvSpPr>
            <a:spLocks noGrp="1" noChangeArrowheads="1"/>
          </p:cNvSpPr>
          <p:nvPr>
            <p:ph idx="1"/>
          </p:nvPr>
        </p:nvSpPr>
        <p:spPr>
          <a:xfrm>
            <a:off x="539552" y="1340768"/>
            <a:ext cx="8229600" cy="4525963"/>
          </a:xfrm>
        </p:spPr>
        <p:txBody>
          <a:bodyPr>
            <a:normAutofit/>
          </a:bodyPr>
          <a:lstStyle/>
          <a:p>
            <a:pPr eaLnBrk="1" hangingPunct="1"/>
            <a:r>
              <a:rPr lang="zh-TW" altLang="en-US" sz="3200" dirty="0" smtClean="0">
                <a:latin typeface="微軟正黑體" panose="020B0604030504040204" pitchFamily="34" charset="-120"/>
                <a:ea typeface="微軟正黑體" panose="020B0604030504040204" pitchFamily="34" charset="-120"/>
              </a:rPr>
              <a:t>事業不得商品或其廣告上，或以其他使公眾得知之方法，對於商品之價格、數量、品質、內容、製造方法、製造日期、有效期限、使用方法、用途、原產地、製造者、製造地、加工者、加工地等，為虛偽不實或引人錯誤之表示或表徵</a:t>
            </a:r>
          </a:p>
          <a:p>
            <a:pPr eaLnBrk="1" hangingPunct="1"/>
            <a:r>
              <a:rPr lang="zh-TW" altLang="en-US" sz="3200" dirty="0" smtClean="0">
                <a:latin typeface="微軟正黑體" panose="020B0604030504040204" pitchFamily="34" charset="-120"/>
                <a:ea typeface="微軟正黑體" panose="020B0604030504040204" pitchFamily="34" charset="-120"/>
              </a:rPr>
              <a:t>虛偽不實或引人錯誤表示之商品，不得販賣、運送、輸出或輸入</a:t>
            </a:r>
          </a:p>
        </p:txBody>
      </p:sp>
    </p:spTree>
    <p:extLst>
      <p:ext uri="{BB962C8B-B14F-4D97-AF65-F5344CB8AC3E}">
        <p14:creationId xmlns:p14="http://schemas.microsoft.com/office/powerpoint/2010/main" val="266592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467544" y="3473"/>
            <a:ext cx="8229600" cy="1143000"/>
          </a:xfrm>
        </p:spPr>
        <p:txBody>
          <a:bodyPr/>
          <a:lstStyle/>
          <a:p>
            <a:pPr eaLnBrk="1" hangingPunct="1"/>
            <a:r>
              <a:rPr lang="en-US" altLang="zh-TW" dirty="0" smtClean="0">
                <a:latin typeface="標楷體" pitchFamily="65" charset="-120"/>
                <a:ea typeface="標楷體" pitchFamily="65" charset="-120"/>
              </a:rPr>
              <a:t> </a:t>
            </a:r>
            <a:r>
              <a:rPr lang="zh-TW" altLang="en-US" dirty="0" smtClean="0">
                <a:solidFill>
                  <a:schemeClr val="bg1"/>
                </a:solidFill>
                <a:latin typeface="微軟正黑體" panose="020B0604030504040204" pitchFamily="34" charset="-120"/>
                <a:ea typeface="微軟正黑體" panose="020B0604030504040204" pitchFamily="34" charset="-120"/>
              </a:rPr>
              <a:t>損害營業信譽</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28676" name="Rectangle 3"/>
          <p:cNvSpPr>
            <a:spLocks noGrp="1" noChangeArrowheads="1"/>
          </p:cNvSpPr>
          <p:nvPr>
            <p:ph idx="1"/>
          </p:nvPr>
        </p:nvSpPr>
        <p:spPr>
          <a:xfrm>
            <a:off x="827584" y="1412776"/>
            <a:ext cx="7772400" cy="4291013"/>
          </a:xfrm>
        </p:spPr>
        <p:txBody>
          <a:bodyPr>
            <a:normAutofit/>
          </a:bodyPr>
          <a:lstStyle/>
          <a:p>
            <a:pPr eaLnBrk="1" hangingPunct="1"/>
            <a:r>
              <a:rPr lang="zh-TW" altLang="en-US" sz="4000" dirty="0" smtClean="0">
                <a:latin typeface="微軟正黑體" panose="020B0604030504040204" pitchFamily="34" charset="-120"/>
                <a:ea typeface="微軟正黑體" panose="020B0604030504040204" pitchFamily="34" charset="-120"/>
              </a:rPr>
              <a:t>事業不得為競爭之目的，而陳述或散佈足以損害他人營業信譽之不實情事</a:t>
            </a:r>
          </a:p>
          <a:p>
            <a:pPr lvl="1" eaLnBrk="1" hangingPunct="1"/>
            <a:r>
              <a:rPr lang="zh-TW" altLang="en-US" sz="4000" dirty="0" smtClean="0">
                <a:latin typeface="微軟正黑體" panose="020B0604030504040204" pitchFamily="34" charset="-120"/>
                <a:ea typeface="微軟正黑體" panose="020B0604030504040204" pitchFamily="34" charset="-120"/>
              </a:rPr>
              <a:t>事業間需具有競爭關係</a:t>
            </a:r>
          </a:p>
          <a:p>
            <a:pPr lvl="1" eaLnBrk="1" hangingPunct="1"/>
            <a:r>
              <a:rPr lang="zh-TW" altLang="en-US" sz="4000" dirty="0" smtClean="0">
                <a:latin typeface="微軟正黑體" panose="020B0604030504040204" pitchFamily="34" charset="-120"/>
                <a:ea typeface="微軟正黑體" panose="020B0604030504040204" pitchFamily="34" charset="-120"/>
              </a:rPr>
              <a:t>陳述或散佈</a:t>
            </a:r>
          </a:p>
          <a:p>
            <a:pPr lvl="1" eaLnBrk="1" hangingPunct="1"/>
            <a:r>
              <a:rPr lang="zh-TW" altLang="en-US" sz="4000" dirty="0" smtClean="0">
                <a:latin typeface="微軟正黑體" panose="020B0604030504040204" pitchFamily="34" charset="-120"/>
                <a:ea typeface="微軟正黑體" panose="020B0604030504040204" pitchFamily="34" charset="-120"/>
              </a:rPr>
              <a:t>損害營業信譽</a:t>
            </a:r>
          </a:p>
        </p:txBody>
      </p:sp>
    </p:spTree>
    <p:extLst>
      <p:ext uri="{BB962C8B-B14F-4D97-AF65-F5344CB8AC3E}">
        <p14:creationId xmlns:p14="http://schemas.microsoft.com/office/powerpoint/2010/main" val="100884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1115616" y="0"/>
            <a:ext cx="7427168" cy="1143000"/>
          </a:xfrm>
        </p:spPr>
        <p:txBody>
          <a:bodyPr>
            <a:normAutofit/>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多層次傳銷</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29700" name="Rectangle 3"/>
          <p:cNvSpPr>
            <a:spLocks noGrp="1" noChangeArrowheads="1"/>
          </p:cNvSpPr>
          <p:nvPr>
            <p:ph idx="1"/>
          </p:nvPr>
        </p:nvSpPr>
        <p:spPr>
          <a:xfrm>
            <a:off x="899592" y="1340768"/>
            <a:ext cx="7920880" cy="4464496"/>
          </a:xfrm>
        </p:spPr>
        <p:txBody>
          <a:bodyPr>
            <a:noAutofit/>
          </a:bodyPr>
          <a:lstStyle/>
          <a:p>
            <a:pPr lvl="3"/>
            <a:r>
              <a:rPr lang="zh-TW" altLang="en-US" sz="4000" dirty="0" smtClean="0">
                <a:latin typeface="微軟正黑體" panose="020B0604030504040204" pitchFamily="34" charset="-120"/>
                <a:ea typeface="微軟正黑體" panose="020B0604030504040204" pitchFamily="34" charset="-120"/>
              </a:rPr>
              <a:t>變質多層次傳銷之禁止</a:t>
            </a:r>
          </a:p>
          <a:p>
            <a:pPr lvl="4"/>
            <a:r>
              <a:rPr lang="zh-TW" altLang="en-US" sz="4000" dirty="0" smtClean="0">
                <a:latin typeface="微軟正黑體" panose="020B0604030504040204" pitchFamily="34" charset="-120"/>
                <a:ea typeface="微軟正黑體" panose="020B0604030504040204" pitchFamily="34" charset="-120"/>
              </a:rPr>
              <a:t>變質多層次傳銷，參加人取得佣金、獎金或其他經濟利益，主要係基於介紹他人加入，而非基於其所推廣或銷售商品或勞務之合理市價者</a:t>
            </a:r>
          </a:p>
        </p:txBody>
      </p:sp>
    </p:spTree>
    <p:extLst>
      <p:ext uri="{BB962C8B-B14F-4D97-AF65-F5344CB8AC3E}">
        <p14:creationId xmlns:p14="http://schemas.microsoft.com/office/powerpoint/2010/main" val="2578883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539552" y="44624"/>
            <a:ext cx="8229600" cy="1143000"/>
          </a:xfrm>
        </p:spPr>
        <p:txBody>
          <a:bodyPr/>
          <a:lstStyle/>
          <a:p>
            <a:r>
              <a:rPr lang="zh-TW" altLang="en-US" dirty="0" smtClean="0">
                <a:solidFill>
                  <a:schemeClr val="bg1"/>
                </a:solidFill>
                <a:latin typeface="微軟正黑體" panose="020B0604030504040204" pitchFamily="34" charset="-120"/>
                <a:ea typeface="微軟正黑體" panose="020B0604030504040204" pitchFamily="34" charset="-120"/>
              </a:rPr>
              <a:t>多層次傳銷</a:t>
            </a: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續</a:t>
            </a:r>
            <a:r>
              <a:rPr lang="en-US" altLang="zh-TW" dirty="0">
                <a:solidFill>
                  <a:schemeClr val="bg1"/>
                </a:solidFill>
                <a:latin typeface="微軟正黑體" panose="020B0604030504040204" pitchFamily="34" charset="-120"/>
                <a:ea typeface="微軟正黑體" panose="020B0604030504040204" pitchFamily="34" charset="-120"/>
              </a:rPr>
              <a:t>)</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30724" name="Rectangle 3"/>
          <p:cNvSpPr>
            <a:spLocks noGrp="1" noChangeArrowheads="1"/>
          </p:cNvSpPr>
          <p:nvPr>
            <p:ph idx="1"/>
          </p:nvPr>
        </p:nvSpPr>
        <p:spPr>
          <a:xfrm>
            <a:off x="539552" y="1340768"/>
            <a:ext cx="8229600" cy="4525963"/>
          </a:xfrm>
        </p:spPr>
        <p:txBody>
          <a:bodyPr>
            <a:normAutofit/>
          </a:bodyPr>
          <a:lstStyle/>
          <a:p>
            <a:pPr eaLnBrk="1" hangingPunct="1"/>
            <a:r>
              <a:rPr lang="zh-TW" altLang="en-US" sz="3600" dirty="0" smtClean="0">
                <a:latin typeface="微軟正黑體" panose="020B0604030504040204" pitchFamily="34" charset="-120"/>
                <a:ea typeface="微軟正黑體" panose="020B0604030504040204" pitchFamily="34" charset="-120"/>
              </a:rPr>
              <a:t>參加人得自訂約日起</a:t>
            </a:r>
            <a:r>
              <a:rPr lang="en-US" altLang="zh-TW" sz="3600" u="sng" dirty="0" smtClean="0">
                <a:solidFill>
                  <a:srgbClr val="7030A0"/>
                </a:solidFill>
                <a:latin typeface="微軟正黑體" panose="020B0604030504040204" pitchFamily="34" charset="-120"/>
                <a:ea typeface="微軟正黑體" panose="020B0604030504040204" pitchFamily="34" charset="-120"/>
              </a:rPr>
              <a:t>14</a:t>
            </a:r>
            <a:r>
              <a:rPr lang="zh-TW" altLang="en-US" sz="3600" u="sng" dirty="0" smtClean="0">
                <a:solidFill>
                  <a:srgbClr val="7030A0"/>
                </a:solidFill>
                <a:latin typeface="微軟正黑體" panose="020B0604030504040204" pitchFamily="34" charset="-120"/>
                <a:ea typeface="微軟正黑體" panose="020B0604030504040204" pitchFamily="34" charset="-120"/>
              </a:rPr>
              <a:t>日</a:t>
            </a:r>
            <a:r>
              <a:rPr lang="zh-TW" altLang="en-US" sz="3600" dirty="0" smtClean="0">
                <a:latin typeface="微軟正黑體" panose="020B0604030504040204" pitchFamily="34" charset="-120"/>
                <a:ea typeface="微軟正黑體" panose="020B0604030504040204" pitchFamily="34" charset="-120"/>
              </a:rPr>
              <a:t>內以</a:t>
            </a:r>
            <a:r>
              <a:rPr lang="zh-TW" altLang="en-US" sz="3600" u="sng" dirty="0" smtClean="0">
                <a:solidFill>
                  <a:srgbClr val="7030A0"/>
                </a:solidFill>
                <a:latin typeface="微軟正黑體" panose="020B0604030504040204" pitchFamily="34" charset="-120"/>
                <a:ea typeface="微軟正黑體" panose="020B0604030504040204" pitchFamily="34" charset="-120"/>
              </a:rPr>
              <a:t>書面</a:t>
            </a:r>
            <a:r>
              <a:rPr lang="zh-TW" altLang="en-US" sz="3600" dirty="0" smtClean="0">
                <a:latin typeface="微軟正黑體" panose="020B0604030504040204" pitchFamily="34" charset="-120"/>
                <a:ea typeface="微軟正黑體" panose="020B0604030504040204" pitchFamily="34" charset="-120"/>
              </a:rPr>
              <a:t>通知解除契約</a:t>
            </a:r>
          </a:p>
          <a:p>
            <a:pPr eaLnBrk="1" hangingPunct="1"/>
            <a:r>
              <a:rPr lang="zh-TW" altLang="en-US" sz="3600" dirty="0" smtClean="0">
                <a:latin typeface="微軟正黑體" panose="020B0604030504040204" pitchFamily="34" charset="-120"/>
                <a:ea typeface="微軟正黑體" panose="020B0604030504040204" pitchFamily="34" charset="-120"/>
              </a:rPr>
              <a:t>多層次傳銷事業應於</a:t>
            </a:r>
            <a:r>
              <a:rPr lang="en-US" altLang="zh-TW" sz="3600" u="sng" dirty="0" smtClean="0">
                <a:solidFill>
                  <a:srgbClr val="7030A0"/>
                </a:solidFill>
                <a:latin typeface="微軟正黑體" panose="020B0604030504040204" pitchFamily="34" charset="-120"/>
                <a:ea typeface="微軟正黑體" panose="020B0604030504040204" pitchFamily="34" charset="-120"/>
              </a:rPr>
              <a:t>30</a:t>
            </a:r>
            <a:r>
              <a:rPr lang="zh-TW" altLang="en-US" sz="3600" u="sng" dirty="0" smtClean="0">
                <a:solidFill>
                  <a:srgbClr val="7030A0"/>
                </a:solidFill>
                <a:latin typeface="微軟正黑體" panose="020B0604030504040204" pitchFamily="34" charset="-120"/>
                <a:ea typeface="微軟正黑體" panose="020B0604030504040204" pitchFamily="34" charset="-120"/>
              </a:rPr>
              <a:t>日內，</a:t>
            </a:r>
            <a:r>
              <a:rPr lang="zh-TW" altLang="en-US" sz="3600" dirty="0" smtClean="0">
                <a:latin typeface="微軟正黑體" panose="020B0604030504040204" pitchFamily="34" charset="-120"/>
                <a:ea typeface="微軟正黑體" panose="020B0604030504040204" pitchFamily="34" charset="-120"/>
              </a:rPr>
              <a:t>接受參加人退貨之申請，取回商品或由參加人自行送回商品</a:t>
            </a:r>
          </a:p>
          <a:p>
            <a:pPr eaLnBrk="1" hangingPunct="1"/>
            <a:r>
              <a:rPr lang="zh-TW" altLang="en-US" sz="3600" dirty="0" smtClean="0">
                <a:latin typeface="微軟正黑體" panose="020B0604030504040204" pitchFamily="34" charset="-120"/>
                <a:ea typeface="微軟正黑體" panose="020B0604030504040204" pitchFamily="34" charset="-120"/>
              </a:rPr>
              <a:t>返還參加人於契約解除時所有商品之進貨價金及其他加入時給付之費用</a:t>
            </a:r>
          </a:p>
        </p:txBody>
      </p:sp>
    </p:spTree>
    <p:extLst>
      <p:ext uri="{BB962C8B-B14F-4D97-AF65-F5344CB8AC3E}">
        <p14:creationId xmlns:p14="http://schemas.microsoft.com/office/powerpoint/2010/main" val="2013695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121"/>
          <p:cNvSpPr txBox="1">
            <a:spLocks noChangeArrowheads="1"/>
          </p:cNvSpPr>
          <p:nvPr/>
        </p:nvSpPr>
        <p:spPr>
          <a:xfrm>
            <a:off x="503238" y="84138"/>
            <a:ext cx="8101012" cy="681037"/>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TW" altLang="en-US" dirty="0" smtClean="0">
                <a:solidFill>
                  <a:schemeClr val="bg1"/>
                </a:solidFill>
                <a:latin typeface="微軟正黑體" panose="020B0604030504040204" pitchFamily="34" charset="-120"/>
                <a:ea typeface="微軟正黑體" panose="020B0604030504040204" pitchFamily="34" charset="-120"/>
                <a:cs typeface="華康中黑體" pitchFamily="49" charset="-120"/>
              </a:rPr>
              <a:t>撰稿人介紹</a:t>
            </a:r>
            <a:r>
              <a:rPr lang="en-US" altLang="zh-TW" dirty="0" smtClean="0">
                <a:solidFill>
                  <a:schemeClr val="bg1"/>
                </a:solidFill>
                <a:latin typeface="微軟正黑體" panose="020B0604030504040204" pitchFamily="34" charset="-120"/>
                <a:ea typeface="微軟正黑體" panose="020B0604030504040204" pitchFamily="34" charset="-120"/>
                <a:cs typeface="華康中黑體" pitchFamily="49" charset="-120"/>
              </a:rPr>
              <a:t>-</a:t>
            </a:r>
            <a:r>
              <a:rPr lang="zh-TW" altLang="en-US" dirty="0">
                <a:solidFill>
                  <a:schemeClr val="bg1"/>
                </a:solidFill>
                <a:latin typeface="微軟正黑體" panose="020B0604030504040204" pitchFamily="34" charset="-120"/>
                <a:ea typeface="微軟正黑體" panose="020B0604030504040204" pitchFamily="34" charset="-120"/>
                <a:cs typeface="華康中黑體" pitchFamily="49" charset="-120"/>
              </a:rPr>
              <a:t>張文龍總</a:t>
            </a:r>
            <a:r>
              <a:rPr lang="zh-TW" altLang="en-US" dirty="0" smtClean="0">
                <a:solidFill>
                  <a:schemeClr val="bg1"/>
                </a:solidFill>
                <a:latin typeface="微軟正黑體" panose="020B0604030504040204" pitchFamily="34" charset="-120"/>
                <a:ea typeface="微軟正黑體" panose="020B0604030504040204" pitchFamily="34" charset="-120"/>
                <a:cs typeface="華康中黑體" pitchFamily="49" charset="-120"/>
              </a:rPr>
              <a:t>經理</a:t>
            </a:r>
            <a:endParaRPr lang="zh-TW" altLang="en-US" dirty="0">
              <a:solidFill>
                <a:schemeClr val="bg1"/>
              </a:solidFill>
              <a:latin typeface="微軟正黑體" panose="020B0604030504040204" pitchFamily="34" charset="-120"/>
              <a:ea typeface="微軟正黑體" panose="020B0604030504040204" pitchFamily="34" charset="-120"/>
              <a:cs typeface="華康中黑體" pitchFamily="49" charset="-120"/>
            </a:endParaRPr>
          </a:p>
        </p:txBody>
      </p:sp>
      <p:pic>
        <p:nvPicPr>
          <p:cNvPr id="6" name="Picture 6" descr="D:\台南縣仲介公會\第四、五屆資料\人員照\張文龍.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20272" y="1412776"/>
            <a:ext cx="1908175" cy="189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10281" y="1124744"/>
            <a:ext cx="6390456" cy="5478423"/>
          </a:xfrm>
          <a:prstGeom prst="rect">
            <a:avLst/>
          </a:prstGeom>
        </p:spPr>
        <p:txBody>
          <a:bodyPr wrap="square">
            <a:spAutoFit/>
          </a:bodyPr>
          <a:lstStyle/>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學    歷：</a:t>
            </a:r>
            <a:r>
              <a:rPr lang="zh-TW" altLang="en-US" sz="2000" dirty="0" smtClean="0">
                <a:solidFill>
                  <a:schemeClr val="tx1">
                    <a:lumMod val="95000"/>
                    <a:lumOff val="5000"/>
                  </a:schemeClr>
                </a:solidFill>
                <a:latin typeface="微軟正黑體" panose="020B0604030504040204" pitchFamily="34" charset="-120"/>
                <a:ea typeface="微軟正黑體" panose="020B0604030504040204" pitchFamily="34" charset="-120"/>
              </a:rPr>
              <a:t>南臺科技</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大學管理碩士 </a:t>
            </a:r>
          </a:p>
          <a:p>
            <a:pPr marL="46037">
              <a:lnSpc>
                <a:spcPts val="2000"/>
              </a:lnSpc>
              <a:buClr>
                <a:schemeClr val="accent6">
                  <a:lumMod val="75000"/>
                </a:schemeClr>
              </a:buClr>
              <a:defRPr/>
            </a:pPr>
            <a:endPar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現    任：</a:t>
            </a:r>
          </a:p>
          <a:p>
            <a:pPr marL="46037" indent="0">
              <a:lnSpc>
                <a:spcPts val="2000"/>
              </a:lnSpc>
              <a:buClr>
                <a:schemeClr val="accent6">
                  <a:lumMod val="75000"/>
                </a:schemeClr>
              </a:buClr>
              <a:buNone/>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1.</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台灣房屋中華</a:t>
            </a:r>
            <a:r>
              <a:rPr lang="zh-TW" altLang="en-US" sz="2000" b="1" dirty="0">
                <a:latin typeface="微軟正黑體" panose="020B0604030504040204" pitchFamily="34" charset="-120"/>
                <a:ea typeface="微軟正黑體" panose="020B0604030504040204" pitchFamily="34" charset="-120"/>
              </a:rPr>
              <a:t>、</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東門</a:t>
            </a:r>
            <a:r>
              <a:rPr lang="zh-TW" altLang="en-US" sz="2000" b="1" dirty="0">
                <a:latin typeface="微軟正黑體" panose="020B0604030504040204" pitchFamily="34" charset="-120"/>
                <a:ea typeface="微軟正黑體" panose="020B0604030504040204" pitchFamily="34" charset="-120"/>
              </a:rPr>
              <a:t>、</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後甲店  經營者</a:t>
            </a:r>
          </a:p>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2000" dirty="0" smtClean="0">
                <a:solidFill>
                  <a:schemeClr val="tx1">
                    <a:lumMod val="95000"/>
                    <a:lumOff val="5000"/>
                  </a:schemeClr>
                </a:solidFill>
                <a:latin typeface="微軟正黑體" panose="020B0604030504040204" pitchFamily="34" charset="-120"/>
                <a:ea typeface="微軟正黑體" panose="020B0604030504040204" pitchFamily="34" charset="-120"/>
              </a:rPr>
              <a:t>2</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南台科技大學全國校友總會 理事長</a:t>
            </a:r>
          </a:p>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3.</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台南市建築經營協會 名譽理事長</a:t>
            </a:r>
          </a:p>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4.</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台南市政府調解委員會 委員</a:t>
            </a:r>
          </a:p>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5.</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台南市政府經紀人員獎懲委員會 委員</a:t>
            </a:r>
          </a:p>
          <a:p>
            <a:pPr marL="46037" indent="0">
              <a:lnSpc>
                <a:spcPts val="2000"/>
              </a:lnSpc>
              <a:buClr>
                <a:schemeClr val="accent6">
                  <a:lumMod val="75000"/>
                </a:schemeClr>
              </a:buClr>
              <a:buNone/>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6.</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直轄市不動產仲介經紀商業同業公會榮譽理事長</a:t>
            </a:r>
          </a:p>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7.</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專誠不動產仲介經紀有限公司  董事長</a:t>
            </a:r>
            <a:endPar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marL="46037" indent="0">
              <a:lnSpc>
                <a:spcPts val="2000"/>
              </a:lnSpc>
              <a:buClr>
                <a:schemeClr val="accent6">
                  <a:lumMod val="75000"/>
                </a:schemeClr>
              </a:buClr>
              <a:buNone/>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8.</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孟龍資產管理公司  </a:t>
            </a:r>
            <a:r>
              <a:rPr lang="zh-TW" altLang="en-US" sz="2000" dirty="0" smtClean="0">
                <a:solidFill>
                  <a:schemeClr val="tx1">
                    <a:lumMod val="95000"/>
                    <a:lumOff val="5000"/>
                  </a:schemeClr>
                </a:solidFill>
                <a:latin typeface="微軟正黑體" panose="020B0604030504040204" pitchFamily="34" charset="-120"/>
                <a:ea typeface="微軟正黑體" panose="020B0604030504040204" pitchFamily="34" charset="-120"/>
              </a:rPr>
              <a:t>董事長</a:t>
            </a:r>
            <a:endParaRPr lang="en-US" altLang="zh-TW" sz="2000"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a:p>
            <a:pPr marL="46037" indent="0">
              <a:lnSpc>
                <a:spcPts val="2000"/>
              </a:lnSpc>
              <a:buClr>
                <a:schemeClr val="accent6">
                  <a:lumMod val="75000"/>
                </a:schemeClr>
              </a:buClr>
              <a:buNone/>
              <a:defRPr/>
            </a:pPr>
            <a:endPar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證    照：國家考試合格不動產</a:t>
            </a:r>
            <a:r>
              <a:rPr lang="zh-TW" altLang="en-US" sz="2000" dirty="0" smtClean="0">
                <a:solidFill>
                  <a:schemeClr val="tx1">
                    <a:lumMod val="95000"/>
                    <a:lumOff val="5000"/>
                  </a:schemeClr>
                </a:solidFill>
                <a:latin typeface="微軟正黑體" panose="020B0604030504040204" pitchFamily="34" charset="-120"/>
                <a:ea typeface="微軟正黑體" panose="020B0604030504040204" pitchFamily="34" charset="-120"/>
              </a:rPr>
              <a:t>經紀人</a:t>
            </a:r>
            <a:endParaRPr lang="en-US" altLang="zh-TW" sz="2000"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a:p>
            <a:pPr marL="46037">
              <a:lnSpc>
                <a:spcPts val="2000"/>
              </a:lnSpc>
              <a:buClr>
                <a:schemeClr val="accent6">
                  <a:lumMod val="75000"/>
                </a:schemeClr>
              </a:buClr>
              <a:defRPr/>
            </a:pPr>
            <a:endParaRPr lang="en-US" altLang="zh-TW" sz="2000"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重要榮譽：</a:t>
            </a:r>
          </a:p>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1.</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第三十二屆全國榮民楷模</a:t>
            </a:r>
          </a:p>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2.</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行政院榮民服務處企業楷模</a:t>
            </a:r>
          </a:p>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3.</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中華民國不動產仲介金仲獎楷模</a:t>
            </a:r>
          </a:p>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4.</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台灣省</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99</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年特優商號</a:t>
            </a:r>
            <a:endPar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marL="46037">
              <a:lnSpc>
                <a:spcPts val="2000"/>
              </a:lnSpc>
              <a:buClr>
                <a:schemeClr val="accent6">
                  <a:lumMod val="75000"/>
                </a:schemeClr>
              </a:buClr>
              <a:defRPr/>
            </a:pP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2000" dirty="0">
                <a:solidFill>
                  <a:schemeClr val="tx1">
                    <a:lumMod val="95000"/>
                    <a:lumOff val="5000"/>
                  </a:schemeClr>
                </a:solidFill>
                <a:latin typeface="微軟正黑體" panose="020B0604030504040204" pitchFamily="34" charset="-120"/>
                <a:ea typeface="微軟正黑體" panose="020B0604030504040204" pitchFamily="34" charset="-120"/>
              </a:rPr>
              <a:t>5.</a:t>
            </a:r>
            <a:r>
              <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rPr>
              <a:t>台南市政府第一屆經紀人楷模</a:t>
            </a:r>
          </a:p>
          <a:p>
            <a:pPr marL="46037">
              <a:lnSpc>
                <a:spcPts val="2000"/>
              </a:lnSpc>
              <a:buClr>
                <a:schemeClr val="accent6">
                  <a:lumMod val="75000"/>
                </a:schemeClr>
              </a:buClr>
              <a:defRPr/>
            </a:pPr>
            <a:endParaRPr lang="zh-TW" altLang="en-US" sz="2000"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7" name="Rectangle 5"/>
          <p:cNvSpPr>
            <a:spLocks noChangeArrowheads="1"/>
          </p:cNvSpPr>
          <p:nvPr/>
        </p:nvSpPr>
        <p:spPr bwMode="auto">
          <a:xfrm>
            <a:off x="6876147" y="3345305"/>
            <a:ext cx="228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Comic Sans MS" pitchFamily="66" charset="0"/>
                <a:ea typeface="新細明體" charset="-120"/>
              </a:defRPr>
            </a:lvl1pPr>
            <a:lvl2pPr marL="742950" indent="-285750" eaLnBrk="0" hangingPunct="0">
              <a:spcBef>
                <a:spcPct val="20000"/>
              </a:spcBef>
              <a:buChar char="–"/>
              <a:defRPr kumimoji="1" sz="2800">
                <a:solidFill>
                  <a:schemeClr val="tx1"/>
                </a:solidFill>
                <a:latin typeface="Comic Sans MS" pitchFamily="66" charset="0"/>
                <a:ea typeface="新細明體" charset="-120"/>
              </a:defRPr>
            </a:lvl2pPr>
            <a:lvl3pPr marL="1143000" indent="-228600" eaLnBrk="0" hangingPunct="0">
              <a:spcBef>
                <a:spcPct val="20000"/>
              </a:spcBef>
              <a:buChar char="•"/>
              <a:defRPr kumimoji="1" sz="2400">
                <a:solidFill>
                  <a:schemeClr val="tx1"/>
                </a:solidFill>
                <a:latin typeface="Comic Sans MS" pitchFamily="66" charset="0"/>
                <a:ea typeface="新細明體" charset="-120"/>
              </a:defRPr>
            </a:lvl3pPr>
            <a:lvl4pPr marL="1600200" indent="-228600" eaLnBrk="0" hangingPunct="0">
              <a:spcBef>
                <a:spcPct val="20000"/>
              </a:spcBef>
              <a:buChar char="–"/>
              <a:defRPr kumimoji="1" sz="2000">
                <a:solidFill>
                  <a:schemeClr val="tx1"/>
                </a:solidFill>
                <a:latin typeface="Comic Sans MS" pitchFamily="66" charset="0"/>
                <a:ea typeface="新細明體" charset="-120"/>
              </a:defRPr>
            </a:lvl4pPr>
            <a:lvl5pPr marL="2057400" indent="-228600" eaLnBrk="0" hangingPunct="0">
              <a:spcBef>
                <a:spcPct val="20000"/>
              </a:spcBef>
              <a:buChar char="»"/>
              <a:defRPr kumimoji="1" sz="2000">
                <a:solidFill>
                  <a:schemeClr val="tx1"/>
                </a:solidFill>
                <a:latin typeface="Comic Sans MS" pitchFamily="66"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9pPr>
          </a:lstStyle>
          <a:p>
            <a:pPr algn="ctr" eaLnBrk="1" hangingPunct="1">
              <a:spcBef>
                <a:spcPct val="0"/>
              </a:spcBef>
              <a:buFontTx/>
              <a:buNone/>
            </a:pPr>
            <a:r>
              <a:rPr lang="zh-TW" altLang="en-US" sz="2400" b="1" dirty="0">
                <a:solidFill>
                  <a:srgbClr val="002060"/>
                </a:solidFill>
                <a:latin typeface="微軟正黑體" panose="020B0604030504040204" pitchFamily="34" charset="-120"/>
                <a:ea typeface="微軟正黑體" panose="020B0604030504040204" pitchFamily="34" charset="-120"/>
              </a:rPr>
              <a:t>主講人</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algn="ctr" eaLnBrk="1" hangingPunct="1">
              <a:spcBef>
                <a:spcPct val="0"/>
              </a:spcBef>
              <a:buFontTx/>
              <a:buNone/>
            </a:pPr>
            <a:r>
              <a:rPr lang="zh-TW" altLang="en-US" sz="2400" b="1" dirty="0">
                <a:solidFill>
                  <a:srgbClr val="002060"/>
                </a:solidFill>
                <a:latin typeface="微軟正黑體" panose="020B0604030504040204" pitchFamily="34" charset="-120"/>
                <a:ea typeface="微軟正黑體" panose="020B0604030504040204" pitchFamily="34" charset="-120"/>
              </a:rPr>
              <a:t>張文龍 理事長</a:t>
            </a:r>
          </a:p>
        </p:txBody>
      </p:sp>
    </p:spTree>
    <p:extLst>
      <p:ext uri="{BB962C8B-B14F-4D97-AF65-F5344CB8AC3E}">
        <p14:creationId xmlns:p14="http://schemas.microsoft.com/office/powerpoint/2010/main" val="22490296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539552" y="0"/>
            <a:ext cx="8229600" cy="1143000"/>
          </a:xfrm>
        </p:spPr>
        <p:txBody>
          <a:bodyPr>
            <a:norm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多層次傳銷</a:t>
            </a: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續</a:t>
            </a:r>
            <a:r>
              <a:rPr lang="en-US" altLang="zh-TW" dirty="0">
                <a:solidFill>
                  <a:schemeClr val="bg1"/>
                </a:solidFill>
                <a:latin typeface="微軟正黑體" panose="020B0604030504040204" pitchFamily="34" charset="-120"/>
                <a:ea typeface="微軟正黑體" panose="020B0604030504040204" pitchFamily="34" charset="-120"/>
              </a:rPr>
              <a:t>)</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31748" name="Rectangle 3"/>
          <p:cNvSpPr>
            <a:spLocks noGrp="1" noChangeArrowheads="1"/>
          </p:cNvSpPr>
          <p:nvPr>
            <p:ph idx="1"/>
          </p:nvPr>
        </p:nvSpPr>
        <p:spPr>
          <a:xfrm>
            <a:off x="467544" y="1412776"/>
            <a:ext cx="8229600" cy="4525963"/>
          </a:xfrm>
        </p:spPr>
        <p:txBody>
          <a:bodyPr>
            <a:normAutofit/>
          </a:bodyPr>
          <a:lstStyle/>
          <a:p>
            <a:pPr eaLnBrk="1" hangingPunct="1"/>
            <a:r>
              <a:rPr lang="zh-TW" altLang="en-US" sz="4000" dirty="0" smtClean="0">
                <a:latin typeface="微軟正黑體" panose="020B0604030504040204" pitchFamily="34" charset="-120"/>
                <a:ea typeface="微軟正黑體" panose="020B0604030504040204" pitchFamily="34" charset="-120"/>
              </a:rPr>
              <a:t>解約權期間經過後，仍得隨時以書面終止契約，退出多層次傳銷計畫或組織</a:t>
            </a:r>
          </a:p>
          <a:p>
            <a:pPr eaLnBrk="1" hangingPunct="1"/>
            <a:r>
              <a:rPr lang="zh-TW" altLang="en-US" sz="4000" dirty="0" smtClean="0">
                <a:latin typeface="微軟正黑體" panose="020B0604030504040204" pitchFamily="34" charset="-120"/>
                <a:ea typeface="微軟正黑體" panose="020B0604030504040204" pitchFamily="34" charset="-120"/>
              </a:rPr>
              <a:t>終止契約後</a:t>
            </a:r>
            <a:r>
              <a:rPr lang="en-US" altLang="zh-TW" sz="4000" u="sng" dirty="0" smtClean="0">
                <a:solidFill>
                  <a:srgbClr val="7030A0"/>
                </a:solidFill>
                <a:latin typeface="微軟正黑體" panose="020B0604030504040204" pitchFamily="34" charset="-120"/>
                <a:ea typeface="微軟正黑體" panose="020B0604030504040204" pitchFamily="34" charset="-120"/>
              </a:rPr>
              <a:t>30</a:t>
            </a:r>
            <a:r>
              <a:rPr lang="zh-TW" altLang="en-US" sz="4000" u="sng" dirty="0" smtClean="0">
                <a:solidFill>
                  <a:srgbClr val="7030A0"/>
                </a:solidFill>
                <a:latin typeface="微軟正黑體" panose="020B0604030504040204" pitchFamily="34" charset="-120"/>
                <a:ea typeface="微軟正黑體" panose="020B0604030504040204" pitchFamily="34" charset="-120"/>
              </a:rPr>
              <a:t>日內</a:t>
            </a:r>
            <a:r>
              <a:rPr lang="zh-TW" altLang="en-US" sz="4000" dirty="0" smtClean="0">
                <a:latin typeface="微軟正黑體" panose="020B0604030504040204" pitchFamily="34" charset="-120"/>
                <a:ea typeface="微軟正黑體" panose="020B0604030504040204" pitchFamily="34" charset="-120"/>
              </a:rPr>
              <a:t>多層次傳銷事業應以參加人原價格</a:t>
            </a:r>
            <a:r>
              <a:rPr lang="en-US" altLang="zh-TW" sz="4000" u="sng" dirty="0" smtClean="0">
                <a:solidFill>
                  <a:srgbClr val="7030A0"/>
                </a:solidFill>
                <a:latin typeface="微軟正黑體" panose="020B0604030504040204" pitchFamily="34" charset="-120"/>
                <a:ea typeface="微軟正黑體" panose="020B0604030504040204" pitchFamily="34" charset="-120"/>
              </a:rPr>
              <a:t>90%</a:t>
            </a:r>
            <a:r>
              <a:rPr lang="zh-TW" altLang="en-US" sz="4000" u="sng" dirty="0" smtClean="0">
                <a:solidFill>
                  <a:srgbClr val="7030A0"/>
                </a:solidFill>
                <a:latin typeface="微軟正黑體" panose="020B0604030504040204" pitchFamily="34" charset="-120"/>
                <a:ea typeface="微軟正黑體" panose="020B0604030504040204" pitchFamily="34" charset="-120"/>
              </a:rPr>
              <a:t>買回</a:t>
            </a:r>
            <a:r>
              <a:rPr lang="zh-TW" altLang="en-US" sz="4000" dirty="0" smtClean="0">
                <a:latin typeface="微軟正黑體" panose="020B0604030504040204" pitchFamily="34" charset="-120"/>
                <a:ea typeface="微軟正黑體" panose="020B0604030504040204" pitchFamily="34" charset="-120"/>
              </a:rPr>
              <a:t>參加人所持有之商品</a:t>
            </a:r>
          </a:p>
        </p:txBody>
      </p:sp>
    </p:spTree>
    <p:extLst>
      <p:ext uri="{BB962C8B-B14F-4D97-AF65-F5344CB8AC3E}">
        <p14:creationId xmlns:p14="http://schemas.microsoft.com/office/powerpoint/2010/main" val="3811659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539552" y="21382"/>
            <a:ext cx="8229600" cy="1143000"/>
          </a:xfrm>
        </p:spPr>
        <p:txBody>
          <a:bodyPr/>
          <a:lstStyle/>
          <a:p>
            <a:r>
              <a:rPr lang="zh-TW" altLang="en-US" dirty="0" smtClean="0">
                <a:solidFill>
                  <a:schemeClr val="bg1"/>
                </a:solidFill>
                <a:latin typeface="微軟正黑體" panose="020B0604030504040204" pitchFamily="34" charset="-120"/>
                <a:ea typeface="微軟正黑體" panose="020B0604030504040204" pitchFamily="34" charset="-120"/>
              </a:rPr>
              <a:t>多層次傳銷</a:t>
            </a: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續</a:t>
            </a:r>
            <a:r>
              <a:rPr lang="en-US" altLang="zh-TW" dirty="0">
                <a:solidFill>
                  <a:schemeClr val="bg1"/>
                </a:solidFill>
                <a:latin typeface="微軟正黑體" panose="020B0604030504040204" pitchFamily="34" charset="-120"/>
                <a:ea typeface="微軟正黑體" panose="020B0604030504040204" pitchFamily="34" charset="-120"/>
              </a:rPr>
              <a:t>)</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32772" name="Rectangle 3"/>
          <p:cNvSpPr>
            <a:spLocks noGrp="1" noChangeArrowheads="1"/>
          </p:cNvSpPr>
          <p:nvPr>
            <p:ph idx="1"/>
          </p:nvPr>
        </p:nvSpPr>
        <p:spPr>
          <a:xfrm>
            <a:off x="539552" y="1412776"/>
            <a:ext cx="8229600" cy="4525963"/>
          </a:xfrm>
        </p:spPr>
        <p:txBody>
          <a:bodyPr>
            <a:normAutofit/>
          </a:bodyPr>
          <a:lstStyle/>
          <a:p>
            <a:pPr eaLnBrk="1" hangingPunct="1">
              <a:lnSpc>
                <a:spcPct val="90000"/>
              </a:lnSpc>
            </a:pPr>
            <a:r>
              <a:rPr lang="zh-TW" altLang="en-US" sz="3200" dirty="0" smtClean="0">
                <a:latin typeface="微軟正黑體" panose="020B0604030504040204" pitchFamily="34" charset="-120"/>
                <a:ea typeface="微軟正黑體" panose="020B0604030504040204" pitchFamily="34" charset="-120"/>
              </a:rPr>
              <a:t>返還參加人所為之給付時，得扣除</a:t>
            </a:r>
          </a:p>
          <a:p>
            <a:pPr lvl="1" eaLnBrk="1" hangingPunct="1">
              <a:lnSpc>
                <a:spcPct val="90000"/>
              </a:lnSpc>
            </a:pPr>
            <a:r>
              <a:rPr lang="zh-TW" altLang="en-US" sz="3200" dirty="0" smtClean="0">
                <a:latin typeface="微軟正黑體" panose="020B0604030504040204" pitchFamily="34" charset="-120"/>
                <a:ea typeface="微軟正黑體" panose="020B0604030504040204" pitchFamily="34" charset="-120"/>
              </a:rPr>
              <a:t>商品返還時已因可歸責於參加人之事由致商品毀損滅失之價值</a:t>
            </a:r>
          </a:p>
          <a:p>
            <a:pPr lvl="1" eaLnBrk="1" hangingPunct="1">
              <a:lnSpc>
                <a:spcPct val="90000"/>
              </a:lnSpc>
            </a:pPr>
            <a:r>
              <a:rPr lang="zh-TW" altLang="en-US" sz="3200" dirty="0" smtClean="0">
                <a:latin typeface="微軟正黑體" panose="020B0604030504040204" pitchFamily="34" charset="-120"/>
                <a:ea typeface="微軟正黑體" panose="020B0604030504040204" pitchFamily="34" charset="-120"/>
              </a:rPr>
              <a:t>已因該進貨而對參加人給付之獎金或報酬</a:t>
            </a:r>
          </a:p>
          <a:p>
            <a:pPr eaLnBrk="1" hangingPunct="1">
              <a:lnSpc>
                <a:spcPct val="90000"/>
              </a:lnSpc>
            </a:pPr>
            <a:r>
              <a:rPr lang="zh-TW" altLang="en-US" sz="3200" dirty="0" smtClean="0">
                <a:latin typeface="微軟正黑體" panose="020B0604030504040204" pitchFamily="34" charset="-120"/>
                <a:ea typeface="微軟正黑體" panose="020B0604030504040204" pitchFamily="34" charset="-120"/>
              </a:rPr>
              <a:t>退貨如係事業取回者，並得除取回該商品所需運費</a:t>
            </a:r>
          </a:p>
          <a:p>
            <a:pPr eaLnBrk="1" hangingPunct="1">
              <a:lnSpc>
                <a:spcPct val="90000"/>
              </a:lnSpc>
            </a:pPr>
            <a:r>
              <a:rPr lang="zh-TW" altLang="en-US" sz="3200" dirty="0" smtClean="0">
                <a:latin typeface="微軟正黑體" panose="020B0604030504040204" pitchFamily="34" charset="-120"/>
                <a:ea typeface="微軟正黑體" panose="020B0604030504040204" pitchFamily="34" charset="-120"/>
              </a:rPr>
              <a:t>不得向參加人請求因該契約解除或終止所受之損害賠償或違約金</a:t>
            </a:r>
          </a:p>
        </p:txBody>
      </p:sp>
    </p:spTree>
    <p:extLst>
      <p:ext uri="{BB962C8B-B14F-4D97-AF65-F5344CB8AC3E}">
        <p14:creationId xmlns:p14="http://schemas.microsoft.com/office/powerpoint/2010/main" val="1808551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827584" y="0"/>
            <a:ext cx="8137525" cy="1462087"/>
          </a:xfrm>
        </p:spPr>
        <p:txBody>
          <a:bodyPr>
            <a:normAutofit/>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其他欺罔或顯失公平行為 </a:t>
            </a:r>
            <a:r>
              <a:rPr lang="zh-TW" altLang="en-US" dirty="0" smtClean="0">
                <a:latin typeface="標楷體" pitchFamily="65" charset="-120"/>
                <a:ea typeface="標楷體" pitchFamily="65" charset="-120"/>
              </a:rPr>
              <a:t/>
            </a:r>
            <a:br>
              <a:rPr lang="zh-TW" altLang="en-US" dirty="0" smtClean="0">
                <a:latin typeface="標楷體" pitchFamily="65" charset="-120"/>
                <a:ea typeface="標楷體" pitchFamily="65" charset="-120"/>
              </a:rPr>
            </a:br>
            <a:r>
              <a:rPr lang="zh-TW" altLang="en-US" dirty="0" smtClean="0">
                <a:latin typeface="標楷體" pitchFamily="65" charset="-120"/>
                <a:ea typeface="標楷體" pitchFamily="65" charset="-120"/>
              </a:rPr>
              <a:t> </a:t>
            </a:r>
            <a:endParaRPr lang="en-US" altLang="zh-TW" dirty="0" smtClean="0">
              <a:latin typeface="標楷體" pitchFamily="65" charset="-120"/>
              <a:ea typeface="標楷體" pitchFamily="65" charset="-120"/>
            </a:endParaRPr>
          </a:p>
        </p:txBody>
      </p:sp>
      <p:sp>
        <p:nvSpPr>
          <p:cNvPr id="33796" name="Rectangle 3"/>
          <p:cNvSpPr>
            <a:spLocks noGrp="1" noChangeArrowheads="1"/>
          </p:cNvSpPr>
          <p:nvPr>
            <p:ph idx="1"/>
          </p:nvPr>
        </p:nvSpPr>
        <p:spPr>
          <a:xfrm>
            <a:off x="395536" y="1340768"/>
            <a:ext cx="8229600" cy="4752528"/>
          </a:xfrm>
        </p:spPr>
        <p:txBody>
          <a:bodyPr>
            <a:normAutofit/>
          </a:bodyPr>
          <a:lstStyle/>
          <a:p>
            <a:pPr eaLnBrk="1" hangingPunct="1"/>
            <a:r>
              <a:rPr lang="zh-TW" altLang="en-US" sz="4000" dirty="0" smtClean="0">
                <a:latin typeface="微軟正黑體" panose="020B0604030504040204" pitchFamily="34" charset="-120"/>
                <a:ea typeface="微軟正黑體" panose="020B0604030504040204" pitchFamily="34" charset="-120"/>
              </a:rPr>
              <a:t>事業亦不得為其他足以影響交易秩序之欺罔或顯失公平之行為</a:t>
            </a:r>
            <a:endParaRPr kumimoji="0" lang="zh-TW" altLang="en-US" sz="4000" dirty="0" smtClean="0">
              <a:latin typeface="微軟正黑體" panose="020B0604030504040204" pitchFamily="34" charset="-120"/>
              <a:ea typeface="微軟正黑體" panose="020B0604030504040204" pitchFamily="34" charset="-120"/>
            </a:endParaRPr>
          </a:p>
          <a:p>
            <a:pPr lvl="1" eaLnBrk="1" hangingPunct="1"/>
            <a:r>
              <a:rPr kumimoji="0" lang="zh-TW" altLang="en-US" sz="4000" dirty="0" smtClean="0">
                <a:latin typeface="微軟正黑體" panose="020B0604030504040204" pitchFamily="34" charset="-120"/>
                <a:ea typeface="微軟正黑體" panose="020B0604030504040204" pitchFamily="34" charset="-120"/>
              </a:rPr>
              <a:t>「足以影響交易秩序」時，應考量是否足以影響整體交易秩序</a:t>
            </a:r>
            <a:r>
              <a:rPr kumimoji="0" lang="en-US" altLang="zh-TW" sz="4000" dirty="0" smtClean="0">
                <a:latin typeface="微軟正黑體" panose="020B0604030504040204" pitchFamily="34" charset="-120"/>
                <a:ea typeface="微軟正黑體" panose="020B0604030504040204" pitchFamily="34" charset="-120"/>
              </a:rPr>
              <a:t>(</a:t>
            </a:r>
            <a:r>
              <a:rPr kumimoji="0" lang="zh-TW" altLang="en-US" sz="4000" dirty="0" smtClean="0">
                <a:latin typeface="微軟正黑體" panose="020B0604030504040204" pitchFamily="34" charset="-120"/>
                <a:ea typeface="微軟正黑體" panose="020B0604030504040204" pitchFamily="34" charset="-120"/>
              </a:rPr>
              <a:t>諸如</a:t>
            </a:r>
            <a:r>
              <a:rPr kumimoji="0" lang="en-US" altLang="zh-TW" sz="4000" dirty="0" smtClean="0">
                <a:latin typeface="微軟正黑體" panose="020B0604030504040204" pitchFamily="34" charset="-120"/>
                <a:ea typeface="微軟正黑體" panose="020B0604030504040204" pitchFamily="34" charset="-120"/>
              </a:rPr>
              <a:t>:</a:t>
            </a:r>
            <a:r>
              <a:rPr kumimoji="0" lang="zh-TW" altLang="en-US" sz="4000" dirty="0" smtClean="0">
                <a:latin typeface="微軟正黑體" panose="020B0604030504040204" pitchFamily="34" charset="-120"/>
                <a:ea typeface="微軟正黑體" panose="020B0604030504040204" pitchFamily="34" charset="-120"/>
              </a:rPr>
              <a:t>受害人數之多寡、造成損害之量及程度</a:t>
            </a:r>
            <a:r>
              <a:rPr kumimoji="0" lang="en-US" altLang="zh-TW" sz="4000" dirty="0" smtClean="0">
                <a:latin typeface="微軟正黑體" panose="020B0604030504040204" pitchFamily="34" charset="-120"/>
                <a:ea typeface="微軟正黑體" panose="020B0604030504040204" pitchFamily="34" charset="-120"/>
              </a:rPr>
              <a:t>)</a:t>
            </a:r>
            <a:r>
              <a:rPr kumimoji="0" lang="zh-TW" altLang="en-US" sz="4000" dirty="0" smtClean="0">
                <a:latin typeface="微軟正黑體" panose="020B0604030504040204" pitchFamily="34" charset="-120"/>
                <a:ea typeface="微軟正黑體" panose="020B0604030504040204" pitchFamily="34" charset="-120"/>
              </a:rPr>
              <a:t>或有影響將來潛在多數受害人效果之案件</a:t>
            </a:r>
          </a:p>
        </p:txBody>
      </p:sp>
    </p:spTree>
    <p:extLst>
      <p:ext uri="{BB962C8B-B14F-4D97-AF65-F5344CB8AC3E}">
        <p14:creationId xmlns:p14="http://schemas.microsoft.com/office/powerpoint/2010/main" val="143876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971600" y="17190"/>
            <a:ext cx="7793037" cy="1462087"/>
          </a:xfrm>
        </p:spPr>
        <p:txBody>
          <a:bodyPr>
            <a:normAutofit/>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其他欺罔或顯失公平行為</a:t>
            </a:r>
            <a:r>
              <a:rPr lang="en-US" altLang="zh-TW" dirty="0" smtClean="0">
                <a:solidFill>
                  <a:schemeClr val="bg1"/>
                </a:solidFill>
                <a:latin typeface="微軟正黑體" panose="020B0604030504040204" pitchFamily="34" charset="-120"/>
                <a:ea typeface="微軟正黑體" panose="020B0604030504040204" pitchFamily="34" charset="-120"/>
              </a:rPr>
              <a:t>-(</a:t>
            </a:r>
            <a:r>
              <a:rPr lang="zh-TW" altLang="en-US" dirty="0" smtClean="0">
                <a:solidFill>
                  <a:schemeClr val="bg1"/>
                </a:solidFill>
                <a:latin typeface="微軟正黑體" panose="020B0604030504040204" pitchFamily="34" charset="-120"/>
                <a:ea typeface="微軟正黑體" panose="020B0604030504040204" pitchFamily="34" charset="-120"/>
              </a:rPr>
              <a:t>續</a:t>
            </a:r>
            <a:r>
              <a:rPr lang="en-US" altLang="zh-TW" dirty="0" smtClean="0">
                <a:solidFill>
                  <a:schemeClr val="bg1"/>
                </a:solidFill>
                <a:latin typeface="微軟正黑體" panose="020B0604030504040204" pitchFamily="34" charset="-120"/>
                <a:ea typeface="微軟正黑體" panose="020B0604030504040204" pitchFamily="34" charset="-120"/>
              </a:rPr>
              <a:t>)</a:t>
            </a:r>
          </a:p>
        </p:txBody>
      </p:sp>
      <p:sp>
        <p:nvSpPr>
          <p:cNvPr id="34820" name="Rectangle 3"/>
          <p:cNvSpPr>
            <a:spLocks noGrp="1" noChangeArrowheads="1"/>
          </p:cNvSpPr>
          <p:nvPr>
            <p:ph idx="1"/>
          </p:nvPr>
        </p:nvSpPr>
        <p:spPr>
          <a:xfrm>
            <a:off x="467544" y="1412776"/>
            <a:ext cx="8229600" cy="4525963"/>
          </a:xfrm>
        </p:spPr>
        <p:txBody>
          <a:bodyPr>
            <a:normAutofit/>
          </a:bodyPr>
          <a:lstStyle/>
          <a:p>
            <a:pPr eaLnBrk="1" hangingPunct="1"/>
            <a:r>
              <a:rPr lang="zh-TW" altLang="en-US" sz="4000" dirty="0" smtClean="0">
                <a:latin typeface="微軟正黑體" panose="020B0604030504040204" pitchFamily="34" charset="-120"/>
                <a:ea typeface="微軟正黑體" panose="020B0604030504040204" pitchFamily="34" charset="-120"/>
              </a:rPr>
              <a:t>欺罔</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latin typeface="微軟正黑體" panose="020B0604030504040204" pitchFamily="34" charset="-120"/>
                <a:ea typeface="微軟正黑體" panose="020B0604030504040204" pitchFamily="34" charset="-120"/>
              </a:rPr>
              <a:t>對於交易相對人以積極欺瞞或消極隱匿重要交易資訊制引人錯誤之方式從事交易之行為</a:t>
            </a:r>
            <a:endParaRPr lang="en-US" altLang="zh-TW" sz="4000" dirty="0" smtClean="0">
              <a:latin typeface="微軟正黑體" panose="020B0604030504040204" pitchFamily="34" charset="-120"/>
              <a:ea typeface="微軟正黑體" panose="020B0604030504040204" pitchFamily="34" charset="-120"/>
            </a:endParaRPr>
          </a:p>
          <a:p>
            <a:r>
              <a:rPr lang="zh-TW" altLang="en-US" sz="4000" dirty="0">
                <a:latin typeface="微軟正黑體" panose="020B0604030504040204" pitchFamily="34" charset="-120"/>
                <a:ea typeface="微軟正黑體" panose="020B0604030504040204" pitchFamily="34" charset="-120"/>
              </a:rPr>
              <a:t>顯失公平</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指以不符合商業競爭倫理、社會倫理、濫用市場相對優勢地位從事競爭或商業交易者</a:t>
            </a:r>
          </a:p>
          <a:p>
            <a:pPr eaLnBrk="1" hangingPunct="1"/>
            <a:endParaRPr lang="zh-TW" altLang="en-US" sz="3200" dirty="0" smtClean="0">
              <a:latin typeface="標楷體" pitchFamily="65" charset="-120"/>
              <a:ea typeface="標楷體" pitchFamily="65" charset="-120"/>
            </a:endParaRPr>
          </a:p>
          <a:p>
            <a:pPr marL="393192" lvl="1" indent="0" eaLnBrk="1" hangingPunct="1">
              <a:buNone/>
            </a:pPr>
            <a:endParaRPr lang="zh-TW" altLang="en-US" sz="3200" dirty="0" smtClean="0">
              <a:latin typeface="標楷體" pitchFamily="65" charset="-120"/>
              <a:ea typeface="標楷體" pitchFamily="65" charset="-120"/>
            </a:endParaRPr>
          </a:p>
        </p:txBody>
      </p:sp>
    </p:spTree>
    <p:extLst>
      <p:ext uri="{BB962C8B-B14F-4D97-AF65-F5344CB8AC3E}">
        <p14:creationId xmlns:p14="http://schemas.microsoft.com/office/powerpoint/2010/main" val="2507334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611560" y="12998"/>
            <a:ext cx="8316912" cy="1462088"/>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其他欺罔或顯失公平行為</a:t>
            </a:r>
            <a:r>
              <a:rPr lang="en-US" altLang="zh-TW" dirty="0" smtClean="0">
                <a:solidFill>
                  <a:schemeClr val="bg1"/>
                </a:solidFill>
                <a:latin typeface="微軟正黑體" panose="020B0604030504040204" pitchFamily="34" charset="-120"/>
                <a:ea typeface="微軟正黑體" panose="020B0604030504040204" pitchFamily="34" charset="-120"/>
              </a:rPr>
              <a:t>-(</a:t>
            </a:r>
            <a:r>
              <a:rPr lang="zh-TW" altLang="en-US" dirty="0" smtClean="0">
                <a:solidFill>
                  <a:schemeClr val="bg1"/>
                </a:solidFill>
                <a:latin typeface="微軟正黑體" panose="020B0604030504040204" pitchFamily="34" charset="-120"/>
                <a:ea typeface="微軟正黑體" panose="020B0604030504040204" pitchFamily="34" charset="-120"/>
              </a:rPr>
              <a:t>續</a:t>
            </a:r>
            <a:r>
              <a:rPr lang="en-US" altLang="zh-TW" dirty="0" smtClean="0">
                <a:solidFill>
                  <a:schemeClr val="bg1"/>
                </a:solidFill>
                <a:latin typeface="微軟正黑體" panose="020B0604030504040204" pitchFamily="34" charset="-120"/>
                <a:ea typeface="微軟正黑體" panose="020B0604030504040204" pitchFamily="34" charset="-120"/>
              </a:rPr>
              <a:t>)</a:t>
            </a:r>
          </a:p>
        </p:txBody>
      </p:sp>
      <p:sp>
        <p:nvSpPr>
          <p:cNvPr id="35844" name="Rectangle 3"/>
          <p:cNvSpPr>
            <a:spLocks noGrp="1" noChangeArrowheads="1"/>
          </p:cNvSpPr>
          <p:nvPr>
            <p:ph idx="1"/>
          </p:nvPr>
        </p:nvSpPr>
        <p:spPr>
          <a:xfrm>
            <a:off x="755576" y="1484784"/>
            <a:ext cx="8229600" cy="4389120"/>
          </a:xfrm>
        </p:spPr>
        <p:txBody>
          <a:bodyPr>
            <a:normAutofit/>
          </a:bodyPr>
          <a:lstStyle/>
          <a:p>
            <a:pPr eaLnBrk="1" hangingPunct="1">
              <a:lnSpc>
                <a:spcPct val="90000"/>
              </a:lnSpc>
            </a:pPr>
            <a:r>
              <a:rPr lang="zh-TW" altLang="en-US" sz="4800" dirty="0" smtClean="0">
                <a:latin typeface="微軟正黑體" panose="020B0604030504040204" pitchFamily="34" charset="-120"/>
                <a:ea typeface="微軟正黑體" panose="020B0604030504040204" pitchFamily="34" charset="-120"/>
              </a:rPr>
              <a:t>榨取他人努力成果</a:t>
            </a:r>
          </a:p>
          <a:p>
            <a:pPr eaLnBrk="1" hangingPunct="1">
              <a:lnSpc>
                <a:spcPct val="90000"/>
              </a:lnSpc>
            </a:pPr>
            <a:r>
              <a:rPr lang="zh-TW" altLang="en-US" sz="4800" dirty="0" smtClean="0">
                <a:latin typeface="微軟正黑體" panose="020B0604030504040204" pitchFamily="34" charset="-120"/>
                <a:ea typeface="微軟正黑體" panose="020B0604030504040204" pitchFamily="34" charset="-120"/>
              </a:rPr>
              <a:t>不當比較廣告、指控對手侵害其智慧財產權表示行為</a:t>
            </a:r>
          </a:p>
          <a:p>
            <a:pPr eaLnBrk="1" hangingPunct="1">
              <a:lnSpc>
                <a:spcPct val="90000"/>
              </a:lnSpc>
            </a:pPr>
            <a:r>
              <a:rPr lang="zh-TW" altLang="en-US" sz="4800" dirty="0" smtClean="0">
                <a:latin typeface="微軟正黑體" panose="020B0604030504040204" pitchFamily="34" charset="-120"/>
                <a:ea typeface="微軟正黑體" panose="020B0604030504040204" pitchFamily="34" charset="-120"/>
              </a:rPr>
              <a:t>資訊不透明，而足以讓交易相對人為錯誤的交易決定</a:t>
            </a:r>
          </a:p>
        </p:txBody>
      </p:sp>
    </p:spTree>
    <p:extLst>
      <p:ext uri="{BB962C8B-B14F-4D97-AF65-F5344CB8AC3E}">
        <p14:creationId xmlns:p14="http://schemas.microsoft.com/office/powerpoint/2010/main" val="361875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611560" y="12998"/>
            <a:ext cx="8229600" cy="1143000"/>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加盟主資訊揭露之規範</a:t>
            </a:r>
          </a:p>
        </p:txBody>
      </p:sp>
      <p:sp>
        <p:nvSpPr>
          <p:cNvPr id="36868" name="Rectangle 3"/>
          <p:cNvSpPr>
            <a:spLocks noGrp="1" noChangeArrowheads="1"/>
          </p:cNvSpPr>
          <p:nvPr>
            <p:ph idx="1"/>
          </p:nvPr>
        </p:nvSpPr>
        <p:spPr>
          <a:xfrm>
            <a:off x="539552" y="1340768"/>
            <a:ext cx="8229600" cy="4525963"/>
          </a:xfrm>
        </p:spPr>
        <p:txBody>
          <a:bodyPr>
            <a:noAutofit/>
          </a:bodyPr>
          <a:lstStyle/>
          <a:p>
            <a:pPr eaLnBrk="1" hangingPunct="1"/>
            <a:r>
              <a:rPr lang="zh-TW" altLang="en-US" sz="3600" dirty="0" smtClean="0">
                <a:latin typeface="微軟正黑體" panose="020B0604030504040204" pitchFamily="34" charset="-120"/>
                <a:ea typeface="微軟正黑體" panose="020B0604030504040204" pitchFamily="34" charset="-120"/>
              </a:rPr>
              <a:t>應於締結加盟主經營關係</a:t>
            </a:r>
            <a:r>
              <a:rPr lang="en-US" altLang="zh-TW" sz="3600" dirty="0" smtClean="0">
                <a:solidFill>
                  <a:srgbClr val="FF0000"/>
                </a:solidFill>
                <a:latin typeface="微軟正黑體" panose="020B0604030504040204" pitchFamily="34" charset="-120"/>
                <a:ea typeface="微軟正黑體" panose="020B0604030504040204" pitchFamily="34" charset="-120"/>
              </a:rPr>
              <a:t>10</a:t>
            </a:r>
            <a:r>
              <a:rPr lang="zh-TW" altLang="en-US" sz="3600" dirty="0" smtClean="0">
                <a:solidFill>
                  <a:srgbClr val="FF0000"/>
                </a:solidFill>
                <a:latin typeface="微軟正黑體" panose="020B0604030504040204" pitchFamily="34" charset="-120"/>
                <a:ea typeface="微軟正黑體" panose="020B0604030504040204" pitchFamily="34" charset="-120"/>
              </a:rPr>
              <a:t>日前</a:t>
            </a:r>
            <a:r>
              <a:rPr lang="zh-TW" altLang="en-US" sz="3600" dirty="0" smtClean="0">
                <a:latin typeface="微軟正黑體" panose="020B0604030504040204" pitchFamily="34" charset="-120"/>
                <a:ea typeface="微軟正黑體" panose="020B0604030504040204" pitchFamily="34" charset="-120"/>
              </a:rPr>
              <a:t>，以書面揭露加盟主資料、負責人履歷、權利金及其他費用、智慧財產權利內容、經營訓練、營業區域、加盟店統計數據、契約存續期間與解除方式等資訊</a:t>
            </a:r>
          </a:p>
          <a:p>
            <a:pPr eaLnBrk="1" hangingPunct="1"/>
            <a:r>
              <a:rPr lang="zh-TW" altLang="en-US" sz="3600" dirty="0" smtClean="0">
                <a:latin typeface="微軟正黑體" panose="020B0604030504040204" pitchFamily="34" charset="-120"/>
                <a:ea typeface="微軟正黑體" panose="020B0604030504040204" pitchFamily="34" charset="-120"/>
              </a:rPr>
              <a:t>於簽約加盟相關契約前</a:t>
            </a:r>
            <a:r>
              <a:rPr lang="zh-TW" altLang="zh-TW" sz="3600" dirty="0" smtClean="0">
                <a:latin typeface="微軟正黑體" panose="020B0604030504040204" pitchFamily="34" charset="-120"/>
                <a:ea typeface="微軟正黑體" panose="020B0604030504040204" pitchFamily="34" charset="-120"/>
              </a:rPr>
              <a:t>，</a:t>
            </a:r>
            <a:r>
              <a:rPr lang="zh-TW" altLang="en-US" sz="3600" dirty="0" smtClean="0">
                <a:latin typeface="微軟正黑體" panose="020B0604030504040204" pitchFamily="34" charset="-120"/>
                <a:ea typeface="微軟正黑體" panose="020B0604030504040204" pitchFamily="34" charset="-120"/>
              </a:rPr>
              <a:t>應給予交易相對人至少</a:t>
            </a:r>
            <a:r>
              <a:rPr lang="en-US" altLang="zh-TW" sz="3600" dirty="0" smtClean="0">
                <a:latin typeface="微軟正黑體" panose="020B0604030504040204" pitchFamily="34" charset="-120"/>
                <a:ea typeface="微軟正黑體" panose="020B0604030504040204" pitchFamily="34" charset="-120"/>
              </a:rPr>
              <a:t>5</a:t>
            </a:r>
            <a:r>
              <a:rPr lang="zh-TW" altLang="en-US" sz="3600" dirty="0" smtClean="0">
                <a:latin typeface="微軟正黑體" panose="020B0604030504040204" pitchFamily="34" charset="-120"/>
                <a:ea typeface="微軟正黑體" panose="020B0604030504040204" pitchFamily="34" charset="-120"/>
              </a:rPr>
              <a:t>天之契約審閱期間</a:t>
            </a:r>
          </a:p>
        </p:txBody>
      </p:sp>
    </p:spTree>
    <p:extLst>
      <p:ext uri="{BB962C8B-B14F-4D97-AF65-F5344CB8AC3E}">
        <p14:creationId xmlns:p14="http://schemas.microsoft.com/office/powerpoint/2010/main" val="105392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611560" y="0"/>
            <a:ext cx="8229600" cy="1143000"/>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預售屋銷售行為之規範</a:t>
            </a:r>
          </a:p>
        </p:txBody>
      </p:sp>
      <p:sp>
        <p:nvSpPr>
          <p:cNvPr id="37892" name="Rectangle 3"/>
          <p:cNvSpPr>
            <a:spLocks noGrp="1" noChangeArrowheads="1"/>
          </p:cNvSpPr>
          <p:nvPr>
            <p:ph idx="1"/>
          </p:nvPr>
        </p:nvSpPr>
        <p:spPr>
          <a:xfrm>
            <a:off x="539552" y="1196752"/>
            <a:ext cx="8229600" cy="4525963"/>
          </a:xfrm>
        </p:spPr>
        <p:txBody>
          <a:bodyPr>
            <a:normAutofit/>
          </a:bodyPr>
          <a:lstStyle/>
          <a:p>
            <a:pPr eaLnBrk="1" hangingPunct="1">
              <a:lnSpc>
                <a:spcPct val="90000"/>
              </a:lnSpc>
            </a:pPr>
            <a:r>
              <a:rPr lang="zh-TW" altLang="en-US" sz="3600" dirty="0" smtClean="0">
                <a:latin typeface="微軟正黑體" panose="020B0604030504040204" pitchFamily="34" charset="-120"/>
                <a:ea typeface="微軟正黑體" panose="020B0604030504040204" pitchFamily="34" charset="-120"/>
              </a:rPr>
              <a:t>建築投資者不得限制購屋人審閱契約，亦不得要求購屋人繳回契約書</a:t>
            </a:r>
          </a:p>
          <a:p>
            <a:pPr eaLnBrk="1" hangingPunct="1">
              <a:lnSpc>
                <a:spcPct val="90000"/>
              </a:lnSpc>
            </a:pPr>
            <a:r>
              <a:rPr lang="zh-TW" altLang="en-US" sz="3600" dirty="0" smtClean="0">
                <a:latin typeface="微軟正黑體" panose="020B0604030504040204" pitchFamily="34" charset="-120"/>
                <a:ea typeface="微軟正黑體" panose="020B0604030504040204" pitchFamily="34" charset="-120"/>
              </a:rPr>
              <a:t>業者應於買賣契約書中載明土地移轉年度或日期，及公共設施所含項目分攤之計算方式</a:t>
            </a:r>
          </a:p>
          <a:p>
            <a:pPr eaLnBrk="1" hangingPunct="1">
              <a:lnSpc>
                <a:spcPct val="90000"/>
              </a:lnSpc>
            </a:pPr>
            <a:r>
              <a:rPr lang="zh-TW" altLang="en-US" sz="3600" dirty="0" smtClean="0">
                <a:latin typeface="微軟正黑體" panose="020B0604030504040204" pitchFamily="34" charset="-120"/>
                <a:ea typeface="微軟正黑體" panose="020B0604030504040204" pitchFamily="34" charset="-120"/>
              </a:rPr>
              <a:t>業者不得指定貸款銀行</a:t>
            </a:r>
          </a:p>
          <a:p>
            <a:pPr eaLnBrk="1" hangingPunct="1">
              <a:lnSpc>
                <a:spcPct val="90000"/>
              </a:lnSpc>
            </a:pPr>
            <a:r>
              <a:rPr lang="zh-TW" altLang="en-US" sz="3600" dirty="0" smtClean="0">
                <a:latin typeface="微軟正黑體" panose="020B0604030504040204" pitchFamily="34" charset="-120"/>
                <a:ea typeface="微軟正黑體" panose="020B0604030504040204" pitchFamily="34" charset="-120"/>
              </a:rPr>
              <a:t>業者不得為增加戶數銷售，而對預售屋未售出部分逕自變更設計</a:t>
            </a:r>
          </a:p>
        </p:txBody>
      </p:sp>
    </p:spTree>
    <p:extLst>
      <p:ext uri="{BB962C8B-B14F-4D97-AF65-F5344CB8AC3E}">
        <p14:creationId xmlns:p14="http://schemas.microsoft.com/office/powerpoint/2010/main" val="1884316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436762" y="0"/>
            <a:ext cx="8712968" cy="1143000"/>
          </a:xfrm>
        </p:spPr>
        <p:txBody>
          <a:bodyPr>
            <a:normAutofit/>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國外渡假村會員卡銷售行為之規範</a:t>
            </a:r>
          </a:p>
        </p:txBody>
      </p:sp>
      <p:sp>
        <p:nvSpPr>
          <p:cNvPr id="38916" name="Rectangle 3"/>
          <p:cNvSpPr>
            <a:spLocks noGrp="1" noChangeArrowheads="1"/>
          </p:cNvSpPr>
          <p:nvPr>
            <p:ph idx="1"/>
          </p:nvPr>
        </p:nvSpPr>
        <p:spPr>
          <a:xfrm>
            <a:off x="467544" y="1340768"/>
            <a:ext cx="8229600" cy="4525963"/>
          </a:xfrm>
        </p:spPr>
        <p:txBody>
          <a:bodyPr/>
          <a:lstStyle/>
          <a:p>
            <a:pPr eaLnBrk="1" hangingPunct="1"/>
            <a:r>
              <a:rPr lang="zh-TW" altLang="en-US" sz="3200" dirty="0" smtClean="0">
                <a:latin typeface="微軟正黑體" panose="020B0604030504040204" pitchFamily="34" charset="-120"/>
                <a:ea typeface="微軟正黑體" panose="020B0604030504040204" pitchFamily="34" charset="-120"/>
              </a:rPr>
              <a:t>以郵件、電話、電傳或電子郵件等方式，招來消費者進行交易時，不得為虛偽不實或引人錯誤之陳述</a:t>
            </a:r>
            <a:r>
              <a:rPr lang="en-US" altLang="zh-TW" sz="3200" dirty="0" smtClean="0">
                <a:latin typeface="微軟正黑體" panose="020B0604030504040204" pitchFamily="34" charset="-120"/>
                <a:ea typeface="微軟正黑體" panose="020B0604030504040204" pitchFamily="34" charset="-120"/>
              </a:rPr>
              <a:t>:</a:t>
            </a:r>
            <a:r>
              <a:rPr lang="zh-TW" altLang="en-US" sz="3200" dirty="0" smtClean="0">
                <a:latin typeface="微軟正黑體" panose="020B0604030504040204" pitchFamily="34" charset="-120"/>
                <a:ea typeface="微軟正黑體" panose="020B0604030504040204" pitchFamily="34" charset="-120"/>
              </a:rPr>
              <a:t>如銷售業者實際未辦理贈獎或抽獎活動，即不得以中獎、幸運中選等類似贈獎之陳述</a:t>
            </a:r>
          </a:p>
          <a:p>
            <a:pPr eaLnBrk="1" hangingPunct="1"/>
            <a:r>
              <a:rPr lang="zh-TW" altLang="en-US" sz="3200" dirty="0" smtClean="0">
                <a:latin typeface="微軟正黑體" panose="020B0604030504040204" pitchFamily="34" charset="-120"/>
                <a:ea typeface="微軟正黑體" panose="020B0604030504040204" pitchFamily="34" charset="-120"/>
              </a:rPr>
              <a:t>不得不當陳述所銷售國外渡假村實際狀況、限定時間優惠價格、會員卡之出租、轉售、增值等利益</a:t>
            </a:r>
          </a:p>
        </p:txBody>
      </p:sp>
    </p:spTree>
    <p:extLst>
      <p:ext uri="{BB962C8B-B14F-4D97-AF65-F5344CB8AC3E}">
        <p14:creationId xmlns:p14="http://schemas.microsoft.com/office/powerpoint/2010/main" val="930821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3647" y="1124744"/>
            <a:ext cx="6528725"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9050"/>
            <a:ext cx="33782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47864" y="8384"/>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443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19672" y="1052736"/>
            <a:ext cx="6340756"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91880" y="-10666"/>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528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323528" y="44624"/>
            <a:ext cx="8229600" cy="1143000"/>
          </a:xfrm>
          <a:prstGeom prst="rect">
            <a:avLst/>
          </a:prstGeom>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摘  要</a:t>
            </a:r>
          </a:p>
        </p:txBody>
      </p:sp>
      <p:sp>
        <p:nvSpPr>
          <p:cNvPr id="3" name="內容版面配置區 2"/>
          <p:cNvSpPr>
            <a:spLocks noGrp="1"/>
          </p:cNvSpPr>
          <p:nvPr>
            <p:ph idx="4294967295"/>
          </p:nvPr>
        </p:nvSpPr>
        <p:spPr>
          <a:xfrm>
            <a:off x="107504" y="1268760"/>
            <a:ext cx="8229600" cy="4605461"/>
          </a:xfrm>
          <a:prstGeom prst="rect">
            <a:avLst/>
          </a:prstGeom>
        </p:spPr>
        <p:txBody>
          <a:bodyPr>
            <a:normAutofit fontScale="92500" lnSpcReduction="10000"/>
          </a:bodyPr>
          <a:lstStyle/>
          <a:p>
            <a:r>
              <a:rPr lang="zh-TW" altLang="en-US" sz="2800" dirty="0">
                <a:latin typeface="微軟正黑體" panose="020B0604030504040204" pitchFamily="34" charset="-120"/>
                <a:ea typeface="微軟正黑體" panose="020B0604030504040204" pitchFamily="34" charset="-120"/>
              </a:rPr>
              <a:t>企業倫理</a:t>
            </a:r>
            <a:r>
              <a:rPr lang="zh-TW" altLang="en-US" sz="2800" dirty="0" smtClean="0">
                <a:latin typeface="微軟正黑體" panose="020B0604030504040204" pitchFamily="34" charset="-120"/>
                <a:ea typeface="微軟正黑體" panose="020B0604030504040204" pitchFamily="34" charset="-120"/>
              </a:rPr>
              <a:t>範圍</a:t>
            </a:r>
            <a:endParaRPr lang="en-US" altLang="zh-TW" sz="2800" dirty="0" smtClean="0">
              <a:latin typeface="微軟正黑體" panose="020B0604030504040204" pitchFamily="34" charset="-120"/>
              <a:ea typeface="微軟正黑體" panose="020B0604030504040204" pitchFamily="34" charset="-120"/>
            </a:endParaRPr>
          </a:p>
          <a:p>
            <a:r>
              <a:rPr lang="zh-TW" altLang="zh-TW" dirty="0" smtClean="0">
                <a:latin typeface="微軟正黑體" panose="020B0604030504040204" pitchFamily="34" charset="-120"/>
                <a:ea typeface="微軟正黑體" panose="020B0604030504040204" pitchFamily="34" charset="-120"/>
              </a:rPr>
              <a:t>不動產</a:t>
            </a:r>
            <a:r>
              <a:rPr lang="zh-TW" altLang="zh-TW" dirty="0">
                <a:latin typeface="微軟正黑體" panose="020B0604030504040204" pitchFamily="34" charset="-120"/>
                <a:ea typeface="微軟正黑體" panose="020B0604030504040204" pitchFamily="34" charset="-120"/>
              </a:rPr>
              <a:t>仲介經紀業倫理</a:t>
            </a:r>
            <a:r>
              <a:rPr lang="zh-TW" altLang="zh-TW" dirty="0" smtClean="0">
                <a:latin typeface="微軟正黑體" panose="020B0604030504040204" pitchFamily="34" charset="-120"/>
                <a:ea typeface="微軟正黑體" panose="020B0604030504040204" pitchFamily="34" charset="-120"/>
              </a:rPr>
              <a:t>規範</a:t>
            </a:r>
            <a:endParaRPr lang="en-US" altLang="zh-TW" dirty="0" smtClean="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政府</a:t>
            </a:r>
            <a:r>
              <a:rPr lang="zh-TW" altLang="en-US" dirty="0" smtClean="0">
                <a:latin typeface="微軟正黑體" panose="020B0604030504040204" pitchFamily="34" charset="-120"/>
                <a:ea typeface="微軟正黑體" panose="020B0604030504040204" pitchFamily="34" charset="-120"/>
              </a:rPr>
              <a:t>法規規範</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公平交易法</a:t>
            </a:r>
            <a:r>
              <a:rPr lang="en-US" altLang="zh-TW" dirty="0" smtClean="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政府</a:t>
            </a:r>
            <a:r>
              <a:rPr lang="zh-TW" altLang="en-US" dirty="0" smtClean="0">
                <a:latin typeface="微軟正黑體" panose="020B0604030504040204" pitchFamily="34" charset="-120"/>
                <a:ea typeface="微軟正黑體" panose="020B0604030504040204" pitchFamily="34" charset="-120"/>
              </a:rPr>
              <a:t>法規規範</a:t>
            </a:r>
            <a:r>
              <a:rPr lang="en-US" altLang="zh-TW" dirty="0" smtClean="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消費者保護</a:t>
            </a:r>
            <a:r>
              <a:rPr lang="zh-TW" altLang="en-US" dirty="0" smtClean="0">
                <a:latin typeface="微軟正黑體" panose="020B0604030504040204" pitchFamily="34" charset="-120"/>
                <a:ea typeface="微軟正黑體" panose="020B0604030504040204" pitchFamily="34" charset="-120"/>
              </a:rPr>
              <a:t>法</a:t>
            </a:r>
            <a:r>
              <a:rPr lang="en-US" altLang="zh-TW" dirty="0">
                <a:latin typeface="微軟正黑體" panose="020B0604030504040204" pitchFamily="34" charset="-120"/>
                <a:ea typeface="微軟正黑體" panose="020B0604030504040204" pitchFamily="34" charset="-120"/>
              </a:rPr>
              <a:t>)</a:t>
            </a:r>
          </a:p>
          <a:p>
            <a:r>
              <a:rPr lang="zh-TW" altLang="en-US" sz="2800" dirty="0">
                <a:latin typeface="微軟正黑體" panose="020B0604030504040204" pitchFamily="34" charset="-120"/>
                <a:ea typeface="微軟正黑體" panose="020B0604030504040204" pitchFamily="34" charset="-120"/>
              </a:rPr>
              <a:t>不動產經紀業管理條例</a:t>
            </a:r>
            <a:endParaRPr lang="en-US" altLang="zh-TW" dirty="0" smtClean="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企業</a:t>
            </a:r>
            <a:r>
              <a:rPr lang="zh-TW" altLang="en-US" dirty="0" smtClean="0">
                <a:latin typeface="微軟正黑體" panose="020B0604030504040204" pitchFamily="34" charset="-120"/>
                <a:ea typeface="微軟正黑體" panose="020B0604030504040204" pitchFamily="34" charset="-120"/>
              </a:rPr>
              <a:t>理念及政府相關資訊揭露</a:t>
            </a:r>
            <a:endParaRPr lang="en-US" altLang="zh-TW" dirty="0" smtClean="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內政部頒「不動產說明書」應記載</a:t>
            </a:r>
            <a:r>
              <a:rPr lang="zh-TW" altLang="en-US" dirty="0" smtClean="0">
                <a:latin typeface="微軟正黑體" panose="020B0604030504040204" pitchFamily="34" charset="-120"/>
                <a:ea typeface="微軟正黑體" panose="020B0604030504040204" pitchFamily="34" charset="-120"/>
              </a:rPr>
              <a:t>事項</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公寓</a:t>
            </a:r>
            <a:r>
              <a:rPr lang="zh-TW" altLang="en-US" dirty="0">
                <a:latin typeface="微軟正黑體" panose="020B0604030504040204" pitchFamily="34" charset="-120"/>
                <a:ea typeface="微軟正黑體" panose="020B0604030504040204" pitchFamily="34" charset="-120"/>
              </a:rPr>
              <a:t>大廈管理條例住戶之權利義務 </a:t>
            </a:r>
            <a:endParaRPr lang="en-US" altLang="zh-TW" dirty="0" smtClean="0">
              <a:latin typeface="微軟正黑體" panose="020B0604030504040204" pitchFamily="34" charset="-120"/>
              <a:ea typeface="微軟正黑體" panose="020B0604030504040204" pitchFamily="34" charset="-120"/>
            </a:endParaRPr>
          </a:p>
          <a:p>
            <a:r>
              <a:rPr lang="zh-TW" altLang="zh-TW" dirty="0">
                <a:latin typeface="微軟正黑體" panose="020B0604030504040204" pitchFamily="34" charset="-120"/>
                <a:ea typeface="微軟正黑體" panose="020B0604030504040204" pitchFamily="34" charset="-120"/>
              </a:rPr>
              <a:t>企業的社會</a:t>
            </a:r>
            <a:r>
              <a:rPr lang="zh-TW" altLang="zh-TW" dirty="0" smtClean="0">
                <a:latin typeface="微軟正黑體" panose="020B0604030504040204" pitchFamily="34" charset="-120"/>
                <a:ea typeface="微軟正黑體" panose="020B0604030504040204" pitchFamily="34" charset="-120"/>
              </a:rPr>
              <a:t>責任</a:t>
            </a:r>
            <a:endParaRPr lang="en-US" altLang="zh-TW" dirty="0" smtClean="0">
              <a:latin typeface="微軟正黑體" panose="020B0604030504040204" pitchFamily="34" charset="-120"/>
              <a:ea typeface="微軟正黑體" panose="020B0604030504040204" pitchFamily="34" charset="-120"/>
            </a:endParaRPr>
          </a:p>
          <a:p>
            <a:endParaRPr lang="en-US" altLang="zh-TW" dirty="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6532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1760" y="1099964"/>
            <a:ext cx="4946022"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3810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872" y="-29369"/>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154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http://plan.tainan.gov.tw/ach/warehouse/%E7%B6%B2%E7%AB%990000image/102-04%E9%AD%85%E5%8A%9B%E5%9F%8E%E9%84%89%E8%A7%80%E5%85%89%E6%A8%82%E5%9C%92/13040301-1-%E5%AE%89%E5%B9%B3%E6%B8%AF%E6%94%BF%E7%AD%96%E5%85%AC%E5%91%8A%E8%88%AA%E6%AE%B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1600" y="1196752"/>
            <a:ext cx="7257239"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23242"/>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47864" y="36959"/>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922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User\Desktop\圖一永~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79711" y="1196752"/>
            <a:ext cx="5962909"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872" y="23242"/>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338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47664" y="1159415"/>
            <a:ext cx="6336704" cy="5221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47864" y="0"/>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03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3648" y="1095400"/>
            <a:ext cx="6408712" cy="5006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5856" y="0"/>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528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8486775" y="6303962"/>
            <a:ext cx="36830" cy="34925"/>
          </a:xfrm>
          <a:custGeom>
            <a:avLst/>
            <a:gdLst/>
            <a:ahLst/>
            <a:cxnLst/>
            <a:rect l="l" t="t" r="r" b="b"/>
            <a:pathLst>
              <a:path w="36829" h="34925">
                <a:moveTo>
                  <a:pt x="19050" y="0"/>
                </a:moveTo>
                <a:lnTo>
                  <a:pt x="0" y="0"/>
                </a:lnTo>
                <a:lnTo>
                  <a:pt x="17525" y="17462"/>
                </a:lnTo>
                <a:lnTo>
                  <a:pt x="0" y="34925"/>
                </a:lnTo>
                <a:lnTo>
                  <a:pt x="19050" y="34925"/>
                </a:lnTo>
                <a:lnTo>
                  <a:pt x="36575" y="17462"/>
                </a:lnTo>
                <a:lnTo>
                  <a:pt x="19050" y="0"/>
                </a:lnTo>
                <a:close/>
              </a:path>
            </a:pathLst>
          </a:custGeom>
          <a:solidFill>
            <a:srgbClr val="FFFFFF"/>
          </a:solidFill>
        </p:spPr>
        <p:txBody>
          <a:bodyPr wrap="square" lIns="0" tIns="0" rIns="0" bIns="0" rtlCol="0"/>
          <a:lstStyle/>
          <a:p>
            <a:endParaRPr/>
          </a:p>
        </p:txBody>
      </p:sp>
      <p:sp>
        <p:nvSpPr>
          <p:cNvPr id="6" name="object 6"/>
          <p:cNvSpPr/>
          <p:nvPr/>
        </p:nvSpPr>
        <p:spPr>
          <a:xfrm>
            <a:off x="8486775" y="6303962"/>
            <a:ext cx="36830" cy="34925"/>
          </a:xfrm>
          <a:custGeom>
            <a:avLst/>
            <a:gdLst/>
            <a:ahLst/>
            <a:cxnLst/>
            <a:rect l="l" t="t" r="r" b="b"/>
            <a:pathLst>
              <a:path w="36829" h="34925">
                <a:moveTo>
                  <a:pt x="0" y="0"/>
                </a:moveTo>
                <a:lnTo>
                  <a:pt x="19050" y="0"/>
                </a:lnTo>
                <a:lnTo>
                  <a:pt x="36575" y="17462"/>
                </a:lnTo>
                <a:lnTo>
                  <a:pt x="19050" y="34925"/>
                </a:lnTo>
                <a:lnTo>
                  <a:pt x="0" y="34925"/>
                </a:lnTo>
                <a:lnTo>
                  <a:pt x="17525" y="17462"/>
                </a:lnTo>
                <a:lnTo>
                  <a:pt x="0" y="0"/>
                </a:lnTo>
                <a:close/>
              </a:path>
            </a:pathLst>
          </a:custGeom>
          <a:ln w="25400">
            <a:solidFill>
              <a:srgbClr val="FFFFFF"/>
            </a:solidFill>
          </a:ln>
        </p:spPr>
        <p:txBody>
          <a:bodyPr wrap="square" lIns="0" tIns="0" rIns="0" bIns="0" rtlCol="0"/>
          <a:lstStyle/>
          <a:p>
            <a:endParaRPr/>
          </a:p>
        </p:txBody>
      </p:sp>
      <p:sp>
        <p:nvSpPr>
          <p:cNvPr id="9" name="object 9"/>
          <p:cNvSpPr/>
          <p:nvPr/>
        </p:nvSpPr>
        <p:spPr>
          <a:xfrm>
            <a:off x="7254875" y="6303962"/>
            <a:ext cx="36830" cy="36830"/>
          </a:xfrm>
          <a:custGeom>
            <a:avLst/>
            <a:gdLst/>
            <a:ahLst/>
            <a:cxnLst/>
            <a:rect l="l" t="t" r="r" b="b"/>
            <a:pathLst>
              <a:path w="36829" h="36829">
                <a:moveTo>
                  <a:pt x="36575" y="0"/>
                </a:moveTo>
                <a:lnTo>
                  <a:pt x="18288" y="0"/>
                </a:lnTo>
                <a:lnTo>
                  <a:pt x="0" y="18262"/>
                </a:lnTo>
                <a:lnTo>
                  <a:pt x="18288" y="36512"/>
                </a:lnTo>
                <a:lnTo>
                  <a:pt x="36575" y="36512"/>
                </a:lnTo>
                <a:lnTo>
                  <a:pt x="18288" y="18262"/>
                </a:lnTo>
                <a:lnTo>
                  <a:pt x="36575" y="0"/>
                </a:lnTo>
                <a:close/>
              </a:path>
            </a:pathLst>
          </a:custGeom>
          <a:solidFill>
            <a:srgbClr val="FFFFFF"/>
          </a:solidFill>
        </p:spPr>
        <p:txBody>
          <a:bodyPr wrap="square" lIns="0" tIns="0" rIns="0" bIns="0" rtlCol="0"/>
          <a:lstStyle/>
          <a:p>
            <a:endParaRPr/>
          </a:p>
        </p:txBody>
      </p:sp>
      <p:sp>
        <p:nvSpPr>
          <p:cNvPr id="10" name="object 10"/>
          <p:cNvSpPr/>
          <p:nvPr/>
        </p:nvSpPr>
        <p:spPr>
          <a:xfrm>
            <a:off x="7254875" y="6303962"/>
            <a:ext cx="36830" cy="36830"/>
          </a:xfrm>
          <a:custGeom>
            <a:avLst/>
            <a:gdLst/>
            <a:ahLst/>
            <a:cxnLst/>
            <a:rect l="l" t="t" r="r" b="b"/>
            <a:pathLst>
              <a:path w="36829" h="36829">
                <a:moveTo>
                  <a:pt x="36575" y="36512"/>
                </a:moveTo>
                <a:lnTo>
                  <a:pt x="18288" y="36512"/>
                </a:lnTo>
                <a:lnTo>
                  <a:pt x="0" y="18262"/>
                </a:lnTo>
                <a:lnTo>
                  <a:pt x="18288" y="0"/>
                </a:lnTo>
                <a:lnTo>
                  <a:pt x="36575" y="0"/>
                </a:lnTo>
                <a:lnTo>
                  <a:pt x="18288" y="18262"/>
                </a:lnTo>
                <a:lnTo>
                  <a:pt x="36575" y="36512"/>
                </a:lnTo>
                <a:close/>
              </a:path>
            </a:pathLst>
          </a:custGeom>
          <a:ln w="25400">
            <a:solidFill>
              <a:srgbClr val="FFFFFF"/>
            </a:solidFill>
          </a:ln>
        </p:spPr>
        <p:txBody>
          <a:bodyPr wrap="square" lIns="0" tIns="0" rIns="0" bIns="0" rtlCol="0"/>
          <a:lstStyle/>
          <a:p>
            <a:endParaRPr/>
          </a:p>
        </p:txBody>
      </p:sp>
      <p:sp>
        <p:nvSpPr>
          <p:cNvPr id="12" name="object 12"/>
          <p:cNvSpPr/>
          <p:nvPr/>
        </p:nvSpPr>
        <p:spPr>
          <a:xfrm>
            <a:off x="554990" y="1186016"/>
            <a:ext cx="1109980" cy="490728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 name="object 13"/>
          <p:cNvSpPr/>
          <p:nvPr/>
        </p:nvSpPr>
        <p:spPr>
          <a:xfrm>
            <a:off x="1907704" y="1484784"/>
            <a:ext cx="6867103" cy="4230102"/>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504" y="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75856" y="0"/>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object 18"/>
          <p:cNvSpPr txBox="1"/>
          <p:nvPr/>
        </p:nvSpPr>
        <p:spPr>
          <a:xfrm>
            <a:off x="6123305" y="5938278"/>
            <a:ext cx="2336800" cy="203200"/>
          </a:xfrm>
          <a:prstGeom prst="rect">
            <a:avLst/>
          </a:prstGeom>
        </p:spPr>
        <p:txBody>
          <a:bodyPr vert="horz" wrap="square" lIns="0" tIns="0" rIns="0" bIns="0" rtlCol="0">
            <a:spAutoFit/>
          </a:bodyPr>
          <a:lstStyle/>
          <a:p>
            <a:pPr marL="12700">
              <a:lnSpc>
                <a:spcPct val="100000"/>
              </a:lnSpc>
            </a:pPr>
            <a:r>
              <a:rPr sz="1400" dirty="0">
                <a:solidFill>
                  <a:srgbClr val="4F81BC"/>
                </a:solidFill>
                <a:latin typeface="微軟正黑體"/>
                <a:cs typeface="微軟正黑體"/>
              </a:rPr>
              <a:t>資料來源：臺南市政府地政局</a:t>
            </a:r>
            <a:endParaRPr sz="1400" dirty="0">
              <a:latin typeface="微軟正黑體"/>
              <a:cs typeface="微軟正黑體"/>
            </a:endParaRPr>
          </a:p>
        </p:txBody>
      </p:sp>
      <p:sp>
        <p:nvSpPr>
          <p:cNvPr id="19" name="投影片編號版面配置區 18"/>
          <p:cNvSpPr>
            <a:spLocks noGrp="1"/>
          </p:cNvSpPr>
          <p:nvPr>
            <p:ph type="sldNum" sz="quarter" idx="7"/>
          </p:nvPr>
        </p:nvSpPr>
        <p:spPr>
          <a:xfrm>
            <a:off x="7010400" y="6492875"/>
            <a:ext cx="2133600" cy="365125"/>
          </a:xfrm>
        </p:spPr>
        <p:txBody>
          <a:bodyPr/>
          <a:lstStyle/>
          <a:p>
            <a:pPr marL="25400">
              <a:lnSpc>
                <a:spcPct val="100000"/>
              </a:lnSpc>
            </a:pPr>
            <a:fld id="{81D60167-4931-47E6-BA6A-407CBD079E47}" type="slidenum">
              <a:rPr lang="en-US" altLang="zh-TW" spc="-10" smtClean="0"/>
              <a:pPr marL="25400">
                <a:lnSpc>
                  <a:spcPct val="100000"/>
                </a:lnSpc>
              </a:pPr>
              <a:t>65</a:t>
            </a:fld>
            <a:endParaRPr lang="en-US" altLang="zh-TW" spc="-10" dirty="0"/>
          </a:p>
        </p:txBody>
      </p:sp>
    </p:spTree>
    <p:extLst>
      <p:ext uri="{BB962C8B-B14F-4D97-AF65-F5344CB8AC3E}">
        <p14:creationId xmlns:p14="http://schemas.microsoft.com/office/powerpoint/2010/main" val="3307713671"/>
      </p:ext>
    </p:extLst>
  </p:cSld>
  <p:clrMapOvr>
    <a:masterClrMapping/>
  </p:clrMapOvr>
  <p:transition>
    <p:pull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8486775" y="6303962"/>
            <a:ext cx="36830" cy="34925"/>
          </a:xfrm>
          <a:custGeom>
            <a:avLst/>
            <a:gdLst/>
            <a:ahLst/>
            <a:cxnLst/>
            <a:rect l="l" t="t" r="r" b="b"/>
            <a:pathLst>
              <a:path w="36829" h="34925">
                <a:moveTo>
                  <a:pt x="19050" y="0"/>
                </a:moveTo>
                <a:lnTo>
                  <a:pt x="0" y="0"/>
                </a:lnTo>
                <a:lnTo>
                  <a:pt x="17525" y="17462"/>
                </a:lnTo>
                <a:lnTo>
                  <a:pt x="0" y="34925"/>
                </a:lnTo>
                <a:lnTo>
                  <a:pt x="19050" y="34925"/>
                </a:lnTo>
                <a:lnTo>
                  <a:pt x="36575" y="17462"/>
                </a:lnTo>
                <a:lnTo>
                  <a:pt x="19050" y="0"/>
                </a:lnTo>
                <a:close/>
              </a:path>
            </a:pathLst>
          </a:custGeom>
          <a:solidFill>
            <a:srgbClr val="FFFFFF"/>
          </a:solidFill>
        </p:spPr>
        <p:txBody>
          <a:bodyPr wrap="square" lIns="0" tIns="0" rIns="0" bIns="0" rtlCol="0"/>
          <a:lstStyle/>
          <a:p>
            <a:endParaRPr/>
          </a:p>
        </p:txBody>
      </p:sp>
      <p:sp>
        <p:nvSpPr>
          <p:cNvPr id="8" name="object 8"/>
          <p:cNvSpPr/>
          <p:nvPr/>
        </p:nvSpPr>
        <p:spPr>
          <a:xfrm>
            <a:off x="7254875" y="6303962"/>
            <a:ext cx="36830" cy="36830"/>
          </a:xfrm>
          <a:custGeom>
            <a:avLst/>
            <a:gdLst/>
            <a:ahLst/>
            <a:cxnLst/>
            <a:rect l="l" t="t" r="r" b="b"/>
            <a:pathLst>
              <a:path w="36829" h="36829">
                <a:moveTo>
                  <a:pt x="36575" y="0"/>
                </a:moveTo>
                <a:lnTo>
                  <a:pt x="18288" y="0"/>
                </a:lnTo>
                <a:lnTo>
                  <a:pt x="0" y="18262"/>
                </a:lnTo>
                <a:lnTo>
                  <a:pt x="18288" y="36512"/>
                </a:lnTo>
                <a:lnTo>
                  <a:pt x="36575" y="36512"/>
                </a:lnTo>
                <a:lnTo>
                  <a:pt x="18288" y="18262"/>
                </a:lnTo>
                <a:lnTo>
                  <a:pt x="36575" y="0"/>
                </a:lnTo>
                <a:close/>
              </a:path>
            </a:pathLst>
          </a:custGeom>
          <a:solidFill>
            <a:srgbClr val="FFFFFF"/>
          </a:solidFill>
        </p:spPr>
        <p:txBody>
          <a:bodyPr wrap="square" lIns="0" tIns="0" rIns="0" bIns="0" rtlCol="0"/>
          <a:lstStyle/>
          <a:p>
            <a:endParaRPr/>
          </a:p>
        </p:txBody>
      </p:sp>
      <p:sp>
        <p:nvSpPr>
          <p:cNvPr id="11" name="object 11"/>
          <p:cNvSpPr/>
          <p:nvPr/>
        </p:nvSpPr>
        <p:spPr>
          <a:xfrm>
            <a:off x="994138" y="1268760"/>
            <a:ext cx="7682318" cy="4176464"/>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 name="object 12"/>
          <p:cNvSpPr/>
          <p:nvPr/>
        </p:nvSpPr>
        <p:spPr>
          <a:xfrm>
            <a:off x="0" y="1124744"/>
            <a:ext cx="1109980" cy="4882355"/>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 name="object 13"/>
          <p:cNvSpPr txBox="1"/>
          <p:nvPr/>
        </p:nvSpPr>
        <p:spPr>
          <a:xfrm>
            <a:off x="5715634" y="5664676"/>
            <a:ext cx="3107055" cy="185420"/>
          </a:xfrm>
          <a:prstGeom prst="rect">
            <a:avLst/>
          </a:prstGeom>
        </p:spPr>
        <p:txBody>
          <a:bodyPr vert="horz" wrap="square" lIns="0" tIns="0" rIns="0" bIns="0" rtlCol="0">
            <a:spAutoFit/>
          </a:bodyPr>
          <a:lstStyle/>
          <a:p>
            <a:pPr marL="12700">
              <a:lnSpc>
                <a:spcPct val="100000"/>
              </a:lnSpc>
            </a:pPr>
            <a:r>
              <a:rPr sz="1200" spc="-10" dirty="0">
                <a:solidFill>
                  <a:srgbClr val="FF0000"/>
                </a:solidFill>
                <a:latin typeface="Arial"/>
                <a:cs typeface="Arial"/>
              </a:rPr>
              <a:t>*</a:t>
            </a:r>
            <a:r>
              <a:rPr sz="1200" dirty="0">
                <a:solidFill>
                  <a:srgbClr val="FF0000"/>
                </a:solidFill>
                <a:latin typeface="SimSun"/>
                <a:cs typeface="SimSun"/>
              </a:rPr>
              <a:t>因其他縣市移轉資料公佈較晚</a:t>
            </a:r>
            <a:r>
              <a:rPr sz="1200" spc="5" dirty="0">
                <a:solidFill>
                  <a:srgbClr val="FF0000"/>
                </a:solidFill>
                <a:latin typeface="Arial"/>
                <a:cs typeface="Arial"/>
              </a:rPr>
              <a:t>,</a:t>
            </a:r>
            <a:r>
              <a:rPr sz="1200" dirty="0">
                <a:solidFill>
                  <a:srgbClr val="FF0000"/>
                </a:solidFill>
                <a:latin typeface="SimSun"/>
                <a:cs typeface="SimSun"/>
              </a:rPr>
              <a:t>故僅提供</a:t>
            </a:r>
            <a:r>
              <a:rPr sz="1200" spc="-10" dirty="0">
                <a:solidFill>
                  <a:srgbClr val="FF0000"/>
                </a:solidFill>
                <a:latin typeface="Arial"/>
                <a:cs typeface="Arial"/>
              </a:rPr>
              <a:t>8</a:t>
            </a:r>
            <a:r>
              <a:rPr sz="1200" dirty="0">
                <a:solidFill>
                  <a:srgbClr val="FF0000"/>
                </a:solidFill>
                <a:latin typeface="SimSun"/>
                <a:cs typeface="SimSun"/>
              </a:rPr>
              <a:t>月份</a:t>
            </a:r>
            <a:endParaRPr sz="1200" dirty="0">
              <a:latin typeface="SimSun"/>
              <a:cs typeface="SimSun"/>
            </a:endParaRP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276" y="0"/>
            <a:ext cx="87550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bject 12"/>
          <p:cNvSpPr/>
          <p:nvPr/>
        </p:nvSpPr>
        <p:spPr>
          <a:xfrm>
            <a:off x="899592" y="5925454"/>
            <a:ext cx="323850" cy="252412"/>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18"/>
          <p:cNvSpPr txBox="1"/>
          <p:nvPr/>
        </p:nvSpPr>
        <p:spPr>
          <a:xfrm>
            <a:off x="6002135" y="5938278"/>
            <a:ext cx="2336800" cy="203200"/>
          </a:xfrm>
          <a:prstGeom prst="rect">
            <a:avLst/>
          </a:prstGeom>
        </p:spPr>
        <p:txBody>
          <a:bodyPr vert="horz" wrap="square" lIns="0" tIns="0" rIns="0" bIns="0" rtlCol="0">
            <a:spAutoFit/>
          </a:bodyPr>
          <a:lstStyle/>
          <a:p>
            <a:pPr marL="12700">
              <a:lnSpc>
                <a:spcPct val="100000"/>
              </a:lnSpc>
            </a:pPr>
            <a:r>
              <a:rPr sz="1400" dirty="0">
                <a:solidFill>
                  <a:srgbClr val="4F81BC"/>
                </a:solidFill>
                <a:latin typeface="微軟正黑體"/>
                <a:cs typeface="微軟正黑體"/>
              </a:rPr>
              <a:t>資料來源：臺南市政府地政局</a:t>
            </a:r>
            <a:endParaRPr sz="1400" dirty="0">
              <a:latin typeface="微軟正黑體"/>
              <a:cs typeface="微軟正黑體"/>
            </a:endParaRPr>
          </a:p>
        </p:txBody>
      </p:sp>
      <p:sp>
        <p:nvSpPr>
          <p:cNvPr id="19" name="投影片編號版面配置區 18"/>
          <p:cNvSpPr>
            <a:spLocks noGrp="1"/>
          </p:cNvSpPr>
          <p:nvPr>
            <p:ph type="sldNum" sz="quarter" idx="7"/>
          </p:nvPr>
        </p:nvSpPr>
        <p:spPr/>
        <p:txBody>
          <a:bodyPr/>
          <a:lstStyle/>
          <a:p>
            <a:pPr marL="25400">
              <a:lnSpc>
                <a:spcPct val="100000"/>
              </a:lnSpc>
            </a:pPr>
            <a:fld id="{81D60167-4931-47E6-BA6A-407CBD079E47}" type="slidenum">
              <a:rPr lang="en-US" altLang="zh-TW" spc="-10" smtClean="0"/>
              <a:pPr marL="25400">
                <a:lnSpc>
                  <a:spcPct val="100000"/>
                </a:lnSpc>
              </a:pPr>
              <a:t>66</a:t>
            </a:fld>
            <a:endParaRPr lang="en-US" altLang="zh-TW" spc="-10" dirty="0"/>
          </a:p>
        </p:txBody>
      </p:sp>
    </p:spTree>
    <p:extLst>
      <p:ext uri="{BB962C8B-B14F-4D97-AF65-F5344CB8AC3E}">
        <p14:creationId xmlns:p14="http://schemas.microsoft.com/office/powerpoint/2010/main" val="2785604763"/>
      </p:ext>
    </p:extLst>
  </p:cSld>
  <p:clrMapOvr>
    <a:masterClrMapping/>
  </p:clrMapOvr>
  <p:transition>
    <p:pull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5856" y="0"/>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15"/>
          <p:cNvGraphicFramePr>
            <a:graphicFrameLocks noGrp="1"/>
          </p:cNvGraphicFramePr>
          <p:nvPr>
            <p:extLst>
              <p:ext uri="{D42A27DB-BD31-4B8C-83A1-F6EECF244321}">
                <p14:modId xmlns:p14="http://schemas.microsoft.com/office/powerpoint/2010/main" val="833509572"/>
              </p:ext>
            </p:extLst>
          </p:nvPr>
        </p:nvGraphicFramePr>
        <p:xfrm>
          <a:off x="395536" y="1988840"/>
          <a:ext cx="8424938" cy="3591006"/>
        </p:xfrm>
        <a:graphic>
          <a:graphicData uri="http://schemas.openxmlformats.org/drawingml/2006/table">
            <a:tbl>
              <a:tblPr firstRow="1" bandRow="1">
                <a:tableStyleId>{2D5ABB26-0587-4C30-8999-92F81FD0307C}</a:tableStyleId>
              </a:tblPr>
              <a:tblGrid>
                <a:gridCol w="1656185"/>
                <a:gridCol w="984065"/>
                <a:gridCol w="578647"/>
                <a:gridCol w="578498"/>
                <a:gridCol w="578498"/>
                <a:gridCol w="578498"/>
                <a:gridCol w="578351"/>
                <a:gridCol w="578647"/>
                <a:gridCol w="578498"/>
                <a:gridCol w="578055"/>
                <a:gridCol w="578498"/>
                <a:gridCol w="578498"/>
              </a:tblGrid>
              <a:tr h="1266617">
                <a:tc>
                  <a:txBody>
                    <a:bodyPr/>
                    <a:lstStyle/>
                    <a:p>
                      <a:pPr marL="380365" marR="338455" indent="-39370">
                        <a:lnSpc>
                          <a:spcPct val="131700"/>
                        </a:lnSpc>
                      </a:pPr>
                      <a:r>
                        <a:rPr sz="1850" b="1" spc="-10" dirty="0">
                          <a:latin typeface="微軟正黑體"/>
                          <a:cs typeface="微軟正黑體"/>
                        </a:rPr>
                        <a:t>年度/ 地區</a:t>
                      </a:r>
                      <a:endParaRPr sz="1850" dirty="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D5D5D5"/>
                    </a:solidFill>
                  </a:tcPr>
                </a:tc>
                <a:tc>
                  <a:txBody>
                    <a:bodyPr/>
                    <a:lstStyle/>
                    <a:p>
                      <a:pPr marL="87630" marR="88265">
                        <a:lnSpc>
                          <a:spcPct val="112300"/>
                        </a:lnSpc>
                      </a:pPr>
                      <a:r>
                        <a:rPr sz="1850" b="1" spc="-10" dirty="0">
                          <a:latin typeface="微軟正黑體"/>
                          <a:cs typeface="微軟正黑體"/>
                        </a:rPr>
                        <a:t>新竹縣 新竹市</a:t>
                      </a:r>
                      <a:endParaRPr sz="1850" dirty="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D5D5D5"/>
                    </a:solidFill>
                  </a:tcPr>
                </a:tc>
                <a:tc>
                  <a:txBody>
                    <a:bodyPr/>
                    <a:lstStyle/>
                    <a:p>
                      <a:pPr marL="58419">
                        <a:lnSpc>
                          <a:spcPct val="100000"/>
                        </a:lnSpc>
                      </a:pPr>
                      <a:r>
                        <a:rPr sz="1850" b="1" spc="-10" dirty="0">
                          <a:latin typeface="微軟正黑體"/>
                          <a:cs typeface="微軟正黑體"/>
                        </a:rPr>
                        <a:t>基隆市</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D5D5D5"/>
                    </a:solidFill>
                  </a:tcPr>
                </a:tc>
                <a:tc>
                  <a:txBody>
                    <a:bodyPr/>
                    <a:lstStyle/>
                    <a:p>
                      <a:pPr marL="57150">
                        <a:lnSpc>
                          <a:spcPct val="100000"/>
                        </a:lnSpc>
                      </a:pPr>
                      <a:r>
                        <a:rPr sz="1850" b="1" spc="-10" dirty="0">
                          <a:latin typeface="微軟正黑體"/>
                          <a:cs typeface="微軟正黑體"/>
                        </a:rPr>
                        <a:t>宜蘭縣</a:t>
                      </a:r>
                      <a:endParaRPr sz="1850" dirty="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D5D5D5"/>
                    </a:solidFill>
                  </a:tcPr>
                </a:tc>
                <a:tc>
                  <a:txBody>
                    <a:bodyPr/>
                    <a:lstStyle/>
                    <a:p>
                      <a:pPr marL="57785">
                        <a:lnSpc>
                          <a:spcPct val="100000"/>
                        </a:lnSpc>
                      </a:pPr>
                      <a:r>
                        <a:rPr sz="1850" b="1" spc="-10" dirty="0">
                          <a:latin typeface="微軟正黑體"/>
                          <a:cs typeface="微軟正黑體"/>
                        </a:rPr>
                        <a:t>苗栗縣</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D5D5D5"/>
                    </a:solidFill>
                  </a:tcPr>
                </a:tc>
                <a:tc>
                  <a:txBody>
                    <a:bodyPr/>
                    <a:lstStyle/>
                    <a:p>
                      <a:pPr marL="57785">
                        <a:lnSpc>
                          <a:spcPct val="100000"/>
                        </a:lnSpc>
                      </a:pPr>
                      <a:r>
                        <a:rPr sz="1850" b="1" spc="-10" dirty="0">
                          <a:latin typeface="微軟正黑體"/>
                          <a:cs typeface="微軟正黑體"/>
                        </a:rPr>
                        <a:t>南投縣</a:t>
                      </a:r>
                      <a:endParaRPr sz="1850" dirty="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D5D5D5"/>
                    </a:solidFill>
                  </a:tcPr>
                </a:tc>
                <a:tc>
                  <a:txBody>
                    <a:bodyPr/>
                    <a:lstStyle/>
                    <a:p>
                      <a:pPr marL="57150">
                        <a:lnSpc>
                          <a:spcPct val="100000"/>
                        </a:lnSpc>
                      </a:pPr>
                      <a:r>
                        <a:rPr sz="1850" b="1" spc="-10" dirty="0">
                          <a:latin typeface="微軟正黑體"/>
                          <a:cs typeface="微軟正黑體"/>
                        </a:rPr>
                        <a:t>彰化縣</a:t>
                      </a:r>
                      <a:endParaRPr sz="1850" dirty="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D5D5D5"/>
                    </a:solidFill>
                  </a:tcPr>
                </a:tc>
                <a:tc>
                  <a:txBody>
                    <a:bodyPr/>
                    <a:lstStyle/>
                    <a:p>
                      <a:pPr marL="57785">
                        <a:lnSpc>
                          <a:spcPct val="100000"/>
                        </a:lnSpc>
                      </a:pPr>
                      <a:r>
                        <a:rPr sz="1850" b="1" spc="-10" dirty="0">
                          <a:latin typeface="微軟正黑體"/>
                          <a:cs typeface="微軟正黑體"/>
                        </a:rPr>
                        <a:t>雲林縣</a:t>
                      </a:r>
                      <a:endParaRPr sz="1850" dirty="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D5D5D5"/>
                    </a:solidFill>
                  </a:tcPr>
                </a:tc>
                <a:tc>
                  <a:txBody>
                    <a:bodyPr/>
                    <a:lstStyle/>
                    <a:p>
                      <a:pPr marL="57150" marR="59690">
                        <a:lnSpc>
                          <a:spcPct val="112300"/>
                        </a:lnSpc>
                      </a:pPr>
                      <a:r>
                        <a:rPr sz="1850" b="1" spc="-10" dirty="0">
                          <a:latin typeface="微軟正黑體"/>
                          <a:cs typeface="微軟正黑體"/>
                        </a:rPr>
                        <a:t>嘉義縣 嘉義市</a:t>
                      </a:r>
                      <a:endParaRPr sz="1850" dirty="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D5D5D5"/>
                    </a:solidFill>
                  </a:tcPr>
                </a:tc>
                <a:tc>
                  <a:txBody>
                    <a:bodyPr/>
                    <a:lstStyle/>
                    <a:p>
                      <a:pPr marL="57785">
                        <a:lnSpc>
                          <a:spcPct val="100000"/>
                        </a:lnSpc>
                      </a:pPr>
                      <a:r>
                        <a:rPr sz="1850" b="1" spc="-10" dirty="0">
                          <a:latin typeface="微軟正黑體"/>
                          <a:cs typeface="微軟正黑體"/>
                        </a:rPr>
                        <a:t>屏東縣</a:t>
                      </a:r>
                      <a:endParaRPr sz="1850" dirty="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D5D5D5"/>
                    </a:solidFill>
                  </a:tcPr>
                </a:tc>
                <a:tc>
                  <a:txBody>
                    <a:bodyPr/>
                    <a:lstStyle/>
                    <a:p>
                      <a:pPr marL="58419">
                        <a:lnSpc>
                          <a:spcPct val="100000"/>
                        </a:lnSpc>
                      </a:pPr>
                      <a:r>
                        <a:rPr sz="1850" b="1" spc="-10" dirty="0">
                          <a:latin typeface="微軟正黑體"/>
                          <a:cs typeface="微軟正黑體"/>
                        </a:rPr>
                        <a:t>花蓮縣</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D5D5D5"/>
                    </a:solidFill>
                  </a:tcPr>
                </a:tc>
                <a:tc>
                  <a:txBody>
                    <a:bodyPr/>
                    <a:lstStyle/>
                    <a:p>
                      <a:pPr marL="57785">
                        <a:lnSpc>
                          <a:spcPct val="100000"/>
                        </a:lnSpc>
                      </a:pPr>
                      <a:r>
                        <a:rPr sz="1850" b="1" spc="-10" dirty="0">
                          <a:latin typeface="微軟正黑體"/>
                          <a:cs typeface="微軟正黑體"/>
                        </a:rPr>
                        <a:t>臺東縣</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D5D5D5"/>
                    </a:solidFill>
                  </a:tcPr>
                </a:tc>
              </a:tr>
              <a:tr h="565431">
                <a:tc>
                  <a:txBody>
                    <a:bodyPr/>
                    <a:lstStyle/>
                    <a:p>
                      <a:pPr marL="135890">
                        <a:lnSpc>
                          <a:spcPct val="100000"/>
                        </a:lnSpc>
                      </a:pPr>
                      <a:r>
                        <a:rPr sz="1850" dirty="0">
                          <a:latin typeface="微軟正黑體"/>
                          <a:cs typeface="微軟正黑體"/>
                        </a:rPr>
                        <a:t>2016</a:t>
                      </a:r>
                      <a:r>
                        <a:rPr sz="1850" spc="-10" dirty="0">
                          <a:latin typeface="微軟正黑體"/>
                          <a:cs typeface="微軟正黑體"/>
                        </a:rPr>
                        <a:t>年</a:t>
                      </a:r>
                      <a:r>
                        <a:rPr sz="1850" dirty="0">
                          <a:latin typeface="微軟正黑體"/>
                          <a:cs typeface="微軟正黑體"/>
                        </a:rPr>
                        <a:t>8月</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FFFFFF"/>
                    </a:solidFill>
                  </a:tcPr>
                </a:tc>
                <a:tc>
                  <a:txBody>
                    <a:bodyPr/>
                    <a:lstStyle/>
                    <a:p>
                      <a:pPr marL="126364">
                        <a:lnSpc>
                          <a:spcPct val="100000"/>
                        </a:lnSpc>
                      </a:pPr>
                      <a:r>
                        <a:rPr sz="1850" spc="5" dirty="0">
                          <a:latin typeface="微軟正黑體"/>
                          <a:cs typeface="微軟正黑體"/>
                        </a:rPr>
                        <a:t>1,916</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FFFFFF"/>
                    </a:solidFill>
                  </a:tcPr>
                </a:tc>
                <a:tc>
                  <a:txBody>
                    <a:bodyPr/>
                    <a:lstStyle/>
                    <a:p>
                      <a:pPr marL="165735">
                        <a:lnSpc>
                          <a:spcPct val="100000"/>
                        </a:lnSpc>
                      </a:pPr>
                      <a:r>
                        <a:rPr sz="1850" spc="5" dirty="0">
                          <a:latin typeface="微軟正黑體"/>
                          <a:cs typeface="微軟正黑體"/>
                        </a:rPr>
                        <a:t>960</a:t>
                      </a:r>
                      <a:endParaRPr sz="1850" dirty="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457</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411</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181</a:t>
                      </a:r>
                      <a:endParaRPr sz="1850" dirty="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507</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280</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582</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368</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248</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FFFFFF"/>
                    </a:solidFill>
                  </a:tcPr>
                </a:tc>
                <a:tc>
                  <a:txBody>
                    <a:bodyPr/>
                    <a:lstStyle/>
                    <a:p>
                      <a:pPr algn="ctr">
                        <a:lnSpc>
                          <a:spcPct val="100000"/>
                        </a:lnSpc>
                      </a:pPr>
                      <a:r>
                        <a:rPr sz="1850" spc="5" dirty="0">
                          <a:latin typeface="微軟正黑體"/>
                          <a:cs typeface="微軟正黑體"/>
                        </a:rPr>
                        <a:t>93</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4937">
                      <a:solidFill>
                        <a:srgbClr val="000000"/>
                      </a:solidFill>
                      <a:prstDash val="solid"/>
                    </a:lnB>
                    <a:solidFill>
                      <a:srgbClr val="FFFFFF"/>
                    </a:solidFill>
                  </a:tcPr>
                </a:tc>
              </a:tr>
              <a:tr h="565431">
                <a:tc>
                  <a:txBody>
                    <a:bodyPr/>
                    <a:lstStyle/>
                    <a:p>
                      <a:pPr marL="135890">
                        <a:lnSpc>
                          <a:spcPct val="100000"/>
                        </a:lnSpc>
                      </a:pPr>
                      <a:r>
                        <a:rPr sz="1850" dirty="0">
                          <a:latin typeface="微軟正黑體"/>
                          <a:cs typeface="微軟正黑體"/>
                        </a:rPr>
                        <a:t>2016</a:t>
                      </a:r>
                      <a:r>
                        <a:rPr sz="1850" spc="-10" dirty="0">
                          <a:latin typeface="微軟正黑體"/>
                          <a:cs typeface="微軟正黑體"/>
                        </a:rPr>
                        <a:t>年</a:t>
                      </a:r>
                      <a:r>
                        <a:rPr sz="1850" dirty="0">
                          <a:latin typeface="微軟正黑體"/>
                          <a:cs typeface="微軟正黑體"/>
                        </a:rPr>
                        <a:t>7月</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5507">
                      <a:solidFill>
                        <a:srgbClr val="000000"/>
                      </a:solidFill>
                      <a:prstDash val="solid"/>
                    </a:lnB>
                    <a:solidFill>
                      <a:srgbClr val="FFFFFF"/>
                    </a:solidFill>
                  </a:tcPr>
                </a:tc>
                <a:tc>
                  <a:txBody>
                    <a:bodyPr/>
                    <a:lstStyle/>
                    <a:p>
                      <a:pPr marL="126364">
                        <a:lnSpc>
                          <a:spcPct val="100000"/>
                        </a:lnSpc>
                      </a:pPr>
                      <a:r>
                        <a:rPr sz="1850" spc="5" dirty="0">
                          <a:latin typeface="微軟正黑體"/>
                          <a:cs typeface="微軟正黑體"/>
                        </a:rPr>
                        <a:t>1,921</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5507">
                      <a:solidFill>
                        <a:srgbClr val="000000"/>
                      </a:solidFill>
                      <a:prstDash val="solid"/>
                    </a:lnB>
                    <a:solidFill>
                      <a:srgbClr val="FFFFFF"/>
                    </a:solidFill>
                  </a:tcPr>
                </a:tc>
                <a:tc>
                  <a:txBody>
                    <a:bodyPr/>
                    <a:lstStyle/>
                    <a:p>
                      <a:pPr marL="165735">
                        <a:lnSpc>
                          <a:spcPct val="100000"/>
                        </a:lnSpc>
                      </a:pPr>
                      <a:r>
                        <a:rPr sz="1850" spc="5" dirty="0">
                          <a:latin typeface="微軟正黑體"/>
                          <a:cs typeface="微軟正黑體"/>
                        </a:rPr>
                        <a:t>710</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550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422</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550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395</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550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189</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550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514</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550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284</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550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557</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550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394</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5507">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249</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5507">
                      <a:solidFill>
                        <a:srgbClr val="000000"/>
                      </a:solidFill>
                      <a:prstDash val="solid"/>
                    </a:lnB>
                    <a:solidFill>
                      <a:srgbClr val="FFFFFF"/>
                    </a:solidFill>
                  </a:tcPr>
                </a:tc>
                <a:tc>
                  <a:txBody>
                    <a:bodyPr/>
                    <a:lstStyle/>
                    <a:p>
                      <a:pPr algn="ctr">
                        <a:lnSpc>
                          <a:spcPct val="100000"/>
                        </a:lnSpc>
                      </a:pPr>
                      <a:r>
                        <a:rPr sz="1850" spc="5" dirty="0">
                          <a:latin typeface="微軟正黑體"/>
                          <a:cs typeface="微軟正黑體"/>
                        </a:rPr>
                        <a:t>92</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4937">
                      <a:solidFill>
                        <a:srgbClr val="000000"/>
                      </a:solidFill>
                      <a:prstDash val="solid"/>
                    </a:lnT>
                    <a:lnB w="15507">
                      <a:solidFill>
                        <a:srgbClr val="000000"/>
                      </a:solidFill>
                      <a:prstDash val="solid"/>
                    </a:lnB>
                    <a:solidFill>
                      <a:srgbClr val="FFFFFF"/>
                    </a:solidFill>
                  </a:tcPr>
                </a:tc>
              </a:tr>
              <a:tr h="565431">
                <a:tc>
                  <a:txBody>
                    <a:bodyPr/>
                    <a:lstStyle/>
                    <a:p>
                      <a:pPr marL="135890">
                        <a:lnSpc>
                          <a:spcPct val="100000"/>
                        </a:lnSpc>
                      </a:pPr>
                      <a:r>
                        <a:rPr sz="1850" dirty="0">
                          <a:latin typeface="微軟正黑體"/>
                          <a:cs typeface="微軟正黑體"/>
                        </a:rPr>
                        <a:t>2018</a:t>
                      </a:r>
                      <a:r>
                        <a:rPr sz="1850" spc="-10" dirty="0">
                          <a:latin typeface="微軟正黑體"/>
                          <a:cs typeface="微軟正黑體"/>
                        </a:rPr>
                        <a:t>年</a:t>
                      </a:r>
                      <a:r>
                        <a:rPr sz="1850" dirty="0">
                          <a:latin typeface="微軟正黑體"/>
                          <a:cs typeface="微軟正黑體"/>
                        </a:rPr>
                        <a:t>8月</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5507">
                      <a:solidFill>
                        <a:srgbClr val="000000"/>
                      </a:solidFill>
                      <a:prstDash val="solid"/>
                    </a:lnT>
                    <a:lnB w="14938">
                      <a:solidFill>
                        <a:srgbClr val="000000"/>
                      </a:solidFill>
                      <a:prstDash val="solid"/>
                    </a:lnB>
                    <a:solidFill>
                      <a:srgbClr val="FFFFFF"/>
                    </a:solidFill>
                  </a:tcPr>
                </a:tc>
                <a:tc>
                  <a:txBody>
                    <a:bodyPr/>
                    <a:lstStyle/>
                    <a:p>
                      <a:pPr marL="126364">
                        <a:lnSpc>
                          <a:spcPct val="100000"/>
                        </a:lnSpc>
                      </a:pPr>
                      <a:r>
                        <a:rPr sz="1850" spc="5" dirty="0">
                          <a:latin typeface="微軟正黑體"/>
                          <a:cs typeface="微軟正黑體"/>
                        </a:rPr>
                        <a:t>1,608</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5507">
                      <a:solidFill>
                        <a:srgbClr val="000000"/>
                      </a:solidFill>
                      <a:prstDash val="solid"/>
                    </a:lnT>
                    <a:lnB w="14938">
                      <a:solidFill>
                        <a:srgbClr val="000000"/>
                      </a:solidFill>
                      <a:prstDash val="solid"/>
                    </a:lnB>
                    <a:solidFill>
                      <a:srgbClr val="FFFFFF"/>
                    </a:solidFill>
                  </a:tcPr>
                </a:tc>
                <a:tc>
                  <a:txBody>
                    <a:bodyPr/>
                    <a:lstStyle/>
                    <a:p>
                      <a:pPr marL="165735">
                        <a:lnSpc>
                          <a:spcPct val="100000"/>
                        </a:lnSpc>
                      </a:pPr>
                      <a:r>
                        <a:rPr sz="1850" spc="5" dirty="0">
                          <a:latin typeface="微軟正黑體"/>
                          <a:cs typeface="微軟正黑體"/>
                        </a:rPr>
                        <a:t>405</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5507">
                      <a:solidFill>
                        <a:srgbClr val="000000"/>
                      </a:solidFill>
                      <a:prstDash val="solid"/>
                    </a:lnT>
                    <a:lnB w="14938">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350</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5507">
                      <a:solidFill>
                        <a:srgbClr val="000000"/>
                      </a:solidFill>
                      <a:prstDash val="solid"/>
                    </a:lnT>
                    <a:lnB w="14938">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407</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5507">
                      <a:solidFill>
                        <a:srgbClr val="000000"/>
                      </a:solidFill>
                      <a:prstDash val="solid"/>
                    </a:lnT>
                    <a:lnB w="14938">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224</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5507">
                      <a:solidFill>
                        <a:srgbClr val="000000"/>
                      </a:solidFill>
                      <a:prstDash val="solid"/>
                    </a:lnT>
                    <a:lnB w="14938">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601</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5507">
                      <a:solidFill>
                        <a:srgbClr val="000000"/>
                      </a:solidFill>
                      <a:prstDash val="solid"/>
                    </a:lnT>
                    <a:lnB w="14938">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305</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5507">
                      <a:solidFill>
                        <a:srgbClr val="000000"/>
                      </a:solidFill>
                      <a:prstDash val="solid"/>
                    </a:lnT>
                    <a:lnB w="14938">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455</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5507">
                      <a:solidFill>
                        <a:srgbClr val="000000"/>
                      </a:solidFill>
                      <a:prstDash val="solid"/>
                    </a:lnT>
                    <a:lnB w="14938">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618</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5507">
                      <a:solidFill>
                        <a:srgbClr val="000000"/>
                      </a:solidFill>
                      <a:prstDash val="solid"/>
                    </a:lnT>
                    <a:lnB w="14938">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279</a:t>
                      </a:r>
                      <a:endParaRPr sz="1850">
                        <a:latin typeface="微軟正黑體"/>
                        <a:cs typeface="微軟正黑體"/>
                      </a:endParaRPr>
                    </a:p>
                  </a:txBody>
                  <a:tcPr marL="0" marR="0" marT="0" marB="0">
                    <a:lnL w="11032">
                      <a:solidFill>
                        <a:srgbClr val="000000"/>
                      </a:solidFill>
                      <a:prstDash val="solid"/>
                    </a:lnL>
                    <a:lnR w="11032">
                      <a:solidFill>
                        <a:srgbClr val="000000"/>
                      </a:solidFill>
                      <a:prstDash val="solid"/>
                    </a:lnR>
                    <a:lnT w="15507">
                      <a:solidFill>
                        <a:srgbClr val="000000"/>
                      </a:solidFill>
                      <a:prstDash val="solid"/>
                    </a:lnT>
                    <a:lnB w="14938">
                      <a:solidFill>
                        <a:srgbClr val="000000"/>
                      </a:solidFill>
                      <a:prstDash val="solid"/>
                    </a:lnB>
                    <a:solidFill>
                      <a:srgbClr val="FFFFFF"/>
                    </a:solidFill>
                  </a:tcPr>
                </a:tc>
                <a:tc>
                  <a:txBody>
                    <a:bodyPr/>
                    <a:lstStyle/>
                    <a:p>
                      <a:pPr marL="165100">
                        <a:lnSpc>
                          <a:spcPct val="100000"/>
                        </a:lnSpc>
                      </a:pPr>
                      <a:r>
                        <a:rPr sz="1850" spc="5" dirty="0">
                          <a:latin typeface="微軟正黑體"/>
                          <a:cs typeface="微軟正黑體"/>
                        </a:rPr>
                        <a:t>140</a:t>
                      </a:r>
                      <a:endParaRPr sz="1850" dirty="0">
                        <a:latin typeface="微軟正黑體"/>
                        <a:cs typeface="微軟正黑體"/>
                      </a:endParaRPr>
                    </a:p>
                  </a:txBody>
                  <a:tcPr marL="0" marR="0" marT="0" marB="0">
                    <a:lnL w="11032">
                      <a:solidFill>
                        <a:srgbClr val="000000"/>
                      </a:solidFill>
                      <a:prstDash val="solid"/>
                    </a:lnL>
                    <a:lnR w="11032">
                      <a:solidFill>
                        <a:srgbClr val="000000"/>
                      </a:solidFill>
                      <a:prstDash val="solid"/>
                    </a:lnR>
                    <a:lnT w="15507">
                      <a:solidFill>
                        <a:srgbClr val="000000"/>
                      </a:solidFill>
                      <a:prstDash val="solid"/>
                    </a:lnT>
                    <a:lnB w="14938">
                      <a:solidFill>
                        <a:srgbClr val="000000"/>
                      </a:solidFill>
                      <a:prstDash val="solid"/>
                    </a:lnB>
                    <a:solidFill>
                      <a:srgbClr val="FFFFFF"/>
                    </a:solidFill>
                  </a:tcPr>
                </a:tc>
              </a:tr>
            </a:tbl>
          </a:graphicData>
        </a:graphic>
      </p:graphicFrame>
      <p:sp>
        <p:nvSpPr>
          <p:cNvPr id="6" name="投影片編號版面配置區 5"/>
          <p:cNvSpPr>
            <a:spLocks noGrp="1"/>
          </p:cNvSpPr>
          <p:nvPr>
            <p:ph type="sldNum" sz="quarter" idx="7"/>
          </p:nvPr>
        </p:nvSpPr>
        <p:spPr/>
        <p:txBody>
          <a:bodyPr/>
          <a:lstStyle/>
          <a:p>
            <a:pPr marL="25400">
              <a:lnSpc>
                <a:spcPct val="100000"/>
              </a:lnSpc>
            </a:pPr>
            <a:fld id="{81D60167-4931-47E6-BA6A-407CBD079E47}" type="slidenum">
              <a:rPr lang="en-US" altLang="zh-TW" spc="-10" smtClean="0"/>
              <a:pPr marL="25400">
                <a:lnSpc>
                  <a:spcPct val="100000"/>
                </a:lnSpc>
              </a:pPr>
              <a:t>67</a:t>
            </a:fld>
            <a:endParaRPr lang="en-US" altLang="zh-TW" spc="-10" dirty="0"/>
          </a:p>
        </p:txBody>
      </p:sp>
    </p:spTree>
    <p:extLst>
      <p:ext uri="{BB962C8B-B14F-4D97-AF65-F5344CB8AC3E}">
        <p14:creationId xmlns:p14="http://schemas.microsoft.com/office/powerpoint/2010/main" val="2078576765"/>
      </p:ext>
    </p:extLst>
  </p:cSld>
  <p:clrMapOvr>
    <a:masterClrMapping/>
  </p:clrMapOvr>
  <p:transition>
    <p:pull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8486775" y="6303962"/>
            <a:ext cx="36830" cy="34925"/>
          </a:xfrm>
          <a:custGeom>
            <a:avLst/>
            <a:gdLst/>
            <a:ahLst/>
            <a:cxnLst/>
            <a:rect l="l" t="t" r="r" b="b"/>
            <a:pathLst>
              <a:path w="36829" h="34925">
                <a:moveTo>
                  <a:pt x="19050" y="0"/>
                </a:moveTo>
                <a:lnTo>
                  <a:pt x="0" y="0"/>
                </a:lnTo>
                <a:lnTo>
                  <a:pt x="17525" y="17462"/>
                </a:lnTo>
                <a:lnTo>
                  <a:pt x="0" y="34925"/>
                </a:lnTo>
                <a:lnTo>
                  <a:pt x="19050" y="34925"/>
                </a:lnTo>
                <a:lnTo>
                  <a:pt x="36575" y="17462"/>
                </a:lnTo>
                <a:lnTo>
                  <a:pt x="19050" y="0"/>
                </a:lnTo>
                <a:close/>
              </a:path>
            </a:pathLst>
          </a:custGeom>
          <a:solidFill>
            <a:srgbClr val="FFFFFF"/>
          </a:solidFill>
        </p:spPr>
        <p:txBody>
          <a:bodyPr wrap="square" lIns="0" tIns="0" rIns="0" bIns="0" rtlCol="0"/>
          <a:lstStyle/>
          <a:p>
            <a:endParaRPr/>
          </a:p>
        </p:txBody>
      </p:sp>
      <p:sp>
        <p:nvSpPr>
          <p:cNvPr id="7" name="object 7"/>
          <p:cNvSpPr/>
          <p:nvPr/>
        </p:nvSpPr>
        <p:spPr>
          <a:xfrm>
            <a:off x="8486775" y="6303962"/>
            <a:ext cx="36830" cy="34925"/>
          </a:xfrm>
          <a:custGeom>
            <a:avLst/>
            <a:gdLst/>
            <a:ahLst/>
            <a:cxnLst/>
            <a:rect l="l" t="t" r="r" b="b"/>
            <a:pathLst>
              <a:path w="36829" h="34925">
                <a:moveTo>
                  <a:pt x="0" y="0"/>
                </a:moveTo>
                <a:lnTo>
                  <a:pt x="19050" y="0"/>
                </a:lnTo>
                <a:lnTo>
                  <a:pt x="36575" y="17462"/>
                </a:lnTo>
                <a:lnTo>
                  <a:pt x="19050" y="34925"/>
                </a:lnTo>
                <a:lnTo>
                  <a:pt x="0" y="34925"/>
                </a:lnTo>
                <a:lnTo>
                  <a:pt x="17525" y="17462"/>
                </a:lnTo>
                <a:lnTo>
                  <a:pt x="0" y="0"/>
                </a:lnTo>
                <a:close/>
              </a:path>
            </a:pathLst>
          </a:custGeom>
          <a:ln w="25400">
            <a:solidFill>
              <a:srgbClr val="FFFFFF"/>
            </a:solidFill>
          </a:ln>
        </p:spPr>
        <p:txBody>
          <a:bodyPr wrap="square" lIns="0" tIns="0" rIns="0" bIns="0" rtlCol="0"/>
          <a:lstStyle/>
          <a:p>
            <a:endParaRPr/>
          </a:p>
        </p:txBody>
      </p:sp>
      <p:sp>
        <p:nvSpPr>
          <p:cNvPr id="10" name="object 10"/>
          <p:cNvSpPr/>
          <p:nvPr/>
        </p:nvSpPr>
        <p:spPr>
          <a:xfrm>
            <a:off x="7254875" y="6303962"/>
            <a:ext cx="36830" cy="36830"/>
          </a:xfrm>
          <a:custGeom>
            <a:avLst/>
            <a:gdLst/>
            <a:ahLst/>
            <a:cxnLst/>
            <a:rect l="l" t="t" r="r" b="b"/>
            <a:pathLst>
              <a:path w="36829" h="36829">
                <a:moveTo>
                  <a:pt x="36575" y="0"/>
                </a:moveTo>
                <a:lnTo>
                  <a:pt x="18288" y="0"/>
                </a:lnTo>
                <a:lnTo>
                  <a:pt x="0" y="18262"/>
                </a:lnTo>
                <a:lnTo>
                  <a:pt x="18288" y="36512"/>
                </a:lnTo>
                <a:lnTo>
                  <a:pt x="36575" y="36512"/>
                </a:lnTo>
                <a:lnTo>
                  <a:pt x="18288" y="18262"/>
                </a:lnTo>
                <a:lnTo>
                  <a:pt x="36575" y="0"/>
                </a:lnTo>
                <a:close/>
              </a:path>
            </a:pathLst>
          </a:custGeom>
          <a:solidFill>
            <a:srgbClr val="FFFFFF"/>
          </a:solidFill>
        </p:spPr>
        <p:txBody>
          <a:bodyPr wrap="square" lIns="0" tIns="0" rIns="0" bIns="0" rtlCol="0"/>
          <a:lstStyle/>
          <a:p>
            <a:endParaRPr/>
          </a:p>
        </p:txBody>
      </p:sp>
      <p:sp>
        <p:nvSpPr>
          <p:cNvPr id="13" name="object 13"/>
          <p:cNvSpPr txBox="1"/>
          <p:nvPr/>
        </p:nvSpPr>
        <p:spPr>
          <a:xfrm>
            <a:off x="520699" y="1369904"/>
            <a:ext cx="8102601" cy="338554"/>
          </a:xfrm>
          <a:prstGeom prst="rect">
            <a:avLst/>
          </a:prstGeom>
        </p:spPr>
        <p:txBody>
          <a:bodyPr vert="horz" wrap="square" lIns="0" tIns="0" rIns="0" bIns="0" rtlCol="0">
            <a:spAutoFit/>
          </a:bodyPr>
          <a:lstStyle/>
          <a:p>
            <a:pPr marL="12700" algn="ctr">
              <a:lnSpc>
                <a:spcPct val="100000"/>
              </a:lnSpc>
            </a:pPr>
            <a:r>
              <a:rPr sz="2200" b="1" dirty="0">
                <a:solidFill>
                  <a:srgbClr val="548ED4"/>
                </a:solidFill>
                <a:latin typeface="微軟正黑體"/>
                <a:cs typeface="微軟正黑體"/>
              </a:rPr>
              <a:t>臺南市近一年來趨勢圖</a:t>
            </a:r>
            <a:endParaRPr sz="2200" dirty="0">
              <a:latin typeface="微軟正黑體"/>
              <a:cs typeface="微軟正黑體"/>
            </a:endParaRPr>
          </a:p>
        </p:txBody>
      </p:sp>
      <p:sp>
        <p:nvSpPr>
          <p:cNvPr id="17" name="object 17"/>
          <p:cNvSpPr txBox="1">
            <a:spLocks noGrp="1"/>
          </p:cNvSpPr>
          <p:nvPr>
            <p:ph type="title"/>
          </p:nvPr>
        </p:nvSpPr>
        <p:spPr>
          <a:xfrm>
            <a:off x="827584" y="87596"/>
            <a:ext cx="7992888" cy="677108"/>
          </a:xfrm>
          <a:prstGeom prst="rect">
            <a:avLst/>
          </a:prstGeom>
        </p:spPr>
        <p:txBody>
          <a:bodyPr vert="horz" wrap="square" lIns="0" tIns="0" rIns="0" bIns="0" rtlCol="0">
            <a:spAutoFit/>
          </a:bodyPr>
          <a:lstStyle/>
          <a:p>
            <a:pPr marL="12700">
              <a:lnSpc>
                <a:spcPct val="100000"/>
              </a:lnSpc>
            </a:pPr>
            <a:r>
              <a:rPr dirty="0">
                <a:solidFill>
                  <a:schemeClr val="bg1"/>
                </a:solidFill>
                <a:latin typeface="微軟正黑體" panose="020B0604030504040204" pitchFamily="34" charset="-120"/>
                <a:ea typeface="微軟正黑體" panose="020B0604030504040204" pitchFamily="34" charset="-120"/>
              </a:rPr>
              <a:t>建物買賣移轉棟數</a:t>
            </a:r>
          </a:p>
        </p:txBody>
      </p:sp>
      <p:sp>
        <p:nvSpPr>
          <p:cNvPr id="18" name="object 18"/>
          <p:cNvSpPr txBox="1"/>
          <p:nvPr/>
        </p:nvSpPr>
        <p:spPr>
          <a:xfrm>
            <a:off x="6123305" y="6034112"/>
            <a:ext cx="2336800" cy="203200"/>
          </a:xfrm>
          <a:prstGeom prst="rect">
            <a:avLst/>
          </a:prstGeom>
        </p:spPr>
        <p:txBody>
          <a:bodyPr vert="horz" wrap="square" lIns="0" tIns="0" rIns="0" bIns="0" rtlCol="0">
            <a:spAutoFit/>
          </a:bodyPr>
          <a:lstStyle/>
          <a:p>
            <a:pPr marL="12700">
              <a:lnSpc>
                <a:spcPct val="100000"/>
              </a:lnSpc>
            </a:pPr>
            <a:r>
              <a:rPr sz="1400" dirty="0">
                <a:solidFill>
                  <a:srgbClr val="4F81BC"/>
                </a:solidFill>
                <a:latin typeface="微軟正黑體"/>
                <a:cs typeface="微軟正黑體"/>
              </a:rPr>
              <a:t>資料來源：臺南市政府地政局</a:t>
            </a:r>
            <a:endParaRPr sz="1400" dirty="0">
              <a:latin typeface="微軟正黑體"/>
              <a:cs typeface="微軟正黑體"/>
            </a:endParaRPr>
          </a:p>
        </p:txBody>
      </p:sp>
      <p:sp>
        <p:nvSpPr>
          <p:cNvPr id="19" name="object 19"/>
          <p:cNvSpPr/>
          <p:nvPr/>
        </p:nvSpPr>
        <p:spPr>
          <a:xfrm>
            <a:off x="520700" y="1844824"/>
            <a:ext cx="8102600" cy="41402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71866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8486775" y="6303962"/>
            <a:ext cx="36830" cy="34925"/>
          </a:xfrm>
          <a:custGeom>
            <a:avLst/>
            <a:gdLst/>
            <a:ahLst/>
            <a:cxnLst/>
            <a:rect l="l" t="t" r="r" b="b"/>
            <a:pathLst>
              <a:path w="36829" h="34925">
                <a:moveTo>
                  <a:pt x="19050" y="0"/>
                </a:moveTo>
                <a:lnTo>
                  <a:pt x="0" y="0"/>
                </a:lnTo>
                <a:lnTo>
                  <a:pt x="17525" y="17462"/>
                </a:lnTo>
                <a:lnTo>
                  <a:pt x="0" y="34925"/>
                </a:lnTo>
                <a:lnTo>
                  <a:pt x="19050" y="34925"/>
                </a:lnTo>
                <a:lnTo>
                  <a:pt x="36575" y="17462"/>
                </a:lnTo>
                <a:lnTo>
                  <a:pt x="19050" y="0"/>
                </a:lnTo>
                <a:close/>
              </a:path>
            </a:pathLst>
          </a:custGeom>
          <a:solidFill>
            <a:srgbClr val="FFFFFF"/>
          </a:solidFill>
        </p:spPr>
        <p:txBody>
          <a:bodyPr wrap="square" lIns="0" tIns="0" rIns="0" bIns="0" rtlCol="0"/>
          <a:lstStyle/>
          <a:p>
            <a:endParaRPr/>
          </a:p>
        </p:txBody>
      </p:sp>
      <p:sp>
        <p:nvSpPr>
          <p:cNvPr id="7" name="object 7"/>
          <p:cNvSpPr/>
          <p:nvPr/>
        </p:nvSpPr>
        <p:spPr>
          <a:xfrm>
            <a:off x="8486775" y="6303962"/>
            <a:ext cx="36830" cy="34925"/>
          </a:xfrm>
          <a:custGeom>
            <a:avLst/>
            <a:gdLst/>
            <a:ahLst/>
            <a:cxnLst/>
            <a:rect l="l" t="t" r="r" b="b"/>
            <a:pathLst>
              <a:path w="36829" h="34925">
                <a:moveTo>
                  <a:pt x="0" y="0"/>
                </a:moveTo>
                <a:lnTo>
                  <a:pt x="19050" y="0"/>
                </a:lnTo>
                <a:lnTo>
                  <a:pt x="36575" y="17462"/>
                </a:lnTo>
                <a:lnTo>
                  <a:pt x="19050" y="34925"/>
                </a:lnTo>
                <a:lnTo>
                  <a:pt x="0" y="34925"/>
                </a:lnTo>
                <a:lnTo>
                  <a:pt x="17525" y="17462"/>
                </a:lnTo>
                <a:lnTo>
                  <a:pt x="0" y="0"/>
                </a:lnTo>
                <a:close/>
              </a:path>
            </a:pathLst>
          </a:custGeom>
          <a:ln w="25400">
            <a:solidFill>
              <a:srgbClr val="FFFFFF"/>
            </a:solidFill>
          </a:ln>
        </p:spPr>
        <p:txBody>
          <a:bodyPr wrap="square" lIns="0" tIns="0" rIns="0" bIns="0" rtlCol="0"/>
          <a:lstStyle/>
          <a:p>
            <a:endParaRPr/>
          </a:p>
        </p:txBody>
      </p:sp>
      <p:sp>
        <p:nvSpPr>
          <p:cNvPr id="13" name="object 13"/>
          <p:cNvSpPr txBox="1"/>
          <p:nvPr/>
        </p:nvSpPr>
        <p:spPr>
          <a:xfrm>
            <a:off x="539552" y="1369904"/>
            <a:ext cx="7891424" cy="338554"/>
          </a:xfrm>
          <a:prstGeom prst="rect">
            <a:avLst/>
          </a:prstGeom>
        </p:spPr>
        <p:txBody>
          <a:bodyPr vert="horz" wrap="square" lIns="0" tIns="0" rIns="0" bIns="0" rtlCol="0">
            <a:spAutoFit/>
          </a:bodyPr>
          <a:lstStyle/>
          <a:p>
            <a:pPr marL="12700" algn="ctr">
              <a:lnSpc>
                <a:spcPct val="100000"/>
              </a:lnSpc>
            </a:pPr>
            <a:r>
              <a:rPr sz="2200" b="1" dirty="0">
                <a:solidFill>
                  <a:srgbClr val="77923B"/>
                </a:solidFill>
                <a:latin typeface="微軟正黑體"/>
                <a:cs typeface="微軟正黑體"/>
              </a:rPr>
              <a:t>臺南市近一年來趨勢圖</a:t>
            </a:r>
            <a:endParaRPr sz="2200" dirty="0">
              <a:latin typeface="微軟正黑體"/>
              <a:cs typeface="微軟正黑體"/>
            </a:endParaRPr>
          </a:p>
        </p:txBody>
      </p:sp>
      <p:sp>
        <p:nvSpPr>
          <p:cNvPr id="18" name="object 18"/>
          <p:cNvSpPr txBox="1"/>
          <p:nvPr/>
        </p:nvSpPr>
        <p:spPr>
          <a:xfrm>
            <a:off x="6237573" y="6104710"/>
            <a:ext cx="2336800" cy="203200"/>
          </a:xfrm>
          <a:prstGeom prst="rect">
            <a:avLst/>
          </a:prstGeom>
        </p:spPr>
        <p:txBody>
          <a:bodyPr vert="horz" wrap="square" lIns="0" tIns="0" rIns="0" bIns="0" rtlCol="0">
            <a:spAutoFit/>
          </a:bodyPr>
          <a:lstStyle/>
          <a:p>
            <a:pPr marL="12700">
              <a:lnSpc>
                <a:spcPct val="100000"/>
              </a:lnSpc>
            </a:pPr>
            <a:r>
              <a:rPr sz="1400" dirty="0">
                <a:solidFill>
                  <a:srgbClr val="77923B"/>
                </a:solidFill>
                <a:latin typeface="微軟正黑體"/>
                <a:cs typeface="微軟正黑體"/>
              </a:rPr>
              <a:t>資料來源：臺南市政府地政局</a:t>
            </a:r>
            <a:endParaRPr sz="1400" dirty="0">
              <a:latin typeface="微軟正黑體"/>
              <a:cs typeface="微軟正黑體"/>
            </a:endParaRPr>
          </a:p>
        </p:txBody>
      </p:sp>
      <p:sp>
        <p:nvSpPr>
          <p:cNvPr id="19" name="object 19"/>
          <p:cNvSpPr/>
          <p:nvPr/>
        </p:nvSpPr>
        <p:spPr>
          <a:xfrm>
            <a:off x="539552" y="1772816"/>
            <a:ext cx="7891424" cy="4228156"/>
          </a:xfrm>
          <a:prstGeom prst="rect">
            <a:avLst/>
          </a:prstGeom>
          <a:blipFill>
            <a:blip r:embed="rId3" cstate="print"/>
            <a:stretch>
              <a:fillRect/>
            </a:stretch>
          </a:blipFill>
        </p:spPr>
        <p:txBody>
          <a:bodyPr wrap="square" lIns="0" tIns="0" rIns="0" bIns="0" rtlCol="0"/>
          <a:lstStyle/>
          <a:p>
            <a:endParaRPr/>
          </a:p>
        </p:txBody>
      </p:sp>
      <p:sp>
        <p:nvSpPr>
          <p:cNvPr id="24" name="object 17"/>
          <p:cNvSpPr txBox="1">
            <a:spLocks noGrp="1"/>
          </p:cNvSpPr>
          <p:nvPr>
            <p:ph type="title"/>
          </p:nvPr>
        </p:nvSpPr>
        <p:spPr>
          <a:xfrm>
            <a:off x="827584" y="87596"/>
            <a:ext cx="7992888" cy="677108"/>
          </a:xfrm>
          <a:prstGeom prst="rect">
            <a:avLst/>
          </a:prstGeom>
        </p:spPr>
        <p:txBody>
          <a:bodyPr vert="horz" wrap="square" lIns="0" tIns="0" rIns="0" bIns="0" rtlCol="0">
            <a:spAutoFit/>
          </a:bodyPr>
          <a:lstStyle/>
          <a:p>
            <a:pPr marL="12700">
              <a:lnSpc>
                <a:spcPct val="100000"/>
              </a:lnSpc>
            </a:pPr>
            <a:r>
              <a:rPr lang="zh-TW" altLang="en-US" dirty="0">
                <a:solidFill>
                  <a:schemeClr val="bg1"/>
                </a:solidFill>
                <a:latin typeface="微軟正黑體" panose="020B0604030504040204" pitchFamily="34" charset="-120"/>
                <a:ea typeface="微軟正黑體" panose="020B0604030504040204" pitchFamily="34" charset="-120"/>
              </a:rPr>
              <a:t>建物所有權第一次登記</a:t>
            </a:r>
            <a:endParaRPr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82883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75656" y="9377"/>
            <a:ext cx="6348412" cy="755650"/>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企業倫理範圍</a:t>
            </a:r>
            <a:endParaRPr lang="zh-TW" altLang="en-US" b="1" dirty="0" smtClean="0">
              <a:solidFill>
                <a:schemeClr val="bg1"/>
              </a:solidFill>
              <a:latin typeface="微軟正黑體" panose="020B0604030504040204" pitchFamily="34" charset="-120"/>
              <a:ea typeface="微軟正黑體" panose="020B0604030504040204" pitchFamily="34" charset="-120"/>
            </a:endParaRPr>
          </a:p>
        </p:txBody>
      </p:sp>
      <p:grpSp>
        <p:nvGrpSpPr>
          <p:cNvPr id="4100" name="群組 7"/>
          <p:cNvGrpSpPr>
            <a:grpSpLocks/>
          </p:cNvGrpSpPr>
          <p:nvPr/>
        </p:nvGrpSpPr>
        <p:grpSpPr bwMode="auto">
          <a:xfrm>
            <a:off x="896938" y="2276475"/>
            <a:ext cx="7275512" cy="2592388"/>
            <a:chOff x="896863" y="2276872"/>
            <a:chExt cx="7275537" cy="2592288"/>
          </a:xfrm>
        </p:grpSpPr>
        <p:sp>
          <p:nvSpPr>
            <p:cNvPr id="2" name="矩形 1"/>
            <p:cNvSpPr/>
            <p:nvPr/>
          </p:nvSpPr>
          <p:spPr>
            <a:xfrm>
              <a:off x="900038" y="2276872"/>
              <a:ext cx="935040" cy="64767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個人</a:t>
              </a:r>
              <a:endParaRPr lang="en-US" altLang="zh-TW"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向右箭號 4"/>
            <p:cNvSpPr/>
            <p:nvPr/>
          </p:nvSpPr>
          <p:spPr>
            <a:xfrm>
              <a:off x="1909691" y="2440379"/>
              <a:ext cx="323851" cy="360348"/>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p:cNvSpPr/>
            <p:nvPr/>
          </p:nvSpPr>
          <p:spPr>
            <a:xfrm>
              <a:off x="2287518" y="2276872"/>
              <a:ext cx="1025529" cy="64767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公司</a:t>
              </a:r>
              <a:endParaRPr lang="en-US" altLang="zh-TW"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 name="矩形 10"/>
            <p:cNvSpPr/>
            <p:nvPr/>
          </p:nvSpPr>
          <p:spPr>
            <a:xfrm>
              <a:off x="3760723" y="2276872"/>
              <a:ext cx="1243016" cy="64767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商</a:t>
              </a:r>
              <a:r>
                <a:rPr lang="en-US" altLang="zh-TW"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工</a:t>
              </a:r>
              <a:r>
                <a:rPr lang="en-US" altLang="zh-TW"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algn="ctr">
                <a:defRPr/>
              </a:pP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團體</a:t>
              </a:r>
              <a:endParaRPr lang="en-US" altLang="zh-TW"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2" name="向右箭號 11"/>
            <p:cNvSpPr/>
            <p:nvPr/>
          </p:nvSpPr>
          <p:spPr>
            <a:xfrm>
              <a:off x="3376547" y="2421329"/>
              <a:ext cx="323851" cy="360348"/>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向右箭號 12"/>
            <p:cNvSpPr/>
            <p:nvPr/>
          </p:nvSpPr>
          <p:spPr>
            <a:xfrm>
              <a:off x="5076764" y="2445141"/>
              <a:ext cx="323851" cy="358761"/>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5435541" y="2300684"/>
              <a:ext cx="1204917" cy="64767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社會</a:t>
              </a:r>
              <a:endParaRPr lang="en-US" altLang="zh-TW"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defRPr/>
              </a:pPr>
              <a:r>
                <a:rPr lang="zh-TW" altLang="en-US"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團體</a:t>
              </a:r>
              <a:endParaRPr lang="en-US" altLang="zh-TW" sz="20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6" name="向右箭號 15"/>
            <p:cNvSpPr/>
            <p:nvPr/>
          </p:nvSpPr>
          <p:spPr>
            <a:xfrm>
              <a:off x="6732533" y="2421329"/>
              <a:ext cx="323851" cy="360348"/>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矩形 16"/>
            <p:cNvSpPr/>
            <p:nvPr/>
          </p:nvSpPr>
          <p:spPr>
            <a:xfrm>
              <a:off x="7145284" y="2276872"/>
              <a:ext cx="1027116" cy="64767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國家</a:t>
              </a:r>
              <a:endParaRPr lang="en-US" altLang="zh-TW"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8" name="矩形 17"/>
            <p:cNvSpPr/>
            <p:nvPr/>
          </p:nvSpPr>
          <p:spPr>
            <a:xfrm>
              <a:off x="900038" y="3140439"/>
              <a:ext cx="935040" cy="50480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軍隊</a:t>
              </a:r>
              <a:endParaRPr lang="en-US" altLang="zh-TW"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9" name="矩形 18"/>
            <p:cNvSpPr/>
            <p:nvPr/>
          </p:nvSpPr>
          <p:spPr>
            <a:xfrm>
              <a:off x="900038" y="3764303"/>
              <a:ext cx="935040" cy="50321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國家</a:t>
              </a:r>
              <a:endParaRPr lang="en-US" altLang="zh-TW"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0" name="矩形 19"/>
            <p:cNvSpPr/>
            <p:nvPr/>
          </p:nvSpPr>
          <p:spPr>
            <a:xfrm>
              <a:off x="896863" y="4364354"/>
              <a:ext cx="936628" cy="50480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公司</a:t>
              </a:r>
              <a:endParaRPr lang="en-US" altLang="zh-TW"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右大括弧 5"/>
            <p:cNvSpPr/>
            <p:nvPr/>
          </p:nvSpPr>
          <p:spPr>
            <a:xfrm>
              <a:off x="1979542" y="3284896"/>
              <a:ext cx="1008065" cy="1512829"/>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b="1" dirty="0"/>
            </a:p>
          </p:txBody>
        </p:sp>
        <p:sp>
          <p:nvSpPr>
            <p:cNvPr id="4114" name="文字方塊 6"/>
            <p:cNvSpPr txBox="1">
              <a:spLocks noChangeArrowheads="1"/>
            </p:cNvSpPr>
            <p:nvPr/>
          </p:nvSpPr>
          <p:spPr bwMode="auto">
            <a:xfrm>
              <a:off x="3224662" y="3621718"/>
              <a:ext cx="34163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omic Sans MS" pitchFamily="66" charset="0"/>
                  <a:ea typeface="新細明體" charset="-120"/>
                </a:defRPr>
              </a:lvl1pPr>
              <a:lvl2pPr marL="742950" indent="-285750" eaLnBrk="0" hangingPunct="0">
                <a:defRPr kumimoji="1">
                  <a:solidFill>
                    <a:schemeClr val="tx1"/>
                  </a:solidFill>
                  <a:latin typeface="Comic Sans MS" pitchFamily="66" charset="0"/>
                  <a:ea typeface="新細明體" charset="-120"/>
                </a:defRPr>
              </a:lvl2pPr>
              <a:lvl3pPr marL="1143000" indent="-228600" eaLnBrk="0" hangingPunct="0">
                <a:defRPr kumimoji="1">
                  <a:solidFill>
                    <a:schemeClr val="tx1"/>
                  </a:solidFill>
                  <a:latin typeface="Comic Sans MS" pitchFamily="66" charset="0"/>
                  <a:ea typeface="新細明體" charset="-120"/>
                </a:defRPr>
              </a:lvl3pPr>
              <a:lvl4pPr marL="1600200" indent="-228600" eaLnBrk="0" hangingPunct="0">
                <a:defRPr kumimoji="1">
                  <a:solidFill>
                    <a:schemeClr val="tx1"/>
                  </a:solidFill>
                  <a:latin typeface="Comic Sans MS" pitchFamily="66" charset="0"/>
                  <a:ea typeface="新細明體" charset="-120"/>
                </a:defRPr>
              </a:lvl4pPr>
              <a:lvl5pPr marL="2057400" indent="-228600" eaLnBrk="0" hangingPunct="0">
                <a:defRPr kumimoji="1">
                  <a:solidFill>
                    <a:schemeClr val="tx1"/>
                  </a:solidFill>
                  <a:latin typeface="Comic Sans MS" pitchFamily="66" charset="0"/>
                  <a:ea typeface="新細明體" charset="-120"/>
                </a:defRPr>
              </a:lvl5pPr>
              <a:lvl6pPr marL="2514600" indent="-228600" eaLnBrk="0" fontAlgn="base" hangingPunct="0">
                <a:spcBef>
                  <a:spcPct val="0"/>
                </a:spcBef>
                <a:spcAft>
                  <a:spcPct val="0"/>
                </a:spcAft>
                <a:defRPr kumimoji="1">
                  <a:solidFill>
                    <a:schemeClr val="tx1"/>
                  </a:solidFill>
                  <a:latin typeface="Comic Sans MS" pitchFamily="66" charset="0"/>
                  <a:ea typeface="新細明體" charset="-120"/>
                </a:defRPr>
              </a:lvl6pPr>
              <a:lvl7pPr marL="2971800" indent="-228600" eaLnBrk="0" fontAlgn="base" hangingPunct="0">
                <a:spcBef>
                  <a:spcPct val="0"/>
                </a:spcBef>
                <a:spcAft>
                  <a:spcPct val="0"/>
                </a:spcAft>
                <a:defRPr kumimoji="1">
                  <a:solidFill>
                    <a:schemeClr val="tx1"/>
                  </a:solidFill>
                  <a:latin typeface="Comic Sans MS" pitchFamily="66" charset="0"/>
                  <a:ea typeface="新細明體" charset="-120"/>
                </a:defRPr>
              </a:lvl7pPr>
              <a:lvl8pPr marL="3429000" indent="-228600" eaLnBrk="0" fontAlgn="base" hangingPunct="0">
                <a:spcBef>
                  <a:spcPct val="0"/>
                </a:spcBef>
                <a:spcAft>
                  <a:spcPct val="0"/>
                </a:spcAft>
                <a:defRPr kumimoji="1">
                  <a:solidFill>
                    <a:schemeClr val="tx1"/>
                  </a:solidFill>
                  <a:latin typeface="Comic Sans MS" pitchFamily="66" charset="0"/>
                  <a:ea typeface="新細明體" charset="-120"/>
                </a:defRPr>
              </a:lvl8pPr>
              <a:lvl9pPr marL="3886200" indent="-228600" eaLnBrk="0" fontAlgn="base" hangingPunct="0">
                <a:spcBef>
                  <a:spcPct val="0"/>
                </a:spcBef>
                <a:spcAft>
                  <a:spcPct val="0"/>
                </a:spcAft>
                <a:defRPr kumimoji="1">
                  <a:solidFill>
                    <a:schemeClr val="tx1"/>
                  </a:solidFill>
                  <a:latin typeface="Comic Sans MS" pitchFamily="66" charset="0"/>
                  <a:ea typeface="新細明體"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組織、倫理</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79592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8486775" y="6303962"/>
            <a:ext cx="36830" cy="34925"/>
          </a:xfrm>
          <a:custGeom>
            <a:avLst/>
            <a:gdLst/>
            <a:ahLst/>
            <a:cxnLst/>
            <a:rect l="l" t="t" r="r" b="b"/>
            <a:pathLst>
              <a:path w="36829" h="34925">
                <a:moveTo>
                  <a:pt x="19050" y="0"/>
                </a:moveTo>
                <a:lnTo>
                  <a:pt x="0" y="0"/>
                </a:lnTo>
                <a:lnTo>
                  <a:pt x="17525" y="17462"/>
                </a:lnTo>
                <a:lnTo>
                  <a:pt x="0" y="34925"/>
                </a:lnTo>
                <a:lnTo>
                  <a:pt x="19050" y="34925"/>
                </a:lnTo>
                <a:lnTo>
                  <a:pt x="36575" y="17462"/>
                </a:lnTo>
                <a:lnTo>
                  <a:pt x="19050" y="0"/>
                </a:lnTo>
                <a:close/>
              </a:path>
            </a:pathLst>
          </a:custGeom>
          <a:solidFill>
            <a:srgbClr val="FFFFFF"/>
          </a:solidFill>
        </p:spPr>
        <p:txBody>
          <a:bodyPr wrap="square" lIns="0" tIns="0" rIns="0" bIns="0" rtlCol="0"/>
          <a:lstStyle/>
          <a:p>
            <a:endParaRPr/>
          </a:p>
        </p:txBody>
      </p:sp>
      <p:sp>
        <p:nvSpPr>
          <p:cNvPr id="7" name="object 7"/>
          <p:cNvSpPr/>
          <p:nvPr/>
        </p:nvSpPr>
        <p:spPr>
          <a:xfrm>
            <a:off x="8486775" y="6303962"/>
            <a:ext cx="36830" cy="34925"/>
          </a:xfrm>
          <a:custGeom>
            <a:avLst/>
            <a:gdLst/>
            <a:ahLst/>
            <a:cxnLst/>
            <a:rect l="l" t="t" r="r" b="b"/>
            <a:pathLst>
              <a:path w="36829" h="34925">
                <a:moveTo>
                  <a:pt x="0" y="0"/>
                </a:moveTo>
                <a:lnTo>
                  <a:pt x="19050" y="0"/>
                </a:lnTo>
                <a:lnTo>
                  <a:pt x="36575" y="17462"/>
                </a:lnTo>
                <a:lnTo>
                  <a:pt x="19050" y="34925"/>
                </a:lnTo>
                <a:lnTo>
                  <a:pt x="0" y="34925"/>
                </a:lnTo>
                <a:lnTo>
                  <a:pt x="17525" y="17462"/>
                </a:lnTo>
                <a:lnTo>
                  <a:pt x="0" y="0"/>
                </a:lnTo>
                <a:close/>
              </a:path>
            </a:pathLst>
          </a:custGeom>
          <a:ln w="25400">
            <a:solidFill>
              <a:srgbClr val="FFFFFF"/>
            </a:solidFill>
          </a:ln>
        </p:spPr>
        <p:txBody>
          <a:bodyPr wrap="square" lIns="0" tIns="0" rIns="0" bIns="0" rtlCol="0"/>
          <a:lstStyle/>
          <a:p>
            <a:endParaRPr/>
          </a:p>
        </p:txBody>
      </p:sp>
      <p:sp>
        <p:nvSpPr>
          <p:cNvPr id="10" name="object 10"/>
          <p:cNvSpPr/>
          <p:nvPr/>
        </p:nvSpPr>
        <p:spPr>
          <a:xfrm>
            <a:off x="7254875" y="6303962"/>
            <a:ext cx="36830" cy="36830"/>
          </a:xfrm>
          <a:custGeom>
            <a:avLst/>
            <a:gdLst/>
            <a:ahLst/>
            <a:cxnLst/>
            <a:rect l="l" t="t" r="r" b="b"/>
            <a:pathLst>
              <a:path w="36829" h="36829">
                <a:moveTo>
                  <a:pt x="36575" y="0"/>
                </a:moveTo>
                <a:lnTo>
                  <a:pt x="18288" y="0"/>
                </a:lnTo>
                <a:lnTo>
                  <a:pt x="0" y="18262"/>
                </a:lnTo>
                <a:lnTo>
                  <a:pt x="18288" y="36512"/>
                </a:lnTo>
                <a:lnTo>
                  <a:pt x="36575" y="36512"/>
                </a:lnTo>
                <a:lnTo>
                  <a:pt x="18288" y="18262"/>
                </a:lnTo>
                <a:lnTo>
                  <a:pt x="36575" y="0"/>
                </a:lnTo>
                <a:close/>
              </a:path>
            </a:pathLst>
          </a:custGeom>
          <a:solidFill>
            <a:srgbClr val="FFFFFF"/>
          </a:solidFill>
        </p:spPr>
        <p:txBody>
          <a:bodyPr wrap="square" lIns="0" tIns="0" rIns="0" bIns="0" rtlCol="0"/>
          <a:lstStyle/>
          <a:p>
            <a:endParaRPr/>
          </a:p>
        </p:txBody>
      </p:sp>
      <p:sp>
        <p:nvSpPr>
          <p:cNvPr id="11" name="object 11"/>
          <p:cNvSpPr/>
          <p:nvPr/>
        </p:nvSpPr>
        <p:spPr>
          <a:xfrm>
            <a:off x="7254875" y="6303962"/>
            <a:ext cx="36830" cy="36830"/>
          </a:xfrm>
          <a:custGeom>
            <a:avLst/>
            <a:gdLst/>
            <a:ahLst/>
            <a:cxnLst/>
            <a:rect l="l" t="t" r="r" b="b"/>
            <a:pathLst>
              <a:path w="36829" h="36829">
                <a:moveTo>
                  <a:pt x="36575" y="36512"/>
                </a:moveTo>
                <a:lnTo>
                  <a:pt x="18288" y="36512"/>
                </a:lnTo>
                <a:lnTo>
                  <a:pt x="0" y="18262"/>
                </a:lnTo>
                <a:lnTo>
                  <a:pt x="18288" y="0"/>
                </a:lnTo>
                <a:lnTo>
                  <a:pt x="36575" y="0"/>
                </a:lnTo>
                <a:lnTo>
                  <a:pt x="18288" y="18262"/>
                </a:lnTo>
                <a:lnTo>
                  <a:pt x="36575" y="36512"/>
                </a:lnTo>
                <a:close/>
              </a:path>
            </a:pathLst>
          </a:custGeom>
          <a:ln w="25400">
            <a:solidFill>
              <a:srgbClr val="FFFFFF"/>
            </a:solidFill>
          </a:ln>
        </p:spPr>
        <p:txBody>
          <a:bodyPr wrap="square" lIns="0" tIns="0" rIns="0" bIns="0" rtlCol="0"/>
          <a:lstStyle/>
          <a:p>
            <a:endParaRPr/>
          </a:p>
        </p:txBody>
      </p:sp>
      <p:sp>
        <p:nvSpPr>
          <p:cNvPr id="13" name="object 13"/>
          <p:cNvSpPr txBox="1"/>
          <p:nvPr/>
        </p:nvSpPr>
        <p:spPr>
          <a:xfrm>
            <a:off x="539552" y="1133346"/>
            <a:ext cx="8024692" cy="338554"/>
          </a:xfrm>
          <a:prstGeom prst="rect">
            <a:avLst/>
          </a:prstGeom>
        </p:spPr>
        <p:txBody>
          <a:bodyPr vert="horz" wrap="square" lIns="0" tIns="0" rIns="0" bIns="0" rtlCol="0">
            <a:spAutoFit/>
          </a:bodyPr>
          <a:lstStyle/>
          <a:p>
            <a:pPr marL="12700" algn="ctr">
              <a:lnSpc>
                <a:spcPct val="100000"/>
              </a:lnSpc>
            </a:pPr>
            <a:r>
              <a:rPr sz="2200" b="1" dirty="0">
                <a:solidFill>
                  <a:srgbClr val="548ED4"/>
                </a:solidFill>
                <a:latin typeface="微軟正黑體"/>
                <a:cs typeface="微軟正黑體"/>
              </a:rPr>
              <a:t>臺南市近一年來各行政區統計表</a:t>
            </a:r>
            <a:r>
              <a:rPr sz="2200" b="1" spc="5" dirty="0">
                <a:solidFill>
                  <a:srgbClr val="548ED4"/>
                </a:solidFill>
                <a:latin typeface="微軟正黑體"/>
                <a:cs typeface="微軟正黑體"/>
              </a:rPr>
              <a:t>（</a:t>
            </a:r>
            <a:r>
              <a:rPr sz="2200" b="1" spc="-10" dirty="0">
                <a:solidFill>
                  <a:srgbClr val="548ED4"/>
                </a:solidFill>
                <a:latin typeface="微軟正黑體"/>
                <a:cs typeface="微軟正黑體"/>
              </a:rPr>
              <a:t>1</a:t>
            </a:r>
            <a:r>
              <a:rPr sz="2200" b="1" dirty="0">
                <a:solidFill>
                  <a:srgbClr val="548ED4"/>
                </a:solidFill>
                <a:latin typeface="微軟正黑體"/>
                <a:cs typeface="微軟正黑體"/>
              </a:rPr>
              <a:t>）</a:t>
            </a:r>
            <a:endParaRPr sz="2200" dirty="0">
              <a:latin typeface="微軟正黑體"/>
              <a:cs typeface="微軟正黑體"/>
            </a:endParaRPr>
          </a:p>
        </p:txBody>
      </p:sp>
      <p:sp>
        <p:nvSpPr>
          <p:cNvPr id="17" name="object 17"/>
          <p:cNvSpPr txBox="1">
            <a:spLocks noGrp="1"/>
          </p:cNvSpPr>
          <p:nvPr>
            <p:ph type="title"/>
          </p:nvPr>
        </p:nvSpPr>
        <p:spPr>
          <a:xfrm>
            <a:off x="395536" y="44624"/>
            <a:ext cx="8229600" cy="677108"/>
          </a:xfrm>
          <a:prstGeom prst="rect">
            <a:avLst/>
          </a:prstGeom>
        </p:spPr>
        <p:txBody>
          <a:bodyPr vert="horz" wrap="square" lIns="0" tIns="0" rIns="0" bIns="0" rtlCol="0">
            <a:spAutoFit/>
          </a:bodyPr>
          <a:lstStyle/>
          <a:p>
            <a:pPr marL="12700">
              <a:lnSpc>
                <a:spcPct val="100000"/>
              </a:lnSpc>
            </a:pPr>
            <a:r>
              <a:rPr dirty="0">
                <a:solidFill>
                  <a:schemeClr val="bg1"/>
                </a:solidFill>
                <a:latin typeface="微軟正黑體" panose="020B0604030504040204" pitchFamily="34" charset="-120"/>
                <a:ea typeface="微軟正黑體" panose="020B0604030504040204" pitchFamily="34" charset="-120"/>
              </a:rPr>
              <a:t>建物買賣移轉棟數</a:t>
            </a:r>
          </a:p>
        </p:txBody>
      </p:sp>
      <p:sp>
        <p:nvSpPr>
          <p:cNvPr id="18" name="object 18"/>
          <p:cNvSpPr/>
          <p:nvPr/>
        </p:nvSpPr>
        <p:spPr>
          <a:xfrm>
            <a:off x="539552" y="1628800"/>
            <a:ext cx="8102600" cy="442912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004329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8486775" y="6303962"/>
            <a:ext cx="36830" cy="34925"/>
          </a:xfrm>
          <a:custGeom>
            <a:avLst/>
            <a:gdLst/>
            <a:ahLst/>
            <a:cxnLst/>
            <a:rect l="l" t="t" r="r" b="b"/>
            <a:pathLst>
              <a:path w="36829" h="34925">
                <a:moveTo>
                  <a:pt x="19050" y="0"/>
                </a:moveTo>
                <a:lnTo>
                  <a:pt x="0" y="0"/>
                </a:lnTo>
                <a:lnTo>
                  <a:pt x="17525" y="17462"/>
                </a:lnTo>
                <a:lnTo>
                  <a:pt x="0" y="34925"/>
                </a:lnTo>
                <a:lnTo>
                  <a:pt x="19050" y="34925"/>
                </a:lnTo>
                <a:lnTo>
                  <a:pt x="36575" y="17462"/>
                </a:lnTo>
                <a:lnTo>
                  <a:pt x="19050" y="0"/>
                </a:lnTo>
                <a:close/>
              </a:path>
            </a:pathLst>
          </a:custGeom>
          <a:solidFill>
            <a:srgbClr val="FFFFFF"/>
          </a:solidFill>
        </p:spPr>
        <p:txBody>
          <a:bodyPr wrap="square" lIns="0" tIns="0" rIns="0" bIns="0" rtlCol="0"/>
          <a:lstStyle/>
          <a:p>
            <a:endParaRPr/>
          </a:p>
        </p:txBody>
      </p:sp>
      <p:sp>
        <p:nvSpPr>
          <p:cNvPr id="8" name="object 8"/>
          <p:cNvSpPr/>
          <p:nvPr/>
        </p:nvSpPr>
        <p:spPr>
          <a:xfrm>
            <a:off x="7237279" y="6251006"/>
            <a:ext cx="141605" cy="143510"/>
          </a:xfrm>
          <a:custGeom>
            <a:avLst/>
            <a:gdLst/>
            <a:ahLst/>
            <a:cxnLst/>
            <a:rect l="l" t="t" r="r" b="b"/>
            <a:pathLst>
              <a:path w="141604" h="143510">
                <a:moveTo>
                  <a:pt x="58013" y="0"/>
                </a:moveTo>
                <a:lnTo>
                  <a:pt x="15877" y="26768"/>
                </a:lnTo>
                <a:lnTo>
                  <a:pt x="729" y="68283"/>
                </a:lnTo>
                <a:lnTo>
                  <a:pt x="0" y="85771"/>
                </a:lnTo>
                <a:lnTo>
                  <a:pt x="4160" y="99325"/>
                </a:lnTo>
                <a:lnTo>
                  <a:pt x="30032" y="131101"/>
                </a:lnTo>
                <a:lnTo>
                  <a:pt x="69955" y="143443"/>
                </a:lnTo>
                <a:lnTo>
                  <a:pt x="84361" y="141970"/>
                </a:lnTo>
                <a:lnTo>
                  <a:pt x="120494" y="122277"/>
                </a:lnTo>
                <a:lnTo>
                  <a:pt x="139972" y="85743"/>
                </a:lnTo>
                <a:lnTo>
                  <a:pt x="141420" y="71218"/>
                </a:lnTo>
                <a:lnTo>
                  <a:pt x="140738" y="61250"/>
                </a:lnTo>
                <a:lnTo>
                  <a:pt x="124822" y="26165"/>
                </a:lnTo>
                <a:lnTo>
                  <a:pt x="90100" y="4230"/>
                </a:lnTo>
                <a:lnTo>
                  <a:pt x="58013" y="0"/>
                </a:lnTo>
                <a:close/>
              </a:path>
            </a:pathLst>
          </a:custGeom>
          <a:solidFill>
            <a:srgbClr val="943735"/>
          </a:solidFill>
        </p:spPr>
        <p:txBody>
          <a:bodyPr wrap="square" lIns="0" tIns="0" rIns="0" bIns="0" rtlCol="0"/>
          <a:lstStyle/>
          <a:p>
            <a:endParaRPr/>
          </a:p>
        </p:txBody>
      </p:sp>
      <p:sp>
        <p:nvSpPr>
          <p:cNvPr id="10" name="object 10"/>
          <p:cNvSpPr/>
          <p:nvPr/>
        </p:nvSpPr>
        <p:spPr>
          <a:xfrm>
            <a:off x="7254875" y="6303962"/>
            <a:ext cx="36830" cy="36830"/>
          </a:xfrm>
          <a:custGeom>
            <a:avLst/>
            <a:gdLst/>
            <a:ahLst/>
            <a:cxnLst/>
            <a:rect l="l" t="t" r="r" b="b"/>
            <a:pathLst>
              <a:path w="36829" h="36829">
                <a:moveTo>
                  <a:pt x="36575" y="0"/>
                </a:moveTo>
                <a:lnTo>
                  <a:pt x="18288" y="0"/>
                </a:lnTo>
                <a:lnTo>
                  <a:pt x="0" y="18262"/>
                </a:lnTo>
                <a:lnTo>
                  <a:pt x="18288" y="36512"/>
                </a:lnTo>
                <a:lnTo>
                  <a:pt x="36575" y="36512"/>
                </a:lnTo>
                <a:lnTo>
                  <a:pt x="18288" y="18262"/>
                </a:lnTo>
                <a:lnTo>
                  <a:pt x="36575" y="0"/>
                </a:lnTo>
                <a:close/>
              </a:path>
            </a:pathLst>
          </a:custGeom>
          <a:solidFill>
            <a:srgbClr val="FFFFFF"/>
          </a:solidFill>
        </p:spPr>
        <p:txBody>
          <a:bodyPr wrap="square" lIns="0" tIns="0" rIns="0" bIns="0" rtlCol="0"/>
          <a:lstStyle/>
          <a:p>
            <a:endParaRPr/>
          </a:p>
        </p:txBody>
      </p:sp>
      <p:sp>
        <p:nvSpPr>
          <p:cNvPr id="13" name="object 13"/>
          <p:cNvSpPr txBox="1"/>
          <p:nvPr/>
        </p:nvSpPr>
        <p:spPr>
          <a:xfrm>
            <a:off x="520700" y="1204597"/>
            <a:ext cx="8044179" cy="338554"/>
          </a:xfrm>
          <a:prstGeom prst="rect">
            <a:avLst/>
          </a:prstGeom>
        </p:spPr>
        <p:txBody>
          <a:bodyPr vert="horz" wrap="square" lIns="0" tIns="0" rIns="0" bIns="0" rtlCol="0">
            <a:spAutoFit/>
          </a:bodyPr>
          <a:lstStyle/>
          <a:p>
            <a:pPr marL="12700" algn="ctr">
              <a:lnSpc>
                <a:spcPct val="100000"/>
              </a:lnSpc>
            </a:pPr>
            <a:r>
              <a:rPr sz="2200" b="1" spc="-5" dirty="0">
                <a:solidFill>
                  <a:srgbClr val="548ED4"/>
                </a:solidFill>
                <a:latin typeface="微軟正黑體"/>
                <a:cs typeface="微軟正黑體"/>
              </a:rPr>
              <a:t>臺南市近一年來各行政區統計表</a:t>
            </a:r>
            <a:r>
              <a:rPr sz="2200" b="1" spc="5" dirty="0">
                <a:solidFill>
                  <a:srgbClr val="548ED4"/>
                </a:solidFill>
                <a:latin typeface="微軟正黑體"/>
                <a:cs typeface="微軟正黑體"/>
              </a:rPr>
              <a:t>（2</a:t>
            </a:r>
            <a:r>
              <a:rPr sz="2200" b="1" dirty="0">
                <a:solidFill>
                  <a:srgbClr val="548ED4"/>
                </a:solidFill>
                <a:latin typeface="微軟正黑體"/>
                <a:cs typeface="微軟正黑體"/>
              </a:rPr>
              <a:t>）</a:t>
            </a:r>
            <a:endParaRPr sz="2200" dirty="0">
              <a:latin typeface="微軟正黑體"/>
              <a:cs typeface="微軟正黑體"/>
            </a:endParaRPr>
          </a:p>
        </p:txBody>
      </p:sp>
      <p:sp>
        <p:nvSpPr>
          <p:cNvPr id="17" name="object 17"/>
          <p:cNvSpPr txBox="1">
            <a:spLocks noGrp="1"/>
          </p:cNvSpPr>
          <p:nvPr>
            <p:ph type="title"/>
          </p:nvPr>
        </p:nvSpPr>
        <p:spPr>
          <a:xfrm>
            <a:off x="427989" y="44624"/>
            <a:ext cx="8229600" cy="677108"/>
          </a:xfrm>
          <a:prstGeom prst="rect">
            <a:avLst/>
          </a:prstGeom>
        </p:spPr>
        <p:txBody>
          <a:bodyPr vert="horz" wrap="square" lIns="0" tIns="0" rIns="0" bIns="0" rtlCol="0">
            <a:spAutoFit/>
          </a:bodyPr>
          <a:lstStyle/>
          <a:p>
            <a:pPr marL="12700">
              <a:lnSpc>
                <a:spcPct val="100000"/>
              </a:lnSpc>
            </a:pPr>
            <a:r>
              <a:rPr dirty="0">
                <a:solidFill>
                  <a:schemeClr val="bg1"/>
                </a:solidFill>
                <a:latin typeface="微軟正黑體" panose="020B0604030504040204" pitchFamily="34" charset="-120"/>
                <a:ea typeface="微軟正黑體" panose="020B0604030504040204" pitchFamily="34" charset="-120"/>
              </a:rPr>
              <a:t>建物買賣移轉棟數</a:t>
            </a:r>
          </a:p>
        </p:txBody>
      </p:sp>
      <p:sp>
        <p:nvSpPr>
          <p:cNvPr id="18" name="object 18"/>
          <p:cNvSpPr/>
          <p:nvPr/>
        </p:nvSpPr>
        <p:spPr>
          <a:xfrm>
            <a:off x="520700" y="1628800"/>
            <a:ext cx="8102600" cy="437197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540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8486775" y="6303962"/>
            <a:ext cx="36830" cy="34925"/>
          </a:xfrm>
          <a:custGeom>
            <a:avLst/>
            <a:gdLst/>
            <a:ahLst/>
            <a:cxnLst/>
            <a:rect l="l" t="t" r="r" b="b"/>
            <a:pathLst>
              <a:path w="36829" h="34925">
                <a:moveTo>
                  <a:pt x="19050" y="0"/>
                </a:moveTo>
                <a:lnTo>
                  <a:pt x="0" y="0"/>
                </a:lnTo>
                <a:lnTo>
                  <a:pt x="17525" y="17462"/>
                </a:lnTo>
                <a:lnTo>
                  <a:pt x="0" y="34925"/>
                </a:lnTo>
                <a:lnTo>
                  <a:pt x="19050" y="34925"/>
                </a:lnTo>
                <a:lnTo>
                  <a:pt x="36575" y="17462"/>
                </a:lnTo>
                <a:lnTo>
                  <a:pt x="19050" y="0"/>
                </a:lnTo>
                <a:close/>
              </a:path>
            </a:pathLst>
          </a:custGeom>
          <a:solidFill>
            <a:srgbClr val="FFFFFF"/>
          </a:solidFill>
        </p:spPr>
        <p:txBody>
          <a:bodyPr wrap="square" lIns="0" tIns="0" rIns="0" bIns="0" rtlCol="0"/>
          <a:lstStyle/>
          <a:p>
            <a:endParaRPr/>
          </a:p>
        </p:txBody>
      </p:sp>
      <p:sp>
        <p:nvSpPr>
          <p:cNvPr id="7" name="object 7"/>
          <p:cNvSpPr/>
          <p:nvPr/>
        </p:nvSpPr>
        <p:spPr>
          <a:xfrm>
            <a:off x="8486775" y="6303962"/>
            <a:ext cx="36830" cy="34925"/>
          </a:xfrm>
          <a:custGeom>
            <a:avLst/>
            <a:gdLst/>
            <a:ahLst/>
            <a:cxnLst/>
            <a:rect l="l" t="t" r="r" b="b"/>
            <a:pathLst>
              <a:path w="36829" h="34925">
                <a:moveTo>
                  <a:pt x="0" y="0"/>
                </a:moveTo>
                <a:lnTo>
                  <a:pt x="19050" y="0"/>
                </a:lnTo>
                <a:lnTo>
                  <a:pt x="36575" y="17462"/>
                </a:lnTo>
                <a:lnTo>
                  <a:pt x="19050" y="34925"/>
                </a:lnTo>
                <a:lnTo>
                  <a:pt x="0" y="34925"/>
                </a:lnTo>
                <a:lnTo>
                  <a:pt x="17525" y="17462"/>
                </a:lnTo>
                <a:lnTo>
                  <a:pt x="0" y="0"/>
                </a:lnTo>
                <a:close/>
              </a:path>
            </a:pathLst>
          </a:custGeom>
          <a:ln w="25400">
            <a:solidFill>
              <a:srgbClr val="FFFFFF"/>
            </a:solidFill>
          </a:ln>
        </p:spPr>
        <p:txBody>
          <a:bodyPr wrap="square" lIns="0" tIns="0" rIns="0" bIns="0" rtlCol="0"/>
          <a:lstStyle/>
          <a:p>
            <a:endParaRPr/>
          </a:p>
        </p:txBody>
      </p:sp>
      <p:sp>
        <p:nvSpPr>
          <p:cNvPr id="10" name="object 10"/>
          <p:cNvSpPr/>
          <p:nvPr/>
        </p:nvSpPr>
        <p:spPr>
          <a:xfrm>
            <a:off x="7254875" y="6303962"/>
            <a:ext cx="36830" cy="36830"/>
          </a:xfrm>
          <a:custGeom>
            <a:avLst/>
            <a:gdLst/>
            <a:ahLst/>
            <a:cxnLst/>
            <a:rect l="l" t="t" r="r" b="b"/>
            <a:pathLst>
              <a:path w="36829" h="36829">
                <a:moveTo>
                  <a:pt x="36575" y="0"/>
                </a:moveTo>
                <a:lnTo>
                  <a:pt x="18288" y="0"/>
                </a:lnTo>
                <a:lnTo>
                  <a:pt x="0" y="18262"/>
                </a:lnTo>
                <a:lnTo>
                  <a:pt x="18288" y="36512"/>
                </a:lnTo>
                <a:lnTo>
                  <a:pt x="36575" y="36512"/>
                </a:lnTo>
                <a:lnTo>
                  <a:pt x="18288" y="18262"/>
                </a:lnTo>
                <a:lnTo>
                  <a:pt x="36575" y="0"/>
                </a:lnTo>
                <a:close/>
              </a:path>
            </a:pathLst>
          </a:custGeom>
          <a:solidFill>
            <a:srgbClr val="FFFFFF"/>
          </a:solidFill>
        </p:spPr>
        <p:txBody>
          <a:bodyPr wrap="square" lIns="0" tIns="0" rIns="0" bIns="0" rtlCol="0"/>
          <a:lstStyle/>
          <a:p>
            <a:endParaRPr/>
          </a:p>
        </p:txBody>
      </p:sp>
      <p:sp>
        <p:nvSpPr>
          <p:cNvPr id="13" name="object 13"/>
          <p:cNvSpPr txBox="1"/>
          <p:nvPr/>
        </p:nvSpPr>
        <p:spPr>
          <a:xfrm>
            <a:off x="520700" y="1852669"/>
            <a:ext cx="8044179" cy="338554"/>
          </a:xfrm>
          <a:prstGeom prst="rect">
            <a:avLst/>
          </a:prstGeom>
        </p:spPr>
        <p:txBody>
          <a:bodyPr vert="horz" wrap="square" lIns="0" tIns="0" rIns="0" bIns="0" rtlCol="0">
            <a:spAutoFit/>
          </a:bodyPr>
          <a:lstStyle/>
          <a:p>
            <a:pPr marL="12700" algn="ctr">
              <a:lnSpc>
                <a:spcPct val="100000"/>
              </a:lnSpc>
            </a:pPr>
            <a:r>
              <a:rPr sz="2200" b="1" spc="-5" dirty="0">
                <a:solidFill>
                  <a:srgbClr val="548ED4"/>
                </a:solidFill>
                <a:latin typeface="微軟正黑體"/>
                <a:cs typeface="微軟正黑體"/>
              </a:rPr>
              <a:t>臺南市近一年來各行政區統計表</a:t>
            </a:r>
            <a:r>
              <a:rPr sz="2200" b="1" spc="5" dirty="0">
                <a:solidFill>
                  <a:srgbClr val="548ED4"/>
                </a:solidFill>
                <a:latin typeface="微軟正黑體"/>
                <a:cs typeface="微軟正黑體"/>
              </a:rPr>
              <a:t>（3</a:t>
            </a:r>
            <a:r>
              <a:rPr sz="2200" b="1" dirty="0">
                <a:solidFill>
                  <a:srgbClr val="548ED4"/>
                </a:solidFill>
                <a:latin typeface="微軟正黑體"/>
                <a:cs typeface="微軟正黑體"/>
              </a:rPr>
              <a:t>）</a:t>
            </a:r>
            <a:endParaRPr sz="2200" dirty="0">
              <a:latin typeface="微軟正黑體"/>
              <a:cs typeface="微軟正黑體"/>
            </a:endParaRPr>
          </a:p>
        </p:txBody>
      </p:sp>
      <p:sp>
        <p:nvSpPr>
          <p:cNvPr id="17" name="object 17"/>
          <p:cNvSpPr txBox="1">
            <a:spLocks noGrp="1"/>
          </p:cNvSpPr>
          <p:nvPr>
            <p:ph type="title"/>
          </p:nvPr>
        </p:nvSpPr>
        <p:spPr>
          <a:xfrm>
            <a:off x="528985" y="116632"/>
            <a:ext cx="8229600" cy="677108"/>
          </a:xfrm>
          <a:prstGeom prst="rect">
            <a:avLst/>
          </a:prstGeom>
        </p:spPr>
        <p:txBody>
          <a:bodyPr vert="horz" wrap="square" lIns="0" tIns="0" rIns="0" bIns="0" rtlCol="0">
            <a:spAutoFit/>
          </a:bodyPr>
          <a:lstStyle/>
          <a:p>
            <a:pPr marL="12700">
              <a:lnSpc>
                <a:spcPct val="100000"/>
              </a:lnSpc>
            </a:pPr>
            <a:r>
              <a:rPr dirty="0">
                <a:solidFill>
                  <a:schemeClr val="bg1"/>
                </a:solidFill>
                <a:latin typeface="微軟正黑體" panose="020B0604030504040204" pitchFamily="34" charset="-120"/>
                <a:ea typeface="微軟正黑體" panose="020B0604030504040204" pitchFamily="34" charset="-120"/>
              </a:rPr>
              <a:t>建物買賣移轉棟數</a:t>
            </a:r>
          </a:p>
        </p:txBody>
      </p:sp>
      <p:sp>
        <p:nvSpPr>
          <p:cNvPr id="18" name="object 18"/>
          <p:cNvSpPr/>
          <p:nvPr/>
        </p:nvSpPr>
        <p:spPr>
          <a:xfrm>
            <a:off x="520700" y="2434233"/>
            <a:ext cx="8102600" cy="208597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002387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1927" y="-3398"/>
            <a:ext cx="8229600" cy="1143000"/>
          </a:xfrm>
        </p:spPr>
        <p:txBody>
          <a:bodyPr>
            <a:normAutofit fontScale="90000"/>
          </a:bodyPr>
          <a:lstStyle/>
          <a:p>
            <a:r>
              <a:rPr lang="zh-TW" altLang="en-US" sz="4900" dirty="0">
                <a:solidFill>
                  <a:schemeClr val="bg1"/>
                </a:solidFill>
                <a:latin typeface="微軟正黑體" panose="020B0604030504040204" pitchFamily="34" charset="-120"/>
                <a:ea typeface="微軟正黑體" panose="020B0604030504040204" pitchFamily="34" charset="-120"/>
              </a:rPr>
              <a:t>平實營區與精忠三村地區</a:t>
            </a:r>
            <a:r>
              <a:rPr lang="en-US" altLang="zh-TW" sz="5400" dirty="0">
                <a:solidFill>
                  <a:srgbClr val="C00000"/>
                </a:solidFill>
                <a:latin typeface="標楷體" panose="03000509000000000000" pitchFamily="65" charset="-120"/>
                <a:ea typeface="標楷體" panose="03000509000000000000" pitchFamily="65" charset="-120"/>
              </a:rPr>
              <a:t/>
            </a:r>
            <a:br>
              <a:rPr lang="en-US" altLang="zh-TW" sz="5400" dirty="0">
                <a:solidFill>
                  <a:srgbClr val="C00000"/>
                </a:solidFill>
                <a:latin typeface="標楷體" panose="03000509000000000000" pitchFamily="65" charset="-120"/>
                <a:ea typeface="標楷體" panose="03000509000000000000" pitchFamily="65" charset="-120"/>
              </a:rPr>
            </a:br>
            <a:endParaRPr lang="zh-TW" altLang="en-US" dirty="0"/>
          </a:p>
        </p:txBody>
      </p:sp>
      <p:sp>
        <p:nvSpPr>
          <p:cNvPr id="3" name="內容版面配置區 2"/>
          <p:cNvSpPr>
            <a:spLocks noGrp="1"/>
          </p:cNvSpPr>
          <p:nvPr>
            <p:ph idx="1"/>
          </p:nvPr>
        </p:nvSpPr>
        <p:spPr>
          <a:xfrm>
            <a:off x="755576" y="1196752"/>
            <a:ext cx="8229600" cy="4525963"/>
          </a:xfrm>
        </p:spPr>
        <p:txBody>
          <a:bodyPr>
            <a:normAutofit lnSpcReduction="10000"/>
          </a:bodyPr>
          <a:lstStyle/>
          <a:p>
            <a:pPr marL="0" indent="0">
              <a:buFont typeface="Wingdings" pitchFamily="2" charset="2"/>
              <a:buNone/>
              <a:defRPr/>
            </a:pPr>
            <a:endParaRPr lang="zh-TW" altLang="en-US" sz="3600" dirty="0" smtClean="0">
              <a:solidFill>
                <a:srgbClr val="C00000"/>
              </a:solidFill>
              <a:latin typeface="標楷體" panose="03000509000000000000" pitchFamily="65" charset="-120"/>
              <a:ea typeface="標楷體" panose="03000509000000000000" pitchFamily="65" charset="-120"/>
            </a:endParaRPr>
          </a:p>
          <a:p>
            <a:pPr>
              <a:defRPr/>
            </a:pPr>
            <a:r>
              <a:rPr lang="zh-TW" altLang="en-US" sz="4400" dirty="0" smtClean="0">
                <a:solidFill>
                  <a:srgbClr val="002060"/>
                </a:solidFill>
                <a:latin typeface="微軟正黑體" panose="020B0604030504040204" pitchFamily="34" charset="-120"/>
                <a:ea typeface="微軟正黑體" panose="020B0604030504040204" pitchFamily="34" charset="-120"/>
              </a:rPr>
              <a:t>預訂</a:t>
            </a:r>
            <a:r>
              <a:rPr lang="en-US" altLang="zh-TW" sz="4400" dirty="0">
                <a:solidFill>
                  <a:srgbClr val="002060"/>
                </a:solidFill>
                <a:latin typeface="微軟正黑體" panose="020B0604030504040204" pitchFamily="34" charset="-120"/>
                <a:ea typeface="微軟正黑體" panose="020B0604030504040204" pitchFamily="34" charset="-120"/>
              </a:rPr>
              <a:t>105</a:t>
            </a:r>
            <a:r>
              <a:rPr lang="zh-TW" altLang="en-US" sz="4400" dirty="0">
                <a:solidFill>
                  <a:srgbClr val="002060"/>
                </a:solidFill>
                <a:latin typeface="微軟正黑體" panose="020B0604030504040204" pitchFamily="34" charset="-120"/>
                <a:ea typeface="微軟正黑體" panose="020B0604030504040204" pitchFamily="34" charset="-120"/>
              </a:rPr>
              <a:t>年開發</a:t>
            </a:r>
            <a:r>
              <a:rPr lang="zh-TW" altLang="en-US" sz="4400" dirty="0" smtClean="0">
                <a:solidFill>
                  <a:srgbClr val="002060"/>
                </a:solidFill>
                <a:latin typeface="微軟正黑體" panose="020B0604030504040204" pitchFamily="34" charset="-120"/>
                <a:ea typeface="微軟正黑體" panose="020B0604030504040204" pitchFamily="34" charset="-120"/>
              </a:rPr>
              <a:t>完成</a:t>
            </a:r>
            <a:endParaRPr lang="en-US" altLang="zh-TW" sz="4400" dirty="0" smtClean="0">
              <a:solidFill>
                <a:srgbClr val="002060"/>
              </a:solidFill>
              <a:latin typeface="微軟正黑體" panose="020B0604030504040204" pitchFamily="34" charset="-120"/>
              <a:ea typeface="微軟正黑體" panose="020B0604030504040204" pitchFamily="34" charset="-120"/>
            </a:endParaRPr>
          </a:p>
          <a:p>
            <a:pPr>
              <a:defRPr/>
            </a:pPr>
            <a:r>
              <a:rPr lang="zh-TW" altLang="en-US" sz="4400" dirty="0">
                <a:solidFill>
                  <a:srgbClr val="002060"/>
                </a:solidFill>
                <a:latin typeface="微軟正黑體" panose="020B0604030504040204" pitchFamily="34" charset="-120"/>
                <a:ea typeface="微軟正黑體" panose="020B0604030504040204" pitchFamily="34" charset="-120"/>
              </a:rPr>
              <a:t>以市地重劃方式開發，提供</a:t>
            </a:r>
            <a:r>
              <a:rPr lang="en-US" altLang="zh-TW" sz="4400" dirty="0">
                <a:solidFill>
                  <a:srgbClr val="002060"/>
                </a:solidFill>
                <a:latin typeface="微軟正黑體" panose="020B0604030504040204" pitchFamily="34" charset="-120"/>
                <a:ea typeface="微軟正黑體" panose="020B0604030504040204" pitchFamily="34" charset="-120"/>
              </a:rPr>
              <a:t>7.39</a:t>
            </a:r>
            <a:r>
              <a:rPr lang="zh-TW" altLang="en-US" sz="4400" dirty="0">
                <a:solidFill>
                  <a:srgbClr val="002060"/>
                </a:solidFill>
                <a:latin typeface="微軟正黑體" panose="020B0604030504040204" pitchFamily="34" charset="-120"/>
                <a:ea typeface="微軟正黑體" panose="020B0604030504040204" pitchFamily="34" charset="-120"/>
              </a:rPr>
              <a:t>公頃商業區、</a:t>
            </a:r>
            <a:r>
              <a:rPr lang="en-US" altLang="zh-TW" sz="4400" dirty="0">
                <a:solidFill>
                  <a:srgbClr val="002060"/>
                </a:solidFill>
                <a:latin typeface="微軟正黑體" panose="020B0604030504040204" pitchFamily="34" charset="-120"/>
                <a:ea typeface="微軟正黑體" panose="020B0604030504040204" pitchFamily="34" charset="-120"/>
              </a:rPr>
              <a:t>14.04</a:t>
            </a:r>
            <a:r>
              <a:rPr lang="zh-TW" altLang="en-US" sz="4400" dirty="0">
                <a:solidFill>
                  <a:srgbClr val="002060"/>
                </a:solidFill>
                <a:latin typeface="微軟正黑體" panose="020B0604030504040204" pitchFamily="34" charset="-120"/>
                <a:ea typeface="微軟正黑體" panose="020B0604030504040204" pitchFamily="34" charset="-120"/>
              </a:rPr>
              <a:t>公頃住宅區、</a:t>
            </a:r>
            <a:r>
              <a:rPr lang="en-US" altLang="zh-TW" sz="4400" dirty="0">
                <a:solidFill>
                  <a:srgbClr val="002060"/>
                </a:solidFill>
                <a:latin typeface="微軟正黑體" panose="020B0604030504040204" pitchFamily="34" charset="-120"/>
                <a:ea typeface="微軟正黑體" panose="020B0604030504040204" pitchFamily="34" charset="-120"/>
              </a:rPr>
              <a:t>1.42</a:t>
            </a:r>
            <a:r>
              <a:rPr lang="zh-TW" altLang="en-US" sz="4400" dirty="0">
                <a:solidFill>
                  <a:srgbClr val="002060"/>
                </a:solidFill>
                <a:latin typeface="微軟正黑體" panose="020B0604030504040204" pitchFamily="34" charset="-120"/>
                <a:ea typeface="微軟正黑體" panose="020B0604030504040204" pitchFamily="34" charset="-120"/>
              </a:rPr>
              <a:t>公頃車專區及公園、文中小、公園道等公共設施</a:t>
            </a:r>
            <a:r>
              <a:rPr lang="en-US" altLang="zh-TW" sz="4400" dirty="0">
                <a:solidFill>
                  <a:srgbClr val="002060"/>
                </a:solidFill>
                <a:latin typeface="微軟正黑體" panose="020B0604030504040204" pitchFamily="34" charset="-120"/>
                <a:ea typeface="微軟正黑體" panose="020B0604030504040204" pitchFamily="34" charset="-120"/>
              </a:rPr>
              <a:t>19.55</a:t>
            </a:r>
            <a:r>
              <a:rPr lang="zh-TW" altLang="en-US" sz="4400" dirty="0" smtClean="0">
                <a:solidFill>
                  <a:srgbClr val="002060"/>
                </a:solidFill>
                <a:latin typeface="微軟正黑體" panose="020B0604030504040204" pitchFamily="34" charset="-120"/>
                <a:ea typeface="微軟正黑體" panose="020B0604030504040204" pitchFamily="34" charset="-120"/>
              </a:rPr>
              <a:t>公頃 </a:t>
            </a:r>
            <a:endParaRPr lang="zh-TW" altLang="en-US" sz="4400" dirty="0">
              <a:solidFill>
                <a:srgbClr val="002060"/>
              </a:solidFill>
              <a:latin typeface="微軟正黑體" panose="020B0604030504040204" pitchFamily="34" charset="-120"/>
              <a:ea typeface="微軟正黑體" panose="020B0604030504040204" pitchFamily="34" charset="-120"/>
            </a:endParaRPr>
          </a:p>
          <a:p>
            <a:pPr marL="0" indent="0">
              <a:buFont typeface="Wingdings" pitchFamily="2" charset="2"/>
              <a:buNone/>
              <a:defRPr/>
            </a:pPr>
            <a:endParaRPr lang="zh-TW" altLang="en-US" sz="3200" dirty="0">
              <a:solidFill>
                <a:srgbClr val="00206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20673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3808" y="1196752"/>
            <a:ext cx="3528392" cy="4961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3" y="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3848" y="12700"/>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411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500" y="3212976"/>
            <a:ext cx="6408712" cy="769441"/>
          </a:xfrm>
          <a:prstGeom prst="rect">
            <a:avLst/>
          </a:prstGeom>
        </p:spPr>
        <p:txBody>
          <a:bodyPr wrap="square">
            <a:spAutoFit/>
          </a:bodyPr>
          <a:lstStyle/>
          <a:p>
            <a:r>
              <a:rPr lang="zh-TW" altLang="en-US" sz="4400" dirty="0">
                <a:solidFill>
                  <a:schemeClr val="bg1"/>
                </a:solidFill>
                <a:latin typeface="微軟正黑體" panose="020B0604030504040204" pitchFamily="34" charset="-120"/>
                <a:ea typeface="微軟正黑體" panose="020B0604030504040204" pitchFamily="34" charset="-120"/>
              </a:rPr>
              <a:t>不動產經紀業管理條例</a:t>
            </a: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107" y="-99392"/>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2"/>
          <p:cNvSpPr>
            <a:spLocks noGrp="1"/>
          </p:cNvSpPr>
          <p:nvPr>
            <p:ph type="sldNum" sz="quarter" idx="12"/>
          </p:nvPr>
        </p:nvSpPr>
        <p:spPr/>
        <p:txBody>
          <a:bodyPr/>
          <a:lstStyle/>
          <a:p>
            <a:fld id="{E780368B-1716-4ACD-83E3-44A1BBA1C4BE}" type="slidenum">
              <a:rPr lang="zh-TW" altLang="en-US" smtClean="0"/>
              <a:t>75</a:t>
            </a:fld>
            <a:endParaRPr lang="zh-TW" altLang="en-US"/>
          </a:p>
        </p:txBody>
      </p:sp>
    </p:spTree>
    <p:extLst>
      <p:ext uri="{BB962C8B-B14F-4D97-AF65-F5344CB8AC3E}">
        <p14:creationId xmlns:p14="http://schemas.microsoft.com/office/powerpoint/2010/main" val="438500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descr="Large confetti"/>
          <p:cNvSpPr>
            <a:spLocks noGrp="1" noChangeArrowheads="1"/>
          </p:cNvSpPr>
          <p:nvPr>
            <p:ph type="title"/>
          </p:nvPr>
        </p:nvSpPr>
        <p:spPr bwMode="auto">
          <a:xfrm>
            <a:off x="1259632" y="8806"/>
            <a:ext cx="6511925" cy="935038"/>
          </a:xfrm>
        </p:spPr>
        <p:txBody>
          <a:bodyPr wrap="square" numCol="1" compatLnSpc="1">
            <a:prstTxWarp prst="textNoShape">
              <a:avLst/>
            </a:prstTxWarp>
            <a:noAutofit/>
          </a:bodyPr>
          <a:lstStyle/>
          <a:p>
            <a:pPr marL="0" indent="0" algn="ctr" eaLnBrk="1" hangingPunct="1">
              <a:buFont typeface="Georgia" pitchFamily="18" charset="0"/>
              <a:buNone/>
            </a:pPr>
            <a:r>
              <a:rPr lang="zh-TW" altLang="en-US" dirty="0" smtClean="0">
                <a:solidFill>
                  <a:schemeClr val="bg1"/>
                </a:solidFill>
                <a:effectLst/>
                <a:latin typeface="微軟正黑體" panose="020B0604030504040204" pitchFamily="34" charset="-120"/>
                <a:ea typeface="微軟正黑體" panose="020B0604030504040204" pitchFamily="34" charset="-120"/>
              </a:rPr>
              <a:t>繳納營業保證金 </a:t>
            </a:r>
          </a:p>
        </p:txBody>
      </p:sp>
      <p:sp>
        <p:nvSpPr>
          <p:cNvPr id="7171" name="Rectangle 3"/>
          <p:cNvSpPr>
            <a:spLocks noGrp="1" noChangeArrowheads="1"/>
          </p:cNvSpPr>
          <p:nvPr>
            <p:ph idx="1"/>
          </p:nvPr>
        </p:nvSpPr>
        <p:spPr>
          <a:xfrm>
            <a:off x="720725" y="1238871"/>
            <a:ext cx="7772400" cy="4191000"/>
          </a:xfrm>
          <a:prstGeom prst="rect">
            <a:avLst/>
          </a:prstGeom>
        </p:spPr>
        <p:txBody>
          <a:bodyPr rtlCol="0">
            <a:normAutofit lnSpcReduction="10000"/>
          </a:bodyPr>
          <a:lstStyle/>
          <a:p>
            <a:pPr indent="-182880" eaLnBrk="1" fontAlgn="auto" hangingPunct="1">
              <a:buClr>
                <a:schemeClr val="accent6">
                  <a:lumMod val="75000"/>
                </a:schemeClr>
              </a:buClr>
              <a:buFont typeface="Wingdings" pitchFamily="2" charset="2"/>
              <a:buChar char="Ø"/>
              <a:defRPr/>
            </a:pPr>
            <a:r>
              <a:rPr lang="en-US" altLang="zh-TW" dirty="0">
                <a:solidFill>
                  <a:schemeClr val="tx1">
                    <a:lumMod val="75000"/>
                    <a:lumOff val="25000"/>
                  </a:schemeClr>
                </a:solidFill>
                <a:latin typeface="新細明體" charset="-120"/>
              </a:rPr>
              <a:t> </a:t>
            </a:r>
            <a:r>
              <a:rPr lang="zh-TW" altLang="en-US" sz="4400" dirty="0">
                <a:solidFill>
                  <a:schemeClr val="tx1">
                    <a:lumMod val="95000"/>
                    <a:lumOff val="5000"/>
                  </a:schemeClr>
                </a:solidFill>
                <a:latin typeface="微軟正黑體" panose="020B0604030504040204" pitchFamily="34" charset="-120"/>
                <a:ea typeface="微軟正黑體" panose="020B0604030504040204" pitchFamily="34" charset="-120"/>
              </a:rPr>
              <a:t>經紀業在辦妥公司登記或商業登記後，應依中央主管機關規定繳存營業</a:t>
            </a:r>
            <a:r>
              <a:rPr lang="zh-TW" altLang="en-US" sz="4400" dirty="0" smtClean="0">
                <a:solidFill>
                  <a:schemeClr val="tx1">
                    <a:lumMod val="95000"/>
                    <a:lumOff val="5000"/>
                  </a:schemeClr>
                </a:solidFill>
                <a:latin typeface="微軟正黑體" panose="020B0604030504040204" pitchFamily="34" charset="-120"/>
                <a:ea typeface="微軟正黑體" panose="020B0604030504040204" pitchFamily="34" charset="-120"/>
              </a:rPr>
              <a:t>保證金</a:t>
            </a:r>
            <a:endParaRPr lang="zh-TW" altLang="en-US" sz="44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indent="-182880" eaLnBrk="1" fontAlgn="auto" hangingPunct="1">
              <a:buClr>
                <a:schemeClr val="accent6">
                  <a:lumMod val="75000"/>
                </a:schemeClr>
              </a:buClr>
              <a:buFont typeface="Wingdings" pitchFamily="2" charset="2"/>
              <a:buChar char="Ø"/>
              <a:defRPr/>
            </a:pPr>
            <a:r>
              <a:rPr lang="zh-TW" altLang="en-US" sz="4400" dirty="0">
                <a:solidFill>
                  <a:schemeClr val="tx1">
                    <a:lumMod val="95000"/>
                    <a:lumOff val="5000"/>
                  </a:schemeClr>
                </a:solidFill>
                <a:latin typeface="微軟正黑體" panose="020B0604030504040204" pitchFamily="34" charset="-120"/>
                <a:ea typeface="微軟正黑體" panose="020B0604030504040204" pitchFamily="34" charset="-120"/>
              </a:rPr>
              <a:t>超過一定金額者，得就超過部份以金融機構提供保證函擔保</a:t>
            </a:r>
            <a:r>
              <a:rPr lang="zh-TW" altLang="en-US" sz="4400" dirty="0" smtClean="0">
                <a:solidFill>
                  <a:schemeClr val="tx1">
                    <a:lumMod val="95000"/>
                    <a:lumOff val="5000"/>
                  </a:schemeClr>
                </a:solidFill>
                <a:latin typeface="微軟正黑體" panose="020B0604030504040204" pitchFamily="34" charset="-120"/>
                <a:ea typeface="微軟正黑體" panose="020B0604030504040204" pitchFamily="34" charset="-120"/>
              </a:rPr>
              <a:t>之</a:t>
            </a:r>
            <a:endParaRPr lang="zh-TW" altLang="en-US" sz="44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indent="-182880" eaLnBrk="1" fontAlgn="auto" hangingPunct="1">
              <a:buClr>
                <a:schemeClr val="accent6">
                  <a:lumMod val="75000"/>
                </a:schemeClr>
              </a:buClr>
              <a:buFont typeface="Wingdings" pitchFamily="2" charset="2"/>
              <a:buChar char="Ø"/>
              <a:defRPr/>
            </a:pPr>
            <a:endParaRPr lang="en-US" altLang="zh-TW" sz="3200" dirty="0">
              <a:solidFill>
                <a:schemeClr val="tx1">
                  <a:lumMod val="95000"/>
                  <a:lumOff val="5000"/>
                </a:schemeClr>
              </a:solidFill>
              <a:ea typeface="標楷體" pitchFamily="65" charset="-120"/>
            </a:endParaRPr>
          </a:p>
        </p:txBody>
      </p:sp>
      <p:pic>
        <p:nvPicPr>
          <p:cNvPr id="70660" name="Picture 4" descr="MCj03942820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5661025"/>
            <a:ext cx="11525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descr="MCj0395412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27988" y="5487988"/>
            <a:ext cx="4984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6" descr="MCj0395412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440645">
            <a:off x="8243888" y="5487988"/>
            <a:ext cx="4984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265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descr="Large confetti"/>
          <p:cNvSpPr>
            <a:spLocks noGrp="1" noChangeArrowheads="1"/>
          </p:cNvSpPr>
          <p:nvPr>
            <p:ph type="title"/>
          </p:nvPr>
        </p:nvSpPr>
        <p:spPr bwMode="auto">
          <a:xfrm>
            <a:off x="1008063" y="26194"/>
            <a:ext cx="7200900" cy="1008063"/>
          </a:xfrm>
        </p:spPr>
        <p:txBody>
          <a:bodyPr wrap="square" numCol="1" compatLnSpc="1">
            <a:prstTxWarp prst="textNoShape">
              <a:avLst/>
            </a:prstTxWarp>
          </a:bodyPr>
          <a:lstStyle/>
          <a:p>
            <a:pPr marL="0" indent="0" algn="ctr" eaLnBrk="1" hangingPunct="1">
              <a:buFont typeface="Georgia" pitchFamily="18" charset="0"/>
              <a:buNone/>
            </a:pPr>
            <a:r>
              <a:rPr lang="zh-TW" altLang="en-US" dirty="0" smtClean="0">
                <a:solidFill>
                  <a:schemeClr val="bg1"/>
                </a:solidFill>
                <a:effectLst/>
                <a:latin typeface="微軟正黑體" panose="020B0604030504040204" pitchFamily="34" charset="-120"/>
                <a:ea typeface="微軟正黑體" panose="020B0604030504040204" pitchFamily="34" charset="-120"/>
              </a:rPr>
              <a:t>須僱用不動產經紀人</a:t>
            </a:r>
          </a:p>
        </p:txBody>
      </p:sp>
      <p:sp>
        <p:nvSpPr>
          <p:cNvPr id="8195" name="Rectangle 3"/>
          <p:cNvSpPr>
            <a:spLocks noGrp="1" noChangeArrowheads="1"/>
          </p:cNvSpPr>
          <p:nvPr>
            <p:ph idx="1"/>
          </p:nvPr>
        </p:nvSpPr>
        <p:spPr>
          <a:xfrm>
            <a:off x="341313" y="1341438"/>
            <a:ext cx="8561387" cy="4410075"/>
          </a:xfrm>
          <a:prstGeom prst="rect">
            <a:avLst/>
          </a:prstGeom>
        </p:spPr>
        <p:txBody>
          <a:bodyPr rtlCol="0">
            <a:normAutofit/>
          </a:bodyPr>
          <a:lstStyle/>
          <a:p>
            <a:pPr indent="-182880" eaLnBrk="1" fontAlgn="auto" hangingPunct="1">
              <a:buClr>
                <a:schemeClr val="accent6">
                  <a:lumMod val="75000"/>
                </a:schemeClr>
              </a:buClr>
              <a:buFont typeface="Wingdings" pitchFamily="2" charset="2"/>
              <a:buChar char="Ø"/>
              <a:defRPr/>
            </a:pPr>
            <a:r>
              <a:rPr lang="zh-TW" altLang="en-US" sz="3600" dirty="0">
                <a:solidFill>
                  <a:schemeClr val="tx1">
                    <a:lumMod val="95000"/>
                    <a:lumOff val="5000"/>
                  </a:schemeClr>
                </a:solidFill>
                <a:latin typeface="微軟正黑體" panose="020B0604030504040204" pitchFamily="34" charset="-120"/>
                <a:ea typeface="微軟正黑體" panose="020B0604030504040204" pitchFamily="34" charset="-120"/>
              </a:rPr>
              <a:t>經紀業設立之營業處所至少應置經紀人一</a:t>
            </a:r>
            <a:r>
              <a:rPr lang="zh-TW" altLang="en-US" sz="3600" dirty="0" smtClean="0">
                <a:solidFill>
                  <a:schemeClr val="tx1">
                    <a:lumMod val="95000"/>
                    <a:lumOff val="5000"/>
                  </a:schemeClr>
                </a:solidFill>
                <a:latin typeface="微軟正黑體" panose="020B0604030504040204" pitchFamily="34" charset="-120"/>
                <a:ea typeface="微軟正黑體" panose="020B0604030504040204" pitchFamily="34" charset="-120"/>
              </a:rPr>
              <a:t>人 </a:t>
            </a:r>
            <a:endParaRPr lang="zh-TW" altLang="en-US" sz="36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indent="-182880" eaLnBrk="1" fontAlgn="auto" hangingPunct="1">
              <a:buClr>
                <a:schemeClr val="accent6">
                  <a:lumMod val="75000"/>
                </a:schemeClr>
              </a:buClr>
              <a:buFont typeface="Wingdings" pitchFamily="2" charset="2"/>
              <a:buChar char="Ø"/>
              <a:defRPr/>
            </a:pPr>
            <a:r>
              <a:rPr lang="zh-TW" altLang="en-US" sz="3600" dirty="0">
                <a:solidFill>
                  <a:schemeClr val="tx1">
                    <a:lumMod val="95000"/>
                    <a:lumOff val="5000"/>
                  </a:schemeClr>
                </a:solidFill>
                <a:latin typeface="微軟正黑體" panose="020B0604030504040204" pitchFamily="34" charset="-120"/>
                <a:ea typeface="微軟正黑體" panose="020B0604030504040204" pitchFamily="34" charset="-120"/>
              </a:rPr>
              <a:t>營業處所經紀營業員數每逾二十名時，應增設</a:t>
            </a:r>
            <a:r>
              <a:rPr lang="zh-TW" altLang="en-US" sz="3600" dirty="0" smtClean="0">
                <a:solidFill>
                  <a:schemeClr val="tx1">
                    <a:lumMod val="95000"/>
                    <a:lumOff val="5000"/>
                  </a:schemeClr>
                </a:solidFill>
                <a:latin typeface="微軟正黑體" panose="020B0604030504040204" pitchFamily="34" charset="-120"/>
                <a:ea typeface="微軟正黑體" panose="020B0604030504040204" pitchFamily="34" charset="-120"/>
              </a:rPr>
              <a:t>經紀人</a:t>
            </a:r>
            <a:r>
              <a:rPr lang="zh-TW" altLang="en-US" sz="3600" dirty="0">
                <a:solidFill>
                  <a:schemeClr val="tx1">
                    <a:lumMod val="95000"/>
                    <a:lumOff val="5000"/>
                  </a:schemeClr>
                </a:solidFill>
                <a:latin typeface="微軟正黑體" panose="020B0604030504040204" pitchFamily="34" charset="-120"/>
                <a:ea typeface="微軟正黑體" panose="020B0604030504040204" pitchFamily="34" charset="-120"/>
              </a:rPr>
              <a:t>一</a:t>
            </a:r>
            <a:r>
              <a:rPr lang="zh-TW" altLang="en-US" sz="3600" dirty="0" smtClean="0">
                <a:solidFill>
                  <a:schemeClr val="tx1">
                    <a:lumMod val="95000"/>
                    <a:lumOff val="5000"/>
                  </a:schemeClr>
                </a:solidFill>
                <a:latin typeface="微軟正黑體" panose="020B0604030504040204" pitchFamily="34" charset="-120"/>
                <a:ea typeface="微軟正黑體" panose="020B0604030504040204" pitchFamily="34" charset="-120"/>
              </a:rPr>
              <a:t>人 </a:t>
            </a:r>
            <a:endParaRPr lang="zh-TW" altLang="en-US" sz="36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indent="-182880" eaLnBrk="1" fontAlgn="auto" hangingPunct="1">
              <a:buClr>
                <a:schemeClr val="accent6">
                  <a:lumMod val="75000"/>
                </a:schemeClr>
              </a:buClr>
              <a:buFont typeface="Wingdings" pitchFamily="2" charset="2"/>
              <a:buChar char="Ø"/>
              <a:defRPr/>
            </a:pPr>
            <a:r>
              <a:rPr lang="zh-TW" altLang="en-US" sz="3600" dirty="0">
                <a:solidFill>
                  <a:schemeClr val="tx1">
                    <a:lumMod val="95000"/>
                    <a:lumOff val="5000"/>
                  </a:schemeClr>
                </a:solidFill>
                <a:latin typeface="微軟正黑體" panose="020B0604030504040204" pitchFamily="34" charset="-120"/>
                <a:ea typeface="微軟正黑體" panose="020B0604030504040204" pitchFamily="34" charset="-120"/>
              </a:rPr>
              <a:t>經紀業應於經紀人到職之日起十五日內，造</a:t>
            </a:r>
            <a:r>
              <a:rPr lang="zh-TW" altLang="en-US" sz="3600" dirty="0" smtClean="0">
                <a:solidFill>
                  <a:schemeClr val="tx1">
                    <a:lumMod val="95000"/>
                    <a:lumOff val="5000"/>
                  </a:schemeClr>
                </a:solidFill>
                <a:latin typeface="微軟正黑體" panose="020B0604030504040204" pitchFamily="34" charset="-120"/>
                <a:ea typeface="微軟正黑體" panose="020B0604030504040204" pitchFamily="34" charset="-120"/>
              </a:rPr>
              <a:t>具名冊</a:t>
            </a:r>
            <a:r>
              <a:rPr lang="zh-TW" altLang="en-US" sz="3600" dirty="0">
                <a:solidFill>
                  <a:schemeClr val="tx1">
                    <a:lumMod val="95000"/>
                    <a:lumOff val="5000"/>
                  </a:schemeClr>
                </a:solidFill>
                <a:latin typeface="微軟正黑體" panose="020B0604030504040204" pitchFamily="34" charset="-120"/>
                <a:ea typeface="微軟正黑體" panose="020B0604030504040204" pitchFamily="34" charset="-120"/>
              </a:rPr>
              <a:t>報請所在地主管機關層報中央主管機關備查</a:t>
            </a:r>
            <a:r>
              <a:rPr lang="zh-TW" altLang="en-US" sz="3600" dirty="0" smtClean="0">
                <a:solidFill>
                  <a:schemeClr val="tx1">
                    <a:lumMod val="95000"/>
                    <a:lumOff val="5000"/>
                  </a:schemeClr>
                </a:solidFill>
                <a:latin typeface="微軟正黑體" panose="020B0604030504040204" pitchFamily="34" charset="-120"/>
                <a:ea typeface="微軟正黑體" panose="020B0604030504040204" pitchFamily="34" charset="-120"/>
              </a:rPr>
              <a:t>，異</a:t>
            </a:r>
            <a:r>
              <a:rPr lang="zh-TW" altLang="en-US" sz="3600" dirty="0">
                <a:solidFill>
                  <a:schemeClr val="tx1">
                    <a:lumMod val="95000"/>
                    <a:lumOff val="5000"/>
                  </a:schemeClr>
                </a:solidFill>
                <a:latin typeface="微軟正黑體" panose="020B0604030504040204" pitchFamily="34" charset="-120"/>
                <a:ea typeface="微軟正黑體" panose="020B0604030504040204" pitchFamily="34" charset="-120"/>
              </a:rPr>
              <a:t>動時，亦</a:t>
            </a:r>
            <a:r>
              <a:rPr lang="zh-TW" altLang="en-US" sz="3600" dirty="0" smtClean="0">
                <a:solidFill>
                  <a:schemeClr val="tx1">
                    <a:lumMod val="95000"/>
                    <a:lumOff val="5000"/>
                  </a:schemeClr>
                </a:solidFill>
                <a:latin typeface="微軟正黑體" panose="020B0604030504040204" pitchFamily="34" charset="-120"/>
                <a:ea typeface="微軟正黑體" panose="020B0604030504040204" pitchFamily="34" charset="-120"/>
              </a:rPr>
              <a:t>同</a:t>
            </a:r>
            <a:endParaRPr lang="zh-TW" altLang="en-US" sz="36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indent="-182880" eaLnBrk="1" fontAlgn="auto" hangingPunct="1">
              <a:buClr>
                <a:schemeClr val="accent6">
                  <a:lumMod val="75000"/>
                </a:schemeClr>
              </a:buClr>
              <a:defRPr/>
            </a:pPr>
            <a:endPar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endParaRPr>
          </a:p>
          <a:p>
            <a:pPr indent="-182880" eaLnBrk="1" fontAlgn="auto" hangingPunct="1">
              <a:buClr>
                <a:schemeClr val="accent6">
                  <a:lumMod val="75000"/>
                </a:schemeClr>
              </a:buClr>
              <a:buFontTx/>
              <a:buNone/>
              <a:defRPr/>
            </a:pPr>
            <a:endParaRPr lang="zh-TW" altLang="en-US" dirty="0">
              <a:solidFill>
                <a:schemeClr val="tx1">
                  <a:lumMod val="75000"/>
                  <a:lumOff val="25000"/>
                </a:schemeClr>
              </a:solidFill>
              <a:latin typeface="標楷體" pitchFamily="65" charset="-120"/>
              <a:ea typeface="標楷體" pitchFamily="65" charset="-120"/>
            </a:endParaRPr>
          </a:p>
          <a:p>
            <a:pPr indent="-182880" eaLnBrk="1" fontAlgn="auto" hangingPunct="1">
              <a:buClr>
                <a:schemeClr val="accent6">
                  <a:lumMod val="75000"/>
                </a:schemeClr>
              </a:buClr>
              <a:defRPr/>
            </a:pPr>
            <a:endParaRPr lang="zh-TW" altLang="en-US" dirty="0">
              <a:solidFill>
                <a:schemeClr val="tx1">
                  <a:lumMod val="75000"/>
                  <a:lumOff val="25000"/>
                </a:schemeClr>
              </a:solidFill>
              <a:latin typeface="新細明體" charset="-120"/>
              <a:ea typeface="標楷體" pitchFamily="65" charset="-120"/>
            </a:endParaRPr>
          </a:p>
          <a:p>
            <a:pPr indent="-182880" eaLnBrk="1" fontAlgn="auto" hangingPunct="1">
              <a:buClr>
                <a:schemeClr val="accent6">
                  <a:lumMod val="75000"/>
                </a:schemeClr>
              </a:buClr>
              <a:buFontTx/>
              <a:buNone/>
              <a:defRPr/>
            </a:pPr>
            <a:endParaRPr lang="en-US" altLang="zh-TW" dirty="0">
              <a:solidFill>
                <a:schemeClr val="tx1">
                  <a:lumMod val="75000"/>
                  <a:lumOff val="25000"/>
                </a:schemeClr>
              </a:solidFill>
              <a:ea typeface="標楷體" pitchFamily="65" charset="-120"/>
            </a:endParaRPr>
          </a:p>
        </p:txBody>
      </p:sp>
      <p:pic>
        <p:nvPicPr>
          <p:cNvPr id="73732" name="Picture 5" descr="MCj03954420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949950"/>
            <a:ext cx="6842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6" descr="MCj03954420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5949950"/>
            <a:ext cx="6842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7" descr="MCj03954420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4895961">
            <a:off x="867569" y="6061869"/>
            <a:ext cx="684212"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662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descr="Large confetti"/>
          <p:cNvSpPr>
            <a:spLocks noGrp="1" noChangeArrowheads="1"/>
          </p:cNvSpPr>
          <p:nvPr>
            <p:ph type="title"/>
          </p:nvPr>
        </p:nvSpPr>
        <p:spPr bwMode="auto">
          <a:xfrm>
            <a:off x="1259632" y="49224"/>
            <a:ext cx="6513512" cy="904875"/>
          </a:xfrm>
        </p:spPr>
        <p:txBody>
          <a:bodyPr wrap="square" numCol="1" compatLnSpc="1">
            <a:prstTxWarp prst="textNoShape">
              <a:avLst/>
            </a:prstTxWarp>
          </a:bodyPr>
          <a:lstStyle/>
          <a:p>
            <a:pPr marL="0" indent="0" algn="ctr" eaLnBrk="1" hangingPunct="1">
              <a:buFont typeface="Georgia" pitchFamily="18" charset="0"/>
              <a:buNone/>
            </a:pPr>
            <a:r>
              <a:rPr lang="zh-TW" altLang="en-US" dirty="0" smtClean="0">
                <a:solidFill>
                  <a:schemeClr val="bg1"/>
                </a:solidFill>
                <a:effectLst/>
                <a:latin typeface="微軟正黑體" panose="020B0604030504040204" pitchFamily="34" charset="-120"/>
                <a:ea typeface="微軟正黑體" panose="020B0604030504040204" pitchFamily="34" charset="-120"/>
              </a:rPr>
              <a:t>業務及責任</a:t>
            </a:r>
          </a:p>
        </p:txBody>
      </p:sp>
      <p:sp>
        <p:nvSpPr>
          <p:cNvPr id="11267" name="Rectangle 3"/>
          <p:cNvSpPr>
            <a:spLocks noGrp="1" noChangeArrowheads="1"/>
          </p:cNvSpPr>
          <p:nvPr>
            <p:ph idx="1"/>
          </p:nvPr>
        </p:nvSpPr>
        <p:spPr>
          <a:xfrm>
            <a:off x="467544" y="1196752"/>
            <a:ext cx="8275637" cy="5111750"/>
          </a:xfrm>
          <a:prstGeom prst="rect">
            <a:avLst/>
          </a:prstGeom>
        </p:spPr>
        <p:txBody>
          <a:bodyPr rtlCol="0">
            <a:normAutofit/>
          </a:bodyPr>
          <a:lstStyle/>
          <a:p>
            <a:pPr indent="-182880" eaLnBrk="1" fontAlgn="auto" hangingPunct="1">
              <a:lnSpc>
                <a:spcPct val="90000"/>
              </a:lnSpc>
              <a:buClr>
                <a:schemeClr val="accent6">
                  <a:lumMod val="75000"/>
                </a:schemeClr>
              </a:buClr>
              <a:buFont typeface="Wingdings" pitchFamily="2" charset="2"/>
              <a:buChar char="Ø"/>
              <a:defRPr/>
            </a:pPr>
            <a:r>
              <a:rPr lang="zh-TW" altLang="en-US" sz="2800" u="sng" dirty="0">
                <a:solidFill>
                  <a:srgbClr val="C00000"/>
                </a:solidFill>
                <a:latin typeface="微軟正黑體" panose="020B0604030504040204" pitchFamily="34" charset="-120"/>
                <a:ea typeface="微軟正黑體" panose="020B0604030504040204" pitchFamily="34" charset="-120"/>
              </a:rPr>
              <a:t>相關證照揭示於明顯處</a:t>
            </a:r>
          </a:p>
          <a:p>
            <a:pPr marL="45720" indent="0" eaLnBrk="1" fontAlgn="auto" hangingPunct="1">
              <a:lnSpc>
                <a:spcPct val="90000"/>
              </a:lnSpc>
              <a:buClr>
                <a:schemeClr val="accent6">
                  <a:lumMod val="75000"/>
                </a:schemeClr>
              </a:buClr>
              <a:buFont typeface="Georgia" pitchFamily="18" charset="0"/>
              <a:buNone/>
              <a:defRPr/>
            </a:pP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  仲介</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或代銷相關證照及許可文件連同經紀人</a:t>
            </a: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證書揭示於</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營業處所明顯之處；其為加盟經營者，</a:t>
            </a: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應併</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標明</a:t>
            </a: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之</a:t>
            </a:r>
            <a:endPar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indent="-182880" eaLnBrk="1" fontAlgn="auto" hangingPunct="1">
              <a:lnSpc>
                <a:spcPct val="90000"/>
              </a:lnSpc>
              <a:buClr>
                <a:schemeClr val="accent6">
                  <a:lumMod val="75000"/>
                </a:schemeClr>
              </a:buClr>
              <a:buFont typeface="Wingdings" pitchFamily="2" charset="2"/>
              <a:buChar char="Ø"/>
              <a:defRPr/>
            </a:pPr>
            <a:r>
              <a:rPr lang="zh-TW" altLang="en-US" sz="2800" u="sng" dirty="0">
                <a:solidFill>
                  <a:srgbClr val="C00000"/>
                </a:solidFill>
                <a:latin typeface="微軟正黑體" panose="020B0604030504040204" pitchFamily="34" charset="-120"/>
                <a:ea typeface="微軟正黑體" panose="020B0604030504040204" pitchFamily="34" charset="-120"/>
              </a:rPr>
              <a:t>不得收取差價或其他</a:t>
            </a:r>
            <a:r>
              <a:rPr lang="zh-TW" altLang="en-US" sz="2800" u="sng" dirty="0" smtClean="0">
                <a:solidFill>
                  <a:srgbClr val="C00000"/>
                </a:solidFill>
                <a:latin typeface="微軟正黑體" panose="020B0604030504040204" pitchFamily="34" charset="-120"/>
                <a:ea typeface="微軟正黑體" panose="020B0604030504040204" pitchFamily="34" charset="-120"/>
              </a:rPr>
              <a:t>報酬</a:t>
            </a:r>
            <a:endParaRPr lang="en-US" altLang="zh-TW" sz="2800" u="sng" dirty="0" smtClean="0">
              <a:solidFill>
                <a:srgbClr val="C00000"/>
              </a:solidFill>
              <a:latin typeface="微軟正黑體" panose="020B0604030504040204" pitchFamily="34" charset="-120"/>
              <a:ea typeface="微軟正黑體" panose="020B0604030504040204" pitchFamily="34" charset="-120"/>
            </a:endParaRPr>
          </a:p>
          <a:p>
            <a:pPr marL="45720" indent="0" eaLnBrk="1" fontAlgn="auto" hangingPunct="1">
              <a:lnSpc>
                <a:spcPct val="90000"/>
              </a:lnSpc>
              <a:buClr>
                <a:schemeClr val="accent6">
                  <a:lumMod val="75000"/>
                </a:schemeClr>
              </a:buClr>
              <a:buFont typeface="Georgia" pitchFamily="18" charset="0"/>
              <a:buNone/>
              <a:defRPr/>
            </a:pP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  不得</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收取差價或其他報酬，其經營仲介業務者</a:t>
            </a: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，並</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應</a:t>
            </a: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依實際</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成交價金或租金按中央主管機關</a:t>
            </a: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規定之</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報酬標準</a:t>
            </a: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計收</a:t>
            </a:r>
            <a:endPar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indent="-182880" eaLnBrk="1" fontAlgn="auto" hangingPunct="1">
              <a:lnSpc>
                <a:spcPct val="90000"/>
              </a:lnSpc>
              <a:buClr>
                <a:schemeClr val="accent6">
                  <a:lumMod val="75000"/>
                </a:schemeClr>
              </a:buClr>
              <a:buFont typeface="Wingdings" pitchFamily="2" charset="2"/>
              <a:buChar char="Ø"/>
              <a:defRPr/>
            </a:pPr>
            <a:r>
              <a:rPr lang="zh-TW" altLang="en-US" sz="2800" u="sng" dirty="0">
                <a:solidFill>
                  <a:srgbClr val="C00000"/>
                </a:solidFill>
                <a:latin typeface="微軟正黑體" panose="020B0604030504040204" pitchFamily="34" charset="-120"/>
                <a:ea typeface="微軟正黑體" panose="020B0604030504040204" pitchFamily="34" charset="-120"/>
              </a:rPr>
              <a:t>刊登廣告及銷售</a:t>
            </a:r>
            <a:r>
              <a:rPr lang="zh-TW" altLang="en-US" sz="2800" dirty="0">
                <a:solidFill>
                  <a:srgbClr val="C00000"/>
                </a:solidFill>
                <a:latin typeface="微軟正黑體" panose="020B0604030504040204" pitchFamily="34" charset="-120"/>
                <a:ea typeface="微軟正黑體" panose="020B0604030504040204" pitchFamily="34" charset="-120"/>
              </a:rPr>
              <a:t> </a:t>
            </a:r>
          </a:p>
          <a:p>
            <a:pPr marL="45720" indent="0" eaLnBrk="1" fontAlgn="auto" hangingPunct="1">
              <a:lnSpc>
                <a:spcPct val="90000"/>
              </a:lnSpc>
              <a:buClr>
                <a:schemeClr val="accent6">
                  <a:lumMod val="75000"/>
                </a:schemeClr>
              </a:buClr>
              <a:buFont typeface="Georgia" pitchFamily="18" charset="0"/>
              <a:buNone/>
              <a:defRPr/>
            </a:pP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  經紀</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業與委託人簽訂委託契約書後，方得刊登</a:t>
            </a: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廣告</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及</a:t>
            </a: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銷售 </a:t>
            </a:r>
            <a:endPar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indent="-182880" eaLnBrk="1" fontAlgn="auto" hangingPunct="1">
              <a:lnSpc>
                <a:spcPct val="90000"/>
              </a:lnSpc>
              <a:buClr>
                <a:schemeClr val="accent6">
                  <a:lumMod val="75000"/>
                </a:schemeClr>
              </a:buClr>
              <a:buFontTx/>
              <a:buNone/>
              <a:defRPr/>
            </a:pPr>
            <a:endParaRPr lang="en-US" altLang="zh-TW" sz="2800" dirty="0">
              <a:solidFill>
                <a:schemeClr val="tx1">
                  <a:lumMod val="75000"/>
                  <a:lumOff val="25000"/>
                </a:schemeClr>
              </a:solidFill>
              <a:latin typeface="標楷體" pitchFamily="65" charset="-120"/>
              <a:ea typeface="標楷體" pitchFamily="65" charset="-120"/>
            </a:endParaRPr>
          </a:p>
        </p:txBody>
      </p:sp>
      <p:pic>
        <p:nvPicPr>
          <p:cNvPr id="80900" name="Picture 5" descr="MCNA00388_0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46938" y="5732463"/>
            <a:ext cx="16208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824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358775" y="1131888"/>
            <a:ext cx="8785225" cy="4343400"/>
          </a:xfrm>
          <a:prstGeom prst="rect">
            <a:avLst/>
          </a:prstGeom>
        </p:spPr>
        <p:txBody>
          <a:bodyPr rtlCol="0">
            <a:normAutofit/>
          </a:bodyPr>
          <a:lstStyle/>
          <a:p>
            <a:pPr indent="-182880" eaLnBrk="1" fontAlgn="auto" hangingPunct="1">
              <a:lnSpc>
                <a:spcPct val="90000"/>
              </a:lnSpc>
              <a:buClr>
                <a:schemeClr val="accent6">
                  <a:lumMod val="75000"/>
                </a:schemeClr>
              </a:buClr>
              <a:defRPr/>
            </a:pPr>
            <a:r>
              <a:rPr lang="zh-TW" altLang="en-US" sz="3200" u="sng" dirty="0">
                <a:solidFill>
                  <a:srgbClr val="C00000"/>
                </a:solidFill>
                <a:latin typeface="微軟正黑體" panose="020B0604030504040204" pitchFamily="34" charset="-120"/>
                <a:ea typeface="微軟正黑體" panose="020B0604030504040204" pitchFamily="34" charset="-120"/>
              </a:rPr>
              <a:t>刊登廣告及銷售</a:t>
            </a:r>
          </a:p>
          <a:p>
            <a:pPr indent="-182880" eaLnBrk="1" fontAlgn="auto" hangingPunct="1">
              <a:lnSpc>
                <a:spcPct val="90000"/>
              </a:lnSpc>
              <a:buClr>
                <a:schemeClr val="accent6">
                  <a:lumMod val="75000"/>
                </a:schemeClr>
              </a:buClr>
              <a:buFontTx/>
              <a:buNone/>
              <a:defRPr/>
            </a:pPr>
            <a:r>
              <a:rPr lang="zh-TW" altLang="en-US" sz="3200" dirty="0" smtClean="0">
                <a:solidFill>
                  <a:schemeClr val="tx1">
                    <a:lumMod val="95000"/>
                    <a:lumOff val="5000"/>
                  </a:schemeClr>
                </a:solidFill>
                <a:latin typeface="微軟正黑體" panose="020B0604030504040204" pitchFamily="34" charset="-120"/>
                <a:ea typeface="微軟正黑體" panose="020B0604030504040204" pitchFamily="34" charset="-120"/>
              </a:rPr>
              <a:t> 經紀</a:t>
            </a:r>
            <a:r>
              <a:rPr lang="zh-TW" altLang="en-US" sz="3200" dirty="0">
                <a:solidFill>
                  <a:schemeClr val="tx1">
                    <a:lumMod val="95000"/>
                    <a:lumOff val="5000"/>
                  </a:schemeClr>
                </a:solidFill>
                <a:latin typeface="微軟正黑體" panose="020B0604030504040204" pitchFamily="34" charset="-120"/>
                <a:ea typeface="微軟正黑體" panose="020B0604030504040204" pitchFamily="34" charset="-120"/>
              </a:rPr>
              <a:t>業與委託人簽訂委託契約書後，方</a:t>
            </a:r>
            <a:r>
              <a:rPr lang="zh-TW" altLang="en-US" sz="3200" dirty="0" smtClean="0">
                <a:solidFill>
                  <a:schemeClr val="tx1">
                    <a:lumMod val="95000"/>
                    <a:lumOff val="5000"/>
                  </a:schemeClr>
                </a:solidFill>
                <a:latin typeface="微軟正黑體" panose="020B0604030504040204" pitchFamily="34" charset="-120"/>
                <a:ea typeface="微軟正黑體" panose="020B0604030504040204" pitchFamily="34" charset="-120"/>
              </a:rPr>
              <a:t>得刊登廣告及銷售 </a:t>
            </a:r>
            <a:endParaRPr lang="zh-TW" altLang="en-US" sz="32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indent="-182880" eaLnBrk="1" fontAlgn="auto" hangingPunct="1">
              <a:lnSpc>
                <a:spcPct val="90000"/>
              </a:lnSpc>
              <a:buClr>
                <a:schemeClr val="accent6">
                  <a:lumMod val="75000"/>
                </a:schemeClr>
              </a:buClr>
              <a:defRPr/>
            </a:pPr>
            <a:r>
              <a:rPr lang="zh-TW" altLang="en-US" sz="3200" u="sng" dirty="0">
                <a:solidFill>
                  <a:srgbClr val="C00000"/>
                </a:solidFill>
                <a:latin typeface="微軟正黑體" panose="020B0604030504040204" pitchFamily="34" charset="-120"/>
                <a:ea typeface="微軟正黑體" panose="020B0604030504040204" pitchFamily="34" charset="-120"/>
              </a:rPr>
              <a:t>不動產說明書</a:t>
            </a:r>
          </a:p>
          <a:p>
            <a:pPr indent="-182880" eaLnBrk="1" fontAlgn="auto" hangingPunct="1">
              <a:lnSpc>
                <a:spcPct val="90000"/>
              </a:lnSpc>
              <a:buClr>
                <a:schemeClr val="accent6">
                  <a:lumMod val="75000"/>
                </a:schemeClr>
              </a:buClr>
              <a:buFontTx/>
              <a:buNone/>
              <a:defRPr/>
            </a:pPr>
            <a:r>
              <a:rPr lang="zh-TW" altLang="en-US" sz="3200" dirty="0" smtClean="0">
                <a:solidFill>
                  <a:schemeClr val="tx1">
                    <a:lumMod val="95000"/>
                    <a:lumOff val="5000"/>
                  </a:schemeClr>
                </a:solidFill>
                <a:latin typeface="微軟正黑體" panose="020B0604030504040204" pitchFamily="34" charset="-120"/>
                <a:ea typeface="微軟正黑體" panose="020B0604030504040204" pitchFamily="34" charset="-120"/>
              </a:rPr>
              <a:t> 經紀</a:t>
            </a:r>
            <a:r>
              <a:rPr lang="zh-TW" altLang="en-US" sz="3200" dirty="0">
                <a:solidFill>
                  <a:schemeClr val="tx1">
                    <a:lumMod val="95000"/>
                    <a:lumOff val="5000"/>
                  </a:schemeClr>
                </a:solidFill>
                <a:latin typeface="微軟正黑體" panose="020B0604030504040204" pitchFamily="34" charset="-120"/>
                <a:ea typeface="微軟正黑體" panose="020B0604030504040204" pitchFamily="34" charset="-120"/>
              </a:rPr>
              <a:t>人員在執行業務過程中，應以</a:t>
            </a:r>
            <a:r>
              <a:rPr lang="zh-TW" altLang="en-US" sz="3200" dirty="0" smtClean="0">
                <a:solidFill>
                  <a:schemeClr val="tx1">
                    <a:lumMod val="95000"/>
                    <a:lumOff val="5000"/>
                  </a:schemeClr>
                </a:solidFill>
                <a:latin typeface="微軟正黑體" panose="020B0604030504040204" pitchFamily="34" charset="-120"/>
                <a:ea typeface="微軟正黑體" panose="020B0604030504040204" pitchFamily="34" charset="-120"/>
              </a:rPr>
              <a:t>不動產說明書</a:t>
            </a:r>
            <a:r>
              <a:rPr lang="zh-TW" altLang="en-US" sz="3200" dirty="0">
                <a:solidFill>
                  <a:schemeClr val="tx1">
                    <a:lumMod val="95000"/>
                    <a:lumOff val="5000"/>
                  </a:schemeClr>
                </a:solidFill>
                <a:latin typeface="微軟正黑體" panose="020B0604030504040204" pitchFamily="34" charset="-120"/>
                <a:ea typeface="微軟正黑體" panose="020B0604030504040204" pitchFamily="34" charset="-120"/>
              </a:rPr>
              <a:t>向與委託人交易之相對人</a:t>
            </a:r>
            <a:r>
              <a:rPr lang="zh-TW" altLang="en-US" sz="3200" dirty="0" smtClean="0">
                <a:solidFill>
                  <a:schemeClr val="tx1">
                    <a:lumMod val="95000"/>
                    <a:lumOff val="5000"/>
                  </a:schemeClr>
                </a:solidFill>
                <a:latin typeface="微軟正黑體" panose="020B0604030504040204" pitchFamily="34" charset="-120"/>
                <a:ea typeface="微軟正黑體" panose="020B0604030504040204" pitchFamily="34" charset="-120"/>
              </a:rPr>
              <a:t>解說 </a:t>
            </a:r>
            <a:endParaRPr lang="zh-TW" altLang="en-US" sz="32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indent="-182880" eaLnBrk="1" fontAlgn="auto" hangingPunct="1">
              <a:lnSpc>
                <a:spcPct val="90000"/>
              </a:lnSpc>
              <a:buClr>
                <a:schemeClr val="accent6">
                  <a:lumMod val="75000"/>
                </a:schemeClr>
              </a:buClr>
              <a:defRPr/>
            </a:pPr>
            <a:r>
              <a:rPr lang="zh-TW" altLang="en-US" sz="3200" u="sng" dirty="0">
                <a:solidFill>
                  <a:srgbClr val="C00000"/>
                </a:solidFill>
                <a:latin typeface="微軟正黑體" panose="020B0604030504040204" pitchFamily="34" charset="-120"/>
                <a:ea typeface="微軟正黑體" panose="020B0604030504040204" pitchFamily="34" charset="-120"/>
              </a:rPr>
              <a:t>不得洩漏</a:t>
            </a:r>
            <a:r>
              <a:rPr lang="zh-TW" altLang="en-US" sz="3200" u="sng" dirty="0" smtClean="0">
                <a:solidFill>
                  <a:srgbClr val="C00000"/>
                </a:solidFill>
                <a:latin typeface="微軟正黑體" panose="020B0604030504040204" pitchFamily="34" charset="-120"/>
                <a:ea typeface="微軟正黑體" panose="020B0604030504040204" pitchFamily="34" charset="-120"/>
              </a:rPr>
              <a:t>他人祕密</a:t>
            </a:r>
            <a:endParaRPr lang="zh-TW" altLang="en-US" sz="3200" u="sng" dirty="0">
              <a:solidFill>
                <a:srgbClr val="C00000"/>
              </a:solidFill>
              <a:latin typeface="微軟正黑體" panose="020B0604030504040204" pitchFamily="34" charset="-120"/>
              <a:ea typeface="微軟正黑體" panose="020B0604030504040204" pitchFamily="34" charset="-120"/>
            </a:endParaRPr>
          </a:p>
          <a:p>
            <a:pPr indent="-182880" eaLnBrk="1" fontAlgn="auto" hangingPunct="1">
              <a:lnSpc>
                <a:spcPct val="90000"/>
              </a:lnSpc>
              <a:buClr>
                <a:schemeClr val="accent6">
                  <a:lumMod val="75000"/>
                </a:schemeClr>
              </a:buClr>
              <a:buFontTx/>
              <a:buNone/>
              <a:defRPr/>
            </a:pPr>
            <a:r>
              <a:rPr lang="zh-TW" altLang="en-US" sz="3200" dirty="0" smtClean="0">
                <a:solidFill>
                  <a:schemeClr val="tx1">
                    <a:lumMod val="95000"/>
                    <a:lumOff val="5000"/>
                  </a:schemeClr>
                </a:solidFill>
                <a:latin typeface="微軟正黑體" panose="020B0604030504040204" pitchFamily="34" charset="-120"/>
                <a:ea typeface="微軟正黑體" panose="020B0604030504040204" pitchFamily="34" charset="-120"/>
              </a:rPr>
              <a:t> 違反</a:t>
            </a:r>
            <a:r>
              <a:rPr lang="zh-TW" altLang="en-US" sz="3200" dirty="0">
                <a:solidFill>
                  <a:schemeClr val="tx1">
                    <a:lumMod val="95000"/>
                    <a:lumOff val="5000"/>
                  </a:schemeClr>
                </a:solidFill>
                <a:latin typeface="微軟正黑體" panose="020B0604030504040204" pitchFamily="34" charset="-120"/>
                <a:ea typeface="微軟正黑體" panose="020B0604030504040204" pitchFamily="34" charset="-120"/>
              </a:rPr>
              <a:t>規定，則可予</a:t>
            </a:r>
            <a:r>
              <a:rPr lang="zh-TW" altLang="en-US" sz="3200" dirty="0" smtClean="0">
                <a:solidFill>
                  <a:schemeClr val="tx1">
                    <a:lumMod val="95000"/>
                    <a:lumOff val="5000"/>
                  </a:schemeClr>
                </a:solidFill>
                <a:latin typeface="微軟正黑體" panose="020B0604030504040204" pitchFamily="34" charset="-120"/>
                <a:ea typeface="微軟正黑體" panose="020B0604030504040204" pitchFamily="34" charset="-120"/>
              </a:rPr>
              <a:t>申誡</a:t>
            </a:r>
            <a:r>
              <a:rPr lang="zh-TW" altLang="en-US" sz="2800" dirty="0" smtClean="0">
                <a:solidFill>
                  <a:schemeClr val="tx1">
                    <a:lumMod val="95000"/>
                    <a:lumOff val="5000"/>
                  </a:schemeClr>
                </a:solidFill>
                <a:latin typeface="微軟正黑體" panose="020B0604030504040204" pitchFamily="34" charset="-120"/>
                <a:ea typeface="微軟正黑體" panose="020B0604030504040204" pitchFamily="34" charset="-120"/>
              </a:rPr>
              <a:t> </a:t>
            </a:r>
            <a:endPar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indent="-182880" eaLnBrk="1" fontAlgn="auto" hangingPunct="1">
              <a:lnSpc>
                <a:spcPct val="90000"/>
              </a:lnSpc>
              <a:buClr>
                <a:schemeClr val="accent6">
                  <a:lumMod val="75000"/>
                </a:schemeClr>
              </a:buClr>
              <a:buFontTx/>
              <a:buNone/>
              <a:defRPr/>
            </a:pPr>
            <a:endParaRPr lang="en-US" altLang="zh-TW" dirty="0">
              <a:solidFill>
                <a:schemeClr val="tx1">
                  <a:lumMod val="75000"/>
                  <a:lumOff val="25000"/>
                </a:schemeClr>
              </a:solidFill>
              <a:latin typeface="標楷體" pitchFamily="65" charset="-120"/>
              <a:ea typeface="標楷體" pitchFamily="65" charset="-120"/>
            </a:endParaRPr>
          </a:p>
        </p:txBody>
      </p:sp>
      <p:pic>
        <p:nvPicPr>
          <p:cNvPr id="91143" name="Picture 10" descr="MCj03954120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440645">
            <a:off x="7925511" y="5455717"/>
            <a:ext cx="4984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89" y="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68874" y="0"/>
            <a:ext cx="55848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05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6197"/>
            <a:ext cx="8229600" cy="936104"/>
          </a:xfrm>
        </p:spPr>
        <p:txBody>
          <a:bodyPr>
            <a:normAutofit/>
          </a:bodyPr>
          <a:lstStyle/>
          <a:p>
            <a:r>
              <a:rPr lang="zh-TW" altLang="en-US" dirty="0">
                <a:solidFill>
                  <a:schemeClr val="bg1"/>
                </a:solidFill>
                <a:latin typeface="微軟正黑體" panose="020B0604030504040204" pitchFamily="34" charset="-120"/>
                <a:ea typeface="微軟正黑體" panose="020B0604030504040204" pitchFamily="34" charset="-120"/>
              </a:rPr>
              <a:t>企業</a:t>
            </a:r>
            <a:r>
              <a:rPr lang="zh-TW" altLang="en-US" dirty="0" smtClean="0">
                <a:solidFill>
                  <a:schemeClr val="bg1"/>
                </a:solidFill>
                <a:latin typeface="微軟正黑體" panose="020B0604030504040204" pitchFamily="34" charset="-120"/>
                <a:ea typeface="微軟正黑體" panose="020B0604030504040204" pitchFamily="34" charset="-120"/>
              </a:rPr>
              <a:t>倫理</a:t>
            </a:r>
            <a:r>
              <a:rPr lang="zh-TW" altLang="en-US" dirty="0">
                <a:solidFill>
                  <a:schemeClr val="bg1"/>
                </a:solidFill>
                <a:latin typeface="微軟正黑體" panose="020B0604030504040204" pitchFamily="34" charset="-120"/>
                <a:ea typeface="微軟正黑體" panose="020B0604030504040204" pitchFamily="34" charset="-120"/>
              </a:rPr>
              <a:t>應遵守公平正義的原則</a:t>
            </a:r>
          </a:p>
        </p:txBody>
      </p:sp>
      <p:sp>
        <p:nvSpPr>
          <p:cNvPr id="3" name="內容版面配置區 2"/>
          <p:cNvSpPr>
            <a:spLocks noGrp="1"/>
          </p:cNvSpPr>
          <p:nvPr>
            <p:ph idx="1"/>
          </p:nvPr>
        </p:nvSpPr>
        <p:spPr>
          <a:xfrm>
            <a:off x="457200" y="1340768"/>
            <a:ext cx="8291264" cy="4785395"/>
          </a:xfrm>
        </p:spPr>
        <p:txBody>
          <a:bodyPr>
            <a:normAutofit/>
          </a:bodyPr>
          <a:lstStyle/>
          <a:p>
            <a:r>
              <a:rPr lang="zh-TW" altLang="en-US" b="1" dirty="0" smtClean="0">
                <a:latin typeface="微軟正黑體" panose="020B0604030504040204" pitchFamily="34" charset="-120"/>
                <a:ea typeface="微軟正黑體" panose="020B0604030504040204" pitchFamily="34" charset="-120"/>
              </a:rPr>
              <a:t>企業</a:t>
            </a:r>
            <a:r>
              <a:rPr lang="zh-TW" altLang="en-US" b="1" dirty="0">
                <a:latin typeface="微軟正黑體" panose="020B0604030504040204" pitchFamily="34" charset="-120"/>
                <a:ea typeface="微軟正黑體" panose="020B0604030504040204" pitchFamily="34" charset="-120"/>
              </a:rPr>
              <a:t>在追求利潤的過程中，應遵守公平正義的原則，也就是「公平義取天下財</a:t>
            </a:r>
            <a:r>
              <a:rPr lang="zh-TW" altLang="en-US" b="1" dirty="0" smtClean="0">
                <a:latin typeface="微軟正黑體" panose="020B0604030504040204" pitchFamily="34" charset="-120"/>
                <a:ea typeface="微軟正黑體" panose="020B0604030504040204" pitchFamily="34" charset="-120"/>
              </a:rPr>
              <a:t>」</a:t>
            </a:r>
            <a:endParaRPr lang="en-US" altLang="zh-TW" b="1" dirty="0" smtClean="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企業社會責任強調企業對顧客、員工、生意夥伴、環境和社區的責任；這樣才能永續經營、長期獲利，同時並達到社會全體最大的利益</a:t>
            </a:r>
            <a:endParaRPr lang="en-US" altLang="zh-TW" b="1" dirty="0">
              <a:latin typeface="微軟正黑體" panose="020B0604030504040204" pitchFamily="34" charset="-120"/>
              <a:ea typeface="微軟正黑體" panose="020B0604030504040204" pitchFamily="34" charset="-120"/>
            </a:endParaRPr>
          </a:p>
          <a:p>
            <a:pPr marL="0" indent="0">
              <a:buFontTx/>
              <a:buNone/>
            </a:pPr>
            <a:r>
              <a:rPr lang="zh-TW" altLang="en-US" b="1" dirty="0">
                <a:solidFill>
                  <a:schemeClr val="accent1">
                    <a:lumMod val="75000"/>
                  </a:schemeClr>
                </a:solidFill>
                <a:latin typeface="微軟正黑體" panose="020B0604030504040204" pitchFamily="34" charset="-120"/>
                <a:ea typeface="微軟正黑體" panose="020B0604030504040204" pitchFamily="34" charset="-120"/>
              </a:rPr>
              <a:t>對內：同事倫理、勞方及資方倫理、工作、</a:t>
            </a:r>
            <a:r>
              <a:rPr lang="zh-TW" altLang="en-US" b="1" dirty="0" smtClean="0">
                <a:solidFill>
                  <a:schemeClr val="accent1">
                    <a:lumMod val="75000"/>
                  </a:schemeClr>
                </a:solidFill>
                <a:latin typeface="微軟正黑體" panose="020B0604030504040204" pitchFamily="34" charset="-120"/>
                <a:ea typeface="微軟正黑體" panose="020B0604030504040204" pitchFamily="34" charset="-120"/>
              </a:rPr>
              <a:t>經營</a:t>
            </a:r>
            <a:endParaRPr lang="en-US" altLang="zh-TW" b="1" dirty="0">
              <a:solidFill>
                <a:schemeClr val="accent1">
                  <a:lumMod val="75000"/>
                </a:schemeClr>
              </a:solidFill>
              <a:latin typeface="微軟正黑體" panose="020B0604030504040204" pitchFamily="34" charset="-120"/>
              <a:ea typeface="微軟正黑體" panose="020B0604030504040204" pitchFamily="34" charset="-120"/>
            </a:endParaRPr>
          </a:p>
          <a:p>
            <a:pPr marL="0" indent="0">
              <a:buFontTx/>
              <a:buNone/>
            </a:pPr>
            <a:r>
              <a:rPr lang="zh-TW" altLang="en-US" b="1" dirty="0">
                <a:solidFill>
                  <a:schemeClr val="accent1">
                    <a:lumMod val="75000"/>
                  </a:schemeClr>
                </a:solidFill>
                <a:latin typeface="微軟正黑體" panose="020B0604030504040204" pitchFamily="34" charset="-120"/>
                <a:ea typeface="微軟正黑體" panose="020B0604030504040204" pitchFamily="34" charset="-120"/>
              </a:rPr>
              <a:t>對外：客戶、社會倫理、社會公益</a:t>
            </a:r>
          </a:p>
          <a:p>
            <a:endParaRPr lang="zh-TW" altLang="en-US" dirty="0">
              <a:solidFill>
                <a:schemeClr val="accent1">
                  <a:lumMod val="75000"/>
                </a:schemeClr>
              </a:solidFill>
            </a:endParaRPr>
          </a:p>
        </p:txBody>
      </p:sp>
    </p:spTree>
    <p:extLst>
      <p:ext uri="{BB962C8B-B14F-4D97-AF65-F5344CB8AC3E}">
        <p14:creationId xmlns:p14="http://schemas.microsoft.com/office/powerpoint/2010/main" val="256877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1296" y="116632"/>
            <a:ext cx="8229600" cy="634082"/>
          </a:xfrm>
        </p:spPr>
        <p:txBody>
          <a:bodyPr>
            <a:norm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內政部頒「不動產說明書」應記載事項</a:t>
            </a:r>
          </a:p>
        </p:txBody>
      </p:sp>
      <p:sp>
        <p:nvSpPr>
          <p:cNvPr id="3" name="內容版面配置區 2"/>
          <p:cNvSpPr>
            <a:spLocks noGrp="1"/>
          </p:cNvSpPr>
          <p:nvPr>
            <p:ph idx="1"/>
          </p:nvPr>
        </p:nvSpPr>
        <p:spPr>
          <a:xfrm>
            <a:off x="323528" y="1124744"/>
            <a:ext cx="8640960" cy="5472608"/>
          </a:xfrm>
        </p:spPr>
        <p:txBody>
          <a:bodyPr>
            <a:normAutofit fontScale="62500" lnSpcReduction="20000"/>
          </a:bodyPr>
          <a:lstStyle/>
          <a:p>
            <a:r>
              <a:rPr lang="zh-TW" altLang="en-US" sz="4300" dirty="0">
                <a:latin typeface="微軟正黑體" panose="020B0604030504040204" pitchFamily="34" charset="-120"/>
                <a:ea typeface="微軟正黑體" panose="020B0604030504040204" pitchFamily="34" charset="-120"/>
              </a:rPr>
              <a:t>土地之應記載事項</a:t>
            </a:r>
          </a:p>
          <a:p>
            <a:r>
              <a:rPr lang="zh-TW" altLang="en-US" sz="4300" dirty="0">
                <a:latin typeface="微軟正黑體" panose="020B0604030504040204" pitchFamily="34" charset="-120"/>
                <a:ea typeface="微軟正黑體" panose="020B0604030504040204" pitchFamily="34" charset="-120"/>
              </a:rPr>
              <a:t>土地標示及權利範圍</a:t>
            </a:r>
          </a:p>
          <a:p>
            <a:r>
              <a:rPr lang="zh-TW" altLang="en-US" sz="4300" dirty="0">
                <a:latin typeface="微軟正黑體" panose="020B0604030504040204" pitchFamily="34" charset="-120"/>
                <a:ea typeface="微軟正黑體" panose="020B0604030504040204" pitchFamily="34" charset="-120"/>
              </a:rPr>
              <a:t>權利</a:t>
            </a:r>
            <a:r>
              <a:rPr lang="zh-TW" altLang="en-US" sz="4300" dirty="0" smtClean="0">
                <a:latin typeface="微軟正黑體" panose="020B0604030504040204" pitchFamily="34" charset="-120"/>
                <a:ea typeface="微軟正黑體" panose="020B0604030504040204" pitchFamily="34" charset="-120"/>
              </a:rPr>
              <a:t>種類</a:t>
            </a:r>
            <a:endParaRPr lang="zh-TW" altLang="en-US" sz="4300" dirty="0">
              <a:latin typeface="微軟正黑體" panose="020B0604030504040204" pitchFamily="34" charset="-120"/>
              <a:ea typeface="微軟正黑體" panose="020B0604030504040204" pitchFamily="34" charset="-120"/>
            </a:endParaRPr>
          </a:p>
          <a:p>
            <a:r>
              <a:rPr lang="zh-TW" altLang="en-US" sz="4300" dirty="0">
                <a:latin typeface="微軟正黑體" panose="020B0604030504040204" pitchFamily="34" charset="-120"/>
                <a:ea typeface="微軟正黑體" panose="020B0604030504040204" pitchFamily="34" charset="-120"/>
              </a:rPr>
              <a:t>交易權利種類及其登記狀態</a:t>
            </a:r>
          </a:p>
          <a:p>
            <a:r>
              <a:rPr lang="zh-TW" altLang="en-US" sz="4300" dirty="0">
                <a:latin typeface="微軟正黑體" panose="020B0604030504040204" pitchFamily="34" charset="-120"/>
                <a:ea typeface="微軟正黑體" panose="020B0604030504040204" pitchFamily="34" charset="-120"/>
              </a:rPr>
              <a:t>目前管理與使用</a:t>
            </a:r>
            <a:r>
              <a:rPr lang="zh-TW" altLang="en-US" sz="4300" dirty="0" smtClean="0">
                <a:latin typeface="微軟正黑體" panose="020B0604030504040204" pitchFamily="34" charset="-120"/>
                <a:ea typeface="微軟正黑體" panose="020B0604030504040204" pitchFamily="34" charset="-120"/>
              </a:rPr>
              <a:t>情況</a:t>
            </a:r>
            <a:endParaRPr lang="zh-TW" altLang="en-US" sz="4300" dirty="0">
              <a:latin typeface="微軟正黑體" panose="020B0604030504040204" pitchFamily="34" charset="-120"/>
              <a:ea typeface="微軟正黑體" panose="020B0604030504040204" pitchFamily="34" charset="-120"/>
            </a:endParaRPr>
          </a:p>
          <a:p>
            <a:r>
              <a:rPr lang="zh-TW" altLang="en-US" sz="4300" dirty="0">
                <a:latin typeface="微軟正黑體" panose="020B0604030504040204" pitchFamily="34" charset="-120"/>
                <a:ea typeface="微軟正黑體" panose="020B0604030504040204" pitchFamily="34" charset="-120"/>
              </a:rPr>
              <a:t>土地使用管制內容</a:t>
            </a:r>
            <a:br>
              <a:rPr lang="zh-TW" altLang="en-US" sz="4300" dirty="0">
                <a:latin typeface="微軟正黑體" panose="020B0604030504040204" pitchFamily="34" charset="-120"/>
                <a:ea typeface="微軟正黑體" panose="020B0604030504040204" pitchFamily="34" charset="-120"/>
              </a:rPr>
            </a:br>
            <a:r>
              <a:rPr lang="en-US" altLang="zh-TW" sz="4300" dirty="0">
                <a:latin typeface="微軟正黑體" panose="020B0604030504040204" pitchFamily="34" charset="-120"/>
                <a:ea typeface="微軟正黑體" panose="020B0604030504040204" pitchFamily="34" charset="-120"/>
              </a:rPr>
              <a:t>‧ </a:t>
            </a:r>
            <a:r>
              <a:rPr lang="zh-TW" altLang="en-US" sz="4300" dirty="0" smtClean="0">
                <a:latin typeface="微軟正黑體" panose="020B0604030504040204" pitchFamily="34" charset="-120"/>
                <a:ea typeface="微軟正黑體" panose="020B0604030504040204" pitchFamily="34" charset="-120"/>
              </a:rPr>
              <a:t>都市計畫土地使用分區</a:t>
            </a:r>
            <a:r>
              <a:rPr lang="zh-TW" altLang="en-US" sz="4300" dirty="0">
                <a:latin typeface="微軟正黑體" panose="020B0604030504040204" pitchFamily="34" charset="-120"/>
                <a:ea typeface="微軟正黑體" panose="020B0604030504040204" pitchFamily="34" charset="-120"/>
              </a:rPr>
              <a:t/>
            </a:r>
            <a:br>
              <a:rPr lang="zh-TW" altLang="en-US" sz="4300" dirty="0">
                <a:latin typeface="微軟正黑體" panose="020B0604030504040204" pitchFamily="34" charset="-120"/>
                <a:ea typeface="微軟正黑體" panose="020B0604030504040204" pitchFamily="34" charset="-120"/>
              </a:rPr>
            </a:br>
            <a:r>
              <a:rPr lang="en-US" altLang="zh-TW" sz="4300" dirty="0">
                <a:latin typeface="微軟正黑體" panose="020B0604030504040204" pitchFamily="34" charset="-120"/>
                <a:ea typeface="微軟正黑體" panose="020B0604030504040204" pitchFamily="34" charset="-120"/>
              </a:rPr>
              <a:t>‧ </a:t>
            </a:r>
            <a:r>
              <a:rPr lang="zh-TW" altLang="en-US" sz="4300" dirty="0">
                <a:latin typeface="微軟正黑體" panose="020B0604030504040204" pitchFamily="34" charset="-120"/>
                <a:ea typeface="微軟正黑體" panose="020B0604030504040204" pitchFamily="34" charset="-120"/>
              </a:rPr>
              <a:t>法定建蔽率</a:t>
            </a:r>
            <a:br>
              <a:rPr lang="zh-TW" altLang="en-US" sz="4300" dirty="0">
                <a:latin typeface="微軟正黑體" panose="020B0604030504040204" pitchFamily="34" charset="-120"/>
                <a:ea typeface="微軟正黑體" panose="020B0604030504040204" pitchFamily="34" charset="-120"/>
              </a:rPr>
            </a:br>
            <a:r>
              <a:rPr lang="en-US" altLang="zh-TW" sz="4300" dirty="0">
                <a:latin typeface="微軟正黑體" panose="020B0604030504040204" pitchFamily="34" charset="-120"/>
                <a:ea typeface="微軟正黑體" panose="020B0604030504040204" pitchFamily="34" charset="-120"/>
              </a:rPr>
              <a:t>‧ </a:t>
            </a:r>
            <a:r>
              <a:rPr lang="zh-TW" altLang="en-US" sz="4300" dirty="0">
                <a:latin typeface="微軟正黑體" panose="020B0604030504040204" pitchFamily="34" charset="-120"/>
                <a:ea typeface="微軟正黑體" panose="020B0604030504040204" pitchFamily="34" charset="-120"/>
              </a:rPr>
              <a:t>法定容積率</a:t>
            </a:r>
            <a:br>
              <a:rPr lang="zh-TW" altLang="en-US" sz="4300" dirty="0">
                <a:latin typeface="微軟正黑體" panose="020B0604030504040204" pitchFamily="34" charset="-120"/>
                <a:ea typeface="微軟正黑體" panose="020B0604030504040204" pitchFamily="34" charset="-120"/>
              </a:rPr>
            </a:br>
            <a:r>
              <a:rPr lang="en-US" altLang="zh-TW" sz="4300" dirty="0">
                <a:latin typeface="微軟正黑體" panose="020B0604030504040204" pitchFamily="34" charset="-120"/>
                <a:ea typeface="微軟正黑體" panose="020B0604030504040204" pitchFamily="34" charset="-120"/>
              </a:rPr>
              <a:t>‧ </a:t>
            </a:r>
            <a:r>
              <a:rPr lang="zh-TW" altLang="en-US" sz="4300" dirty="0">
                <a:latin typeface="微軟正黑體" panose="020B0604030504040204" pitchFamily="34" charset="-120"/>
                <a:ea typeface="微軟正黑體" panose="020B0604030504040204" pitchFamily="34" charset="-120"/>
              </a:rPr>
              <a:t>開發方式限制</a:t>
            </a:r>
          </a:p>
          <a:p>
            <a:r>
              <a:rPr lang="zh-TW" altLang="en-US" sz="4300" dirty="0">
                <a:latin typeface="微軟正黑體" panose="020B0604030504040204" pitchFamily="34" charset="-120"/>
                <a:ea typeface="微軟正黑體" panose="020B0604030504040204" pitchFamily="34" charset="-120"/>
              </a:rPr>
              <a:t>土地權利登記</a:t>
            </a:r>
            <a:r>
              <a:rPr lang="zh-TW" altLang="en-US" sz="4300" dirty="0" smtClean="0">
                <a:latin typeface="微軟正黑體" panose="020B0604030504040204" pitchFamily="34" charset="-120"/>
                <a:ea typeface="微軟正黑體" panose="020B0604030504040204" pitchFamily="34" charset="-120"/>
              </a:rPr>
              <a:t>狀態</a:t>
            </a:r>
            <a:endParaRPr lang="zh-TW" altLang="en-US" sz="4300" dirty="0">
              <a:latin typeface="微軟正黑體" panose="020B0604030504040204" pitchFamily="34" charset="-120"/>
              <a:ea typeface="微軟正黑體" panose="020B0604030504040204" pitchFamily="34" charset="-120"/>
            </a:endParaRPr>
          </a:p>
          <a:p>
            <a:r>
              <a:rPr lang="zh-TW" altLang="en-US" sz="4300" dirty="0">
                <a:latin typeface="微軟正黑體" panose="020B0604030504040204" pitchFamily="34" charset="-120"/>
                <a:ea typeface="微軟正黑體" panose="020B0604030504040204" pitchFamily="34" charset="-120"/>
              </a:rPr>
              <a:t>重要交易</a:t>
            </a:r>
            <a:r>
              <a:rPr lang="zh-TW" altLang="en-US" sz="4300" dirty="0" smtClean="0">
                <a:latin typeface="微軟正黑體" panose="020B0604030504040204" pitchFamily="34" charset="-120"/>
                <a:ea typeface="微軟正黑體" panose="020B0604030504040204" pitchFamily="34" charset="-120"/>
              </a:rPr>
              <a:t>條件</a:t>
            </a:r>
            <a:r>
              <a:rPr lang="zh-TW" altLang="en-US" sz="4300" dirty="0">
                <a:latin typeface="微軟正黑體" panose="020B0604030504040204" pitchFamily="34" charset="-120"/>
                <a:ea typeface="微軟正黑體" panose="020B0604030504040204" pitchFamily="34" charset="-120"/>
              </a:rPr>
              <a:t/>
            </a:r>
            <a:br>
              <a:rPr lang="zh-TW" altLang="en-US" sz="4300" dirty="0">
                <a:latin typeface="微軟正黑體" panose="020B0604030504040204" pitchFamily="34" charset="-120"/>
                <a:ea typeface="微軟正黑體" panose="020B0604030504040204" pitchFamily="34" charset="-120"/>
              </a:rPr>
            </a:br>
            <a:r>
              <a:rPr lang="en-US" altLang="zh-TW" sz="4300" dirty="0">
                <a:latin typeface="微軟正黑體" panose="020B0604030504040204" pitchFamily="34" charset="-120"/>
                <a:ea typeface="微軟正黑體" panose="020B0604030504040204" pitchFamily="34" charset="-120"/>
              </a:rPr>
              <a:t>(a) </a:t>
            </a:r>
            <a:r>
              <a:rPr lang="zh-TW" altLang="en-US" sz="4300" dirty="0">
                <a:latin typeface="微軟正黑體" panose="020B0604030504040204" pitchFamily="34" charset="-120"/>
                <a:ea typeface="微軟正黑體" panose="020B0604030504040204" pitchFamily="34" charset="-120"/>
              </a:rPr>
              <a:t>應納稅額、規費項目、其他費用</a:t>
            </a:r>
            <a:br>
              <a:rPr lang="zh-TW" altLang="en-US" sz="4300" dirty="0">
                <a:latin typeface="微軟正黑體" panose="020B0604030504040204" pitchFamily="34" charset="-120"/>
                <a:ea typeface="微軟正黑體" panose="020B0604030504040204" pitchFamily="34" charset="-120"/>
              </a:rPr>
            </a:br>
            <a:r>
              <a:rPr lang="en-US" altLang="zh-TW" sz="4300" dirty="0">
                <a:latin typeface="微軟正黑體" panose="020B0604030504040204" pitchFamily="34" charset="-120"/>
                <a:ea typeface="微軟正黑體" panose="020B0604030504040204" pitchFamily="34" charset="-120"/>
              </a:rPr>
              <a:t>(b) </a:t>
            </a:r>
            <a:r>
              <a:rPr lang="zh-TW" altLang="en-US" sz="4300" dirty="0">
                <a:latin typeface="微軟正黑體" panose="020B0604030504040204" pitchFamily="34" charset="-120"/>
                <a:ea typeface="微軟正黑體" panose="020B0604030504040204" pitchFamily="34" charset="-120"/>
              </a:rPr>
              <a:t>負擔方式：由買賣雙方另以契約約定</a:t>
            </a:r>
          </a:p>
          <a:p>
            <a:endParaRPr lang="zh-TW" altLang="en-US" dirty="0">
              <a:latin typeface="標楷體" panose="03000509000000000000" pitchFamily="65" charset="-120"/>
              <a:ea typeface="標楷體" panose="03000509000000000000" pitchFamily="65" charset="-120"/>
            </a:endParaRPr>
          </a:p>
        </p:txBody>
      </p:sp>
      <p:pic>
        <p:nvPicPr>
          <p:cNvPr id="4" name="Picture 8" descr="MCj03954120000[1]"/>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8100392" y="5589240"/>
            <a:ext cx="63050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9944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44624"/>
            <a:ext cx="8928992" cy="562074"/>
          </a:xfrm>
        </p:spPr>
        <p:txBody>
          <a:bodyPr>
            <a:noAutofit/>
          </a:bodyPr>
          <a:lstStyle/>
          <a:p>
            <a:r>
              <a:rPr lang="zh-TW" altLang="en-US" dirty="0">
                <a:solidFill>
                  <a:srgbClr val="FF0000"/>
                </a:solidFill>
                <a:latin typeface="微軟正黑體" panose="020B0604030504040204" pitchFamily="34" charset="-120"/>
                <a:ea typeface="微軟正黑體" panose="020B0604030504040204" pitchFamily="34" charset="-120"/>
              </a:rPr>
              <a:t>成屋之應記載</a:t>
            </a:r>
            <a:r>
              <a:rPr lang="zh-TW" altLang="en-US" dirty="0" smtClean="0">
                <a:solidFill>
                  <a:srgbClr val="FF0000"/>
                </a:solidFill>
                <a:latin typeface="微軟正黑體" panose="020B0604030504040204" pitchFamily="34" charset="-120"/>
                <a:ea typeface="微軟正黑體" panose="020B0604030504040204" pitchFamily="34" charset="-120"/>
              </a:rPr>
              <a:t>事項</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539552" y="1196752"/>
            <a:ext cx="8229600" cy="5217443"/>
          </a:xfrm>
        </p:spPr>
        <p:txBody>
          <a:bodyPr>
            <a:normAutofit lnSpcReduction="10000"/>
          </a:bodyPr>
          <a:lstStyle/>
          <a:p>
            <a:r>
              <a:rPr lang="zh-TW" altLang="en-US" sz="3600" dirty="0">
                <a:latin typeface="微軟正黑體" panose="020B0604030504040204" pitchFamily="34" charset="-120"/>
                <a:ea typeface="微軟正黑體" panose="020B0604030504040204" pitchFamily="34" charset="-120"/>
              </a:rPr>
              <a:t>建築改良物標示及權利</a:t>
            </a:r>
            <a:r>
              <a:rPr lang="zh-TW" altLang="en-US" sz="3600" dirty="0" smtClean="0">
                <a:latin typeface="微軟正黑體" panose="020B0604030504040204" pitchFamily="34" charset="-120"/>
                <a:ea typeface="微軟正黑體" panose="020B0604030504040204" pitchFamily="34" charset="-120"/>
              </a:rPr>
              <a:t>範圍</a:t>
            </a:r>
            <a:endParaRPr lang="zh-TW" altLang="en-US" sz="3600" dirty="0">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ea typeface="微軟正黑體" panose="020B0604030504040204" pitchFamily="34" charset="-120"/>
              </a:rPr>
              <a:t>權利</a:t>
            </a:r>
            <a:r>
              <a:rPr lang="zh-TW" altLang="en-US" sz="3600" dirty="0" smtClean="0">
                <a:latin typeface="微軟正黑體" panose="020B0604030504040204" pitchFamily="34" charset="-120"/>
                <a:ea typeface="微軟正黑體" panose="020B0604030504040204" pitchFamily="34" charset="-120"/>
              </a:rPr>
              <a:t>種類</a:t>
            </a:r>
            <a:endParaRPr lang="zh-TW" altLang="en-US" sz="3600" dirty="0">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ea typeface="微軟正黑體" panose="020B0604030504040204" pitchFamily="34" charset="-120"/>
              </a:rPr>
              <a:t>建築改良物型態與現況格局</a:t>
            </a:r>
          </a:p>
          <a:p>
            <a:r>
              <a:rPr lang="zh-TW" altLang="en-US" sz="3600" dirty="0">
                <a:latin typeface="微軟正黑體" panose="020B0604030504040204" pitchFamily="34" charset="-120"/>
                <a:ea typeface="微軟正黑體" panose="020B0604030504040204" pitchFamily="34" charset="-120"/>
              </a:rPr>
              <a:t>目前管理與使用</a:t>
            </a:r>
            <a:r>
              <a:rPr lang="zh-TW" altLang="en-US" sz="3600" dirty="0" smtClean="0">
                <a:latin typeface="微軟正黑體" panose="020B0604030504040204" pitchFamily="34" charset="-120"/>
                <a:ea typeface="微軟正黑體" panose="020B0604030504040204" pitchFamily="34" charset="-120"/>
              </a:rPr>
              <a:t>情況</a:t>
            </a:r>
            <a:endParaRPr lang="zh-TW" altLang="en-US" sz="3600" dirty="0">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ea typeface="微軟正黑體" panose="020B0604030504040204" pitchFamily="34" charset="-120"/>
              </a:rPr>
              <a:t>建築改良物權利登記</a:t>
            </a:r>
            <a:r>
              <a:rPr lang="zh-TW" altLang="en-US" sz="3600" dirty="0" smtClean="0">
                <a:latin typeface="微軟正黑體" panose="020B0604030504040204" pitchFamily="34" charset="-120"/>
                <a:ea typeface="微軟正黑體" panose="020B0604030504040204" pitchFamily="34" charset="-120"/>
              </a:rPr>
              <a:t>狀態</a:t>
            </a:r>
            <a:endParaRPr lang="zh-TW" altLang="en-US" sz="3600" dirty="0">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ea typeface="微軟正黑體" panose="020B0604030504040204" pitchFamily="34" charset="-120"/>
              </a:rPr>
              <a:t>建築改良物瑕疵情形</a:t>
            </a:r>
          </a:p>
          <a:p>
            <a:r>
              <a:rPr lang="zh-TW" altLang="en-US" sz="3600" dirty="0">
                <a:latin typeface="微軟正黑體" panose="020B0604030504040204" pitchFamily="34" charset="-120"/>
                <a:ea typeface="微軟正黑體" panose="020B0604030504040204" pitchFamily="34" charset="-120"/>
              </a:rPr>
              <a:t>重要交易</a:t>
            </a:r>
            <a:r>
              <a:rPr lang="zh-TW" altLang="en-US" sz="3600" dirty="0" smtClean="0">
                <a:latin typeface="微軟正黑體" panose="020B0604030504040204" pitchFamily="34" charset="-120"/>
                <a:ea typeface="微軟正黑體" panose="020B0604030504040204" pitchFamily="34" charset="-120"/>
              </a:rPr>
              <a:t>條件</a:t>
            </a:r>
            <a:endParaRPr lang="zh-TW" altLang="en-US" sz="3600" dirty="0">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ea typeface="微軟正黑體" panose="020B0604030504040204" pitchFamily="34" charset="-120"/>
              </a:rPr>
              <a:t>停車位記載情形</a:t>
            </a:r>
          </a:p>
          <a:p>
            <a:endParaRPr lang="zh-TW" altLang="en-US" dirty="0"/>
          </a:p>
        </p:txBody>
      </p:sp>
    </p:spTree>
    <p:extLst>
      <p:ext uri="{BB962C8B-B14F-4D97-AF65-F5344CB8AC3E}">
        <p14:creationId xmlns:p14="http://schemas.microsoft.com/office/powerpoint/2010/main" val="3460104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descr="\\192.168.1.118\Boss\金城段1-10\101.jpg"/>
          <p:cNvPicPr>
            <a:picLocks noChangeAspect="1" noChangeArrowheads="1"/>
          </p:cNvPicPr>
          <p:nvPr/>
        </p:nvPicPr>
        <p:blipFill>
          <a:blip r:embed="rId2" cstate="email">
            <a:extLst>
              <a:ext uri="{28A0092B-C50C-407E-A947-70E740481C1C}">
                <a14:useLocalDpi xmlns:a14="http://schemas.microsoft.com/office/drawing/2010/main"/>
              </a:ext>
            </a:extLst>
          </a:blip>
          <a:srcRect b="-727"/>
          <a:stretch>
            <a:fillRect/>
          </a:stretch>
        </p:blipFill>
        <p:spPr bwMode="auto">
          <a:xfrm>
            <a:off x="6372200" y="1052736"/>
            <a:ext cx="2204952"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標題 1"/>
          <p:cNvSpPr>
            <a:spLocks noGrp="1"/>
          </p:cNvSpPr>
          <p:nvPr>
            <p:ph type="title"/>
          </p:nvPr>
        </p:nvSpPr>
        <p:spPr>
          <a:xfrm>
            <a:off x="1043608" y="44624"/>
            <a:ext cx="6491288" cy="719138"/>
          </a:xfrm>
        </p:spPr>
        <p:txBody>
          <a:bodyPr>
            <a:normAutofit/>
          </a:bodyPr>
          <a:lstStyle/>
          <a:p>
            <a:pPr eaLnBrk="1" hangingPunct="1"/>
            <a:r>
              <a:rPr lang="zh-TW" altLang="en-US" sz="4000" dirty="0" smtClean="0">
                <a:solidFill>
                  <a:schemeClr val="bg1"/>
                </a:solidFill>
                <a:latin typeface="微軟正黑體" panose="020B0604030504040204" pitchFamily="34" charset="-120"/>
                <a:ea typeface="微軟正黑體" panose="020B0604030504040204" pitchFamily="34" charset="-120"/>
              </a:rPr>
              <a:t>土地買賣中常見案例</a:t>
            </a:r>
          </a:p>
        </p:txBody>
      </p:sp>
      <p:sp>
        <p:nvSpPr>
          <p:cNvPr id="3" name="內容版面配置區 2"/>
          <p:cNvSpPr>
            <a:spLocks noGrp="1"/>
          </p:cNvSpPr>
          <p:nvPr>
            <p:ph sz="half" idx="1"/>
          </p:nvPr>
        </p:nvSpPr>
        <p:spPr>
          <a:xfrm>
            <a:off x="539552" y="1196752"/>
            <a:ext cx="5554663" cy="5183187"/>
          </a:xfrm>
        </p:spPr>
        <p:txBody>
          <a:bodyPr>
            <a:normAutofit fontScale="92500" lnSpcReduction="20000"/>
          </a:bodyPr>
          <a:lstStyle/>
          <a:p>
            <a:pPr eaLnBrk="1" hangingPunct="1">
              <a:defRPr/>
            </a:pPr>
            <a:r>
              <a:rPr lang="zh-TW" altLang="en-US" sz="3000" dirty="0" smtClean="0">
                <a:latin typeface="微軟正黑體" panose="020B0604030504040204" pitchFamily="34" charset="-120"/>
                <a:ea typeface="微軟正黑體" panose="020B0604030504040204" pitchFamily="34" charset="-120"/>
              </a:rPr>
              <a:t>鑑界後土地短少或被佔有</a:t>
            </a:r>
            <a:endParaRPr lang="en-US" altLang="zh-TW" sz="3000" dirty="0" smtClean="0">
              <a:latin typeface="微軟正黑體" panose="020B0604030504040204" pitchFamily="34" charset="-120"/>
              <a:ea typeface="微軟正黑體" panose="020B0604030504040204" pitchFamily="34" charset="-120"/>
            </a:endParaRPr>
          </a:p>
          <a:p>
            <a:pPr eaLnBrk="1" hangingPunct="1">
              <a:defRPr/>
            </a:pPr>
            <a:r>
              <a:rPr lang="zh-TW" altLang="en-US" sz="3000" dirty="0">
                <a:latin typeface="微軟正黑體" panose="020B0604030504040204" pitchFamily="34" charset="-120"/>
                <a:ea typeface="微軟正黑體" panose="020B0604030504040204" pitchFamily="34" charset="-120"/>
              </a:rPr>
              <a:t>買完土地後發現土地沒面臨計畫道路</a:t>
            </a:r>
            <a:endParaRPr lang="en-US" altLang="zh-TW" sz="3000" dirty="0" smtClean="0">
              <a:latin typeface="微軟正黑體" panose="020B0604030504040204" pitchFamily="34" charset="-120"/>
              <a:ea typeface="微軟正黑體" panose="020B0604030504040204" pitchFamily="34" charset="-120"/>
            </a:endParaRPr>
          </a:p>
          <a:p>
            <a:pPr eaLnBrk="1" hangingPunct="1">
              <a:defRPr/>
            </a:pPr>
            <a:r>
              <a:rPr lang="zh-TW" altLang="en-US" sz="3000" dirty="0" smtClean="0">
                <a:latin typeface="微軟正黑體" panose="020B0604030504040204" pitchFamily="34" charset="-120"/>
                <a:ea typeface="微軟正黑體" panose="020B0604030504040204" pitchFamily="34" charset="-120"/>
              </a:rPr>
              <a:t>付款</a:t>
            </a:r>
            <a:r>
              <a:rPr lang="zh-TW" altLang="en-US" sz="3000" dirty="0">
                <a:latin typeface="微軟正黑體" panose="020B0604030504040204" pitchFamily="34" charset="-120"/>
                <a:ea typeface="微軟正黑體" panose="020B0604030504040204" pitchFamily="34" charset="-120"/>
              </a:rPr>
              <a:t>過程</a:t>
            </a:r>
            <a:r>
              <a:rPr lang="zh-TW" altLang="en-US" sz="3000" dirty="0" smtClean="0">
                <a:latin typeface="微軟正黑體" panose="020B0604030504040204" pitchFamily="34" charset="-120"/>
                <a:ea typeface="微軟正黑體" panose="020B0604030504040204" pitchFamily="34" charset="-120"/>
              </a:rPr>
              <a:t>中</a:t>
            </a:r>
            <a:r>
              <a:rPr lang="zh-TW" altLang="en-US" sz="3000" dirty="0">
                <a:latin typeface="微軟正黑體" panose="020B0604030504040204" pitchFamily="34" charset="-120"/>
                <a:ea typeface="微軟正黑體" panose="020B0604030504040204" pitchFamily="34" charset="-120"/>
              </a:rPr>
              <a:t>土地</a:t>
            </a:r>
            <a:r>
              <a:rPr lang="zh-TW" altLang="en-US" sz="3000" dirty="0" smtClean="0">
                <a:latin typeface="微軟正黑體" panose="020B0604030504040204" pitchFamily="34" charset="-120"/>
                <a:ea typeface="微軟正黑體" panose="020B0604030504040204" pitchFamily="34" charset="-120"/>
              </a:rPr>
              <a:t>被</a:t>
            </a:r>
            <a:r>
              <a:rPr lang="zh-TW" altLang="en-US" sz="3000" dirty="0">
                <a:latin typeface="微軟正黑體" panose="020B0604030504040204" pitchFamily="34" charset="-120"/>
                <a:ea typeface="微軟正黑體" panose="020B0604030504040204" pitchFamily="34" charset="-120"/>
              </a:rPr>
              <a:t>假</a:t>
            </a:r>
            <a:r>
              <a:rPr lang="zh-TW" altLang="en-US" sz="3000" dirty="0" smtClean="0">
                <a:latin typeface="微軟正黑體" panose="020B0604030504040204" pitchFamily="34" charset="-120"/>
                <a:ea typeface="微軟正黑體" panose="020B0604030504040204" pitchFamily="34" charset="-120"/>
              </a:rPr>
              <a:t>扣押</a:t>
            </a:r>
            <a:endParaRPr lang="en-US" altLang="zh-TW" sz="3000" dirty="0" smtClean="0">
              <a:latin typeface="微軟正黑體" panose="020B0604030504040204" pitchFamily="34" charset="-120"/>
              <a:ea typeface="微軟正黑體" panose="020B0604030504040204" pitchFamily="34" charset="-120"/>
            </a:endParaRPr>
          </a:p>
          <a:p>
            <a:pPr eaLnBrk="1" hangingPunct="1">
              <a:defRPr/>
            </a:pPr>
            <a:r>
              <a:rPr lang="zh-TW" altLang="en-US" sz="3000" dirty="0">
                <a:latin typeface="微軟正黑體" panose="020B0604030504040204" pitchFamily="34" charset="-120"/>
                <a:ea typeface="微軟正黑體" panose="020B0604030504040204" pitchFamily="34" charset="-120"/>
              </a:rPr>
              <a:t>付款過程時土地被登記</a:t>
            </a:r>
            <a:r>
              <a:rPr lang="zh-TW" altLang="en-US" sz="3000" dirty="0" smtClean="0">
                <a:latin typeface="微軟正黑體" panose="020B0604030504040204" pitchFamily="34" charset="-120"/>
                <a:ea typeface="微軟正黑體" panose="020B0604030504040204" pitchFamily="34" charset="-120"/>
              </a:rPr>
              <a:t>了</a:t>
            </a:r>
            <a:r>
              <a:rPr lang="en-US" altLang="zh-TW" sz="3000" dirty="0" smtClean="0">
                <a:latin typeface="微軟正黑體" panose="020B0604030504040204" pitchFamily="34" charset="-120"/>
                <a:ea typeface="微軟正黑體" panose="020B0604030504040204" pitchFamily="34" charset="-120"/>
              </a:rPr>
              <a:t>(</a:t>
            </a:r>
            <a:r>
              <a:rPr lang="zh-TW" altLang="en-US" sz="3000" dirty="0" smtClean="0">
                <a:latin typeface="微軟正黑體" panose="020B0604030504040204" pitchFamily="34" charset="-120"/>
                <a:ea typeface="微軟正黑體" panose="020B0604030504040204" pitchFamily="34" charset="-120"/>
              </a:rPr>
              <a:t>一地雙賣</a:t>
            </a:r>
            <a:r>
              <a:rPr lang="en-US" altLang="zh-TW" sz="3000" dirty="0" smtClean="0">
                <a:latin typeface="微軟正黑體" panose="020B0604030504040204" pitchFamily="34" charset="-120"/>
                <a:ea typeface="微軟正黑體" panose="020B0604030504040204" pitchFamily="34" charset="-120"/>
              </a:rPr>
              <a:t>)</a:t>
            </a:r>
          </a:p>
          <a:p>
            <a:pPr eaLnBrk="1" hangingPunct="1">
              <a:defRPr/>
            </a:pPr>
            <a:r>
              <a:rPr lang="zh-TW" altLang="en-US" sz="3000" dirty="0">
                <a:latin typeface="微軟正黑體" panose="020B0604030504040204" pitchFamily="34" charset="-120"/>
                <a:ea typeface="微軟正黑體" panose="020B0604030504040204" pitchFamily="34" charset="-120"/>
              </a:rPr>
              <a:t>訂金付完後</a:t>
            </a:r>
            <a:r>
              <a:rPr lang="zh-TW" altLang="en-US" sz="3000" dirty="0" smtClean="0">
                <a:latin typeface="微軟正黑體" panose="020B0604030504040204" pitchFamily="34" charset="-120"/>
                <a:ea typeface="微軟正黑體" panose="020B0604030504040204" pitchFamily="34" charset="-120"/>
              </a:rPr>
              <a:t>發現面前計畫</a:t>
            </a:r>
            <a:r>
              <a:rPr lang="zh-TW" altLang="en-US" sz="3000" dirty="0">
                <a:latin typeface="微軟正黑體" panose="020B0604030504040204" pitchFamily="34" charset="-120"/>
                <a:ea typeface="微軟正黑體" panose="020B0604030504040204" pitchFamily="34" charset="-120"/>
              </a:rPr>
              <a:t>道路被圍</a:t>
            </a:r>
            <a:r>
              <a:rPr lang="zh-TW" altLang="en-US" sz="3000" dirty="0" smtClean="0">
                <a:latin typeface="微軟正黑體" panose="020B0604030504040204" pitchFamily="34" charset="-120"/>
                <a:ea typeface="微軟正黑體" panose="020B0604030504040204" pitchFamily="34" charset="-120"/>
              </a:rPr>
              <a:t>圍籬</a:t>
            </a:r>
            <a:endParaRPr lang="en-US" altLang="zh-TW" sz="3000" dirty="0" smtClean="0">
              <a:latin typeface="微軟正黑體" panose="020B0604030504040204" pitchFamily="34" charset="-120"/>
              <a:ea typeface="微軟正黑體" panose="020B0604030504040204" pitchFamily="34" charset="-120"/>
            </a:endParaRPr>
          </a:p>
          <a:p>
            <a:pPr eaLnBrk="1" hangingPunct="1">
              <a:defRPr/>
            </a:pPr>
            <a:r>
              <a:rPr lang="zh-TW" altLang="en-US" sz="3000" dirty="0">
                <a:latin typeface="微軟正黑體" panose="020B0604030504040204" pitchFamily="34" charset="-120"/>
                <a:ea typeface="微軟正黑體" panose="020B0604030504040204" pitchFamily="34" charset="-120"/>
              </a:rPr>
              <a:t>合約後既成巷道申請因故不</a:t>
            </a:r>
            <a:r>
              <a:rPr lang="zh-TW" altLang="en-US" sz="3000" dirty="0" smtClean="0">
                <a:latin typeface="微軟正黑體" panose="020B0604030504040204" pitchFamily="34" charset="-120"/>
                <a:ea typeface="微軟正黑體" panose="020B0604030504040204" pitchFamily="34" charset="-120"/>
              </a:rPr>
              <a:t>通過</a:t>
            </a:r>
            <a:endParaRPr lang="en-US" altLang="zh-TW" sz="3000" dirty="0" smtClean="0">
              <a:latin typeface="微軟正黑體" panose="020B0604030504040204" pitchFamily="34" charset="-120"/>
              <a:ea typeface="微軟正黑體" panose="020B0604030504040204" pitchFamily="34" charset="-120"/>
            </a:endParaRPr>
          </a:p>
          <a:p>
            <a:pPr eaLnBrk="1" hangingPunct="1">
              <a:defRPr/>
            </a:pPr>
            <a:r>
              <a:rPr lang="zh-TW" altLang="en-US" sz="3000" dirty="0">
                <a:latin typeface="微軟正黑體" panose="020B0604030504040204" pitchFamily="34" charset="-120"/>
                <a:ea typeface="微軟正黑體" panose="020B0604030504040204" pitchFamily="34" charset="-120"/>
              </a:rPr>
              <a:t>土地之地下層有建物</a:t>
            </a:r>
            <a:r>
              <a:rPr lang="zh-TW" altLang="en-US" sz="3000" dirty="0" smtClean="0">
                <a:latin typeface="微軟正黑體" panose="020B0604030504040204" pitchFamily="34" charset="-120"/>
                <a:ea typeface="微軟正黑體" panose="020B0604030504040204" pitchFamily="34" charset="-120"/>
              </a:rPr>
              <a:t>或暗溝</a:t>
            </a:r>
            <a:endParaRPr lang="en-US" altLang="zh-TW" sz="3000" dirty="0" smtClean="0">
              <a:latin typeface="微軟正黑體" panose="020B0604030504040204" pitchFamily="34" charset="-120"/>
              <a:ea typeface="微軟正黑體" panose="020B0604030504040204" pitchFamily="34" charset="-120"/>
            </a:endParaRPr>
          </a:p>
          <a:p>
            <a:pPr eaLnBrk="1" hangingPunct="1">
              <a:defRPr/>
            </a:pPr>
            <a:r>
              <a:rPr lang="zh-TW" altLang="en-US" sz="3000" dirty="0" smtClean="0">
                <a:latin typeface="微軟正黑體" panose="020B0604030504040204" pitchFamily="34" charset="-120"/>
                <a:ea typeface="微軟正黑體" panose="020B0604030504040204" pitchFamily="34" charset="-120"/>
              </a:rPr>
              <a:t>法規變更或誤解</a:t>
            </a:r>
            <a:endParaRPr lang="en-US" altLang="zh-TW" sz="3000" dirty="0" smtClean="0">
              <a:latin typeface="微軟正黑體" panose="020B0604030504040204" pitchFamily="34" charset="-120"/>
              <a:ea typeface="微軟正黑體" panose="020B0604030504040204" pitchFamily="34" charset="-120"/>
            </a:endParaRPr>
          </a:p>
          <a:p>
            <a:pPr eaLnBrk="1" hangingPunct="1">
              <a:defRPr/>
            </a:pPr>
            <a:r>
              <a:rPr lang="zh-TW" altLang="en-US" sz="3000" dirty="0">
                <a:latin typeface="微軟正黑體" panose="020B0604030504040204" pitchFamily="34" charset="-120"/>
                <a:ea typeface="微軟正黑體" panose="020B0604030504040204" pitchFamily="34" charset="-120"/>
              </a:rPr>
              <a:t>借名登記人勒索</a:t>
            </a:r>
            <a:endParaRPr lang="en-US" altLang="zh-TW" sz="3000" dirty="0" smtClean="0">
              <a:latin typeface="微軟正黑體" panose="020B0604030504040204" pitchFamily="34" charset="-120"/>
              <a:ea typeface="微軟正黑體" panose="020B0604030504040204" pitchFamily="34" charset="-120"/>
            </a:endParaRPr>
          </a:p>
          <a:p>
            <a:pPr eaLnBrk="1" hangingPunct="1">
              <a:defRPr/>
            </a:pPr>
            <a:endParaRPr lang="en-US" altLang="zh-TW" sz="3000" dirty="0" smtClean="0"/>
          </a:p>
          <a:p>
            <a:pPr eaLnBrk="1" hangingPunct="1">
              <a:defRPr/>
            </a:pPr>
            <a:endParaRPr lang="en-US" altLang="zh-TW" dirty="0" smtClean="0"/>
          </a:p>
          <a:p>
            <a:pPr eaLnBrk="1" hangingPunct="1">
              <a:defRPr/>
            </a:pPr>
            <a:endParaRPr lang="zh-TW" altLang="en-US" dirty="0"/>
          </a:p>
        </p:txBody>
      </p:sp>
      <p:sp>
        <p:nvSpPr>
          <p:cNvPr id="4" name="內容版面配置區 3"/>
          <p:cNvSpPr>
            <a:spLocks noGrp="1"/>
          </p:cNvSpPr>
          <p:nvPr>
            <p:ph sz="half" idx="2"/>
          </p:nvPr>
        </p:nvSpPr>
        <p:spPr>
          <a:xfrm>
            <a:off x="6804025" y="1052513"/>
            <a:ext cx="1882775" cy="360362"/>
          </a:xfrm>
        </p:spPr>
        <p:txBody>
          <a:bodyPr>
            <a:normAutofit fontScale="92500" lnSpcReduction="20000"/>
          </a:bodyPr>
          <a:lstStyle/>
          <a:p>
            <a:pPr marL="0" indent="0" eaLnBrk="1" hangingPunct="1">
              <a:buFont typeface="Wingdings" pitchFamily="2" charset="2"/>
              <a:buNone/>
              <a:defRPr/>
            </a:pPr>
            <a:r>
              <a:rPr lang="zh-TW" altLang="en-US" sz="2000" b="1" dirty="0" smtClean="0">
                <a:solidFill>
                  <a:schemeClr val="bg1"/>
                </a:solidFill>
              </a:rPr>
              <a:t>鄰房空中佔有</a:t>
            </a:r>
            <a:endParaRPr lang="zh-TW" altLang="en-US" sz="2000" b="1" dirty="0">
              <a:solidFill>
                <a:schemeClr val="bg1"/>
              </a:solidFill>
            </a:endParaRPr>
          </a:p>
        </p:txBody>
      </p:sp>
    </p:spTree>
    <p:extLst>
      <p:ext uri="{BB962C8B-B14F-4D97-AF65-F5344CB8AC3E}">
        <p14:creationId xmlns:p14="http://schemas.microsoft.com/office/powerpoint/2010/main" val="1221783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標題 6"/>
          <p:cNvSpPr>
            <a:spLocks noGrp="1"/>
          </p:cNvSpPr>
          <p:nvPr>
            <p:ph type="ctrTitle"/>
          </p:nvPr>
        </p:nvSpPr>
        <p:spPr>
          <a:xfrm>
            <a:off x="467544" y="0"/>
            <a:ext cx="8134350" cy="792162"/>
          </a:xfrm>
        </p:spPr>
        <p:txBody>
          <a:bodyPr>
            <a:normAutofit/>
          </a:bodyPr>
          <a:lstStyle/>
          <a:p>
            <a:pPr eaLnBrk="1" hangingPunct="1">
              <a:defRPr/>
            </a:pPr>
            <a:r>
              <a:rPr lang="zh-TW" altLang="en-US" sz="2800" dirty="0" smtClean="0">
                <a:solidFill>
                  <a:schemeClr val="bg1"/>
                </a:solidFill>
                <a:latin typeface="微軟正黑體" panose="020B0604030504040204" pitchFamily="34" charset="-120"/>
                <a:ea typeface="微軟正黑體" panose="020B0604030504040204" pitchFamily="34" charset="-120"/>
              </a:rPr>
              <a:t>風險管理         </a:t>
            </a:r>
            <a:r>
              <a:rPr lang="zh-TW" altLang="en-US" sz="3600" b="1" dirty="0" smtClean="0">
                <a:solidFill>
                  <a:schemeClr val="bg1"/>
                </a:solidFill>
                <a:latin typeface="微軟正黑體" panose="020B0604030504040204" pitchFamily="34" charset="-120"/>
                <a:ea typeface="微軟正黑體" panose="020B0604030504040204" pitchFamily="34" charset="-120"/>
              </a:rPr>
              <a:t>有福不同享有難要你當</a:t>
            </a:r>
            <a:endParaRPr lang="zh-TW" altLang="en-US" sz="3600" dirty="0" smtClean="0">
              <a:solidFill>
                <a:schemeClr val="bg1"/>
              </a:solidFill>
              <a:latin typeface="微軟正黑體" panose="020B0604030504040204" pitchFamily="34" charset="-120"/>
              <a:ea typeface="微軟正黑體" panose="020B0604030504040204" pitchFamily="34" charset="-120"/>
            </a:endParaRPr>
          </a:p>
        </p:txBody>
      </p:sp>
      <p:sp>
        <p:nvSpPr>
          <p:cNvPr id="8" name="副標題 7"/>
          <p:cNvSpPr>
            <a:spLocks noGrp="1"/>
          </p:cNvSpPr>
          <p:nvPr>
            <p:ph type="subTitle" idx="1"/>
          </p:nvPr>
        </p:nvSpPr>
        <p:spPr>
          <a:xfrm>
            <a:off x="395536" y="1052736"/>
            <a:ext cx="9001000" cy="2232248"/>
          </a:xfrm>
        </p:spPr>
        <p:txBody>
          <a:bodyPr>
            <a:normAutofit/>
          </a:bodyPr>
          <a:lstStyle/>
          <a:p>
            <a:pPr algn="l" eaLnBrk="1" hangingPunct="1">
              <a:defRPr/>
            </a:pPr>
            <a:r>
              <a:rPr lang="zh-TW" altLang="en-US" sz="2500" b="1" dirty="0">
                <a:solidFill>
                  <a:srgbClr val="002060"/>
                </a:solidFill>
                <a:latin typeface="微軟正黑體" panose="020B0604030504040204" pitchFamily="34" charset="-120"/>
                <a:ea typeface="微軟正黑體" panose="020B0604030504040204" pitchFamily="34" charset="-120"/>
              </a:rPr>
              <a:t>我純投資過的公司沒一個賺錢的</a:t>
            </a:r>
            <a:r>
              <a:rPr lang="en-US" altLang="zh-TW" sz="2500" b="1" dirty="0">
                <a:solidFill>
                  <a:srgbClr val="002060"/>
                </a:solidFill>
                <a:latin typeface="微軟正黑體" panose="020B0604030504040204" pitchFamily="34" charset="-120"/>
                <a:ea typeface="微軟正黑體" panose="020B0604030504040204" pitchFamily="34" charset="-120"/>
              </a:rPr>
              <a:t>，</a:t>
            </a:r>
            <a:r>
              <a:rPr lang="zh-TW" altLang="en-US" sz="2500" b="1" dirty="0">
                <a:solidFill>
                  <a:srgbClr val="002060"/>
                </a:solidFill>
                <a:latin typeface="微軟正黑體" panose="020B0604030504040204" pitchFamily="34" charset="-120"/>
                <a:ea typeface="微軟正黑體" panose="020B0604030504040204" pitchFamily="34" charset="-120"/>
              </a:rPr>
              <a:t>借錢的也很少還</a:t>
            </a:r>
          </a:p>
          <a:p>
            <a:pPr algn="l" eaLnBrk="1" hangingPunct="1">
              <a:defRPr/>
            </a:pPr>
            <a:r>
              <a:rPr lang="zh-TW" altLang="en-US" sz="2500" b="1" dirty="0" smtClean="0">
                <a:solidFill>
                  <a:srgbClr val="002060"/>
                </a:solidFill>
                <a:latin typeface="微軟正黑體" panose="020B0604030504040204" pitchFamily="34" charset="-120"/>
                <a:ea typeface="微軟正黑體" panose="020B0604030504040204" pitchFamily="34" charset="-120"/>
              </a:rPr>
              <a:t>主動</a:t>
            </a:r>
            <a:r>
              <a:rPr lang="zh-TW" altLang="en-US" sz="2500" b="1" dirty="0">
                <a:solidFill>
                  <a:srgbClr val="002060"/>
                </a:solidFill>
                <a:latin typeface="微軟正黑體" panose="020B0604030504040204" pitchFamily="34" charset="-120"/>
                <a:ea typeface="微軟正黑體" panose="020B0604030504040204" pitchFamily="34" charset="-120"/>
              </a:rPr>
              <a:t>找你投資的多不會賺錢</a:t>
            </a:r>
            <a:r>
              <a:rPr lang="en-US" altLang="zh-TW" sz="2500" b="1" dirty="0">
                <a:solidFill>
                  <a:srgbClr val="002060"/>
                </a:solidFill>
                <a:latin typeface="微軟正黑體" panose="020B0604030504040204" pitchFamily="34" charset="-120"/>
                <a:ea typeface="微軟正黑體" panose="020B0604030504040204" pitchFamily="34" charset="-120"/>
              </a:rPr>
              <a:t>，</a:t>
            </a:r>
            <a:r>
              <a:rPr lang="zh-TW" altLang="en-US" sz="2500" b="1" dirty="0">
                <a:solidFill>
                  <a:srgbClr val="002060"/>
                </a:solidFill>
                <a:latin typeface="微軟正黑體" panose="020B0604030504040204" pitchFamily="34" charset="-120"/>
                <a:ea typeface="微軟正黑體" panose="020B0604030504040204" pitchFamily="34" charset="-120"/>
              </a:rPr>
              <a:t>會賺錢的找你投資？</a:t>
            </a:r>
            <a:endParaRPr lang="en-US" altLang="zh-TW" sz="2500" b="1" dirty="0">
              <a:solidFill>
                <a:srgbClr val="002060"/>
              </a:solidFill>
              <a:latin typeface="微軟正黑體" panose="020B0604030504040204" pitchFamily="34" charset="-120"/>
              <a:ea typeface="微軟正黑體" panose="020B0604030504040204" pitchFamily="34" charset="-120"/>
            </a:endParaRPr>
          </a:p>
          <a:p>
            <a:pPr algn="l" eaLnBrk="1" hangingPunct="1">
              <a:defRPr/>
            </a:pPr>
            <a:r>
              <a:rPr lang="zh-TW" altLang="en-US" sz="2500" b="1" dirty="0">
                <a:solidFill>
                  <a:srgbClr val="002060"/>
                </a:solidFill>
                <a:latin typeface="微軟正黑體" panose="020B0604030504040204" pitchFamily="34" charset="-120"/>
                <a:ea typeface="微軟正黑體" panose="020B0604030504040204" pitchFamily="34" charset="-120"/>
              </a:rPr>
              <a:t>頭殻壞了</a:t>
            </a:r>
            <a:r>
              <a:rPr lang="en-US" altLang="zh-TW" sz="2500" b="1" dirty="0" smtClean="0">
                <a:solidFill>
                  <a:srgbClr val="002060"/>
                </a:solidFill>
                <a:latin typeface="微軟正黑體" panose="020B0604030504040204" pitchFamily="34" charset="-120"/>
                <a:ea typeface="微軟正黑體" panose="020B0604030504040204" pitchFamily="34" charset="-120"/>
              </a:rPr>
              <a:t>….</a:t>
            </a:r>
            <a:r>
              <a:rPr lang="zh-TW" altLang="en-US" sz="2500" b="1" dirty="0" smtClean="0">
                <a:solidFill>
                  <a:srgbClr val="002060"/>
                </a:solidFill>
                <a:latin typeface="微軟正黑體" panose="020B0604030504040204" pitchFamily="34" charset="-120"/>
                <a:ea typeface="微軟正黑體" panose="020B0604030504040204" pitchFamily="34" charset="-120"/>
              </a:rPr>
              <a:t> </a:t>
            </a:r>
            <a:r>
              <a:rPr lang="zh-TW" altLang="en-US" sz="2500" b="1" dirty="0">
                <a:solidFill>
                  <a:srgbClr val="002060"/>
                </a:solidFill>
                <a:latin typeface="微軟正黑體" panose="020B0604030504040204" pitchFamily="34" charset="-120"/>
                <a:ea typeface="微軟正黑體" panose="020B0604030504040204" pitchFamily="34" charset="-120"/>
              </a:rPr>
              <a:t>畫餅的一堆</a:t>
            </a:r>
            <a:r>
              <a:rPr lang="en-US" altLang="zh-TW" sz="2500" b="1" dirty="0">
                <a:solidFill>
                  <a:srgbClr val="002060"/>
                </a:solidFill>
                <a:latin typeface="微軟正黑體" panose="020B0604030504040204" pitchFamily="34" charset="-120"/>
                <a:ea typeface="微軟正黑體" panose="020B0604030504040204" pitchFamily="34" charset="-120"/>
              </a:rPr>
              <a:t>，</a:t>
            </a:r>
            <a:r>
              <a:rPr lang="zh-TW" altLang="en-US" sz="2500" b="1" dirty="0">
                <a:solidFill>
                  <a:srgbClr val="002060"/>
                </a:solidFill>
                <a:latin typeface="微軟正黑體" panose="020B0604030504040204" pitchFamily="34" charset="-120"/>
                <a:ea typeface="微軟正黑體" panose="020B0604030504040204" pitchFamily="34" charset="-120"/>
              </a:rPr>
              <a:t>但多讓</a:t>
            </a:r>
            <a:r>
              <a:rPr lang="zh-TW" altLang="en-US" sz="2500" b="1" dirty="0" smtClean="0">
                <a:solidFill>
                  <a:srgbClr val="002060"/>
                </a:solidFill>
                <a:latin typeface="微軟正黑體" panose="020B0604030504040204" pitchFamily="34" charset="-120"/>
                <a:ea typeface="微軟正黑體" panose="020B0604030504040204" pitchFamily="34" charset="-120"/>
              </a:rPr>
              <a:t>你</a:t>
            </a:r>
            <a:r>
              <a:rPr lang="zh-TW" altLang="en-US" sz="2500" b="1" dirty="0">
                <a:solidFill>
                  <a:srgbClr val="002060"/>
                </a:solidFill>
                <a:latin typeface="微軟正黑體" panose="020B0604030504040204" pitchFamily="34" charset="-120"/>
                <a:ea typeface="微軟正黑體" panose="020B0604030504040204" pitchFamily="34" charset="-120"/>
              </a:rPr>
              <a:t>賠錢</a:t>
            </a:r>
          </a:p>
          <a:p>
            <a:pPr eaLnBrk="1" hangingPunct="1">
              <a:defRPr/>
            </a:pPr>
            <a:r>
              <a:rPr lang="zh-TW" altLang="en-US" sz="2800" b="1" dirty="0">
                <a:solidFill>
                  <a:srgbClr val="FF0000"/>
                </a:solidFill>
                <a:latin typeface="微軟正黑體" panose="020B0604030504040204" pitchFamily="34" charset="-120"/>
                <a:ea typeface="微軟正黑體" panose="020B0604030504040204" pitchFamily="34" charset="-120"/>
              </a:rPr>
              <a:t>         　　　</a:t>
            </a:r>
            <a:endParaRPr lang="zh-TW" altLang="en-US" sz="2800" dirty="0">
              <a:latin typeface="微軟正黑體" panose="020B0604030504040204" pitchFamily="34" charset="-120"/>
              <a:ea typeface="微軟正黑體" panose="020B0604030504040204" pitchFamily="34" charset="-120"/>
            </a:endParaRPr>
          </a:p>
        </p:txBody>
      </p:sp>
      <p:pic>
        <p:nvPicPr>
          <p:cNvPr id="4" name="圖片 6"/>
          <p:cNvPicPr>
            <a:picLocks noGrp="1" noChangeAspect="1" noChangeArrowheads="1"/>
          </p:cNvPicPr>
          <p:nvPr>
            <p:ph idx="4294967295"/>
          </p:nvPr>
        </p:nvPicPr>
        <p:blipFill rotWithShape="1">
          <a:blip r:embed="rId2" cstate="email">
            <a:extLst>
              <a:ext uri="{28A0092B-C50C-407E-A947-70E740481C1C}">
                <a14:useLocalDpi xmlns:a14="http://schemas.microsoft.com/office/drawing/2010/main"/>
              </a:ext>
            </a:extLst>
          </a:blip>
          <a:srcRect/>
          <a:stretch/>
        </p:blipFill>
        <p:spPr>
          <a:xfrm>
            <a:off x="179512" y="2780928"/>
            <a:ext cx="8740527" cy="3555442"/>
          </a:xfrm>
          <a:prstGeom prst="rect">
            <a:avLst/>
          </a:prstGeom>
          <a:effectLst>
            <a:softEdge rad="112500"/>
          </a:effectLst>
        </p:spPr>
      </p:pic>
      <p:sp>
        <p:nvSpPr>
          <p:cNvPr id="2" name="投影片編號版面配置區 1"/>
          <p:cNvSpPr>
            <a:spLocks noGrp="1"/>
          </p:cNvSpPr>
          <p:nvPr>
            <p:ph type="sldNum" sz="quarter" idx="4"/>
          </p:nvPr>
        </p:nvSpPr>
        <p:spPr/>
        <p:txBody>
          <a:bodyPr/>
          <a:lstStyle/>
          <a:p>
            <a:fld id="{1C7858B1-76B0-43A1-BD85-92CBAD88C864}" type="slidenum">
              <a:rPr lang="zh-TW" altLang="en-US" smtClean="0"/>
              <a:pPr/>
              <a:t>83</a:t>
            </a:fld>
            <a:endParaRPr lang="zh-TW" altLang="en-US" dirty="0"/>
          </a:p>
        </p:txBody>
      </p:sp>
    </p:spTree>
    <p:extLst>
      <p:ext uri="{BB962C8B-B14F-4D97-AF65-F5344CB8AC3E}">
        <p14:creationId xmlns:p14="http://schemas.microsoft.com/office/powerpoint/2010/main" val="2040881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116632"/>
            <a:ext cx="8229600" cy="1143000"/>
          </a:xfrm>
        </p:spPr>
        <p:txBody>
          <a:bodyPr>
            <a:normAutofit/>
          </a:bodyPr>
          <a:lstStyle/>
          <a:p>
            <a:r>
              <a:rPr lang="zh-TW" altLang="zh-TW" sz="2800" dirty="0">
                <a:solidFill>
                  <a:schemeClr val="bg1"/>
                </a:solidFill>
                <a:latin typeface="微軟正黑體" panose="020B0604030504040204" pitchFamily="34" charset="-120"/>
                <a:ea typeface="微軟正黑體" panose="020B0604030504040204" pitchFamily="34" charset="-120"/>
              </a:rPr>
              <a:t>周邊</a:t>
            </a:r>
            <a:r>
              <a:rPr lang="zh-TW" altLang="zh-TW" sz="2800" dirty="0" smtClean="0">
                <a:solidFill>
                  <a:schemeClr val="bg1"/>
                </a:solidFill>
                <a:latin typeface="微軟正黑體" panose="020B0604030504040204" pitchFamily="34" charset="-120"/>
                <a:ea typeface="微軟正黑體" panose="020B0604030504040204" pitchFamily="34" charset="-120"/>
              </a:rPr>
              <a:t>環境</a:t>
            </a:r>
            <a:r>
              <a:rPr lang="zh-TW" altLang="zh-TW" sz="2800" dirty="0">
                <a:solidFill>
                  <a:schemeClr val="bg1"/>
                </a:solidFill>
                <a:latin typeface="微軟正黑體" panose="020B0604030504040204" pitchFamily="34" charset="-120"/>
                <a:ea typeface="微軟正黑體" panose="020B0604030504040204" pitchFamily="34" charset="-120"/>
              </a:rPr>
              <a:t>周邊半徑三百公尺範圍內之重要環境設施</a:t>
            </a:r>
            <a:endParaRPr lang="zh-TW" altLang="en-US" sz="2800" dirty="0">
              <a:solidFill>
                <a:schemeClr val="bg1"/>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539552" y="1340768"/>
            <a:ext cx="8229600" cy="4389120"/>
          </a:xfrm>
        </p:spPr>
        <p:txBody>
          <a:bodyPr/>
          <a:lstStyle/>
          <a:p>
            <a:r>
              <a:rPr lang="zh-TW" altLang="zh-TW" sz="3200" dirty="0">
                <a:latin typeface="標楷體" panose="03000509000000000000" pitchFamily="65" charset="-120"/>
                <a:ea typeface="標楷體" panose="03000509000000000000" pitchFamily="65" charset="-120"/>
              </a:rPr>
              <a:t>包括：公（私）有市場、超級市場、學校、警察局（分駐所、派出所）、行政機關、體育場、醫院、飛機場、台電變電所用地、地面高壓電塔（線）、寺廟、殯儀館、公墓、火化場、骨灰（骸）存放設施、垃圾場（掩埋場、焚化場）、顯見之私人墳墓、加油（氣）站、瓦斯行（場）、葬儀社</a:t>
            </a:r>
            <a:r>
              <a:rPr lang="zh-TW" altLang="zh-TW" sz="3200" dirty="0" smtClean="0">
                <a:latin typeface="標楷體" panose="03000509000000000000" pitchFamily="65" charset="-120"/>
                <a:ea typeface="標楷體" panose="03000509000000000000" pitchFamily="65" charset="-120"/>
              </a:rPr>
              <a:t>）</a:t>
            </a:r>
            <a:endParaRPr lang="zh-TW" altLang="zh-TW" sz="3200" dirty="0">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3568896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229600" cy="1143000"/>
          </a:xfrm>
        </p:spPr>
        <p:txBody>
          <a:bodyPr>
            <a:normAutofit/>
          </a:bodyPr>
          <a:lstStyle/>
          <a:p>
            <a:r>
              <a:rPr lang="zh-TW" altLang="zh-TW" sz="2800" dirty="0">
                <a:solidFill>
                  <a:schemeClr val="bg1"/>
                </a:solidFill>
                <a:latin typeface="微軟正黑體" panose="020B0604030504040204" pitchFamily="34" charset="-120"/>
                <a:ea typeface="微軟正黑體" panose="020B0604030504040204" pitchFamily="34" charset="-120"/>
              </a:rPr>
              <a:t>周邊環境周邊半徑三百公尺範圍內之重要環境設施</a:t>
            </a:r>
            <a:endParaRPr lang="zh-TW" altLang="en-US" sz="2800" dirty="0">
              <a:solidFill>
                <a:schemeClr val="bg1"/>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467544" y="1340768"/>
            <a:ext cx="8229600" cy="4525963"/>
          </a:xfrm>
        </p:spPr>
        <p:txBody>
          <a:bodyPr>
            <a:normAutofit/>
          </a:bodyPr>
          <a:lstStyle/>
          <a:p>
            <a:r>
              <a:rPr lang="en-US" altLang="zh-TW" sz="3000" dirty="0">
                <a:latin typeface="微軟正黑體" panose="020B0604030504040204" pitchFamily="34" charset="-120"/>
                <a:ea typeface="微軟正黑體" panose="020B0604030504040204" pitchFamily="34" charset="-120"/>
              </a:rPr>
              <a:t>2.</a:t>
            </a:r>
            <a:r>
              <a:rPr lang="zh-TW" altLang="zh-TW" sz="3000" dirty="0">
                <a:latin typeface="微軟正黑體" panose="020B0604030504040204" pitchFamily="34" charset="-120"/>
                <a:ea typeface="微軟正黑體" panose="020B0604030504040204" pitchFamily="34" charset="-120"/>
              </a:rPr>
              <a:t>本基地毗鄰範圍，有無已取得建造執照尚未開工或施工中之建案，若有，應敘明其建案地點、總樓地板面積（㎡）、地上（下）層數、樓層高度（</a:t>
            </a:r>
            <a:r>
              <a:rPr lang="en-US" altLang="zh-TW" sz="3000" dirty="0">
                <a:latin typeface="微軟正黑體" panose="020B0604030504040204" pitchFamily="34" charset="-120"/>
                <a:ea typeface="微軟正黑體" panose="020B0604030504040204" pitchFamily="34" charset="-120"/>
              </a:rPr>
              <a:t>m</a:t>
            </a:r>
            <a:r>
              <a:rPr lang="zh-TW" altLang="zh-TW" sz="3000" dirty="0">
                <a:latin typeface="微軟正黑體" panose="020B0604030504040204" pitchFamily="34" charset="-120"/>
                <a:ea typeface="微軟正黑體" panose="020B0604030504040204" pitchFamily="34" charset="-120"/>
              </a:rPr>
              <a:t>）、建物用途</a:t>
            </a:r>
            <a:r>
              <a:rPr lang="zh-TW" altLang="zh-TW" sz="3000" dirty="0" smtClean="0">
                <a:latin typeface="微軟正黑體" panose="020B0604030504040204" pitchFamily="34" charset="-120"/>
                <a:ea typeface="微軟正黑體" panose="020B0604030504040204" pitchFamily="34" charset="-120"/>
              </a:rPr>
              <a:t>資料</a:t>
            </a:r>
            <a:endParaRPr lang="zh-TW" altLang="zh-TW" sz="3000" dirty="0">
              <a:latin typeface="微軟正黑體" panose="020B0604030504040204" pitchFamily="34" charset="-120"/>
              <a:ea typeface="微軟正黑體" panose="020B0604030504040204" pitchFamily="34" charset="-120"/>
            </a:endParaRPr>
          </a:p>
          <a:p>
            <a:r>
              <a:rPr lang="en-US" altLang="zh-TW" sz="3000" dirty="0">
                <a:latin typeface="微軟正黑體" panose="020B0604030504040204" pitchFamily="34" charset="-120"/>
                <a:ea typeface="微軟正黑體" panose="020B0604030504040204" pitchFamily="34" charset="-120"/>
              </a:rPr>
              <a:t>3.</a:t>
            </a:r>
            <a:r>
              <a:rPr lang="zh-TW" altLang="zh-TW" sz="3000" dirty="0">
                <a:latin typeface="微軟正黑體" panose="020B0604030504040204" pitchFamily="34" charset="-120"/>
                <a:ea typeface="微軟正黑體" panose="020B0604030504040204" pitchFamily="34" charset="-120"/>
              </a:rPr>
              <a:t>最近五年內基地周邊半徑三百公尺範圍內有無申請水災淹水救助紀錄，若有，應敘</a:t>
            </a:r>
            <a:r>
              <a:rPr lang="zh-TW" altLang="zh-TW" sz="3000" dirty="0" smtClean="0">
                <a:latin typeface="微軟正黑體" panose="020B0604030504040204" pitchFamily="34" charset="-120"/>
                <a:ea typeface="微軟正黑體" panose="020B0604030504040204" pitchFamily="34" charset="-120"/>
              </a:rPr>
              <a:t>明</a:t>
            </a:r>
            <a:endParaRPr lang="zh-TW" altLang="zh-TW" sz="3000" dirty="0">
              <a:latin typeface="微軟正黑體" panose="020B0604030504040204" pitchFamily="34" charset="-120"/>
              <a:ea typeface="微軟正黑體" panose="020B0604030504040204" pitchFamily="34" charset="-120"/>
            </a:endParaRPr>
          </a:p>
          <a:p>
            <a:r>
              <a:rPr lang="en-US" altLang="zh-TW" sz="3000" dirty="0">
                <a:latin typeface="微軟正黑體" panose="020B0604030504040204" pitchFamily="34" charset="-120"/>
                <a:ea typeface="微軟正黑體" panose="020B0604030504040204" pitchFamily="34" charset="-120"/>
              </a:rPr>
              <a:t>4.</a:t>
            </a:r>
            <a:r>
              <a:rPr lang="zh-TW" altLang="zh-TW" sz="3000" dirty="0">
                <a:latin typeface="微軟正黑體" panose="020B0604030504040204" pitchFamily="34" charset="-120"/>
                <a:ea typeface="微軟正黑體" panose="020B0604030504040204" pitchFamily="34" charset="-120"/>
              </a:rPr>
              <a:t>是否已辦理地籍圖重測，若否，主管機關是否已公告</a:t>
            </a:r>
            <a:r>
              <a:rPr lang="zh-TW" altLang="zh-TW" sz="3000" dirty="0" smtClean="0">
                <a:latin typeface="微軟正黑體" panose="020B0604030504040204" pitchFamily="34" charset="-120"/>
                <a:ea typeface="微軟正黑體" panose="020B0604030504040204" pitchFamily="34" charset="-120"/>
              </a:rPr>
              <a:t>辦理</a:t>
            </a:r>
            <a:endParaRPr lang="zh-TW" altLang="zh-TW" sz="30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791327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23553" y="794"/>
            <a:ext cx="8229600" cy="1143000"/>
          </a:xfrm>
        </p:spPr>
        <p:txBody>
          <a:bodyPr>
            <a:normAutofit fontScale="90000"/>
          </a:bodyPr>
          <a:lstStyle/>
          <a:p>
            <a:r>
              <a:rPr lang="zh-TW" altLang="en-US" dirty="0">
                <a:solidFill>
                  <a:schemeClr val="bg1"/>
                </a:solidFill>
                <a:latin typeface="微軟正黑體" panose="020B0604030504040204" pitchFamily="34" charset="-120"/>
                <a:ea typeface="微軟正黑體" panose="020B0604030504040204" pitchFamily="34" charset="-120"/>
              </a:rPr>
              <a:t>不得記載事項</a:t>
            </a:r>
            <a:br>
              <a:rPr lang="zh-TW" altLang="en-US" dirty="0">
                <a:solidFill>
                  <a:schemeClr val="bg1"/>
                </a:solidFill>
                <a:latin typeface="微軟正黑體" panose="020B0604030504040204" pitchFamily="34" charset="-120"/>
                <a:ea typeface="微軟正黑體" panose="020B0604030504040204" pitchFamily="34" charset="-120"/>
              </a:rPr>
            </a:b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9452" y="1340768"/>
            <a:ext cx="9165656" cy="4389120"/>
          </a:xfrm>
        </p:spPr>
        <p:txBody>
          <a:bodyPr>
            <a:normAutofit/>
          </a:bodyPr>
          <a:lstStyle/>
          <a:p>
            <a:r>
              <a:rPr lang="zh-TW" altLang="en-US" sz="3200" dirty="0">
                <a:latin typeface="微軟正黑體" panose="020B0604030504040204" pitchFamily="34" charset="-120"/>
                <a:ea typeface="微軟正黑體" panose="020B0604030504040204" pitchFamily="34" charset="-120"/>
              </a:rPr>
              <a:t>不得記載本說明書</a:t>
            </a:r>
            <a:r>
              <a:rPr lang="zh-TW" altLang="en-US" sz="3200" dirty="0">
                <a:solidFill>
                  <a:srgbClr val="FF0000"/>
                </a:solidFill>
                <a:latin typeface="微軟正黑體" panose="020B0604030504040204" pitchFamily="34" charset="-120"/>
                <a:ea typeface="微軟正黑體" panose="020B0604030504040204" pitchFamily="34" charset="-120"/>
              </a:rPr>
              <a:t>內容僅供</a:t>
            </a:r>
            <a:r>
              <a:rPr lang="zh-TW" altLang="en-US" sz="3200" dirty="0" smtClean="0">
                <a:solidFill>
                  <a:srgbClr val="FF0000"/>
                </a:solidFill>
                <a:latin typeface="微軟正黑體" panose="020B0604030504040204" pitchFamily="34" charset="-120"/>
                <a:ea typeface="微軟正黑體" panose="020B0604030504040204" pitchFamily="34" charset="-120"/>
              </a:rPr>
              <a:t>參考</a:t>
            </a:r>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不得記載</a:t>
            </a:r>
            <a:r>
              <a:rPr lang="zh-TW" altLang="en-US" sz="3200" dirty="0">
                <a:solidFill>
                  <a:srgbClr val="FF0000"/>
                </a:solidFill>
                <a:latin typeface="微軟正黑體" panose="020B0604030504040204" pitchFamily="34" charset="-120"/>
                <a:ea typeface="微軟正黑體" panose="020B0604030504040204" pitchFamily="34" charset="-120"/>
              </a:rPr>
              <a:t>繳回不動產</a:t>
            </a:r>
            <a:r>
              <a:rPr lang="zh-TW" altLang="en-US" sz="3200" dirty="0" smtClean="0">
                <a:solidFill>
                  <a:srgbClr val="FF0000"/>
                </a:solidFill>
                <a:latin typeface="微軟正黑體" panose="020B0604030504040204" pitchFamily="34" charset="-120"/>
                <a:ea typeface="微軟正黑體" panose="020B0604030504040204" pitchFamily="34" charset="-120"/>
              </a:rPr>
              <a:t>說明書</a:t>
            </a:r>
            <a:endParaRPr lang="zh-TW" altLang="en-US"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不得使用實際所有權面積以外之「</a:t>
            </a:r>
            <a:r>
              <a:rPr lang="zh-TW" altLang="en-US" sz="3200" dirty="0">
                <a:solidFill>
                  <a:srgbClr val="FF0000"/>
                </a:solidFill>
                <a:latin typeface="微軟正黑體" panose="020B0604030504040204" pitchFamily="34" charset="-120"/>
                <a:ea typeface="微軟正黑體" panose="020B0604030504040204" pitchFamily="34" charset="-120"/>
              </a:rPr>
              <a:t>受益面積</a:t>
            </a:r>
            <a:r>
              <a:rPr lang="zh-TW" altLang="en-US" sz="3200" dirty="0">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銷售面積</a:t>
            </a:r>
            <a:r>
              <a:rPr lang="zh-TW" altLang="en-US" sz="3200" dirty="0">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使用面積</a:t>
            </a:r>
            <a:r>
              <a:rPr lang="zh-TW" altLang="en-US" sz="3200" dirty="0">
                <a:latin typeface="微軟正黑體" panose="020B0604030504040204" pitchFamily="34" charset="-120"/>
                <a:ea typeface="微軟正黑體" panose="020B0604030504040204" pitchFamily="34" charset="-120"/>
              </a:rPr>
              <a:t>」等類似</a:t>
            </a:r>
            <a:r>
              <a:rPr lang="zh-TW" altLang="en-US" sz="3200" dirty="0" smtClean="0">
                <a:latin typeface="微軟正黑體" panose="020B0604030504040204" pitchFamily="34" charset="-120"/>
                <a:ea typeface="微軟正黑體" panose="020B0604030504040204" pitchFamily="34" charset="-120"/>
              </a:rPr>
              <a:t>名詞</a:t>
            </a:r>
            <a:endParaRPr lang="zh-TW" altLang="en-US"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預售屋出售標的，不得記載未經依法</a:t>
            </a:r>
            <a:r>
              <a:rPr lang="zh-TW" altLang="en-US" sz="3200" dirty="0">
                <a:solidFill>
                  <a:srgbClr val="FF0000"/>
                </a:solidFill>
                <a:latin typeface="微軟正黑體" panose="020B0604030504040204" pitchFamily="34" charset="-120"/>
                <a:ea typeface="微軟正黑體" panose="020B0604030504040204" pitchFamily="34" charset="-120"/>
              </a:rPr>
              <a:t>領有建造</a:t>
            </a:r>
            <a:r>
              <a:rPr lang="zh-TW" altLang="en-US" sz="3200" dirty="0" smtClean="0">
                <a:solidFill>
                  <a:srgbClr val="FF0000"/>
                </a:solidFill>
                <a:latin typeface="微軟正黑體" panose="020B0604030504040204" pitchFamily="34" charset="-120"/>
                <a:ea typeface="微軟正黑體" panose="020B0604030504040204" pitchFamily="34" charset="-120"/>
              </a:rPr>
              <a:t>執照</a:t>
            </a:r>
            <a:r>
              <a:rPr lang="zh-TW" altLang="en-US" sz="3200" dirty="0">
                <a:solidFill>
                  <a:srgbClr val="FF0000"/>
                </a:solidFill>
                <a:latin typeface="微軟正黑體" panose="020B0604030504040204" pitchFamily="34" charset="-120"/>
                <a:ea typeface="微軟正黑體" panose="020B0604030504040204" pitchFamily="34" charset="-120"/>
              </a:rPr>
              <a:t>之夾層設計或夾層空間</a:t>
            </a:r>
            <a:r>
              <a:rPr lang="zh-TW" altLang="en-US" sz="3200" dirty="0" smtClean="0">
                <a:solidFill>
                  <a:srgbClr val="FF0000"/>
                </a:solidFill>
                <a:latin typeface="微軟正黑體" panose="020B0604030504040204" pitchFamily="34" charset="-120"/>
                <a:ea typeface="微軟正黑體" panose="020B0604030504040204" pitchFamily="34" charset="-120"/>
              </a:rPr>
              <a:t>面積</a:t>
            </a:r>
            <a:endParaRPr lang="en-US" altLang="zh-TW" sz="3200" dirty="0" smtClean="0">
              <a:solidFill>
                <a:srgbClr val="FF0000"/>
              </a:solidFill>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不得記載房價有</a:t>
            </a:r>
            <a:r>
              <a:rPr lang="zh-TW" altLang="en-US" sz="3200" dirty="0">
                <a:solidFill>
                  <a:srgbClr val="FF0000"/>
                </a:solidFill>
                <a:latin typeface="微軟正黑體" panose="020B0604030504040204" pitchFamily="34" charset="-120"/>
                <a:ea typeface="微軟正黑體" panose="020B0604030504040204" pitchFamily="34" charset="-120"/>
              </a:rPr>
              <a:t>上漲空間</a:t>
            </a:r>
            <a:r>
              <a:rPr lang="zh-TW" altLang="en-US" sz="3200" dirty="0">
                <a:latin typeface="微軟正黑體" panose="020B0604030504040204" pitchFamily="34" charset="-120"/>
                <a:ea typeface="微軟正黑體" panose="020B0604030504040204" pitchFamily="34" charset="-120"/>
              </a:rPr>
              <a:t>或</a:t>
            </a:r>
            <a:r>
              <a:rPr lang="zh-TW" altLang="en-US" sz="3200" dirty="0">
                <a:solidFill>
                  <a:srgbClr val="FF0000"/>
                </a:solidFill>
                <a:latin typeface="微軟正黑體" panose="020B0604030504040204" pitchFamily="34" charset="-120"/>
                <a:ea typeface="微軟正黑體" panose="020B0604030504040204" pitchFamily="34" charset="-120"/>
              </a:rPr>
              <a:t>預測房價上漲</a:t>
            </a:r>
            <a:r>
              <a:rPr lang="zh-TW" altLang="en-US" sz="3200" dirty="0" smtClean="0">
                <a:latin typeface="微軟正黑體" panose="020B0604030504040204" pitchFamily="34" charset="-120"/>
                <a:ea typeface="微軟正黑體" panose="020B0604030504040204" pitchFamily="34" charset="-120"/>
              </a:rPr>
              <a:t>之情形</a:t>
            </a:r>
            <a:endParaRPr lang="zh-TW" altLang="en-US" sz="3200" dirty="0">
              <a:solidFill>
                <a:srgbClr val="FF0000"/>
              </a:solidFill>
              <a:latin typeface="微軟正黑體" panose="020B0604030504040204" pitchFamily="34" charset="-120"/>
              <a:ea typeface="微軟正黑體" panose="020B0604030504040204" pitchFamily="34" charset="-120"/>
            </a:endParaRPr>
          </a:p>
          <a:p>
            <a:pPr marL="0" indent="0">
              <a:buFontTx/>
              <a:buNone/>
            </a:pPr>
            <a:endParaRPr lang="zh-TW" altLang="en-US" dirty="0">
              <a:latin typeface="標楷體" panose="03000509000000000000" pitchFamily="65" charset="-120"/>
              <a:ea typeface="標楷體" panose="03000509000000000000" pitchFamily="65" charset="-120"/>
            </a:endParaRPr>
          </a:p>
          <a:p>
            <a:pPr marL="0" indent="0">
              <a:buFontTx/>
              <a:buNone/>
            </a:pPr>
            <a:endParaRPr lang="zh-TW" altLang="en-US" dirty="0"/>
          </a:p>
          <a:p>
            <a:endParaRPr lang="zh-TW" altLang="en-US" dirty="0"/>
          </a:p>
        </p:txBody>
      </p:sp>
    </p:spTree>
    <p:extLst>
      <p:ext uri="{BB962C8B-B14F-4D97-AF65-F5344CB8AC3E}">
        <p14:creationId xmlns:p14="http://schemas.microsoft.com/office/powerpoint/2010/main" val="3231591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2" descr="C:\Users\user\Pictures\^A404F80FC018D8DCDE7136BBBE90C5B9317F87B39C43261707^pimgpsh_fullsize_dist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608" y="1024598"/>
            <a:ext cx="6882606" cy="517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5856" y="-4192"/>
            <a:ext cx="559593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752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descr="Large confetti"/>
          <p:cNvSpPr>
            <a:spLocks noGrp="1" noChangeArrowheads="1"/>
          </p:cNvSpPr>
          <p:nvPr>
            <p:ph type="title"/>
          </p:nvPr>
        </p:nvSpPr>
        <p:spPr bwMode="auto">
          <a:xfrm>
            <a:off x="947167" y="32048"/>
            <a:ext cx="7772400" cy="865188"/>
          </a:xfrm>
        </p:spPr>
        <p:txBody>
          <a:bodyPr wrap="square" numCol="1" compatLnSpc="1">
            <a:prstTxWarp prst="textNoShape">
              <a:avLst/>
            </a:prstTxWarp>
          </a:bodyPr>
          <a:lstStyle/>
          <a:p>
            <a:pPr marL="0" indent="0" algn="ctr" eaLnBrk="1" hangingPunct="1">
              <a:buFont typeface="Georgia" pitchFamily="18" charset="0"/>
              <a:buNone/>
            </a:pPr>
            <a:r>
              <a:rPr lang="zh-TW" altLang="en-US" dirty="0" smtClean="0">
                <a:solidFill>
                  <a:schemeClr val="bg1"/>
                </a:solidFill>
                <a:effectLst/>
                <a:latin typeface="微軟正黑體" panose="020B0604030504040204" pitchFamily="34" charset="-120"/>
                <a:ea typeface="微軟正黑體" panose="020B0604030504040204" pitchFamily="34" charset="-120"/>
              </a:rPr>
              <a:t>無照營業之處罰</a:t>
            </a:r>
          </a:p>
        </p:txBody>
      </p:sp>
      <p:sp>
        <p:nvSpPr>
          <p:cNvPr id="19459" name="Rectangle 3"/>
          <p:cNvSpPr>
            <a:spLocks noGrp="1" noChangeArrowheads="1"/>
          </p:cNvSpPr>
          <p:nvPr>
            <p:ph idx="1"/>
          </p:nvPr>
        </p:nvSpPr>
        <p:spPr>
          <a:xfrm>
            <a:off x="755576" y="1307083"/>
            <a:ext cx="8064500" cy="4464522"/>
          </a:xfrm>
          <a:prstGeom prst="rect">
            <a:avLst/>
          </a:prstGeom>
        </p:spPr>
        <p:txBody>
          <a:bodyPr rtlCol="0">
            <a:normAutofit fontScale="40000" lnSpcReduction="20000"/>
          </a:bodyPr>
          <a:lstStyle/>
          <a:p>
            <a:pPr indent="-182880" eaLnBrk="1" fontAlgn="auto" hangingPunct="1">
              <a:buClr>
                <a:schemeClr val="accent6">
                  <a:lumMod val="75000"/>
                </a:schemeClr>
              </a:buClr>
              <a:buFont typeface="Wingdings" pitchFamily="2" charset="2"/>
              <a:buChar char="Ø"/>
              <a:defRPr/>
            </a:pPr>
            <a:r>
              <a:rPr lang="zh-TW" altLang="en-US" sz="7500" dirty="0">
                <a:solidFill>
                  <a:schemeClr val="tx1">
                    <a:lumMod val="95000"/>
                    <a:lumOff val="5000"/>
                  </a:schemeClr>
                </a:solidFill>
                <a:latin typeface="微軟正黑體" panose="020B0604030504040204" pitchFamily="34" charset="-120"/>
                <a:ea typeface="微軟正黑體" panose="020B0604030504040204" pitchFamily="34" charset="-120"/>
              </a:rPr>
              <a:t>非經紀業而經營仲介或代銷業務者，禁止其</a:t>
            </a:r>
            <a:r>
              <a:rPr lang="zh-TW" altLang="en-US" sz="7500" dirty="0" smtClean="0">
                <a:solidFill>
                  <a:schemeClr val="tx1">
                    <a:lumMod val="95000"/>
                    <a:lumOff val="5000"/>
                  </a:schemeClr>
                </a:solidFill>
                <a:latin typeface="微軟正黑體" panose="020B0604030504040204" pitchFamily="34" charset="-120"/>
                <a:ea typeface="微軟正黑體" panose="020B0604030504040204" pitchFamily="34" charset="-120"/>
              </a:rPr>
              <a:t>營</a:t>
            </a:r>
            <a:endParaRPr lang="en-US" altLang="zh-TW" sz="7500"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a:p>
            <a:pPr marL="45720" indent="0" eaLnBrk="1" fontAlgn="auto" hangingPunct="1">
              <a:buClr>
                <a:schemeClr val="accent6">
                  <a:lumMod val="75000"/>
                </a:schemeClr>
              </a:buClr>
              <a:buFont typeface="Georgia" pitchFamily="18" charset="0"/>
              <a:buNone/>
              <a:defRPr/>
            </a:pPr>
            <a:r>
              <a:rPr lang="en-US" altLang="zh-TW" sz="75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zh-TW" altLang="en-US" sz="7500" dirty="0" smtClean="0">
                <a:solidFill>
                  <a:schemeClr val="tx1">
                    <a:lumMod val="95000"/>
                    <a:lumOff val="5000"/>
                  </a:schemeClr>
                </a:solidFill>
                <a:latin typeface="微軟正黑體" panose="020B0604030504040204" pitchFamily="34" charset="-120"/>
                <a:ea typeface="微軟正黑體" panose="020B0604030504040204" pitchFamily="34" charset="-120"/>
              </a:rPr>
              <a:t> 業</a:t>
            </a:r>
            <a:r>
              <a:rPr lang="zh-TW" altLang="en-US" sz="7500" dirty="0">
                <a:solidFill>
                  <a:schemeClr val="tx1">
                    <a:lumMod val="95000"/>
                    <a:lumOff val="5000"/>
                  </a:schemeClr>
                </a:solidFill>
                <a:latin typeface="微軟正黑體" panose="020B0604030504040204" pitchFamily="34" charset="-120"/>
                <a:ea typeface="微軟正黑體" panose="020B0604030504040204" pitchFamily="34" charset="-120"/>
              </a:rPr>
              <a:t>，並處公司負責人、商號負責人或行為人</a:t>
            </a:r>
            <a:r>
              <a:rPr lang="zh-TW" altLang="en-US" sz="7500" dirty="0" smtClean="0">
                <a:solidFill>
                  <a:schemeClr val="tx1">
                    <a:lumMod val="95000"/>
                    <a:lumOff val="5000"/>
                  </a:schemeClr>
                </a:solidFill>
                <a:latin typeface="微軟正黑體" panose="020B0604030504040204" pitchFamily="34" charset="-120"/>
                <a:ea typeface="微軟正黑體" panose="020B0604030504040204" pitchFamily="34" charset="-120"/>
              </a:rPr>
              <a:t>新 </a:t>
            </a:r>
            <a:endParaRPr lang="en-US" altLang="zh-TW" sz="7500"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a:p>
            <a:pPr marL="45720" indent="0" eaLnBrk="1" fontAlgn="auto" hangingPunct="1">
              <a:buClr>
                <a:schemeClr val="accent6">
                  <a:lumMod val="75000"/>
                </a:schemeClr>
              </a:buClr>
              <a:buFont typeface="Georgia" pitchFamily="18" charset="0"/>
              <a:buNone/>
              <a:defRPr/>
            </a:pPr>
            <a:r>
              <a:rPr lang="en-US" altLang="zh-TW" sz="75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7500" dirty="0" smtClean="0">
                <a:solidFill>
                  <a:schemeClr val="tx1">
                    <a:lumMod val="95000"/>
                    <a:lumOff val="5000"/>
                  </a:schemeClr>
                </a:solidFill>
                <a:latin typeface="微軟正黑體" panose="020B0604030504040204" pitchFamily="34" charset="-120"/>
                <a:ea typeface="微軟正黑體" panose="020B0604030504040204" pitchFamily="34" charset="-120"/>
              </a:rPr>
              <a:t> </a:t>
            </a:r>
            <a:r>
              <a:rPr lang="zh-TW" altLang="en-US" sz="7500" dirty="0" smtClean="0">
                <a:solidFill>
                  <a:schemeClr val="tx1">
                    <a:lumMod val="95000"/>
                    <a:lumOff val="5000"/>
                  </a:schemeClr>
                </a:solidFill>
                <a:latin typeface="微軟正黑體" panose="020B0604030504040204" pitchFamily="34" charset="-120"/>
                <a:ea typeface="微軟正黑體" panose="020B0604030504040204" pitchFamily="34" charset="-120"/>
              </a:rPr>
              <a:t>台幣</a:t>
            </a:r>
            <a:r>
              <a:rPr lang="zh-TW" altLang="en-US" sz="7500" dirty="0">
                <a:solidFill>
                  <a:srgbClr val="FF0000"/>
                </a:solidFill>
                <a:latin typeface="微軟正黑體" panose="020B0604030504040204" pitchFamily="34" charset="-120"/>
                <a:ea typeface="微軟正黑體" panose="020B0604030504040204" pitchFamily="34" charset="-120"/>
              </a:rPr>
              <a:t>十萬元以上三十萬元以下</a:t>
            </a:r>
            <a:r>
              <a:rPr lang="zh-TW" altLang="en-US" sz="7500" dirty="0" smtClean="0">
                <a:solidFill>
                  <a:srgbClr val="FF0000"/>
                </a:solidFill>
                <a:latin typeface="微軟正黑體" panose="020B0604030504040204" pitchFamily="34" charset="-120"/>
                <a:ea typeface="微軟正黑體" panose="020B0604030504040204" pitchFamily="34" charset="-120"/>
              </a:rPr>
              <a:t>罰鍰</a:t>
            </a:r>
            <a:endParaRPr lang="en-US" altLang="zh-TW" sz="7500"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a:p>
            <a:pPr marL="45720" indent="0" eaLnBrk="1" fontAlgn="auto" hangingPunct="1">
              <a:buClr>
                <a:schemeClr val="accent6">
                  <a:lumMod val="75000"/>
                </a:schemeClr>
              </a:buClr>
              <a:buFont typeface="Georgia" pitchFamily="18" charset="0"/>
              <a:buNone/>
              <a:defRPr/>
            </a:pPr>
            <a:endParaRPr lang="zh-TW" altLang="en-US" sz="75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indent="-182880" eaLnBrk="1" fontAlgn="auto" hangingPunct="1">
              <a:buClr>
                <a:schemeClr val="accent6">
                  <a:lumMod val="75000"/>
                </a:schemeClr>
              </a:buClr>
              <a:buFont typeface="Wingdings" pitchFamily="2" charset="2"/>
              <a:buChar char="Ø"/>
              <a:defRPr/>
            </a:pPr>
            <a:r>
              <a:rPr lang="zh-TW" altLang="en-US" sz="7500" dirty="0">
                <a:solidFill>
                  <a:schemeClr val="tx1">
                    <a:lumMod val="95000"/>
                    <a:lumOff val="5000"/>
                  </a:schemeClr>
                </a:solidFill>
                <a:latin typeface="微軟正黑體" panose="020B0604030504040204" pitchFamily="34" charset="-120"/>
                <a:ea typeface="微軟正黑體" panose="020B0604030504040204" pitchFamily="34" charset="-120"/>
              </a:rPr>
              <a:t>仍繼續營業者，</a:t>
            </a:r>
            <a:r>
              <a:rPr lang="zh-TW" altLang="en-US" sz="7500" dirty="0">
                <a:solidFill>
                  <a:srgbClr val="FF0000"/>
                </a:solidFill>
                <a:latin typeface="微軟正黑體" panose="020B0604030504040204" pitchFamily="34" charset="-120"/>
                <a:ea typeface="微軟正黑體" panose="020B0604030504040204" pitchFamily="34" charset="-120"/>
              </a:rPr>
              <a:t>處一年以下有期徒刑</a:t>
            </a:r>
            <a:r>
              <a:rPr lang="zh-TW" altLang="en-US" sz="7500" dirty="0">
                <a:solidFill>
                  <a:schemeClr val="tx1">
                    <a:lumMod val="95000"/>
                    <a:lumOff val="5000"/>
                  </a:schemeClr>
                </a:solidFill>
                <a:latin typeface="微軟正黑體" panose="020B0604030504040204" pitchFamily="34" charset="-120"/>
                <a:ea typeface="微軟正黑體" panose="020B0604030504040204" pitchFamily="34" charset="-120"/>
              </a:rPr>
              <a:t>、拘役</a:t>
            </a:r>
            <a:r>
              <a:rPr lang="zh-TW" altLang="en-US" sz="7500" dirty="0" smtClean="0">
                <a:solidFill>
                  <a:schemeClr val="tx1">
                    <a:lumMod val="95000"/>
                    <a:lumOff val="5000"/>
                  </a:schemeClr>
                </a:solidFill>
                <a:latin typeface="微軟正黑體" panose="020B0604030504040204" pitchFamily="34" charset="-120"/>
                <a:ea typeface="微軟正黑體" panose="020B0604030504040204" pitchFamily="34" charset="-120"/>
              </a:rPr>
              <a:t>或</a:t>
            </a:r>
            <a:endParaRPr lang="en-US" altLang="zh-TW" sz="7500"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a:p>
            <a:pPr marL="45720" indent="0" eaLnBrk="1" fontAlgn="auto" hangingPunct="1">
              <a:buClr>
                <a:schemeClr val="accent6">
                  <a:lumMod val="75000"/>
                </a:schemeClr>
              </a:buClr>
              <a:buFont typeface="Georgia" pitchFamily="18" charset="0"/>
              <a:buNone/>
              <a:defRPr/>
            </a:pPr>
            <a:r>
              <a:rPr lang="en-US" altLang="zh-TW" sz="75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sz="7500" dirty="0" smtClean="0">
                <a:solidFill>
                  <a:schemeClr val="tx1">
                    <a:lumMod val="95000"/>
                    <a:lumOff val="5000"/>
                  </a:schemeClr>
                </a:solidFill>
                <a:latin typeface="微軟正黑體" panose="020B0604030504040204" pitchFamily="34" charset="-120"/>
                <a:ea typeface="微軟正黑體" panose="020B0604030504040204" pitchFamily="34" charset="-120"/>
              </a:rPr>
              <a:t> </a:t>
            </a:r>
            <a:r>
              <a:rPr lang="zh-TW" altLang="en-US" sz="7500" dirty="0" smtClean="0">
                <a:solidFill>
                  <a:schemeClr val="tx1">
                    <a:lumMod val="95000"/>
                    <a:lumOff val="5000"/>
                  </a:schemeClr>
                </a:solidFill>
                <a:latin typeface="微軟正黑體" panose="020B0604030504040204" pitchFamily="34" charset="-120"/>
                <a:ea typeface="微軟正黑體" panose="020B0604030504040204" pitchFamily="34" charset="-120"/>
              </a:rPr>
              <a:t>科</a:t>
            </a:r>
            <a:r>
              <a:rPr lang="zh-TW" altLang="en-US" sz="7500" dirty="0">
                <a:solidFill>
                  <a:schemeClr val="tx1">
                    <a:lumMod val="95000"/>
                    <a:lumOff val="5000"/>
                  </a:schemeClr>
                </a:solidFill>
                <a:latin typeface="微軟正黑體" panose="020B0604030504040204" pitchFamily="34" charset="-120"/>
                <a:ea typeface="微軟正黑體" panose="020B0604030504040204" pitchFamily="34" charset="-120"/>
              </a:rPr>
              <a:t>或併科新台幣十萬元以上三十萬元以下</a:t>
            </a:r>
            <a:r>
              <a:rPr lang="zh-TW" altLang="en-US" sz="7500" dirty="0" smtClean="0">
                <a:solidFill>
                  <a:schemeClr val="tx1">
                    <a:lumMod val="95000"/>
                    <a:lumOff val="5000"/>
                  </a:schemeClr>
                </a:solidFill>
                <a:latin typeface="微軟正黑體" panose="020B0604030504040204" pitchFamily="34" charset="-120"/>
                <a:ea typeface="微軟正黑體" panose="020B0604030504040204" pitchFamily="34" charset="-120"/>
              </a:rPr>
              <a:t>罰金 </a:t>
            </a:r>
            <a:endParaRPr lang="zh-TW" altLang="en-US" sz="75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indent="-182880" eaLnBrk="1" fontAlgn="auto" hangingPunct="1">
              <a:buClr>
                <a:schemeClr val="accent6">
                  <a:lumMod val="75000"/>
                </a:schemeClr>
              </a:buClr>
              <a:buFontTx/>
              <a:buNone/>
              <a:defRPr/>
            </a:pPr>
            <a:r>
              <a:rPr lang="zh-TW" altLang="en-US" dirty="0">
                <a:solidFill>
                  <a:schemeClr val="tx1">
                    <a:lumMod val="75000"/>
                    <a:lumOff val="25000"/>
                  </a:schemeClr>
                </a:solidFill>
                <a:latin typeface="標楷體" pitchFamily="65" charset="-120"/>
                <a:ea typeface="標楷體" pitchFamily="65" charset="-120"/>
              </a:rPr>
              <a:t>  </a:t>
            </a:r>
          </a:p>
        </p:txBody>
      </p:sp>
      <p:pic>
        <p:nvPicPr>
          <p:cNvPr id="104452" name="Picture 4" descr="MCj03503550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32663" y="4725144"/>
            <a:ext cx="181133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descr="MCj0350309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517232"/>
            <a:ext cx="9715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530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51520" y="0"/>
            <a:ext cx="8784976" cy="1143000"/>
          </a:xfrm>
        </p:spPr>
        <p:txBody>
          <a:bodyPr>
            <a:normAutofit/>
          </a:bodyPr>
          <a:lstStyle/>
          <a:p>
            <a:pPr eaLnBrk="1" hangingPunct="1">
              <a:defRPr/>
            </a:pPr>
            <a:r>
              <a:rPr lang="zh-TW" altLang="en-US" dirty="0">
                <a:solidFill>
                  <a:schemeClr val="bg1"/>
                </a:solidFill>
                <a:latin typeface="微軟正黑體" panose="020B0604030504040204" pitchFamily="34" charset="-120"/>
                <a:ea typeface="微軟正黑體" panose="020B0604030504040204" pitchFamily="34" charset="-120"/>
              </a:rPr>
              <a:t>公寓大廈管理條例</a:t>
            </a:r>
            <a:r>
              <a:rPr lang="zh-TW" altLang="en-US" dirty="0" smtClean="0">
                <a:solidFill>
                  <a:schemeClr val="bg1"/>
                </a:solidFill>
                <a:latin typeface="微軟正黑體" panose="020B0604030504040204" pitchFamily="34" charset="-120"/>
                <a:ea typeface="微軟正黑體" panose="020B0604030504040204" pitchFamily="34" charset="-120"/>
              </a:rPr>
              <a:t>住戶之權利義務 </a:t>
            </a:r>
          </a:p>
        </p:txBody>
      </p:sp>
      <p:sp>
        <p:nvSpPr>
          <p:cNvPr id="8196" name="Rectangle 3"/>
          <p:cNvSpPr>
            <a:spLocks noGrp="1" noChangeArrowheads="1"/>
          </p:cNvSpPr>
          <p:nvPr>
            <p:ph idx="1"/>
          </p:nvPr>
        </p:nvSpPr>
        <p:spPr>
          <a:xfrm>
            <a:off x="395536" y="1268760"/>
            <a:ext cx="8362950" cy="4896544"/>
          </a:xfrm>
        </p:spPr>
        <p:txBody>
          <a:bodyPr/>
          <a:lstStyle/>
          <a:p>
            <a:pPr eaLnBrk="1" hangingPunct="1"/>
            <a:r>
              <a:rPr lang="zh-TW" altLang="en-US" dirty="0" smtClean="0">
                <a:latin typeface="微軟正黑體" panose="020B0604030504040204" pitchFamily="34" charset="-120"/>
                <a:ea typeface="微軟正黑體" panose="020B0604030504040204" pitchFamily="34" charset="-120"/>
              </a:rPr>
              <a:t>區分所有權人除法律另有限制外，對其</a:t>
            </a:r>
            <a:r>
              <a:rPr lang="zh-TW" altLang="en-US" dirty="0" smtClean="0">
                <a:solidFill>
                  <a:srgbClr val="FF0000"/>
                </a:solidFill>
                <a:latin typeface="微軟正黑體" panose="020B0604030504040204" pitchFamily="34" charset="-120"/>
                <a:ea typeface="微軟正黑體" panose="020B0604030504040204" pitchFamily="34" charset="-120"/>
              </a:rPr>
              <a:t>專有部分</a:t>
            </a:r>
            <a:r>
              <a:rPr lang="zh-TW" altLang="en-US" dirty="0" smtClean="0">
                <a:latin typeface="微軟正黑體" panose="020B0604030504040204" pitchFamily="34" charset="-120"/>
                <a:ea typeface="微軟正黑體" panose="020B0604030504040204" pitchFamily="34" charset="-120"/>
              </a:rPr>
              <a:t>，得自由使用、收益、處分，並</a:t>
            </a:r>
            <a:r>
              <a:rPr lang="zh-TW" altLang="en-US" dirty="0" smtClean="0">
                <a:solidFill>
                  <a:srgbClr val="FF0000"/>
                </a:solidFill>
                <a:latin typeface="微軟正黑體" panose="020B0604030504040204" pitchFamily="34" charset="-120"/>
                <a:ea typeface="微軟正黑體" panose="020B0604030504040204" pitchFamily="34" charset="-120"/>
              </a:rPr>
              <a:t>排除他人干涉</a:t>
            </a:r>
            <a:endParaRPr lang="zh-TW" altLang="en-US" dirty="0" smtClean="0">
              <a:latin typeface="微軟正黑體" panose="020B0604030504040204" pitchFamily="34" charset="-120"/>
              <a:ea typeface="微軟正黑體" panose="020B0604030504040204" pitchFamily="34" charset="-120"/>
            </a:endParaRPr>
          </a:p>
          <a:p>
            <a:pPr eaLnBrk="1" hangingPunct="1"/>
            <a:r>
              <a:rPr lang="zh-TW" altLang="en-US" dirty="0" smtClean="0">
                <a:solidFill>
                  <a:srgbClr val="FF0000"/>
                </a:solidFill>
                <a:latin typeface="微軟正黑體" panose="020B0604030504040204" pitchFamily="34" charset="-120"/>
                <a:ea typeface="微軟正黑體" panose="020B0604030504040204" pitchFamily="34" charset="-120"/>
              </a:rPr>
              <a:t>專有部分</a:t>
            </a:r>
            <a:r>
              <a:rPr lang="zh-TW" altLang="en-US" dirty="0" smtClean="0">
                <a:latin typeface="微軟正黑體" panose="020B0604030504040204" pitchFamily="34" charset="-120"/>
                <a:ea typeface="微軟正黑體" panose="020B0604030504040204" pitchFamily="34" charset="-120"/>
              </a:rPr>
              <a:t>不得與其所屬建築物共用部分之應有部分及其基地所有權或地上權之應有部分</a:t>
            </a:r>
            <a:r>
              <a:rPr lang="zh-TW" altLang="en-US" dirty="0" smtClean="0">
                <a:solidFill>
                  <a:srgbClr val="FF0000"/>
                </a:solidFill>
                <a:latin typeface="微軟正黑體" panose="020B0604030504040204" pitchFamily="34" charset="-120"/>
                <a:ea typeface="微軟正黑體" panose="020B0604030504040204" pitchFamily="34" charset="-120"/>
              </a:rPr>
              <a:t>分離而為移轉或設定負擔</a:t>
            </a:r>
          </a:p>
          <a:p>
            <a:pPr eaLnBrk="1" hangingPunct="1"/>
            <a:r>
              <a:rPr lang="zh-TW" altLang="en-US" dirty="0" smtClean="0">
                <a:latin typeface="微軟正黑體" panose="020B0604030504040204" pitchFamily="34" charset="-120"/>
                <a:ea typeface="微軟正黑體" panose="020B0604030504040204" pitchFamily="34" charset="-120"/>
              </a:rPr>
              <a:t>區分所有權人對</a:t>
            </a:r>
            <a:r>
              <a:rPr lang="zh-TW" altLang="en-US" dirty="0" smtClean="0">
                <a:solidFill>
                  <a:srgbClr val="FF0000"/>
                </a:solidFill>
                <a:latin typeface="微軟正黑體" panose="020B0604030504040204" pitchFamily="34" charset="-120"/>
                <a:ea typeface="微軟正黑體" panose="020B0604030504040204" pitchFamily="34" charset="-120"/>
              </a:rPr>
              <a:t>專有部分之利用</a:t>
            </a:r>
            <a:r>
              <a:rPr lang="zh-TW" altLang="en-US" dirty="0" smtClean="0">
                <a:latin typeface="微軟正黑體" panose="020B0604030504040204" pitchFamily="34" charset="-120"/>
                <a:ea typeface="微軟正黑體" panose="020B0604030504040204" pitchFamily="34" charset="-120"/>
              </a:rPr>
              <a:t>，不得有妨害建築物之正常使用及違反區分所有權人共同利益之行為</a:t>
            </a:r>
          </a:p>
          <a:p>
            <a:pPr eaLnBrk="1" hangingPunct="1"/>
            <a:endParaRPr lang="en-US" altLang="zh-TW"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53285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125760"/>
            <a:ext cx="8229600" cy="1143000"/>
          </a:xfrm>
        </p:spPr>
        <p:txBody>
          <a:bodyPr/>
          <a:lstStyle/>
          <a:p>
            <a:r>
              <a:rPr lang="zh-TW" altLang="en-US" dirty="0" smtClean="0">
                <a:solidFill>
                  <a:schemeClr val="bg1"/>
                </a:solidFill>
                <a:latin typeface="微軟正黑體" panose="020B0604030504040204" pitchFamily="34" charset="-120"/>
                <a:ea typeface="微軟正黑體" panose="020B0604030504040204" pitchFamily="34" charset="-120"/>
              </a:rPr>
              <a:t>倫理分類</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6147" name="Rectangle 3"/>
          <p:cNvSpPr>
            <a:spLocks noGrp="1" noChangeArrowheads="1"/>
          </p:cNvSpPr>
          <p:nvPr>
            <p:ph idx="1"/>
          </p:nvPr>
        </p:nvSpPr>
        <p:spPr/>
        <p:txBody>
          <a:bodyPr/>
          <a:lstStyle/>
          <a:p>
            <a:pPr eaLnBrk="1" hangingPunct="1">
              <a:defRPr/>
            </a:pPr>
            <a:r>
              <a:rPr lang="zh-TW" altLang="en-US" sz="2800" dirty="0" smtClean="0">
                <a:latin typeface="微軟正黑體" panose="020B0604030504040204" pitchFamily="34" charset="-120"/>
                <a:ea typeface="微軟正黑體" panose="020B0604030504040204" pitchFamily="34" charset="-120"/>
              </a:rPr>
              <a:t>　　　　人員與人員　　　　的</a:t>
            </a:r>
            <a:r>
              <a:rPr lang="zh-TW" altLang="en-US" sz="2800" dirty="0" smtClean="0">
                <a:solidFill>
                  <a:srgbClr val="00B050"/>
                </a:solidFill>
                <a:latin typeface="微軟正黑體" panose="020B0604030504040204" pitchFamily="34" charset="-120"/>
                <a:ea typeface="微軟正黑體" panose="020B0604030504040204" pitchFamily="34" charset="-120"/>
              </a:rPr>
              <a:t>（職場倫理）</a:t>
            </a:r>
            <a:endParaRPr lang="en-US" altLang="zh-TW" sz="2800" dirty="0" smtClean="0">
              <a:solidFill>
                <a:srgbClr val="00B050"/>
              </a:solidFill>
              <a:latin typeface="微軟正黑體" panose="020B0604030504040204" pitchFamily="34" charset="-120"/>
              <a:ea typeface="微軟正黑體" panose="020B0604030504040204" pitchFamily="34" charset="-120"/>
            </a:endParaRPr>
          </a:p>
          <a:p>
            <a:pPr eaLnBrk="1" hangingPunct="1">
              <a:defRPr/>
            </a:pPr>
            <a:r>
              <a:rPr lang="zh-TW" altLang="en-US" sz="2800" dirty="0" smtClean="0">
                <a:latin typeface="微軟正黑體" panose="020B0604030504040204" pitchFamily="34" charset="-120"/>
                <a:ea typeface="微軟正黑體" panose="020B0604030504040204" pitchFamily="34" charset="-120"/>
              </a:rPr>
              <a:t>公司（企業）與人員（員工）的</a:t>
            </a:r>
            <a:r>
              <a:rPr lang="zh-TW" altLang="en-US" sz="2800" dirty="0" smtClean="0">
                <a:solidFill>
                  <a:srgbClr val="00B050"/>
                </a:solidFill>
                <a:latin typeface="微軟正黑體" panose="020B0604030504040204" pitchFamily="34" charset="-120"/>
                <a:ea typeface="微軟正黑體" panose="020B0604030504040204" pitchFamily="34" charset="-120"/>
              </a:rPr>
              <a:t>（勞資倫理）</a:t>
            </a:r>
            <a:endParaRPr lang="en-US" altLang="zh-TW" sz="2800" dirty="0" smtClean="0">
              <a:solidFill>
                <a:srgbClr val="00B050"/>
              </a:solidFill>
              <a:latin typeface="微軟正黑體" panose="020B0604030504040204" pitchFamily="34" charset="-120"/>
              <a:ea typeface="微軟正黑體" panose="020B0604030504040204" pitchFamily="34" charset="-120"/>
            </a:endParaRPr>
          </a:p>
          <a:p>
            <a:pPr eaLnBrk="1" hangingPunct="1">
              <a:defRPr/>
            </a:pPr>
            <a:r>
              <a:rPr lang="zh-TW" altLang="en-US" sz="2800" dirty="0" smtClean="0">
                <a:latin typeface="微軟正黑體" panose="020B0604030504040204" pitchFamily="34" charset="-120"/>
                <a:ea typeface="微軟正黑體" panose="020B0604030504040204" pitchFamily="34" charset="-120"/>
              </a:rPr>
              <a:t>公司（企業）與　　顧客　　的</a:t>
            </a:r>
            <a:r>
              <a:rPr lang="zh-TW" altLang="en-US" sz="2800" dirty="0" smtClean="0">
                <a:solidFill>
                  <a:srgbClr val="00B050"/>
                </a:solidFill>
                <a:latin typeface="微軟正黑體" panose="020B0604030504040204" pitchFamily="34" charset="-120"/>
                <a:ea typeface="微軟正黑體" panose="020B0604030504040204" pitchFamily="34" charset="-120"/>
              </a:rPr>
              <a:t>（顧客倫理）</a:t>
            </a:r>
            <a:endParaRPr lang="en-US" altLang="zh-TW" sz="2800" dirty="0" smtClean="0">
              <a:solidFill>
                <a:srgbClr val="00B050"/>
              </a:solidFill>
              <a:latin typeface="微軟正黑體" panose="020B0604030504040204" pitchFamily="34" charset="-120"/>
              <a:ea typeface="微軟正黑體" panose="020B0604030504040204" pitchFamily="34" charset="-120"/>
            </a:endParaRPr>
          </a:p>
          <a:p>
            <a:pPr eaLnBrk="1" hangingPunct="1">
              <a:defRPr/>
            </a:pPr>
            <a:r>
              <a:rPr lang="zh-TW" altLang="en-US" sz="2800" dirty="0" smtClean="0">
                <a:latin typeface="微軟正黑體" panose="020B0604030504040204" pitchFamily="34" charset="-120"/>
                <a:ea typeface="微軟正黑體" panose="020B0604030504040204" pitchFamily="34" charset="-120"/>
              </a:rPr>
              <a:t>公司（企業）與　　同業　　的</a:t>
            </a:r>
            <a:r>
              <a:rPr lang="zh-TW" altLang="en-US" sz="2800" dirty="0" smtClean="0">
                <a:solidFill>
                  <a:srgbClr val="00B050"/>
                </a:solidFill>
                <a:latin typeface="微軟正黑體" panose="020B0604030504040204" pitchFamily="34" charset="-120"/>
                <a:ea typeface="微軟正黑體" panose="020B0604030504040204" pitchFamily="34" charset="-120"/>
              </a:rPr>
              <a:t>（競爭倫理）</a:t>
            </a:r>
            <a:endParaRPr lang="en-US" altLang="zh-TW" sz="2800" dirty="0" smtClean="0">
              <a:solidFill>
                <a:srgbClr val="00B050"/>
              </a:solidFill>
              <a:latin typeface="微軟正黑體" panose="020B0604030504040204" pitchFamily="34" charset="-120"/>
              <a:ea typeface="微軟正黑體" panose="020B0604030504040204" pitchFamily="34" charset="-120"/>
            </a:endParaRPr>
          </a:p>
          <a:p>
            <a:pPr eaLnBrk="1" hangingPunct="1">
              <a:defRPr/>
            </a:pPr>
            <a:r>
              <a:rPr lang="zh-TW" altLang="en-US" sz="2800" dirty="0" smtClean="0">
                <a:latin typeface="微軟正黑體" panose="020B0604030504040204" pitchFamily="34" charset="-120"/>
                <a:ea typeface="微軟正黑體" panose="020B0604030504040204" pitchFamily="34" charset="-120"/>
              </a:rPr>
              <a:t>公司（企業）與　　股東　　的</a:t>
            </a:r>
            <a:r>
              <a:rPr lang="zh-TW" altLang="en-US" sz="2800" dirty="0" smtClean="0">
                <a:solidFill>
                  <a:srgbClr val="00B050"/>
                </a:solidFill>
                <a:latin typeface="微軟正黑體" panose="020B0604030504040204" pitchFamily="34" charset="-120"/>
                <a:ea typeface="微軟正黑體" panose="020B0604030504040204" pitchFamily="34" charset="-120"/>
              </a:rPr>
              <a:t>（股東倫理）</a:t>
            </a:r>
            <a:endParaRPr lang="en-US" altLang="zh-TW" sz="2800" dirty="0" smtClean="0">
              <a:solidFill>
                <a:srgbClr val="00B050"/>
              </a:solidFill>
              <a:latin typeface="微軟正黑體" panose="020B0604030504040204" pitchFamily="34" charset="-120"/>
              <a:ea typeface="微軟正黑體" panose="020B0604030504040204" pitchFamily="34" charset="-120"/>
            </a:endParaRPr>
          </a:p>
          <a:p>
            <a:pPr eaLnBrk="1" hangingPunct="1">
              <a:defRPr/>
            </a:pPr>
            <a:r>
              <a:rPr lang="zh-TW" altLang="en-US" sz="2800" dirty="0" smtClean="0">
                <a:latin typeface="微軟正黑體" panose="020B0604030504040204" pitchFamily="34" charset="-120"/>
                <a:ea typeface="微軟正黑體" panose="020B0604030504040204" pitchFamily="34" charset="-120"/>
              </a:rPr>
              <a:t>公司（企業）與　　社會　　的</a:t>
            </a:r>
            <a:r>
              <a:rPr lang="zh-TW" altLang="en-US" sz="2800" dirty="0" smtClean="0">
                <a:solidFill>
                  <a:srgbClr val="00B050"/>
                </a:solidFill>
                <a:latin typeface="微軟正黑體" panose="020B0604030504040204" pitchFamily="34" charset="-120"/>
                <a:ea typeface="微軟正黑體" panose="020B0604030504040204" pitchFamily="34" charset="-120"/>
              </a:rPr>
              <a:t>（社會倫理）</a:t>
            </a:r>
            <a:endParaRPr lang="en-US" altLang="zh-TW" sz="2800" dirty="0" smtClean="0">
              <a:solidFill>
                <a:srgbClr val="00B050"/>
              </a:solidFill>
              <a:latin typeface="微軟正黑體" panose="020B0604030504040204" pitchFamily="34" charset="-120"/>
              <a:ea typeface="微軟正黑體" panose="020B0604030504040204" pitchFamily="34" charset="-120"/>
            </a:endParaRPr>
          </a:p>
          <a:p>
            <a:pPr eaLnBrk="1" hangingPunct="1">
              <a:defRPr/>
            </a:pPr>
            <a:r>
              <a:rPr lang="zh-TW" altLang="en-US" sz="2800" dirty="0" smtClean="0">
                <a:latin typeface="微軟正黑體" panose="020B0604030504040204" pitchFamily="34" charset="-120"/>
                <a:ea typeface="微軟正黑體" panose="020B0604030504040204" pitchFamily="34" charset="-120"/>
              </a:rPr>
              <a:t>公司（企業）與　　政府　　的</a:t>
            </a:r>
            <a:r>
              <a:rPr lang="zh-TW" altLang="en-US" sz="2800" dirty="0" smtClean="0">
                <a:solidFill>
                  <a:srgbClr val="00B050"/>
                </a:solidFill>
                <a:latin typeface="微軟正黑體" panose="020B0604030504040204" pitchFamily="34" charset="-120"/>
                <a:ea typeface="微軟正黑體" panose="020B0604030504040204" pitchFamily="34" charset="-120"/>
              </a:rPr>
              <a:t>（政商倫理）</a:t>
            </a:r>
            <a:endParaRPr lang="en-US" altLang="zh-TW" sz="2800" dirty="0" smtClean="0">
              <a:solidFill>
                <a:srgbClr val="00B050"/>
              </a:solidFill>
              <a:latin typeface="微軟正黑體" panose="020B0604030504040204" pitchFamily="34" charset="-120"/>
              <a:ea typeface="微軟正黑體" panose="020B0604030504040204" pitchFamily="34" charset="-120"/>
            </a:endParaRPr>
          </a:p>
          <a:p>
            <a:pPr marL="0" indent="0" eaLnBrk="1" hangingPunct="1">
              <a:buFontTx/>
              <a:buNone/>
              <a:defRPr/>
            </a:pPr>
            <a:endParaRPr lang="en-US" altLang="zh-TW" sz="2800" dirty="0" smtClean="0">
              <a:latin typeface="標楷體" pitchFamily="65" charset="-120"/>
              <a:ea typeface="標楷體" pitchFamily="65" charset="-120"/>
            </a:endParaRPr>
          </a:p>
        </p:txBody>
      </p:sp>
    </p:spTree>
    <p:extLst>
      <p:ext uri="{BB962C8B-B14F-4D97-AF65-F5344CB8AC3E}">
        <p14:creationId xmlns:p14="http://schemas.microsoft.com/office/powerpoint/2010/main" val="1726386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11560" y="116632"/>
            <a:ext cx="8243888" cy="504056"/>
          </a:xfrm>
        </p:spPr>
        <p:txBody>
          <a:bodyPr>
            <a:normAutofit fontScale="90000"/>
          </a:bodyPr>
          <a:lstStyle/>
          <a:p>
            <a:pPr eaLnBrk="1" hangingPunct="1">
              <a:defRPr/>
            </a:pPr>
            <a:r>
              <a:rPr lang="zh-TW" altLang="en-US" sz="3600" dirty="0" smtClean="0">
                <a:solidFill>
                  <a:schemeClr val="bg1"/>
                </a:solidFill>
                <a:latin typeface="微軟正黑體" panose="020B0604030504040204" pitchFamily="34" charset="-120"/>
                <a:ea typeface="微軟正黑體" panose="020B0604030504040204" pitchFamily="34" charset="-120"/>
              </a:rPr>
              <a:t>住戶應遵守事項</a:t>
            </a:r>
          </a:p>
        </p:txBody>
      </p:sp>
      <p:sp>
        <p:nvSpPr>
          <p:cNvPr id="9220" name="Rectangle 3"/>
          <p:cNvSpPr>
            <a:spLocks noGrp="1" noChangeArrowheads="1"/>
          </p:cNvSpPr>
          <p:nvPr>
            <p:ph idx="1"/>
          </p:nvPr>
        </p:nvSpPr>
        <p:spPr>
          <a:xfrm>
            <a:off x="467544" y="1124744"/>
            <a:ext cx="8229600" cy="4456113"/>
          </a:xfrm>
        </p:spPr>
        <p:txBody>
          <a:bodyPr>
            <a:noAutofit/>
          </a:bodyPr>
          <a:lstStyle/>
          <a:p>
            <a:pPr marL="603250" indent="-603250" eaLnBrk="1" hangingPunct="1">
              <a:lnSpc>
                <a:spcPct val="80000"/>
              </a:lnSpc>
              <a:spcBef>
                <a:spcPts val="500"/>
              </a:spcBef>
              <a:buFontTx/>
              <a:buNone/>
            </a:pPr>
            <a:r>
              <a:rPr lang="zh-TW" altLang="en-US" sz="2400" dirty="0" smtClean="0">
                <a:latin typeface="微軟正黑體" panose="020B0604030504040204" pitchFamily="34" charset="-120"/>
                <a:ea typeface="微軟正黑體" panose="020B0604030504040204" pitchFamily="34" charset="-120"/>
              </a:rPr>
              <a:t>一、於</a:t>
            </a:r>
            <a:r>
              <a:rPr lang="zh-TW" altLang="en-US" sz="2400" dirty="0" smtClean="0">
                <a:solidFill>
                  <a:srgbClr val="FF0000"/>
                </a:solidFill>
                <a:latin typeface="微軟正黑體" panose="020B0604030504040204" pitchFamily="34" charset="-120"/>
                <a:ea typeface="微軟正黑體" panose="020B0604030504040204" pitchFamily="34" charset="-120"/>
              </a:rPr>
              <a:t>維護、修繕專有部分</a:t>
            </a:r>
            <a:r>
              <a:rPr lang="zh-TW" altLang="en-US" sz="2400" dirty="0" smtClean="0">
                <a:latin typeface="微軟正黑體" panose="020B0604030504040204" pitchFamily="34" charset="-120"/>
                <a:ea typeface="微軟正黑體" panose="020B0604030504040204" pitchFamily="34" charset="-120"/>
              </a:rPr>
              <a:t>、約定專用部分或行使其權利時，</a:t>
            </a:r>
            <a:r>
              <a:rPr lang="zh-TW" altLang="en-US" sz="2400" dirty="0" smtClean="0">
                <a:solidFill>
                  <a:srgbClr val="FF0000"/>
                </a:solidFill>
                <a:latin typeface="微軟正黑體" panose="020B0604030504040204" pitchFamily="34" charset="-120"/>
                <a:ea typeface="微軟正黑體" panose="020B0604030504040204" pitchFamily="34" charset="-120"/>
              </a:rPr>
              <a:t>不得妨害其他住戶之安寧、安全及衛生</a:t>
            </a:r>
            <a:endParaRPr lang="zh-TW" altLang="en-US" sz="2400" dirty="0" smtClean="0">
              <a:latin typeface="微軟正黑體" panose="020B0604030504040204" pitchFamily="34" charset="-120"/>
              <a:ea typeface="微軟正黑體" panose="020B0604030504040204" pitchFamily="34" charset="-120"/>
            </a:endParaRPr>
          </a:p>
          <a:p>
            <a:pPr marL="561975" indent="-561975" eaLnBrk="1" hangingPunct="1">
              <a:lnSpc>
                <a:spcPct val="80000"/>
              </a:lnSpc>
              <a:spcBef>
                <a:spcPts val="500"/>
              </a:spcBef>
              <a:buFontTx/>
              <a:buNone/>
            </a:pPr>
            <a:r>
              <a:rPr lang="zh-TW" altLang="en-US" sz="2400" dirty="0" smtClean="0">
                <a:latin typeface="微軟正黑體" panose="020B0604030504040204" pitchFamily="34" charset="-120"/>
                <a:ea typeface="微軟正黑體" panose="020B0604030504040204" pitchFamily="34" charset="-120"/>
              </a:rPr>
              <a:t>二、他住戶因維護、修繕專有部分、約定專用部分或設置管線，</a:t>
            </a:r>
            <a:r>
              <a:rPr lang="zh-TW" altLang="en-US" sz="2400" dirty="0" smtClean="0">
                <a:solidFill>
                  <a:srgbClr val="FF0000"/>
                </a:solidFill>
                <a:latin typeface="微軟正黑體" panose="020B0604030504040204" pitchFamily="34" charset="-120"/>
                <a:ea typeface="微軟正黑體" panose="020B0604030504040204" pitchFamily="34" charset="-120"/>
              </a:rPr>
              <a:t>必須進入或使用其專有部分或約定專用部分時，不得拒絕</a:t>
            </a:r>
            <a:endParaRPr lang="zh-TW" altLang="en-US" sz="2400" dirty="0" smtClean="0">
              <a:latin typeface="微軟正黑體" panose="020B0604030504040204" pitchFamily="34" charset="-120"/>
              <a:ea typeface="微軟正黑體" panose="020B0604030504040204" pitchFamily="34" charset="-120"/>
            </a:endParaRPr>
          </a:p>
          <a:p>
            <a:pPr marL="592138" indent="-592138" eaLnBrk="1" hangingPunct="1">
              <a:lnSpc>
                <a:spcPct val="80000"/>
              </a:lnSpc>
              <a:spcBef>
                <a:spcPts val="500"/>
              </a:spcBef>
              <a:buFontTx/>
              <a:buNone/>
            </a:pPr>
            <a:r>
              <a:rPr lang="zh-TW" altLang="en-US" sz="2400" dirty="0" smtClean="0">
                <a:latin typeface="微軟正黑體" panose="020B0604030504040204" pitchFamily="34" charset="-120"/>
                <a:ea typeface="微軟正黑體" panose="020B0604030504040204" pitchFamily="34" charset="-120"/>
              </a:rPr>
              <a:t>三、管理負責人或管理委員會因維護、修繕共用部分或設置管線，必須進入或使用其專有部分或</a:t>
            </a:r>
            <a:r>
              <a:rPr lang="zh-TW" altLang="en-US" sz="2400" dirty="0" smtClean="0">
                <a:solidFill>
                  <a:srgbClr val="FF0000"/>
                </a:solidFill>
                <a:latin typeface="微軟正黑體" panose="020B0604030504040204" pitchFamily="34" charset="-120"/>
                <a:ea typeface="微軟正黑體" panose="020B0604030504040204" pitchFamily="34" charset="-120"/>
              </a:rPr>
              <a:t>約定專用部分時</a:t>
            </a:r>
            <a:r>
              <a:rPr lang="zh-TW" altLang="en-US" sz="2400" dirty="0">
                <a:solidFill>
                  <a:srgbClr val="FF0000"/>
                </a:solidFill>
                <a:latin typeface="微軟正黑體" panose="020B0604030504040204" pitchFamily="34" charset="-120"/>
                <a:ea typeface="微軟正黑體" panose="020B0604030504040204" pitchFamily="34" charset="-120"/>
              </a:rPr>
              <a:t>，</a:t>
            </a:r>
            <a:r>
              <a:rPr lang="zh-TW" altLang="en-US" sz="2400" dirty="0" smtClean="0">
                <a:solidFill>
                  <a:srgbClr val="FF0000"/>
                </a:solidFill>
                <a:latin typeface="微軟正黑體" panose="020B0604030504040204" pitchFamily="34" charset="-120"/>
                <a:ea typeface="微軟正黑體" panose="020B0604030504040204" pitchFamily="34" charset="-120"/>
              </a:rPr>
              <a:t>不得拒絕</a:t>
            </a:r>
          </a:p>
          <a:p>
            <a:pPr marL="603250" indent="-603250" eaLnBrk="1" hangingPunct="1">
              <a:lnSpc>
                <a:spcPct val="80000"/>
              </a:lnSpc>
              <a:spcBef>
                <a:spcPts val="500"/>
              </a:spcBef>
              <a:buFontTx/>
              <a:buNone/>
            </a:pPr>
            <a:r>
              <a:rPr lang="zh-TW" altLang="en-US" sz="2400" dirty="0" smtClean="0">
                <a:latin typeface="微軟正黑體" panose="020B0604030504040204" pitchFamily="34" charset="-120"/>
                <a:ea typeface="微軟正黑體" panose="020B0604030504040204" pitchFamily="34" charset="-120"/>
              </a:rPr>
              <a:t>四、於維護、修繕專有部分、約定專用部分或設置管線，</a:t>
            </a:r>
            <a:r>
              <a:rPr lang="zh-TW" altLang="en-US" sz="2400" dirty="0" smtClean="0">
                <a:solidFill>
                  <a:srgbClr val="FF0000"/>
                </a:solidFill>
                <a:latin typeface="微軟正黑體" panose="020B0604030504040204" pitchFamily="34" charset="-120"/>
                <a:ea typeface="微軟正黑體" panose="020B0604030504040204" pitchFamily="34" charset="-120"/>
              </a:rPr>
              <a:t>必須使用共用部分時，應經管理負責人或管理委員會之同意後為之</a:t>
            </a:r>
          </a:p>
          <a:p>
            <a:pPr eaLnBrk="1" hangingPunct="1">
              <a:lnSpc>
                <a:spcPct val="80000"/>
              </a:lnSpc>
              <a:spcBef>
                <a:spcPts val="500"/>
              </a:spcBef>
              <a:buFontTx/>
              <a:buNone/>
            </a:pPr>
            <a:r>
              <a:rPr lang="zh-TW" altLang="en-US" sz="2400" dirty="0" smtClean="0">
                <a:latin typeface="微軟正黑體" panose="020B0604030504040204" pitchFamily="34" charset="-120"/>
                <a:ea typeface="微軟正黑體" panose="020B0604030504040204" pitchFamily="34" charset="-120"/>
              </a:rPr>
              <a:t>五、</a:t>
            </a:r>
            <a:r>
              <a:rPr lang="zh-TW" altLang="en-US" sz="2400" dirty="0" smtClean="0">
                <a:solidFill>
                  <a:srgbClr val="FF0000"/>
                </a:solidFill>
                <a:latin typeface="微軟正黑體" panose="020B0604030504040204" pitchFamily="34" charset="-120"/>
                <a:ea typeface="微軟正黑體" panose="020B0604030504040204" pitchFamily="34" charset="-120"/>
              </a:rPr>
              <a:t>其他法令</a:t>
            </a:r>
            <a:r>
              <a:rPr lang="zh-TW" altLang="en-US" sz="2400" dirty="0" smtClean="0">
                <a:latin typeface="微軟正黑體" panose="020B0604030504040204" pitchFamily="34" charset="-120"/>
                <a:ea typeface="微軟正黑體" panose="020B0604030504040204" pitchFamily="34" charset="-120"/>
              </a:rPr>
              <a:t>或規約規定事項</a:t>
            </a:r>
          </a:p>
          <a:p>
            <a:pPr eaLnBrk="1" hangingPunct="1">
              <a:lnSpc>
                <a:spcPct val="80000"/>
              </a:lnSpc>
              <a:spcBef>
                <a:spcPts val="500"/>
              </a:spcBef>
            </a:pPr>
            <a:r>
              <a:rPr lang="zh-TW" altLang="en-US" sz="2400" dirty="0" smtClean="0">
                <a:latin typeface="微軟正黑體" panose="020B0604030504040204" pitchFamily="34" charset="-120"/>
                <a:ea typeface="微軟正黑體" panose="020B0604030504040204" pitchFamily="34" charset="-120"/>
              </a:rPr>
              <a:t>進入或使用，應擇其</a:t>
            </a:r>
            <a:r>
              <a:rPr lang="zh-TW" altLang="en-US" sz="2400" dirty="0" smtClean="0">
                <a:solidFill>
                  <a:srgbClr val="FF0000"/>
                </a:solidFill>
                <a:latin typeface="微軟正黑體" panose="020B0604030504040204" pitchFamily="34" charset="-120"/>
                <a:ea typeface="微軟正黑體" panose="020B0604030504040204" pitchFamily="34" charset="-120"/>
              </a:rPr>
              <a:t>損害最少之處所</a:t>
            </a:r>
            <a:r>
              <a:rPr lang="zh-TW" altLang="en-US" sz="2400" dirty="0" smtClean="0">
                <a:latin typeface="微軟正黑體" panose="020B0604030504040204" pitchFamily="34" charset="-120"/>
                <a:ea typeface="微軟正黑體" panose="020B0604030504040204" pitchFamily="34" charset="-120"/>
              </a:rPr>
              <a:t>及方法為之，並應</a:t>
            </a:r>
            <a:r>
              <a:rPr lang="zh-TW" altLang="en-US" sz="2400" dirty="0" smtClean="0">
                <a:solidFill>
                  <a:srgbClr val="FF0000"/>
                </a:solidFill>
                <a:latin typeface="微軟正黑體" panose="020B0604030504040204" pitchFamily="34" charset="-120"/>
                <a:ea typeface="微軟正黑體" panose="020B0604030504040204" pitchFamily="34" charset="-120"/>
              </a:rPr>
              <a:t>修復或補償所生損害</a:t>
            </a:r>
            <a:endParaRPr lang="zh-TW" altLang="en-US" sz="2400" dirty="0" smtClean="0">
              <a:latin typeface="微軟正黑體" panose="020B0604030504040204" pitchFamily="34" charset="-120"/>
              <a:ea typeface="微軟正黑體" panose="020B0604030504040204" pitchFamily="34" charset="-120"/>
            </a:endParaRPr>
          </a:p>
          <a:p>
            <a:pPr eaLnBrk="1" hangingPunct="1">
              <a:lnSpc>
                <a:spcPct val="80000"/>
              </a:lnSpc>
              <a:spcBef>
                <a:spcPts val="500"/>
              </a:spcBef>
            </a:pPr>
            <a:r>
              <a:rPr lang="zh-TW" altLang="en-US" sz="2400" dirty="0" smtClean="0">
                <a:solidFill>
                  <a:srgbClr val="FF0000"/>
                </a:solidFill>
                <a:latin typeface="微軟正黑體" panose="020B0604030504040204" pitchFamily="34" charset="-120"/>
                <a:ea typeface="微軟正黑體" panose="020B0604030504040204" pitchFamily="34" charset="-120"/>
              </a:rPr>
              <a:t>經協調仍不履行</a:t>
            </a:r>
            <a:r>
              <a:rPr lang="zh-TW" altLang="en-US" sz="2400" dirty="0" smtClean="0">
                <a:latin typeface="微軟正黑體" panose="020B0604030504040204" pitchFamily="34" charset="-120"/>
                <a:ea typeface="微軟正黑體" panose="020B0604030504040204" pitchFamily="34" charset="-120"/>
              </a:rPr>
              <a:t>時，住戶、管理負責人或管理委員會得按其性質</a:t>
            </a:r>
            <a:r>
              <a:rPr lang="zh-TW" altLang="en-US" sz="2400" dirty="0" smtClean="0">
                <a:solidFill>
                  <a:srgbClr val="FF0000"/>
                </a:solidFill>
                <a:latin typeface="微軟正黑體" panose="020B0604030504040204" pitchFamily="34" charset="-120"/>
                <a:ea typeface="微軟正黑體" panose="020B0604030504040204" pitchFamily="34" charset="-120"/>
              </a:rPr>
              <a:t>請求各該主管機關或訴請法院為必要之處置</a:t>
            </a:r>
          </a:p>
        </p:txBody>
      </p:sp>
    </p:spTree>
    <p:extLst>
      <p:ext uri="{BB962C8B-B14F-4D97-AF65-F5344CB8AC3E}">
        <p14:creationId xmlns:p14="http://schemas.microsoft.com/office/powerpoint/2010/main" val="1072337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7584" y="0"/>
            <a:ext cx="8229600" cy="1143000"/>
          </a:xfrm>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國家優良建商</a:t>
            </a:r>
            <a:r>
              <a:rPr lang="zh-TW" altLang="en-US" dirty="0" smtClean="0">
                <a:solidFill>
                  <a:schemeClr val="bg1"/>
                </a:solidFill>
                <a:latin typeface="微軟正黑體" panose="020B0604030504040204" pitchFamily="34" charset="-120"/>
                <a:ea typeface="微軟正黑體" panose="020B0604030504040204" pitchFamily="34" charset="-120"/>
              </a:rPr>
              <a:t>、營造</a:t>
            </a:r>
            <a:r>
              <a:rPr lang="zh-TW" altLang="en-US" dirty="0">
                <a:solidFill>
                  <a:schemeClr val="bg1"/>
                </a:solidFill>
                <a:latin typeface="微軟正黑體" panose="020B0604030504040204" pitchFamily="34" charset="-120"/>
                <a:ea typeface="微軟正黑體" panose="020B0604030504040204" pitchFamily="34" charset="-120"/>
              </a:rPr>
              <a:t>商</a:t>
            </a:r>
          </a:p>
        </p:txBody>
      </p:sp>
      <p:sp>
        <p:nvSpPr>
          <p:cNvPr id="3" name="內容版面配置區 2"/>
          <p:cNvSpPr>
            <a:spLocks noGrp="1"/>
          </p:cNvSpPr>
          <p:nvPr>
            <p:ph idx="1"/>
          </p:nvPr>
        </p:nvSpPr>
        <p:spPr>
          <a:xfrm>
            <a:off x="683568" y="1484784"/>
            <a:ext cx="8229600" cy="4389120"/>
          </a:xfrm>
        </p:spPr>
        <p:txBody>
          <a:bodyPr>
            <a:normAutofit fontScale="92500" lnSpcReduction="20000"/>
          </a:bodyPr>
          <a:lstStyle/>
          <a:p>
            <a:r>
              <a:rPr lang="zh-TW" altLang="en-US" sz="3600" dirty="0">
                <a:solidFill>
                  <a:srgbClr val="FF0000"/>
                </a:solidFill>
                <a:latin typeface="微軟正黑體" panose="020B0604030504040204" pitchFamily="34" charset="-120"/>
                <a:ea typeface="微軟正黑體" panose="020B0604030504040204" pitchFamily="34" charset="-120"/>
              </a:rPr>
              <a:t>誠實納稅</a:t>
            </a:r>
            <a:r>
              <a:rPr lang="zh-TW" altLang="en-US" sz="3600" dirty="0">
                <a:latin typeface="微軟正黑體" panose="020B0604030504040204" pitchFamily="34" charset="-120"/>
                <a:ea typeface="微軟正黑體" panose="020B0604030504040204" pitchFamily="34" charset="-120"/>
              </a:rPr>
              <a:t>、無</a:t>
            </a:r>
            <a:r>
              <a:rPr lang="zh-TW" altLang="en-US" sz="3600" dirty="0">
                <a:solidFill>
                  <a:srgbClr val="FF0000"/>
                </a:solidFill>
                <a:latin typeface="微軟正黑體" panose="020B0604030504040204" pitchFamily="34" charset="-120"/>
                <a:ea typeface="微軟正黑體" panose="020B0604030504040204" pitchFamily="34" charset="-120"/>
              </a:rPr>
              <a:t>欠稅紀錄</a:t>
            </a:r>
          </a:p>
          <a:p>
            <a:r>
              <a:rPr lang="zh-TW" altLang="en-US" sz="3600" dirty="0">
                <a:latin typeface="微軟正黑體" panose="020B0604030504040204" pitchFamily="34" charset="-120"/>
                <a:ea typeface="微軟正黑體" panose="020B0604030504040204" pitchFamily="34" charset="-120"/>
              </a:rPr>
              <a:t>經營穩健、債信良好、非拒絕往來戶</a:t>
            </a:r>
          </a:p>
          <a:p>
            <a:r>
              <a:rPr lang="zh-TW" altLang="en-US" sz="3600" dirty="0">
                <a:latin typeface="微軟正黑體" panose="020B0604030504040204" pitchFamily="34" charset="-120"/>
                <a:ea typeface="微軟正黑體" panose="020B0604030504040204" pitchFamily="34" charset="-120"/>
              </a:rPr>
              <a:t>信譽良好、公平交易、無違反公平交易法規</a:t>
            </a:r>
          </a:p>
          <a:p>
            <a:r>
              <a:rPr lang="zh-TW" altLang="en-US" sz="3600" dirty="0">
                <a:latin typeface="微軟正黑體" panose="020B0604030504040204" pitchFamily="34" charset="-120"/>
                <a:ea typeface="微軟正黑體" panose="020B0604030504040204" pitchFamily="34" charset="-120"/>
              </a:rPr>
              <a:t>尊重消費權益、無房屋交易糾紛集體訴訟案件</a:t>
            </a:r>
          </a:p>
          <a:p>
            <a:r>
              <a:rPr lang="zh-TW" altLang="en-US" sz="3600" dirty="0">
                <a:latin typeface="微軟正黑體" panose="020B0604030504040204" pitchFamily="34" charset="-120"/>
                <a:ea typeface="微軟正黑體" panose="020B0604030504040204" pitchFamily="34" charset="-120"/>
              </a:rPr>
              <a:t>良好企業形象、有實績作品、獲獎榮耀</a:t>
            </a:r>
          </a:p>
          <a:p>
            <a:r>
              <a:rPr lang="zh-TW" altLang="en-US" sz="3600" dirty="0">
                <a:latin typeface="微軟正黑體" panose="020B0604030504040204" pitchFamily="34" charset="-120"/>
                <a:ea typeface="微軟正黑體" panose="020B0604030504040204" pitchFamily="34" charset="-120"/>
              </a:rPr>
              <a:t>專業品質服務、優良專業團隊、提供工程檢測證明</a:t>
            </a:r>
          </a:p>
          <a:p>
            <a:endParaRPr lang="zh-TW" altLang="en-US" dirty="0"/>
          </a:p>
        </p:txBody>
      </p:sp>
    </p:spTree>
    <p:extLst>
      <p:ext uri="{BB962C8B-B14F-4D97-AF65-F5344CB8AC3E}">
        <p14:creationId xmlns:p14="http://schemas.microsoft.com/office/powerpoint/2010/main" val="812624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矩形 1"/>
          <p:cNvSpPr>
            <a:spLocks noChangeArrowheads="1"/>
          </p:cNvSpPr>
          <p:nvPr/>
        </p:nvSpPr>
        <p:spPr bwMode="auto">
          <a:xfrm>
            <a:off x="323528" y="216694"/>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2000" dirty="0">
                <a:solidFill>
                  <a:schemeClr val="bg1"/>
                </a:solidFill>
                <a:latin typeface="微軟正黑體" panose="020B0604030504040204" pitchFamily="34" charset="-120"/>
                <a:ea typeface="微軟正黑體" panose="020B0604030504040204" pitchFamily="34" charset="-120"/>
              </a:rPr>
              <a:t>政院澄清 老屋買賣 不會強制健檢 次長花敬群口快惹禍 閣揆與部長滅火</a:t>
            </a:r>
          </a:p>
        </p:txBody>
      </p:sp>
      <p:pic>
        <p:nvPicPr>
          <p:cNvPr id="46083"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1600" y="1206064"/>
            <a:ext cx="7200800" cy="503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4350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043608" y="1052736"/>
            <a:ext cx="6948264" cy="4958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035" y="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872" y="0"/>
            <a:ext cx="559593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838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883" y="1124744"/>
            <a:ext cx="9011514"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520" y="-8384"/>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62636" y="-8384"/>
            <a:ext cx="559593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975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23528" y="1124744"/>
            <a:ext cx="8574465"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96" y="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5856" y="0"/>
            <a:ext cx="559593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2493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1640" y="1188963"/>
            <a:ext cx="6696744" cy="502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8" y="-3810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3848" y="9326"/>
            <a:ext cx="559593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526587"/>
      </p:ext>
    </p:extLst>
  </p:cSld>
  <p:clrMapOvr>
    <a:masterClrMapping/>
  </p:clrMapOvr>
  <p:transition advClick="0" advTm="5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592" y="1124744"/>
            <a:ext cx="7547167"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title"/>
          </p:nvPr>
        </p:nvSpPr>
        <p:spPr>
          <a:xfrm>
            <a:off x="467544" y="11013"/>
            <a:ext cx="8220808" cy="838200"/>
          </a:xfrm>
        </p:spPr>
        <p:txBody>
          <a:bodyPr/>
          <a:lstStyle/>
          <a:p>
            <a:pPr eaLnBrk="1" fontAlgn="auto" hangingPunct="1">
              <a:spcAft>
                <a:spcPts val="0"/>
              </a:spcAft>
              <a:defRPr/>
            </a:pPr>
            <a:r>
              <a:rPr lang="zh-TW" altLang="en-US" dirty="0" smtClean="0">
                <a:solidFill>
                  <a:schemeClr val="bg1"/>
                </a:solidFill>
                <a:latin typeface="微軟正黑體" panose="020B0604030504040204" pitchFamily="34" charset="-120"/>
                <a:ea typeface="微軟正黑體" panose="020B0604030504040204" pitchFamily="34" charset="-120"/>
              </a:rPr>
              <a:t>桃園縣長頒發房仲楷模獎</a:t>
            </a:r>
          </a:p>
        </p:txBody>
      </p:sp>
    </p:spTree>
    <p:extLst>
      <p:ext uri="{BB962C8B-B14F-4D97-AF65-F5344CB8AC3E}">
        <p14:creationId xmlns:p14="http://schemas.microsoft.com/office/powerpoint/2010/main" val="108379454"/>
      </p:ext>
    </p:extLst>
  </p:cSld>
  <p:clrMapOvr>
    <a:masterClrMapping/>
  </p:clrMapOvr>
  <p:transition advClick="0" advTm="5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3" descr="C:\Documents and Settings\Administrator\桌面\新資料夾\P110049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2736" y="1124744"/>
            <a:ext cx="3561036" cy="474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960" y="1556792"/>
            <a:ext cx="5252834" cy="357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520" y="0"/>
            <a:ext cx="3382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03848" y="0"/>
            <a:ext cx="559593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767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55576" y="157064"/>
            <a:ext cx="8222273" cy="533400"/>
          </a:xfrm>
          <a:prstGeom prst="rect">
            <a:avLst/>
          </a:prstGeom>
        </p:spPr>
        <p:txBody>
          <a:bodyPr>
            <a:normAutofit fontScale="90000" lnSpcReduction="20000"/>
          </a:bodyPr>
          <a:lstStyle/>
          <a:p>
            <a:pPr algn="ctr" eaLnBrk="0" hangingPunct="0">
              <a:defRPr/>
            </a:pPr>
            <a:r>
              <a:rPr kumimoji="0" lang="zh-TW" altLang="en-US" sz="4000" dirty="0">
                <a:solidFill>
                  <a:schemeClr val="bg1"/>
                </a:solidFill>
                <a:effectLst>
                  <a:glow rad="101600">
                    <a:schemeClr val="tx2"/>
                  </a:glow>
                </a:effectLst>
                <a:latin typeface="微軟正黑體" panose="020B0604030504040204" pitchFamily="34" charset="-120"/>
                <a:ea typeface="微軟正黑體" panose="020B0604030504040204" pitchFamily="34" charset="-120"/>
                <a:cs typeface="+mj-cs"/>
              </a:rPr>
              <a:t>優質代言</a:t>
            </a:r>
            <a:r>
              <a:rPr kumimoji="0" lang="en-US" altLang="zh-TW" sz="4000" dirty="0">
                <a:solidFill>
                  <a:schemeClr val="bg1"/>
                </a:solidFill>
                <a:effectLst>
                  <a:glow rad="101600">
                    <a:schemeClr val="tx2"/>
                  </a:glow>
                </a:effectLst>
                <a:latin typeface="微軟正黑體" panose="020B0604030504040204" pitchFamily="34" charset="-120"/>
                <a:ea typeface="微軟正黑體" panose="020B0604030504040204" pitchFamily="34" charset="-120"/>
                <a:cs typeface="+mj-cs"/>
              </a:rPr>
              <a:t>-</a:t>
            </a:r>
            <a:r>
              <a:rPr kumimoji="0" lang="zh-TW" altLang="en-US" sz="4000" dirty="0">
                <a:solidFill>
                  <a:schemeClr val="bg1"/>
                </a:solidFill>
                <a:effectLst>
                  <a:glow rad="101600">
                    <a:schemeClr val="tx2"/>
                  </a:glow>
                </a:effectLst>
                <a:latin typeface="微軟正黑體" panose="020B0604030504040204" pitchFamily="34" charset="-120"/>
                <a:ea typeface="微軟正黑體" panose="020B0604030504040204" pitchFamily="34" charset="-120"/>
                <a:cs typeface="+mj-cs"/>
              </a:rPr>
              <a:t>台灣心跳聲</a:t>
            </a:r>
            <a:r>
              <a:rPr kumimoji="0" lang="en-US" altLang="zh-TW" sz="4000" dirty="0">
                <a:solidFill>
                  <a:schemeClr val="bg1"/>
                </a:solidFill>
                <a:effectLst>
                  <a:glow rad="101600">
                    <a:schemeClr val="tx2"/>
                  </a:glow>
                </a:effectLst>
                <a:latin typeface="微軟正黑體" panose="020B0604030504040204" pitchFamily="34" charset="-120"/>
                <a:ea typeface="微軟正黑體" panose="020B0604030504040204" pitchFamily="34" charset="-120"/>
                <a:cs typeface="+mj-cs"/>
              </a:rPr>
              <a:t>-</a:t>
            </a:r>
            <a:r>
              <a:rPr kumimoji="0" lang="zh-TW" altLang="en-US" sz="4000" dirty="0">
                <a:solidFill>
                  <a:schemeClr val="bg1"/>
                </a:solidFill>
                <a:effectLst>
                  <a:glow rad="101600">
                    <a:schemeClr val="tx2"/>
                  </a:glow>
                </a:effectLst>
                <a:latin typeface="微軟正黑體" panose="020B0604030504040204" pitchFamily="34" charset="-120"/>
                <a:ea typeface="微軟正黑體" panose="020B0604030504040204" pitchFamily="34" charset="-120"/>
                <a:cs typeface="+mj-cs"/>
              </a:rPr>
              <a:t>蔡依林</a:t>
            </a:r>
          </a:p>
        </p:txBody>
      </p:sp>
      <p:pic>
        <p:nvPicPr>
          <p:cNvPr id="19353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7192" y="1124744"/>
            <a:ext cx="7310052"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958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2124</TotalTime>
  <Words>4657</Words>
  <Application>Microsoft Office PowerPoint</Application>
  <PresentationFormat>如螢幕大小 (4:3)</PresentationFormat>
  <Paragraphs>533</Paragraphs>
  <Slides>118</Slides>
  <Notes>8</Notes>
  <HiddenSlides>0</HiddenSlides>
  <MMClips>0</MMClips>
  <ScaleCrop>false</ScaleCrop>
  <HeadingPairs>
    <vt:vector size="4" baseType="variant">
      <vt:variant>
        <vt:lpstr>佈景主題</vt:lpstr>
      </vt:variant>
      <vt:variant>
        <vt:i4>3</vt:i4>
      </vt:variant>
      <vt:variant>
        <vt:lpstr>投影片標題</vt:lpstr>
      </vt:variant>
      <vt:variant>
        <vt:i4>118</vt:i4>
      </vt:variant>
    </vt:vector>
  </HeadingPairs>
  <TitlesOfParts>
    <vt:vector size="121" baseType="lpstr">
      <vt:lpstr>1_自訂設計</vt:lpstr>
      <vt:lpstr>自訂設計</vt:lpstr>
      <vt:lpstr>2_自訂設計</vt:lpstr>
      <vt:lpstr>PowerPoint 簡報</vt:lpstr>
      <vt:lpstr>PowerPoint 簡報</vt:lpstr>
      <vt:lpstr>PowerPoint 簡報</vt:lpstr>
      <vt:lpstr>PowerPoint 簡報</vt:lpstr>
      <vt:lpstr>PowerPoint 簡報</vt:lpstr>
      <vt:lpstr>摘  要</vt:lpstr>
      <vt:lpstr>企業倫理範圍</vt:lpstr>
      <vt:lpstr>企業倫理應遵守公平正義的原則</vt:lpstr>
      <vt:lpstr>倫理分類</vt:lpstr>
      <vt:lpstr>組與組的倫理 </vt:lpstr>
      <vt:lpstr>何謂主管</vt:lpstr>
      <vt:lpstr>優質主管</vt:lpstr>
      <vt:lpstr>PowerPoint 簡報</vt:lpstr>
      <vt:lpstr>職場倫理</vt:lpstr>
      <vt:lpstr>企業為何要負起社會責任?</vt:lpstr>
      <vt:lpstr>何謂企業經營者？ </vt:lpstr>
      <vt:lpstr>企業如何做好消費者保護工作？ </vt:lpstr>
      <vt:lpstr>如何維護本身之消費安全與權益？ </vt:lpstr>
      <vt:lpstr>PowerPoint 簡報</vt:lpstr>
      <vt:lpstr>企業經營者有損害消費者權益之虞者，政府得行使調查權？ </vt:lpstr>
      <vt:lpstr>PowerPoint 簡報</vt:lpstr>
      <vt:lpstr>不動產仲介經紀業倫理規範</vt:lpstr>
      <vt:lpstr>PowerPoint 簡報</vt:lpstr>
      <vt:lpstr>不動產經紀業1/2</vt:lpstr>
      <vt:lpstr>不動產經紀業2/2</vt:lpstr>
      <vt:lpstr>不動產經紀人員1/2</vt:lpstr>
      <vt:lpstr>不動產經紀人員2/2</vt:lpstr>
      <vt:lpstr>其他倫理規範</vt:lpstr>
      <vt:lpstr>品牌信念</vt:lpstr>
      <vt:lpstr>PowerPoint 簡報</vt:lpstr>
      <vt:lpstr>PowerPoint 簡報</vt:lpstr>
      <vt:lpstr>房地合一稅</vt:lpstr>
      <vt:lpstr>政府法規規範(公平交易法)</vt:lpstr>
      <vt:lpstr>PowerPoint 簡報</vt:lpstr>
      <vt:lpstr>禁止獨占</vt:lpstr>
      <vt:lpstr>聯合行為</vt:lpstr>
      <vt:lpstr>避免不公平競爭</vt:lpstr>
      <vt:lpstr>約定轉售價格</vt:lpstr>
      <vt:lpstr>杯葛</vt:lpstr>
      <vt:lpstr>差別待遇</vt:lpstr>
      <vt:lpstr>利誘</vt:lpstr>
      <vt:lpstr>迫使參與限制競爭</vt:lpstr>
      <vt:lpstr>不當獲取營業秘密</vt:lpstr>
      <vt:lpstr>不當限制相對人</vt:lpstr>
      <vt:lpstr>仿冒表徵或外國著名商標</vt:lpstr>
      <vt:lpstr>不實廣告</vt:lpstr>
      <vt:lpstr> 損害營業信譽</vt:lpstr>
      <vt:lpstr>多層次傳銷</vt:lpstr>
      <vt:lpstr>多層次傳銷-(續)</vt:lpstr>
      <vt:lpstr>多層次傳銷-(續)</vt:lpstr>
      <vt:lpstr>多層次傳銷-(續)</vt:lpstr>
      <vt:lpstr>其他欺罔或顯失公平行為   </vt:lpstr>
      <vt:lpstr>其他欺罔或顯失公平行為-(續)</vt:lpstr>
      <vt:lpstr>其他欺罔或顯失公平行為-(續)</vt:lpstr>
      <vt:lpstr>加盟主資訊揭露之規範</vt:lpstr>
      <vt:lpstr>預售屋銷售行為之規範</vt:lpstr>
      <vt:lpstr>國外渡假村會員卡銷售行為之規範</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建物買賣移轉棟數</vt:lpstr>
      <vt:lpstr>建物所有權第一次登記</vt:lpstr>
      <vt:lpstr>建物買賣移轉棟數</vt:lpstr>
      <vt:lpstr>建物買賣移轉棟數</vt:lpstr>
      <vt:lpstr>建物買賣移轉棟數</vt:lpstr>
      <vt:lpstr>平實營區與精忠三村地區 </vt:lpstr>
      <vt:lpstr>PowerPoint 簡報</vt:lpstr>
      <vt:lpstr>PowerPoint 簡報</vt:lpstr>
      <vt:lpstr>繳納營業保證金 </vt:lpstr>
      <vt:lpstr>須僱用不動產經紀人</vt:lpstr>
      <vt:lpstr>業務及責任</vt:lpstr>
      <vt:lpstr>PowerPoint 簡報</vt:lpstr>
      <vt:lpstr>內政部頒「不動產說明書」應記載事項</vt:lpstr>
      <vt:lpstr>成屋之應記載事項</vt:lpstr>
      <vt:lpstr>土地買賣中常見案例</vt:lpstr>
      <vt:lpstr>風險管理         有福不同享有難要你當</vt:lpstr>
      <vt:lpstr>周邊環境周邊半徑三百公尺範圍內之重要環境設施</vt:lpstr>
      <vt:lpstr>周邊環境周邊半徑三百公尺範圍內之重要環境設施</vt:lpstr>
      <vt:lpstr>不得記載事項 </vt:lpstr>
      <vt:lpstr>PowerPoint 簡報</vt:lpstr>
      <vt:lpstr>無照營業之處罰</vt:lpstr>
      <vt:lpstr>公寓大廈管理條例住戶之權利義務 </vt:lpstr>
      <vt:lpstr>住戶應遵守事項</vt:lpstr>
      <vt:lpstr>國家優良建商、營造商</vt:lpstr>
      <vt:lpstr>PowerPoint 簡報</vt:lpstr>
      <vt:lpstr>PowerPoint 簡報</vt:lpstr>
      <vt:lpstr>PowerPoint 簡報</vt:lpstr>
      <vt:lpstr>PowerPoint 簡報</vt:lpstr>
      <vt:lpstr>PowerPoint 簡報</vt:lpstr>
      <vt:lpstr>桃園縣長頒發房仲楷模獎</vt:lpstr>
      <vt:lpstr>PowerPoint 簡報</vt:lpstr>
      <vt:lpstr>PowerPoint 簡報</vt:lpstr>
      <vt:lpstr>PowerPoint 簡報</vt:lpstr>
      <vt:lpstr>企業責任(台灣房屋)</vt:lpstr>
      <vt:lpstr>企業責任(台灣房屋)</vt:lpstr>
      <vt:lpstr>PowerPoint 簡報</vt:lpstr>
      <vt:lpstr>利空消息</vt:lpstr>
      <vt:lpstr>PowerPoint 簡報</vt:lpstr>
      <vt:lpstr>連假拉尾盤 房市928檔買氣回籠 最後一天假日放晴助攻</vt:lpstr>
      <vt:lpstr>北市大安國宅 跌破7字頭 建商讓利掀骨牌效應 2年房價跌約9.7%</vt:lpstr>
      <vt:lpstr>降價取量 基隆1字頭夯 推案連2年逾250億元 已成房市反指標區 </vt:lpstr>
      <vt:lpstr>PowerPoint 簡報</vt:lpstr>
      <vt:lpstr>PowerPoint 簡報</vt:lpstr>
      <vt:lpstr>利多消息</vt:lpstr>
      <vt:lpstr>PowerPoint 簡報</vt:lpstr>
      <vt:lpstr>PowerPoint 簡報</vt:lpstr>
      <vt:lpstr>PowerPoint 簡報</vt:lpstr>
      <vt:lpstr>PowerPoint 簡報</vt:lpstr>
      <vt:lpstr>PowerPoint 簡報</vt:lpstr>
      <vt:lpstr>新聞重點</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企業倫理(企業道德)</dc:title>
  <dc:creator>Userpc</dc:creator>
  <cp:lastModifiedBy>user</cp:lastModifiedBy>
  <cp:revision>152</cp:revision>
  <cp:lastPrinted>2016-10-14T08:53:49Z</cp:lastPrinted>
  <dcterms:created xsi:type="dcterms:W3CDTF">2016-09-30T06:10:49Z</dcterms:created>
  <dcterms:modified xsi:type="dcterms:W3CDTF">2017-01-18T05:56:37Z</dcterms:modified>
</cp:coreProperties>
</file>