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848CB2-6BB5-405E-88A0-E3A479457E29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13232-9067-4347-8BB9-32E1B676DE0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b="1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zh-TW" altLang="en-US" b="1" smtClean="0"/>
              <a:t>滾動彈珠    四個字變紅  不只是彈珠</a:t>
            </a:r>
          </a:p>
          <a:p>
            <a:r>
              <a:rPr lang="zh-TW" altLang="en-US" b="1" smtClean="0"/>
              <a:t>水流</a:t>
            </a:r>
          </a:p>
          <a:p>
            <a:r>
              <a:rPr lang="zh-TW" altLang="en-US" b="1" smtClean="0"/>
              <a:t>起落的腳步     三個用一樣顏色</a:t>
            </a:r>
            <a:endParaRPr lang="zh-TW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zh-TW" altLang="en-US" smtClean="0"/>
              <a:t>最後一行動畫改為由上而下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FE9C-A751-4C18-82E3-B4ADD9C3B64B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CF42A-7D18-417B-8A15-74847BA0949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FE9C-A751-4C18-82E3-B4ADD9C3B64B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CF42A-7D18-417B-8A15-74847BA0949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FE9C-A751-4C18-82E3-B4ADD9C3B64B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CF42A-7D18-417B-8A15-74847BA0949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FE9C-A751-4C18-82E3-B4ADD9C3B64B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CF42A-7D18-417B-8A15-74847BA0949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FE9C-A751-4C18-82E3-B4ADD9C3B64B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CF42A-7D18-417B-8A15-74847BA0949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FE9C-A751-4C18-82E3-B4ADD9C3B64B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CF42A-7D18-417B-8A15-74847BA0949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FE9C-A751-4C18-82E3-B4ADD9C3B64B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CF42A-7D18-417B-8A15-74847BA0949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FE9C-A751-4C18-82E3-B4ADD9C3B64B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CF42A-7D18-417B-8A15-74847BA0949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FE9C-A751-4C18-82E3-B4ADD9C3B64B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CF42A-7D18-417B-8A15-74847BA0949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FE9C-A751-4C18-82E3-B4ADD9C3B64B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CF42A-7D18-417B-8A15-74847BA0949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FE9C-A751-4C18-82E3-B4ADD9C3B64B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CF42A-7D18-417B-8A15-74847BA0949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DFE9C-A751-4C18-82E3-B4ADD9C3B64B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CF42A-7D18-417B-8A15-74847BA0949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ocuments%20and%20Settings\Administrator\&#26700;&#38754;\100&#22283;&#25991;&#35336;&#30059;&#35506;&#31243;\&#21508;&#21934;&#20803;&#25945;&#24107;&#35036;&#20805;&#36039;&#26009;\&#24605;&#32210;&#27969;&#36681;\&#26421;&#24605;-&#38754;&#23565;&#19968;&#23627;&#23376;&#27785;&#40664;&#30340;&#23478;&#20855;.wmv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圖片 3" descr="PPT背景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矩形 6"/>
          <p:cNvSpPr/>
          <p:nvPr/>
        </p:nvSpPr>
        <p:spPr>
          <a:xfrm>
            <a:off x="0" y="1773238"/>
            <a:ext cx="8748713" cy="143986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21508" name="標題 4"/>
          <p:cNvSpPr>
            <a:spLocks noGrp="1"/>
          </p:cNvSpPr>
          <p:nvPr>
            <p:ph type="title"/>
          </p:nvPr>
        </p:nvSpPr>
        <p:spPr>
          <a:xfrm>
            <a:off x="395288" y="1916113"/>
            <a:ext cx="8137525" cy="1362075"/>
          </a:xfrm>
        </p:spPr>
        <p:txBody>
          <a:bodyPr/>
          <a:lstStyle/>
          <a:p>
            <a:pPr marL="342900" indent="-342900"/>
            <a:r>
              <a:rPr lang="zh-TW" altLang="en-US" sz="6000" cap="none" smtClean="0"/>
              <a:t>面對一屋子沉默的家具</a:t>
            </a:r>
            <a:endParaRPr lang="zh-TW" altLang="en-US" sz="6000" b="0" cap="none" smtClean="0"/>
          </a:p>
        </p:txBody>
      </p:sp>
      <p:sp>
        <p:nvSpPr>
          <p:cNvPr id="21509" name="文字版面配置區 5"/>
          <p:cNvSpPr>
            <a:spLocks noGrp="1"/>
          </p:cNvSpPr>
          <p:nvPr>
            <p:ph type="body" idx="1"/>
          </p:nvPr>
        </p:nvSpPr>
        <p:spPr>
          <a:xfrm>
            <a:off x="611188" y="3644900"/>
            <a:ext cx="7200900" cy="720725"/>
          </a:xfrm>
        </p:spPr>
        <p:txBody>
          <a:bodyPr/>
          <a:lstStyle/>
          <a:p>
            <a:pPr algn="r"/>
            <a:r>
              <a:rPr lang="zh-TW" altLang="en-US" sz="4000" b="1" smtClean="0"/>
              <a:t>朵思</a:t>
            </a:r>
            <a:endParaRPr lang="zh-TW" altLang="en-US" sz="4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圖片 3" descr="PPT背景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群組 4"/>
          <p:cNvGrpSpPr>
            <a:grpSpLocks/>
          </p:cNvGrpSpPr>
          <p:nvPr/>
        </p:nvGrpSpPr>
        <p:grpSpPr bwMode="auto">
          <a:xfrm>
            <a:off x="0" y="0"/>
            <a:ext cx="8748713" cy="1439863"/>
            <a:chOff x="0" y="0"/>
            <a:chExt cx="8748464" cy="1440160"/>
          </a:xfrm>
        </p:grpSpPr>
        <p:sp>
          <p:nvSpPr>
            <p:cNvPr id="6" name="矩形 5"/>
            <p:cNvSpPr/>
            <p:nvPr/>
          </p:nvSpPr>
          <p:spPr>
            <a:xfrm>
              <a:off x="0" y="0"/>
              <a:ext cx="8748464" cy="1440160"/>
            </a:xfrm>
            <a:prstGeom prst="rect">
              <a:avLst/>
            </a:prstGeom>
            <a:solidFill>
              <a:schemeClr val="bg1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7" name="矩形 6"/>
            <p:cNvSpPr/>
            <p:nvPr/>
          </p:nvSpPr>
          <p:spPr>
            <a:xfrm>
              <a:off x="250818" y="260404"/>
              <a:ext cx="865163" cy="8637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</p:grp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b="1" smtClean="0"/>
              <a:t>朵思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51275" y="1989138"/>
            <a:ext cx="5113338" cy="417671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zh-TW" altLang="en-US" smtClean="0"/>
              <a:t>本名 周翠卿，嘉義人，出生於</a:t>
            </a:r>
            <a:r>
              <a:rPr lang="en-US" altLang="zh-TW" smtClean="0"/>
              <a:t>1939</a:t>
            </a:r>
            <a:r>
              <a:rPr lang="zh-TW" altLang="en-US" smtClean="0"/>
              <a:t>年。著有詩集、小說和散文。</a:t>
            </a:r>
            <a:endParaRPr lang="en-US" altLang="zh-TW" smtClean="0"/>
          </a:p>
          <a:p>
            <a:pPr>
              <a:lnSpc>
                <a:spcPct val="150000"/>
              </a:lnSpc>
            </a:pPr>
            <a:r>
              <a:rPr lang="en-US" altLang="zh-TW" smtClean="0"/>
              <a:t>1955</a:t>
            </a:r>
            <a:r>
              <a:rPr lang="zh-TW" altLang="en-US" smtClean="0"/>
              <a:t>年發表第一篇詩作於</a:t>
            </a:r>
            <a:r>
              <a:rPr lang="en-US" altLang="zh-TW" smtClean="0"/>
              <a:t>《</a:t>
            </a:r>
            <a:r>
              <a:rPr lang="zh-TW" altLang="en-US" smtClean="0"/>
              <a:t>野風</a:t>
            </a:r>
            <a:r>
              <a:rPr lang="en-US" altLang="zh-TW" smtClean="0"/>
              <a:t>》</a:t>
            </a:r>
            <a:r>
              <a:rPr lang="zh-TW" altLang="en-US" smtClean="0"/>
              <a:t>。</a:t>
            </a:r>
            <a:r>
              <a:rPr lang="en-US" altLang="zh-TW" smtClean="0"/>
              <a:t>2004</a:t>
            </a:r>
            <a:r>
              <a:rPr lang="zh-TW" altLang="en-US" smtClean="0"/>
              <a:t>年出版一千四百行的長詩</a:t>
            </a:r>
            <a:r>
              <a:rPr lang="en-US" altLang="zh-TW" smtClean="0"/>
              <a:t>《</a:t>
            </a:r>
            <a:r>
              <a:rPr lang="zh-TW" altLang="en-US" smtClean="0"/>
              <a:t>曦日</a:t>
            </a:r>
            <a:r>
              <a:rPr lang="en-US" altLang="zh-TW" smtClean="0"/>
              <a:t>》</a:t>
            </a:r>
            <a:r>
              <a:rPr lang="zh-TW" altLang="en-US" smtClean="0"/>
              <a:t>。</a:t>
            </a:r>
          </a:p>
        </p:txBody>
      </p:sp>
      <p:pic>
        <p:nvPicPr>
          <p:cNvPr id="22534" name="圖片 7" descr="朵思.jpg"/>
          <p:cNvPicPr>
            <a:picLocks noChangeAspect="1"/>
          </p:cNvPicPr>
          <p:nvPr/>
        </p:nvPicPr>
        <p:blipFill>
          <a:blip r:embed="rId4"/>
          <a:srcRect l="5830" t="12221"/>
          <a:stretch>
            <a:fillRect/>
          </a:stretch>
        </p:blipFill>
        <p:spPr bwMode="auto">
          <a:xfrm>
            <a:off x="250825" y="1628775"/>
            <a:ext cx="3500438" cy="479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圖片 3" descr="PPT背景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188913"/>
            <a:ext cx="7313612" cy="1143000"/>
          </a:xfrm>
        </p:spPr>
        <p:txBody>
          <a:bodyPr>
            <a:normAutofit fontScale="90000"/>
          </a:bodyPr>
          <a:lstStyle/>
          <a:p>
            <a:r>
              <a:rPr lang="zh-TW" altLang="en-US" b="1" smtClean="0"/>
              <a:t>朵思</a:t>
            </a:r>
            <a:r>
              <a:rPr lang="en-US" altLang="zh-TW" b="1" smtClean="0"/>
              <a:t>〈</a:t>
            </a:r>
            <a:r>
              <a:rPr lang="zh-TW" altLang="en-US" b="1" smtClean="0"/>
              <a:t>面對一屋子沈默的家具</a:t>
            </a:r>
            <a:r>
              <a:rPr lang="en-US" altLang="zh-TW" b="1" smtClean="0"/>
              <a:t>〉</a:t>
            </a:r>
            <a:endParaRPr lang="zh-TW" altLang="en-US" b="1" smtClean="0"/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484313"/>
            <a:ext cx="7313612" cy="468153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zh-TW" altLang="en-US" sz="2800" b="1" smtClean="0"/>
              <a:t>我和　　　 沈默的家具</a:t>
            </a:r>
          </a:p>
          <a:p>
            <a:pPr>
              <a:buFont typeface="Wingdings" pitchFamily="2" charset="2"/>
              <a:buNone/>
            </a:pPr>
            <a:r>
              <a:rPr lang="zh-TW" altLang="en-US" sz="2800" b="1" smtClean="0"/>
              <a:t>    在屋裡</a:t>
            </a:r>
          </a:p>
          <a:p>
            <a:pPr>
              <a:buFont typeface="Wingdings" pitchFamily="2" charset="2"/>
              <a:buNone/>
            </a:pPr>
            <a:r>
              <a:rPr lang="zh-TW" altLang="en-US" sz="2800" b="1" smtClean="0"/>
              <a:t>彼此　　 著</a:t>
            </a:r>
          </a:p>
          <a:p>
            <a:pPr>
              <a:buFont typeface="Wingdings" pitchFamily="2" charset="2"/>
              <a:buNone/>
            </a:pPr>
            <a:r>
              <a:rPr lang="zh-TW" altLang="en-US" sz="2800" b="1" smtClean="0"/>
              <a:t>彼此熟悉的氣味</a:t>
            </a:r>
          </a:p>
          <a:p>
            <a:pPr>
              <a:buFont typeface="Wingdings" pitchFamily="2" charset="2"/>
              <a:buNone/>
            </a:pPr>
            <a:endParaRPr lang="en-US" altLang="zh-TW" sz="2800" b="1" smtClean="0"/>
          </a:p>
          <a:p>
            <a:pPr>
              <a:buFont typeface="Wingdings" pitchFamily="2" charset="2"/>
              <a:buNone/>
            </a:pPr>
            <a:r>
              <a:rPr lang="zh-TW" altLang="en-US" sz="2800" b="1" smtClean="0"/>
              <a:t>夜睡去</a:t>
            </a:r>
          </a:p>
          <a:p>
            <a:pPr>
              <a:buFont typeface="Wingdings" pitchFamily="2" charset="2"/>
              <a:buNone/>
            </a:pPr>
            <a:r>
              <a:rPr lang="zh-TW" altLang="en-US" sz="2800" b="1" smtClean="0"/>
              <a:t>我起床</a:t>
            </a:r>
          </a:p>
          <a:p>
            <a:pPr>
              <a:buFont typeface="Wingdings" pitchFamily="2" charset="2"/>
              <a:buNone/>
            </a:pPr>
            <a:r>
              <a:rPr lang="zh-TW" altLang="en-US" sz="2800" b="1" smtClean="0"/>
              <a:t>在充塞孤寂無聊的家具隔開如兩岸垂柳的空間</a:t>
            </a:r>
          </a:p>
          <a:p>
            <a:pPr>
              <a:buFont typeface="Wingdings" pitchFamily="2" charset="2"/>
              <a:buNone/>
            </a:pPr>
            <a:r>
              <a:rPr lang="zh-TW" altLang="en-US" sz="2800" b="1" smtClean="0"/>
              <a:t>　　　　。</a:t>
            </a:r>
            <a:endParaRPr lang="en-US" altLang="zh-TW" sz="2800" b="1" smtClean="0"/>
          </a:p>
        </p:txBody>
      </p:sp>
      <p:sp>
        <p:nvSpPr>
          <p:cNvPr id="7" name="矩形 6"/>
          <p:cNvSpPr/>
          <p:nvPr/>
        </p:nvSpPr>
        <p:spPr>
          <a:xfrm>
            <a:off x="323850" y="333375"/>
            <a:ext cx="719138" cy="71913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2124075" y="1465263"/>
            <a:ext cx="12620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800" b="1"/>
              <a:t>一屋子</a:t>
            </a:r>
            <a:endParaRPr lang="zh-TW" altLang="en-US" sz="2800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403350" y="1989138"/>
            <a:ext cx="54451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800" b="1"/>
              <a:t>耽</a:t>
            </a:r>
            <a:endParaRPr lang="zh-TW" altLang="en-US" sz="2800"/>
          </a:p>
        </p:txBody>
      </p:sp>
      <p:sp>
        <p:nvSpPr>
          <p:cNvPr id="9" name="橢圓形圖說文字 8"/>
          <p:cNvSpPr>
            <a:spLocks noChangeArrowheads="1"/>
          </p:cNvSpPr>
          <p:nvPr/>
        </p:nvSpPr>
        <p:spPr bwMode="auto">
          <a:xfrm>
            <a:off x="4356100" y="1989138"/>
            <a:ext cx="3384550" cy="1152525"/>
          </a:xfrm>
          <a:prstGeom prst="wedgeEllipseCallout">
            <a:avLst>
              <a:gd name="adj1" fmla="val -85037"/>
              <a:gd name="adj2" fmla="val -46694"/>
            </a:avLst>
          </a:prstGeom>
          <a:solidFill>
            <a:srgbClr val="FF66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400" b="1">
                <a:solidFill>
                  <a:srgbClr val="FFFFFF"/>
                </a:solidFill>
              </a:rPr>
              <a:t>很多很多</a:t>
            </a:r>
            <a:r>
              <a:rPr lang="en-US" altLang="zh-TW" sz="2400" b="1">
                <a:solidFill>
                  <a:srgbClr val="FFFFFF"/>
                </a:solidFill>
              </a:rPr>
              <a:t>…</a:t>
            </a:r>
          </a:p>
          <a:p>
            <a:pPr algn="ctr"/>
            <a:r>
              <a:rPr lang="zh-TW" altLang="en-US" sz="2400" b="1">
                <a:solidFill>
                  <a:srgbClr val="FFFFFF"/>
                </a:solidFill>
              </a:rPr>
              <a:t>空間的寂靜、</a:t>
            </a:r>
          </a:p>
          <a:p>
            <a:pPr algn="ctr"/>
            <a:r>
              <a:rPr lang="zh-TW" altLang="en-US" sz="2400" b="1">
                <a:solidFill>
                  <a:srgbClr val="FFFFFF"/>
                </a:solidFill>
              </a:rPr>
              <a:t>人的寂寞</a:t>
            </a:r>
            <a:endParaRPr lang="zh-TW" altLang="en-US" sz="2400">
              <a:solidFill>
                <a:srgbClr val="FFFFFF"/>
              </a:solidFill>
            </a:endParaRP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2155825" y="2479675"/>
            <a:ext cx="9032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800" b="1"/>
              <a:t>廝守</a:t>
            </a:r>
            <a:endParaRPr lang="zh-TW" altLang="en-US" sz="2800"/>
          </a:p>
        </p:txBody>
      </p:sp>
      <p:sp>
        <p:nvSpPr>
          <p:cNvPr id="23562" name="矩形 11"/>
          <p:cNvSpPr>
            <a:spLocks noChangeArrowheads="1"/>
          </p:cNvSpPr>
          <p:nvPr/>
        </p:nvSpPr>
        <p:spPr bwMode="auto">
          <a:xfrm>
            <a:off x="1403350" y="5516563"/>
            <a:ext cx="16208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800" b="1"/>
              <a:t>走來走去</a:t>
            </a:r>
            <a:endParaRPr lang="zh-TW" altLang="en-US" sz="2800"/>
          </a:p>
        </p:txBody>
      </p:sp>
      <p:sp>
        <p:nvSpPr>
          <p:cNvPr id="13" name="橢圓形圖說文字 12"/>
          <p:cNvSpPr>
            <a:spLocks noChangeArrowheads="1"/>
          </p:cNvSpPr>
          <p:nvPr/>
        </p:nvSpPr>
        <p:spPr bwMode="auto">
          <a:xfrm>
            <a:off x="3276600" y="5589588"/>
            <a:ext cx="3240088" cy="1223962"/>
          </a:xfrm>
          <a:prstGeom prst="wedgeEllipseCallout">
            <a:avLst>
              <a:gd name="adj1" fmla="val -51713"/>
              <a:gd name="adj2" fmla="val -31454"/>
            </a:avLst>
          </a:prstGeom>
          <a:solidFill>
            <a:srgbClr val="FF6600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2400" b="1">
                <a:solidFill>
                  <a:srgbClr val="FFFFFF"/>
                </a:solidFill>
              </a:rPr>
              <a:t>你能想像</a:t>
            </a:r>
          </a:p>
          <a:p>
            <a:pPr algn="ctr"/>
            <a:r>
              <a:rPr lang="zh-TW" altLang="en-US" sz="2400" b="1">
                <a:solidFill>
                  <a:srgbClr val="FFFFFF"/>
                </a:solidFill>
              </a:rPr>
              <a:t>腳步聲嗎？</a:t>
            </a:r>
            <a:endParaRPr lang="zh-TW" altLang="en-US" sz="24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 animBg="1"/>
      <p:bldP spid="11" grpId="0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圖片 3" descr="PPT背景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188913"/>
            <a:ext cx="7313612" cy="1143000"/>
          </a:xfrm>
        </p:spPr>
        <p:txBody>
          <a:bodyPr/>
          <a:lstStyle/>
          <a:p>
            <a:endParaRPr lang="zh-TW" altLang="en-US" b="1" smtClean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1341438"/>
            <a:ext cx="7280275" cy="43195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zh-TW" altLang="en-US" sz="2800" b="1" smtClean="0"/>
              <a:t>我彎身</a:t>
            </a:r>
          </a:p>
          <a:p>
            <a:pPr>
              <a:buFont typeface="Wingdings" pitchFamily="2" charset="2"/>
              <a:buNone/>
            </a:pPr>
            <a:r>
              <a:rPr lang="zh-TW" altLang="en-US" sz="2800" b="1" smtClean="0"/>
              <a:t>拾起一小撮寂寞</a:t>
            </a:r>
          </a:p>
          <a:p>
            <a:pPr>
              <a:buFont typeface="Wingdings" pitchFamily="2" charset="2"/>
              <a:buNone/>
            </a:pPr>
            <a:r>
              <a:rPr lang="zh-TW" altLang="en-US" sz="2800" b="1" smtClean="0"/>
              <a:t>寂寞便　　　　如　　 　　如　　 如你</a:t>
            </a:r>
            <a:endParaRPr lang="en-US" altLang="zh-TW" sz="2800" b="1" smtClean="0"/>
          </a:p>
          <a:p>
            <a:pPr>
              <a:buFont typeface="Wingdings" pitchFamily="2" charset="2"/>
              <a:buNone/>
            </a:pPr>
            <a:endParaRPr lang="zh-TW" altLang="en-US" sz="2800" b="1" smtClean="0"/>
          </a:p>
          <a:p>
            <a:pPr>
              <a:buFont typeface="Wingdings" pitchFamily="2" charset="2"/>
              <a:buNone/>
            </a:pPr>
            <a:endParaRPr lang="en-US" altLang="zh-TW" sz="2800" b="1" smtClean="0"/>
          </a:p>
          <a:p>
            <a:pPr>
              <a:buFont typeface="Wingdings" pitchFamily="2" charset="2"/>
              <a:buNone/>
            </a:pPr>
            <a:r>
              <a:rPr lang="zh-TW" altLang="en-US" sz="2800" b="1" smtClean="0"/>
              <a:t>灰燼般一握便碎的寂寞</a:t>
            </a:r>
          </a:p>
          <a:p>
            <a:pPr>
              <a:buFont typeface="Wingdings" pitchFamily="2" charset="2"/>
              <a:buNone/>
            </a:pPr>
            <a:r>
              <a:rPr lang="zh-TW" altLang="en-US" sz="2800" b="1" smtClean="0"/>
              <a:t>如何撿得完？</a:t>
            </a:r>
          </a:p>
          <a:p>
            <a:pPr>
              <a:buFont typeface="Wingdings" pitchFamily="2" charset="2"/>
              <a:buNone/>
            </a:pPr>
            <a:endParaRPr lang="en-US" altLang="zh-TW" sz="2000" smtClean="0"/>
          </a:p>
        </p:txBody>
      </p:sp>
      <p:sp>
        <p:nvSpPr>
          <p:cNvPr id="24581" name="矩形 4"/>
          <p:cNvSpPr>
            <a:spLocks noChangeArrowheads="1"/>
          </p:cNvSpPr>
          <p:nvPr/>
        </p:nvSpPr>
        <p:spPr bwMode="auto">
          <a:xfrm>
            <a:off x="5148263" y="158750"/>
            <a:ext cx="386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zh-TW" sz="2400" b="1">
                <a:solidFill>
                  <a:srgbClr val="002060"/>
                </a:solidFill>
              </a:rPr>
              <a:t>〈</a:t>
            </a:r>
            <a:r>
              <a:rPr lang="zh-TW" altLang="en-US" sz="2400" b="1">
                <a:solidFill>
                  <a:srgbClr val="002060"/>
                </a:solidFill>
              </a:rPr>
              <a:t>面對一屋子沈默的家具</a:t>
            </a:r>
            <a:r>
              <a:rPr lang="en-US" altLang="zh-TW" sz="2400" b="1">
                <a:solidFill>
                  <a:srgbClr val="002060"/>
                </a:solidFill>
              </a:rPr>
              <a:t>〉</a:t>
            </a:r>
            <a:endParaRPr lang="zh-TW" altLang="en-US" sz="2400" b="1">
              <a:solidFill>
                <a:srgbClr val="002060"/>
              </a:solidFill>
            </a:endParaRPr>
          </a:p>
        </p:txBody>
      </p:sp>
      <p:sp>
        <p:nvSpPr>
          <p:cNvPr id="6" name="橢圓形圖說文字 5"/>
          <p:cNvSpPr/>
          <p:nvPr/>
        </p:nvSpPr>
        <p:spPr>
          <a:xfrm>
            <a:off x="4356100" y="908050"/>
            <a:ext cx="2087563" cy="1225550"/>
          </a:xfrm>
          <a:prstGeom prst="wedgeEllipseCallout">
            <a:avLst>
              <a:gd name="adj1" fmla="val -62201"/>
              <a:gd name="adj2" fmla="val 6477"/>
            </a:avLst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sz="2400" b="1" dirty="0"/>
              <a:t>化虛為實</a:t>
            </a:r>
            <a:endParaRPr lang="zh-TW" altLang="en-US" sz="2400" dirty="0"/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2466975" y="2378075"/>
            <a:ext cx="16208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800" b="1"/>
              <a:t>互撞推擠</a:t>
            </a:r>
            <a:endParaRPr lang="zh-TW" altLang="en-US" sz="2800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4284663" y="2368550"/>
            <a:ext cx="18002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2800" b="1"/>
              <a:t>滾動彈珠</a:t>
            </a:r>
            <a:endParaRPr lang="zh-TW" altLang="en-US" sz="2800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6218238" y="2349500"/>
            <a:ext cx="903287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800" b="1"/>
              <a:t>水流</a:t>
            </a:r>
            <a:endParaRPr lang="zh-TW" altLang="en-US" sz="2800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476375" y="2852738"/>
            <a:ext cx="19796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zh-TW" altLang="en-US" sz="2800" b="1"/>
              <a:t>起落的腳步</a:t>
            </a:r>
          </a:p>
        </p:txBody>
      </p:sp>
      <p:sp>
        <p:nvSpPr>
          <p:cNvPr id="11" name="橢圓形圖說文字 10"/>
          <p:cNvSpPr/>
          <p:nvPr/>
        </p:nvSpPr>
        <p:spPr>
          <a:xfrm>
            <a:off x="5003800" y="4581525"/>
            <a:ext cx="2881313" cy="1223963"/>
          </a:xfrm>
          <a:prstGeom prst="wedgeEllipseCallout">
            <a:avLst>
              <a:gd name="adj1" fmla="val -77840"/>
              <a:gd name="adj2" fmla="val -41543"/>
            </a:avLst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sz="2400" b="1" dirty="0"/>
              <a:t>用無聲來對比</a:t>
            </a:r>
            <a:endParaRPr lang="zh-TW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10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/>
      <p:bldP spid="10" grpId="0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圖片 3" descr="PPT背景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0" y="1268413"/>
            <a:ext cx="9144000" cy="35290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schemeClr val="tx1"/>
              </a:solidFill>
            </a:endParaRPr>
          </a:p>
          <a:p>
            <a:pPr algn="ctr">
              <a:defRPr/>
            </a:pPr>
            <a:endParaRPr lang="zh-TW" altLang="en-US">
              <a:solidFill>
                <a:srgbClr val="FFFFFF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0" y="5084763"/>
            <a:ext cx="9144000" cy="865187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/>
            </a:r>
            <a:br>
              <a:rPr lang="en-US" altLang="zh-TW" smtClean="0"/>
            </a:br>
            <a:endParaRPr lang="zh-TW" altLang="en-US" sz="2400" smtClean="0"/>
          </a:p>
        </p:txBody>
      </p:sp>
      <p:sp>
        <p:nvSpPr>
          <p:cNvPr id="25606" name="矩形 4"/>
          <p:cNvSpPr>
            <a:spLocks noChangeArrowheads="1"/>
          </p:cNvSpPr>
          <p:nvPr/>
        </p:nvSpPr>
        <p:spPr bwMode="auto">
          <a:xfrm>
            <a:off x="5148263" y="158750"/>
            <a:ext cx="386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zh-TW" sz="2400" b="1">
                <a:solidFill>
                  <a:srgbClr val="002060"/>
                </a:solidFill>
              </a:rPr>
              <a:t>〈</a:t>
            </a:r>
            <a:r>
              <a:rPr lang="zh-TW" altLang="en-US" sz="2400" b="1">
                <a:solidFill>
                  <a:srgbClr val="002060"/>
                </a:solidFill>
              </a:rPr>
              <a:t>面對一屋子沈默的家具</a:t>
            </a:r>
            <a:r>
              <a:rPr lang="en-US" altLang="zh-TW" sz="2400" b="1">
                <a:solidFill>
                  <a:srgbClr val="002060"/>
                </a:solidFill>
              </a:rPr>
              <a:t>〉</a:t>
            </a:r>
            <a:r>
              <a:rPr lang="zh-TW" altLang="en-US" sz="2400" b="1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25607" name="Rectangle 3"/>
          <p:cNvSpPr txBox="1">
            <a:spLocks noChangeArrowheads="1"/>
          </p:cNvSpPr>
          <p:nvPr/>
        </p:nvSpPr>
        <p:spPr bwMode="auto">
          <a:xfrm>
            <a:off x="1258888" y="1557338"/>
            <a:ext cx="61214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endParaRPr lang="zh-TW" altLang="en-US" sz="2500" b="1">
              <a:solidFill>
                <a:srgbClr val="C00000"/>
              </a:solidFill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971550" y="5373688"/>
            <a:ext cx="69469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lang="zh-TW" altLang="en-US" sz="2500" b="1" kern="0" dirty="0">
                <a:latin typeface="+mn-lt"/>
                <a:ea typeface="+mn-ea"/>
              </a:rPr>
              <a:t>無聲的聲音，在寂寞的人心中餘音嫋嫋</a:t>
            </a:r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auto">
          <a:xfrm>
            <a:off x="3995738" y="37496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zh-TW" altLang="en-US" sz="3200"/>
          </a:p>
        </p:txBody>
      </p:sp>
      <p:sp>
        <p:nvSpPr>
          <p:cNvPr id="25610" name="Rectangle 3"/>
          <p:cNvSpPr>
            <a:spLocks noChangeArrowheads="1"/>
          </p:cNvSpPr>
          <p:nvPr/>
        </p:nvSpPr>
        <p:spPr bwMode="auto">
          <a:xfrm>
            <a:off x="684213" y="1989138"/>
            <a:ext cx="7313612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zh-TW" altLang="en-US" sz="2900" b="1"/>
              <a:t>你注意到句子長短的落差嗎？</a:t>
            </a:r>
            <a:endParaRPr lang="zh-TW" altLang="en-US" sz="2900"/>
          </a:p>
          <a:p>
            <a:pPr marL="342900" indent="-342900" algn="ctr" eaLnBrk="0" hangingPunct="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zh-TW" altLang="en-US" sz="2900" b="1"/>
              <a:t>你注意到聽覺意象的效果嗎？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圖片 3" descr="PPT背景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mtClean="0"/>
              <a:t>詩人朗讀影片</a:t>
            </a:r>
          </a:p>
        </p:txBody>
      </p:sp>
      <p:sp>
        <p:nvSpPr>
          <p:cNvPr id="26628" name="矩形 4"/>
          <p:cNvSpPr>
            <a:spLocks noChangeArrowheads="1"/>
          </p:cNvSpPr>
          <p:nvPr/>
        </p:nvSpPr>
        <p:spPr bwMode="auto">
          <a:xfrm>
            <a:off x="5148263" y="158750"/>
            <a:ext cx="386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zh-TW" sz="2400" b="1">
                <a:solidFill>
                  <a:srgbClr val="002060"/>
                </a:solidFill>
              </a:rPr>
              <a:t>〈</a:t>
            </a:r>
            <a:r>
              <a:rPr lang="zh-TW" altLang="en-US" sz="2400" b="1">
                <a:solidFill>
                  <a:srgbClr val="002060"/>
                </a:solidFill>
              </a:rPr>
              <a:t>面對一屋子沈默的家具</a:t>
            </a:r>
            <a:r>
              <a:rPr lang="en-US" altLang="zh-TW" sz="2400" b="1">
                <a:solidFill>
                  <a:srgbClr val="002060"/>
                </a:solidFill>
              </a:rPr>
              <a:t>〉</a:t>
            </a:r>
            <a:endParaRPr lang="zh-TW" altLang="en-US" sz="2400" b="1">
              <a:solidFill>
                <a:srgbClr val="002060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323850" y="333375"/>
            <a:ext cx="719138" cy="71913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pic>
        <p:nvPicPr>
          <p:cNvPr id="10" name="朵思-面對一屋子沉默的家具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rcRect/>
          <a:stretch>
            <a:fillRect/>
          </a:stretch>
        </p:blipFill>
        <p:spPr>
          <a:xfrm>
            <a:off x="1597025" y="1598613"/>
            <a:ext cx="6858000" cy="4572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197</Words>
  <Application>Microsoft Office PowerPoint</Application>
  <PresentationFormat>如螢幕大小 (4:3)</PresentationFormat>
  <Paragraphs>49</Paragraphs>
  <Slides>6</Slides>
  <Notes>4</Notes>
  <HiddenSlides>0</HiddenSlides>
  <MMClips>1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Office 佈景主題</vt:lpstr>
      <vt:lpstr>面對一屋子沉默的家具</vt:lpstr>
      <vt:lpstr>朵思</vt:lpstr>
      <vt:lpstr>朵思〈面對一屋子沈默的家具〉</vt:lpstr>
      <vt:lpstr>投影片 4</vt:lpstr>
      <vt:lpstr> </vt:lpstr>
      <vt:lpstr>詩人朗讀影片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面對一屋子沉默的家具</dc:title>
  <dc:creator>user</dc:creator>
  <cp:lastModifiedBy>user</cp:lastModifiedBy>
  <cp:revision>1</cp:revision>
  <dcterms:created xsi:type="dcterms:W3CDTF">2012-08-08T14:55:06Z</dcterms:created>
  <dcterms:modified xsi:type="dcterms:W3CDTF">2012-08-08T14:56:13Z</dcterms:modified>
</cp:coreProperties>
</file>