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1" r:id="rId1"/>
  </p:sldMasterIdLst>
  <p:sldIdLst>
    <p:sldId id="264" r:id="rId2"/>
    <p:sldId id="263" r:id="rId3"/>
    <p:sldId id="262" r:id="rId4"/>
    <p:sldId id="257" r:id="rId5"/>
    <p:sldId id="265" r:id="rId6"/>
    <p:sldId id="266" r:id="rId7"/>
    <p:sldId id="267" r:id="rId8"/>
    <p:sldId id="268" r:id="rId9"/>
    <p:sldId id="269" r:id="rId10"/>
  </p:sldIdLst>
  <p:sldSz cx="9144000" cy="6858000" type="screen4x3"/>
  <p:notesSz cx="6858000" cy="9144000"/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38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5867400" cy="6858000"/>
            <a:chOff x="0" y="0"/>
            <a:chExt cx="3696" cy="4320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2880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zh-TW" altLang="en-US" sz="2400">
                <a:latin typeface="Times New Roman" charset="0"/>
              </a:endParaRPr>
            </a:p>
          </p:txBody>
        </p:sp>
        <p:sp>
          <p:nvSpPr>
            <p:cNvPr id="6" name="AutoShape 4"/>
            <p:cNvSpPr>
              <a:spLocks noChangeArrowheads="1"/>
            </p:cNvSpPr>
            <p:nvPr/>
          </p:nvSpPr>
          <p:spPr bwMode="white">
            <a:xfrm>
              <a:off x="432" y="624"/>
              <a:ext cx="3264" cy="12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zh-TW" altLang="en-US" sz="2400">
                <a:latin typeface="Times New Roman" charset="0"/>
              </a:endParaRPr>
            </a:p>
          </p:txBody>
        </p:sp>
      </p:grpSp>
      <p:grpSp>
        <p:nvGrpSpPr>
          <p:cNvPr id="7" name="Group 5"/>
          <p:cNvGrpSpPr>
            <a:grpSpLocks/>
          </p:cNvGrpSpPr>
          <p:nvPr/>
        </p:nvGrpSpPr>
        <p:grpSpPr bwMode="auto">
          <a:xfrm>
            <a:off x="3632200" y="4889500"/>
            <a:ext cx="4876800" cy="319088"/>
            <a:chOff x="2288" y="3080"/>
            <a:chExt cx="3072" cy="201"/>
          </a:xfrm>
        </p:grpSpPr>
        <p:sp>
          <p:nvSpPr>
            <p:cNvPr id="8" name="AutoShape 6"/>
            <p:cNvSpPr>
              <a:spLocks noChangeArrowheads="1"/>
            </p:cNvSpPr>
            <p:nvPr/>
          </p:nvSpPr>
          <p:spPr bwMode="auto">
            <a:xfrm flipH="1">
              <a:off x="2288" y="3080"/>
              <a:ext cx="2914" cy="200"/>
            </a:xfrm>
            <a:prstGeom prst="roundRect">
              <a:avLst>
                <a:gd name="adj" fmla="val 0"/>
              </a:avLst>
            </a:prstGeom>
            <a:solidFill>
              <a:schemeClr val="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TW" altLang="en-US"/>
            </a:p>
          </p:txBody>
        </p:sp>
        <p:sp>
          <p:nvSpPr>
            <p:cNvPr id="9" name="AutoShape 7"/>
            <p:cNvSpPr>
              <a:spLocks noChangeArrowheads="1"/>
            </p:cNvSpPr>
            <p:nvPr/>
          </p:nvSpPr>
          <p:spPr bwMode="auto">
            <a:xfrm>
              <a:off x="5196" y="3080"/>
              <a:ext cx="164" cy="201"/>
            </a:xfrm>
            <a:prstGeom prst="flowChartDelay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TW" altLang="en-US"/>
            </a:p>
          </p:txBody>
        </p:sp>
      </p:grpSp>
      <p:sp>
        <p:nvSpPr>
          <p:cNvPr id="98312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4673600" y="2927350"/>
            <a:ext cx="4013200" cy="1822450"/>
          </a:xfrm>
        </p:spPr>
        <p:txBody>
          <a:bodyPr anchor="b"/>
          <a:lstStyle>
            <a:lvl1pPr marL="0" indent="0">
              <a:buFont typeface="Wingdings" pitchFamily="2" charset="2"/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98316" name="AutoShape 1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990600"/>
            <a:ext cx="8229600" cy="1905000"/>
          </a:xfrm>
          <a:prstGeom prst="roundRect">
            <a:avLst>
              <a:gd name="adj" fmla="val 50000"/>
            </a:avLst>
          </a:prstGeo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10" name="Rectangle 9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CEB081B8-6819-4FF2-953A-CEF557691466}" type="datetimeFigureOut">
              <a:rPr lang="zh-TW" altLang="en-US"/>
              <a:pPr>
                <a:defRPr/>
              </a:pPr>
              <a:t>2012/12/18</a:t>
            </a:fld>
            <a:endParaRPr lang="en-US" altLang="zh-TW"/>
          </a:p>
        </p:txBody>
      </p:sp>
      <p:sp>
        <p:nvSpPr>
          <p:cNvPr id="11" name="Rectangle 1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2" name="Rectangle 11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6200" y="6248400"/>
            <a:ext cx="587375" cy="488950"/>
          </a:xfrm>
        </p:spPr>
        <p:txBody>
          <a:bodyPr anchorCtr="0"/>
          <a:lstStyle>
            <a:lvl1pPr>
              <a:defRPr/>
            </a:lvl1pPr>
          </a:lstStyle>
          <a:p>
            <a:pPr>
              <a:defRPr/>
            </a:pPr>
            <a:fld id="{197C8244-23E1-4B8F-828F-E6ABA5D099A3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Click to edit Master title style</a:t>
            </a:r>
            <a:endParaRPr lang="zh-TW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zh-TW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738E41-925C-4BAE-AC5D-EA611E0A8E5A}" type="datetimeFigureOut">
              <a:rPr lang="zh-TW" altLang="en-US"/>
              <a:pPr>
                <a:defRPr/>
              </a:pPr>
              <a:t>2012/12/18</a:t>
            </a:fld>
            <a:endParaRPr lang="en-US" altLang="zh-TW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F7D6C5-E3D0-46EA-B6B6-E0EA5EDCD326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05600" y="762000"/>
            <a:ext cx="1981200" cy="5324475"/>
          </a:xfrm>
        </p:spPr>
        <p:txBody>
          <a:bodyPr vert="eaVert"/>
          <a:lstStyle/>
          <a:p>
            <a:r>
              <a:rPr lang="en-US" altLang="zh-TW"/>
              <a:t>Click to edit Master title style</a:t>
            </a:r>
            <a:endParaRPr lang="zh-TW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762000"/>
            <a:ext cx="5791200" cy="5324475"/>
          </a:xfrm>
        </p:spPr>
        <p:txBody>
          <a:bodyPr vert="eaVert"/>
          <a:lstStyle/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zh-TW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F9A552-3803-4E96-A072-B47A89E98EF6}" type="datetimeFigureOut">
              <a:rPr lang="zh-TW" altLang="en-US"/>
              <a:pPr>
                <a:defRPr/>
              </a:pPr>
              <a:t>2012/12/18</a:t>
            </a:fld>
            <a:endParaRPr lang="en-US" altLang="zh-TW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55BDAC-E23F-4C10-9F46-BE3F0FA75E8C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Click to edit Master title style</a:t>
            </a:r>
            <a:endParaRPr lang="zh-TW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zh-TW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E99131-4798-4B42-B6B6-B15927BEC89E}" type="datetimeFigureOut">
              <a:rPr lang="zh-TW" altLang="en-US"/>
              <a:pPr>
                <a:defRPr/>
              </a:pPr>
              <a:t>2012/12/18</a:t>
            </a:fld>
            <a:endParaRPr lang="en-US" altLang="zh-TW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C1A6A9-5C58-4803-8DE0-1ED313465608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TW"/>
              <a:t>Click to edit Master title style</a:t>
            </a:r>
            <a:endParaRPr lang="zh-TW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TW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B709D8-F097-440C-876C-CF2773562299}" type="datetimeFigureOut">
              <a:rPr lang="zh-TW" altLang="en-US"/>
              <a:pPr>
                <a:defRPr/>
              </a:pPr>
              <a:t>2012/12/18</a:t>
            </a:fld>
            <a:endParaRPr lang="en-US" altLang="zh-TW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AC06AE-6C1E-4C30-B77E-8ED0C7DA3BF7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Click to edit Master title style</a:t>
            </a:r>
            <a:endParaRPr lang="zh-TW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2362200"/>
            <a:ext cx="3770313" cy="3724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zh-TW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60913" y="2362200"/>
            <a:ext cx="3770312" cy="3724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zh-TW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42C334-FC14-4D2F-A4EB-29DA1C11AE8A}" type="datetimeFigureOut">
              <a:rPr lang="zh-TW" altLang="en-US"/>
              <a:pPr>
                <a:defRPr/>
              </a:pPr>
              <a:t>2012/12/18</a:t>
            </a:fld>
            <a:endParaRPr lang="en-US" altLang="zh-TW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860B16-54D1-4E63-A9E7-B5E1F8055309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TW"/>
              <a:t>Click to edit Master title style</a:t>
            </a:r>
            <a:endParaRPr lang="zh-TW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TW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zh-TW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TW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zh-TW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E1900A-88C7-4F97-B50C-34944A617015}" type="datetimeFigureOut">
              <a:rPr lang="zh-TW" altLang="en-US"/>
              <a:pPr>
                <a:defRPr/>
              </a:pPr>
              <a:t>2012/12/18</a:t>
            </a:fld>
            <a:endParaRPr lang="en-US" altLang="zh-TW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A47470-74ED-4185-9A09-8A44ACEA7063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Click to edit Master title style</a:t>
            </a:r>
            <a:endParaRPr lang="zh-TW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1B2D50-D3F8-49A3-802B-B0EEFB4FB452}" type="datetimeFigureOut">
              <a:rPr lang="zh-TW" altLang="en-US"/>
              <a:pPr>
                <a:defRPr/>
              </a:pPr>
              <a:t>2012/12/18</a:t>
            </a:fld>
            <a:endParaRPr lang="en-US" altLang="zh-TW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996591-B0E4-4705-ADAA-CFBE4433DCFD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A3F6FD-DA7A-4D5D-8208-6396B5BC8D11}" type="datetimeFigureOut">
              <a:rPr lang="zh-TW" altLang="en-US"/>
              <a:pPr>
                <a:defRPr/>
              </a:pPr>
              <a:t>2012/12/18</a:t>
            </a:fld>
            <a:endParaRPr lang="en-US" altLang="zh-TW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3C2F12-8273-4122-8CE5-9FFE5289724C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TW"/>
              <a:t>Click to edit Master title style</a:t>
            </a:r>
            <a:endParaRPr lang="zh-TW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zh-TW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TW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35C3C8-6DFC-4117-B0C6-F452E6F76CCE}" type="datetimeFigureOut">
              <a:rPr lang="zh-TW" altLang="en-US"/>
              <a:pPr>
                <a:defRPr/>
              </a:pPr>
              <a:t>2012/12/18</a:t>
            </a:fld>
            <a:endParaRPr lang="en-US" altLang="zh-TW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1F4036-7D8A-46B2-BC8F-70FBFEEDA2B3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TW"/>
              <a:t>Click to edit Master title style</a:t>
            </a:r>
            <a:endParaRPr lang="zh-TW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TW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AF3122-7290-49C4-ACCB-56A42E0CE92C}" type="datetimeFigureOut">
              <a:rPr lang="zh-TW" altLang="en-US"/>
              <a:pPr>
                <a:defRPr/>
              </a:pPr>
              <a:t>2012/12/18</a:t>
            </a:fld>
            <a:endParaRPr lang="en-US" altLang="zh-TW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9BA959-D564-4AB5-A35C-8212C29A77B8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7620000" cy="6858000"/>
            <a:chOff x="0" y="0"/>
            <a:chExt cx="4800" cy="4320"/>
          </a:xfrm>
        </p:grpSpPr>
        <p:grpSp>
          <p:nvGrpSpPr>
            <p:cNvPr id="1032" name="Group 3"/>
            <p:cNvGrpSpPr>
              <a:grpSpLocks/>
            </p:cNvGrpSpPr>
            <p:nvPr userDrawn="1"/>
          </p:nvGrpSpPr>
          <p:grpSpPr bwMode="auto">
            <a:xfrm>
              <a:off x="0" y="0"/>
              <a:ext cx="2016" cy="4320"/>
              <a:chOff x="0" y="0"/>
              <a:chExt cx="2016" cy="4320"/>
            </a:xfrm>
          </p:grpSpPr>
          <p:sp>
            <p:nvSpPr>
              <p:cNvPr id="97284" name="Rectangle 4"/>
              <p:cNvSpPr>
                <a:spLocks noChangeArrowheads="1"/>
              </p:cNvSpPr>
              <p:nvPr userDrawn="1"/>
            </p:nvSpPr>
            <p:spPr bwMode="auto">
              <a:xfrm>
                <a:off x="0" y="0"/>
                <a:ext cx="480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TW" altLang="en-US"/>
              </a:p>
            </p:txBody>
          </p:sp>
          <p:sp>
            <p:nvSpPr>
              <p:cNvPr id="97285" name="Freeform 5"/>
              <p:cNvSpPr>
                <a:spLocks/>
              </p:cNvSpPr>
              <p:nvPr userDrawn="1"/>
            </p:nvSpPr>
            <p:spPr bwMode="auto">
              <a:xfrm>
                <a:off x="288" y="0"/>
                <a:ext cx="1728" cy="735"/>
              </a:xfrm>
              <a:custGeom>
                <a:avLst/>
                <a:gdLst/>
                <a:ahLst/>
                <a:cxnLst>
                  <a:cxn ang="0">
                    <a:pos x="1728" y="0"/>
                  </a:cxn>
                  <a:cxn ang="0">
                    <a:pos x="1728" y="480"/>
                  </a:cxn>
                  <a:cxn ang="0">
                    <a:pos x="380" y="482"/>
                  </a:cxn>
                  <a:cxn ang="0">
                    <a:pos x="354" y="480"/>
                  </a:cxn>
                  <a:cxn ang="0">
                    <a:pos x="308" y="489"/>
                  </a:cxn>
                  <a:cxn ang="0">
                    <a:pos x="246" y="531"/>
                  </a:cxn>
                  <a:cxn ang="0">
                    <a:pos x="206" y="597"/>
                  </a:cxn>
                  <a:cxn ang="0">
                    <a:pos x="192" y="666"/>
                  </a:cxn>
                  <a:cxn ang="0">
                    <a:pos x="192" y="735"/>
                  </a:cxn>
                  <a:cxn ang="0">
                    <a:pos x="0" y="735"/>
                  </a:cxn>
                  <a:cxn ang="0">
                    <a:pos x="0" y="480"/>
                  </a:cxn>
                  <a:cxn ang="0">
                    <a:pos x="0" y="0"/>
                  </a:cxn>
                  <a:cxn ang="0">
                    <a:pos x="1728" y="0"/>
                  </a:cxn>
                </a:cxnLst>
                <a:rect l="0" t="0" r="r" b="b"/>
                <a:pathLst>
                  <a:path w="1728" h="735">
                    <a:moveTo>
                      <a:pt x="1728" y="0"/>
                    </a:moveTo>
                    <a:lnTo>
                      <a:pt x="1728" y="480"/>
                    </a:lnTo>
                    <a:lnTo>
                      <a:pt x="380" y="482"/>
                    </a:lnTo>
                    <a:lnTo>
                      <a:pt x="354" y="480"/>
                    </a:lnTo>
                    <a:lnTo>
                      <a:pt x="308" y="489"/>
                    </a:lnTo>
                    <a:cubicBezTo>
                      <a:pt x="290" y="498"/>
                      <a:pt x="263" y="513"/>
                      <a:pt x="246" y="531"/>
                    </a:cubicBezTo>
                    <a:cubicBezTo>
                      <a:pt x="229" y="549"/>
                      <a:pt x="215" y="574"/>
                      <a:pt x="206" y="597"/>
                    </a:cubicBezTo>
                    <a:cubicBezTo>
                      <a:pt x="197" y="620"/>
                      <a:pt x="194" y="643"/>
                      <a:pt x="192" y="666"/>
                    </a:cubicBezTo>
                    <a:lnTo>
                      <a:pt x="192" y="735"/>
                    </a:lnTo>
                    <a:lnTo>
                      <a:pt x="0" y="735"/>
                    </a:lnTo>
                    <a:lnTo>
                      <a:pt x="0" y="480"/>
                    </a:lnTo>
                    <a:lnTo>
                      <a:pt x="0" y="0"/>
                    </a:lnTo>
                    <a:lnTo>
                      <a:pt x="1728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noFill/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wrap="none"/>
              <a:lstStyle/>
              <a:p>
                <a:pPr>
                  <a:defRPr/>
                </a:pPr>
                <a:endParaRPr lang="zh-TW" altLang="en-US"/>
              </a:p>
            </p:txBody>
          </p:sp>
        </p:grpSp>
        <p:grpSp>
          <p:nvGrpSpPr>
            <p:cNvPr id="1033" name="Group 6"/>
            <p:cNvGrpSpPr>
              <a:grpSpLocks/>
            </p:cNvGrpSpPr>
            <p:nvPr/>
          </p:nvGrpSpPr>
          <p:grpSpPr bwMode="auto">
            <a:xfrm>
              <a:off x="144" y="1248"/>
              <a:ext cx="4656" cy="201"/>
              <a:chOff x="144" y="1248"/>
              <a:chExt cx="4656" cy="201"/>
            </a:xfrm>
          </p:grpSpPr>
          <p:sp>
            <p:nvSpPr>
              <p:cNvPr id="97287" name="AutoShape 7"/>
              <p:cNvSpPr>
                <a:spLocks noChangeArrowheads="1"/>
              </p:cNvSpPr>
              <p:nvPr/>
            </p:nvSpPr>
            <p:spPr bwMode="auto">
              <a:xfrm>
                <a:off x="384" y="1248"/>
                <a:ext cx="4416" cy="200"/>
              </a:xfrm>
              <a:prstGeom prst="roundRect">
                <a:avLst>
                  <a:gd name="adj" fmla="val 0"/>
                </a:avLst>
              </a:prstGeom>
              <a:solidFill>
                <a:schemeClr val="hlink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TW" altLang="en-US"/>
              </a:p>
            </p:txBody>
          </p:sp>
          <p:sp>
            <p:nvSpPr>
              <p:cNvPr id="97288" name="AutoShape 8"/>
              <p:cNvSpPr>
                <a:spLocks noChangeArrowheads="1"/>
              </p:cNvSpPr>
              <p:nvPr/>
            </p:nvSpPr>
            <p:spPr bwMode="auto">
              <a:xfrm flipH="1">
                <a:off x="144" y="1248"/>
                <a:ext cx="248" cy="201"/>
              </a:xfrm>
              <a:prstGeom prst="flowChartDelay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TW" altLang="en-US"/>
              </a:p>
            </p:txBody>
          </p:sp>
        </p:grpSp>
      </p:grpSp>
      <p:sp>
        <p:nvSpPr>
          <p:cNvPr id="1027" name="AutoShape 9"/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762000"/>
            <a:ext cx="7924800" cy="1143000"/>
          </a:xfrm>
          <a:prstGeom prst="roundRect">
            <a:avLst>
              <a:gd name="adj" fmla="val 21667"/>
            </a:avLst>
          </a:prstGeom>
          <a:noFill/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2362200"/>
            <a:ext cx="7693025" cy="372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972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438400" y="6248400"/>
            <a:ext cx="2130425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0" sz="1400"/>
            </a:lvl1pPr>
          </a:lstStyle>
          <a:p>
            <a:pPr>
              <a:defRPr/>
            </a:pPr>
            <a:fld id="{154805D4-A963-4779-829F-AAEF3DB8BF9E}" type="datetimeFigureOut">
              <a:rPr lang="zh-TW" altLang="en-US"/>
              <a:pPr>
                <a:defRPr/>
              </a:pPr>
              <a:t>2012/12/18</a:t>
            </a:fld>
            <a:endParaRPr lang="en-US" altLang="zh-TW"/>
          </a:p>
        </p:txBody>
      </p:sp>
      <p:sp>
        <p:nvSpPr>
          <p:cNvPr id="972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791200" y="6248400"/>
            <a:ext cx="2897188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kumimoji="0" sz="140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72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4138" y="6242050"/>
            <a:ext cx="587375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1" compatLnSpc="1">
            <a:prstTxWarp prst="textNoShape">
              <a:avLst/>
            </a:prstTxWarp>
          </a:bodyPr>
          <a:lstStyle>
            <a:lvl1pPr>
              <a:defRPr kumimoji="0" sz="2600" b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6FCA8903-85E7-45B8-BAF8-9485FB6B0887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2" r:id="rId2"/>
    <p:sldLayoutId id="2147483731" r:id="rId3"/>
    <p:sldLayoutId id="2147483730" r:id="rId4"/>
    <p:sldLayoutId id="2147483729" r:id="rId5"/>
    <p:sldLayoutId id="2147483728" r:id="rId6"/>
    <p:sldLayoutId id="2147483727" r:id="rId7"/>
    <p:sldLayoutId id="2147483726" r:id="rId8"/>
    <p:sldLayoutId id="2147483725" r:id="rId9"/>
    <p:sldLayoutId id="2147483724" r:id="rId10"/>
    <p:sldLayoutId id="2147483723" r:id="rId11"/>
  </p:sldLayoutIdLst>
  <p:transition spd="slow">
    <p:randomBar dir="vert"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kumimoji="1"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kumimoji="1" sz="3600" b="1">
          <a:solidFill>
            <a:schemeClr val="tx2"/>
          </a:solidFill>
          <a:latin typeface="Arial" charset="0"/>
          <a:ea typeface="新細明體" charset="-12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kumimoji="1" sz="3600" b="1">
          <a:solidFill>
            <a:schemeClr val="tx2"/>
          </a:solidFill>
          <a:latin typeface="Arial" charset="0"/>
          <a:ea typeface="新細明體" charset="-12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kumimoji="1" sz="3600" b="1">
          <a:solidFill>
            <a:schemeClr val="tx2"/>
          </a:solidFill>
          <a:latin typeface="Arial" charset="0"/>
          <a:ea typeface="新細明體" charset="-12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kumimoji="1" sz="3600" b="1">
          <a:solidFill>
            <a:schemeClr val="tx2"/>
          </a:solidFill>
          <a:latin typeface="Arial" charset="0"/>
          <a:ea typeface="新細明體" charset="-12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kumimoji="1" sz="3600" b="1">
          <a:solidFill>
            <a:schemeClr val="tx2"/>
          </a:solidFill>
          <a:latin typeface="Arial" charset="0"/>
          <a:ea typeface="新細明體" charset="-12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kumimoji="1" sz="3600" b="1">
          <a:solidFill>
            <a:schemeClr val="tx2"/>
          </a:solidFill>
          <a:latin typeface="Arial" charset="0"/>
          <a:ea typeface="新細明體" charset="-12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kumimoji="1" sz="3600" b="1">
          <a:solidFill>
            <a:schemeClr val="tx2"/>
          </a:solidFill>
          <a:latin typeface="Arial" charset="0"/>
          <a:ea typeface="新細明體" charset="-12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kumimoji="1" sz="3600" b="1">
          <a:solidFill>
            <a:schemeClr val="tx2"/>
          </a:solidFill>
          <a:latin typeface="Arial" charset="0"/>
          <a:ea typeface="新細明體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kumimoji="1"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Char char="–"/>
        <a:defRPr kumimoji="1" sz="24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kumimoji="1" sz="20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Char char="–"/>
        <a:defRPr kumimoji="1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 kumimoji="1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 kumimoji="1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 kumimoji="1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 kumimoji="1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 kumimoji="1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標題 1"/>
          <p:cNvSpPr>
            <a:spLocks noGrp="1"/>
          </p:cNvSpPr>
          <p:nvPr>
            <p:ph type="title" idx="4294967295"/>
          </p:nvPr>
        </p:nvSpPr>
        <p:spPr>
          <a:xfrm>
            <a:off x="1441450" y="1033463"/>
            <a:ext cx="5926138" cy="869950"/>
          </a:xfrm>
        </p:spPr>
        <p:txBody>
          <a:bodyPr anchor="ctr"/>
          <a:lstStyle/>
          <a:p>
            <a:pPr algn="ctr" eaLnBrk="1" hangingPunct="1"/>
            <a:r>
              <a:rPr lang="zh-TW" altLang="en-US" sz="400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以適當科技與風險評估的角度來看風能系統</a:t>
            </a:r>
            <a:endParaRPr lang="zh-TW" altLang="en-US" sz="4000" smtClean="0">
              <a:solidFill>
                <a:srgbClr val="000000"/>
              </a:solidFill>
            </a:endParaRPr>
          </a:p>
        </p:txBody>
      </p:sp>
      <p:sp>
        <p:nvSpPr>
          <p:cNvPr id="13314" name="內容版面配置區 2"/>
          <p:cNvSpPr>
            <a:spLocks noGrp="1"/>
          </p:cNvSpPr>
          <p:nvPr>
            <p:ph idx="4294967295"/>
          </p:nvPr>
        </p:nvSpPr>
        <p:spPr>
          <a:xfrm>
            <a:off x="4787900" y="3500438"/>
            <a:ext cx="3756025" cy="2979737"/>
          </a:xfrm>
        </p:spPr>
        <p:txBody>
          <a:bodyPr/>
          <a:lstStyle/>
          <a:p>
            <a:pPr eaLnBrk="1" hangingPunct="1">
              <a:spcBef>
                <a:spcPct val="50000"/>
              </a:spcBef>
            </a:pPr>
            <a:r>
              <a:rPr lang="zh-TW" altLang="en-US" b="1" smtClean="0">
                <a:latin typeface="標楷體" pitchFamily="65" charset="-120"/>
                <a:ea typeface="標楷體" pitchFamily="65" charset="-120"/>
              </a:rPr>
              <a:t>班級</a:t>
            </a:r>
            <a:r>
              <a:rPr lang="en-US" altLang="zh-TW" b="1" smtClean="0">
                <a:latin typeface="標楷體" pitchFamily="65" charset="-120"/>
                <a:ea typeface="標楷體" pitchFamily="65" charset="-120"/>
              </a:rPr>
              <a:t>:</a:t>
            </a:r>
            <a:r>
              <a:rPr lang="zh-TW" altLang="en-US" b="1" smtClean="0">
                <a:latin typeface="標楷體" pitchFamily="65" charset="-120"/>
                <a:ea typeface="標楷體" pitchFamily="65" charset="-120"/>
              </a:rPr>
              <a:t>自控三甲</a:t>
            </a:r>
          </a:p>
          <a:p>
            <a:pPr eaLnBrk="1" hangingPunct="1">
              <a:spcBef>
                <a:spcPct val="50000"/>
              </a:spcBef>
            </a:pPr>
            <a:r>
              <a:rPr lang="zh-TW" altLang="en-US" b="1" smtClean="0">
                <a:latin typeface="標楷體" pitchFamily="65" charset="-120"/>
                <a:ea typeface="標楷體" pitchFamily="65" charset="-120"/>
              </a:rPr>
              <a:t>學號</a:t>
            </a:r>
            <a:r>
              <a:rPr lang="en-US" altLang="zh-TW" b="1" smtClean="0">
                <a:latin typeface="標楷體" pitchFamily="65" charset="-120"/>
                <a:ea typeface="標楷體" pitchFamily="65" charset="-120"/>
              </a:rPr>
              <a:t>:49912053</a:t>
            </a:r>
          </a:p>
          <a:p>
            <a:pPr eaLnBrk="1" hangingPunct="1">
              <a:spcBef>
                <a:spcPct val="50000"/>
              </a:spcBef>
            </a:pPr>
            <a:r>
              <a:rPr lang="zh-TW" altLang="en-US" b="1" smtClean="0">
                <a:latin typeface="標楷體" pitchFamily="65" charset="-120"/>
                <a:ea typeface="標楷體" pitchFamily="65" charset="-120"/>
              </a:rPr>
              <a:t>姓名</a:t>
            </a:r>
            <a:r>
              <a:rPr lang="en-US" altLang="zh-TW" b="1" smtClean="0">
                <a:latin typeface="標楷體" pitchFamily="65" charset="-120"/>
                <a:ea typeface="標楷體" pitchFamily="65" charset="-120"/>
              </a:rPr>
              <a:t>:</a:t>
            </a:r>
            <a:r>
              <a:rPr lang="zh-TW" altLang="en-US" b="1" smtClean="0">
                <a:latin typeface="標楷體" pitchFamily="65" charset="-120"/>
                <a:ea typeface="標楷體" pitchFamily="65" charset="-120"/>
              </a:rPr>
              <a:t>陳韋安</a:t>
            </a:r>
          </a:p>
          <a:p>
            <a:pPr eaLnBrk="1" hangingPunct="1">
              <a:spcBef>
                <a:spcPct val="50000"/>
              </a:spcBef>
            </a:pPr>
            <a:r>
              <a:rPr lang="zh-TW" altLang="zh-TW" b="1" smtClean="0">
                <a:latin typeface="標楷體" pitchFamily="65" charset="-120"/>
                <a:ea typeface="標楷體" pitchFamily="65" charset="-120"/>
              </a:rPr>
              <a:t>指導老師:林聰益</a:t>
            </a:r>
            <a:endParaRPr lang="zh-TW" altLang="en-US" b="1" smtClean="0"/>
          </a:p>
        </p:txBody>
      </p:sp>
    </p:spTree>
  </p:cSld>
  <p:clrMapOvr>
    <a:masterClrMapping/>
  </p:clrMapOvr>
  <p:transition spd="slow">
    <p:randomBar dir="vert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標題 1"/>
          <p:cNvSpPr>
            <a:spLocks noGrp="1"/>
          </p:cNvSpPr>
          <p:nvPr>
            <p:ph type="title" idx="4294967295"/>
          </p:nvPr>
        </p:nvSpPr>
        <p:spPr>
          <a:xfrm>
            <a:off x="1835150" y="1341438"/>
            <a:ext cx="5538788" cy="492125"/>
          </a:xfrm>
        </p:spPr>
        <p:txBody>
          <a:bodyPr anchor="ctr"/>
          <a:lstStyle/>
          <a:p>
            <a:pPr algn="ctr" eaLnBrk="1" hangingPunct="1"/>
            <a:r>
              <a:rPr lang="zh-TW" altLang="en-US" sz="400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目錄</a:t>
            </a:r>
          </a:p>
        </p:txBody>
      </p:sp>
      <p:sp>
        <p:nvSpPr>
          <p:cNvPr id="14338" name="內容版面配置區 2"/>
          <p:cNvSpPr>
            <a:spLocks noGrp="1"/>
          </p:cNvSpPr>
          <p:nvPr>
            <p:ph idx="4294967295"/>
          </p:nvPr>
        </p:nvSpPr>
        <p:spPr>
          <a:xfrm>
            <a:off x="1258888" y="2492375"/>
            <a:ext cx="6697662" cy="372427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zh-TW" altLang="en-US" b="1" smtClean="0">
                <a:latin typeface="標楷體" pitchFamily="65" charset="-120"/>
                <a:ea typeface="標楷體" pitchFamily="65" charset="-120"/>
              </a:rPr>
              <a:t>１</a:t>
            </a:r>
            <a:r>
              <a:rPr lang="en-US" altLang="zh-TW" b="1" smtClean="0">
                <a:latin typeface="標楷體" pitchFamily="65" charset="-120"/>
                <a:ea typeface="標楷體" pitchFamily="65" charset="-120"/>
              </a:rPr>
              <a:t>.</a:t>
            </a:r>
            <a:r>
              <a:rPr lang="zh-TW" altLang="en-US" b="1" smtClean="0">
                <a:latin typeface="標楷體" pitchFamily="65" charset="-120"/>
                <a:ea typeface="標楷體" pitchFamily="65" charset="-120"/>
              </a:rPr>
              <a:t>簡介</a:t>
            </a:r>
            <a:endParaRPr lang="en-US" altLang="zh-TW" b="1" smtClean="0">
              <a:latin typeface="標楷體" pitchFamily="65" charset="-120"/>
              <a:ea typeface="標楷體" pitchFamily="65" charset="-120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zh-TW" altLang="en-US" b="1" smtClean="0">
                <a:latin typeface="標楷體" pitchFamily="65" charset="-120"/>
                <a:ea typeface="標楷體" pitchFamily="65" charset="-120"/>
              </a:rPr>
              <a:t>２</a:t>
            </a:r>
            <a:r>
              <a:rPr lang="en-US" altLang="zh-TW" b="1" smtClean="0">
                <a:latin typeface="標楷體" pitchFamily="65" charset="-120"/>
                <a:ea typeface="標楷體" pitchFamily="65" charset="-120"/>
              </a:rPr>
              <a:t>.</a:t>
            </a:r>
            <a:r>
              <a:rPr lang="zh-TW" altLang="en-US" b="1" smtClean="0">
                <a:latin typeface="標楷體" pitchFamily="65" charset="-120"/>
                <a:ea typeface="標楷體" pitchFamily="65" charset="-120"/>
              </a:rPr>
              <a:t>風能優點</a:t>
            </a:r>
            <a:endParaRPr lang="en-US" altLang="zh-TW" b="1" smtClean="0">
              <a:latin typeface="標楷體" pitchFamily="65" charset="-120"/>
              <a:ea typeface="標楷體" pitchFamily="65" charset="-120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zh-TW" altLang="en-US" b="1" smtClean="0">
                <a:latin typeface="標楷體" pitchFamily="65" charset="-120"/>
                <a:ea typeface="標楷體" pitchFamily="65" charset="-120"/>
              </a:rPr>
              <a:t>３</a:t>
            </a:r>
            <a:r>
              <a:rPr lang="en-US" altLang="zh-TW" b="1" smtClean="0">
                <a:latin typeface="標楷體" pitchFamily="65" charset="-120"/>
                <a:ea typeface="標楷體" pitchFamily="65" charset="-120"/>
              </a:rPr>
              <a:t>.</a:t>
            </a:r>
            <a:r>
              <a:rPr lang="zh-TW" altLang="en-US" b="1" smtClean="0">
                <a:latin typeface="標楷體" pitchFamily="65" charset="-120"/>
                <a:ea typeface="標楷體" pitchFamily="65" charset="-120"/>
              </a:rPr>
              <a:t>風能缺點</a:t>
            </a:r>
            <a:endParaRPr lang="en-US" altLang="zh-TW" b="1" smtClean="0">
              <a:latin typeface="標楷體" pitchFamily="65" charset="-120"/>
              <a:ea typeface="標楷體" pitchFamily="65" charset="-120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zh-TW" altLang="en-US" b="1" smtClean="0">
                <a:latin typeface="標楷體" pitchFamily="65" charset="-120"/>
                <a:ea typeface="標楷體" pitchFamily="65" charset="-120"/>
              </a:rPr>
              <a:t>４</a:t>
            </a:r>
            <a:r>
              <a:rPr lang="en-US" altLang="zh-TW" b="1" smtClean="0">
                <a:latin typeface="標楷體" pitchFamily="65" charset="-120"/>
                <a:ea typeface="標楷體" pitchFamily="65" charset="-120"/>
              </a:rPr>
              <a:t>.</a:t>
            </a:r>
            <a:r>
              <a:rPr lang="zh-TW" altLang="en-US" b="1" smtClean="0">
                <a:latin typeface="標楷體" pitchFamily="65" charset="-120"/>
                <a:ea typeface="標楷體" pitchFamily="65" charset="-120"/>
              </a:rPr>
              <a:t>偏遠地區經濟與觀光發展</a:t>
            </a:r>
          </a:p>
          <a:p>
            <a:pPr eaLnBrk="1" hangingPunct="1">
              <a:buFont typeface="Wingdings" pitchFamily="2" charset="2"/>
              <a:buNone/>
            </a:pPr>
            <a:r>
              <a:rPr lang="zh-TW" altLang="en-US" b="1" smtClean="0">
                <a:latin typeface="標楷體" pitchFamily="65" charset="-120"/>
                <a:ea typeface="標楷體" pitchFamily="65" charset="-120"/>
              </a:rPr>
              <a:t>５</a:t>
            </a:r>
            <a:r>
              <a:rPr lang="en-US" altLang="zh-TW" b="1" smtClean="0">
                <a:latin typeface="標楷體" pitchFamily="65" charset="-120"/>
                <a:ea typeface="標楷體" pitchFamily="65" charset="-120"/>
              </a:rPr>
              <a:t>.</a:t>
            </a:r>
            <a:r>
              <a:rPr lang="zh-TW" altLang="en-US" b="1" smtClean="0">
                <a:latin typeface="標楷體" pitchFamily="65" charset="-120"/>
                <a:ea typeface="標楷體" pitchFamily="65" charset="-120"/>
              </a:rPr>
              <a:t>全球發展現況及各國家</a:t>
            </a:r>
            <a:r>
              <a:rPr lang="en-US" altLang="zh-TW" b="1" smtClean="0"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en-US" b="1" smtClean="0">
                <a:latin typeface="標楷體" pitchFamily="65" charset="-120"/>
                <a:ea typeface="標楷體" pitchFamily="65" charset="-120"/>
              </a:rPr>
              <a:t>地區政策目標</a:t>
            </a:r>
            <a:endParaRPr lang="en-US" altLang="zh-TW" b="1" smtClean="0">
              <a:latin typeface="標楷體" pitchFamily="65" charset="-120"/>
              <a:ea typeface="標楷體" pitchFamily="65" charset="-120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zh-TW" altLang="en-US" b="1" smtClean="0">
                <a:latin typeface="標楷體" pitchFamily="65" charset="-120"/>
                <a:ea typeface="標楷體" pitchFamily="65" charset="-120"/>
              </a:rPr>
              <a:t>６</a:t>
            </a:r>
            <a:r>
              <a:rPr lang="en-US" altLang="zh-TW" b="1" smtClean="0">
                <a:latin typeface="標楷體" pitchFamily="65" charset="-120"/>
                <a:ea typeface="標楷體" pitchFamily="65" charset="-120"/>
              </a:rPr>
              <a:t>.</a:t>
            </a:r>
            <a:r>
              <a:rPr lang="zh-TW" altLang="en-US" b="1" smtClean="0">
                <a:latin typeface="標楷體" pitchFamily="65" charset="-120"/>
                <a:ea typeface="標楷體" pitchFamily="65" charset="-120"/>
              </a:rPr>
              <a:t>結語</a:t>
            </a:r>
            <a:endParaRPr lang="en-US" altLang="zh-TW" b="1" smtClean="0">
              <a:latin typeface="標楷體" pitchFamily="65" charset="-120"/>
              <a:ea typeface="標楷體" pitchFamily="65" charset="-120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zh-TW" altLang="en-US" b="1" smtClean="0">
                <a:latin typeface="標楷體" pitchFamily="65" charset="-120"/>
                <a:ea typeface="標楷體" pitchFamily="65" charset="-120"/>
              </a:rPr>
              <a:t>７</a:t>
            </a:r>
            <a:r>
              <a:rPr lang="en-US" altLang="zh-TW" b="1" smtClean="0">
                <a:latin typeface="標楷體" pitchFamily="65" charset="-120"/>
                <a:ea typeface="標楷體" pitchFamily="65" charset="-120"/>
              </a:rPr>
              <a:t>.</a:t>
            </a:r>
            <a:r>
              <a:rPr lang="zh-TW" altLang="en-US" b="1" smtClean="0">
                <a:latin typeface="標楷體" pitchFamily="65" charset="-120"/>
                <a:ea typeface="標楷體" pitchFamily="65" charset="-120"/>
              </a:rPr>
              <a:t>參考資料</a:t>
            </a:r>
          </a:p>
        </p:txBody>
      </p:sp>
    </p:spTree>
  </p:cSld>
  <p:clrMapOvr>
    <a:masterClrMapping/>
  </p:clrMapOvr>
  <p:transition spd="slow">
    <p:randomBar dir="vert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標題 1"/>
          <p:cNvSpPr>
            <a:spLocks noGrp="1"/>
          </p:cNvSpPr>
          <p:nvPr>
            <p:ph type="title" idx="4294967295"/>
          </p:nvPr>
        </p:nvSpPr>
        <p:spPr>
          <a:xfrm>
            <a:off x="250825" y="692150"/>
            <a:ext cx="8540750" cy="1143000"/>
          </a:xfrm>
        </p:spPr>
        <p:txBody>
          <a:bodyPr anchor="ctr"/>
          <a:lstStyle/>
          <a:p>
            <a:pPr algn="ctr" eaLnBrk="1" hangingPunct="1"/>
            <a:r>
              <a:rPr lang="zh-TW" altLang="en-US" sz="400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簡介</a:t>
            </a:r>
          </a:p>
        </p:txBody>
      </p:sp>
      <p:sp>
        <p:nvSpPr>
          <p:cNvPr id="15362" name="內容版面配置區 2"/>
          <p:cNvSpPr>
            <a:spLocks noGrp="1"/>
          </p:cNvSpPr>
          <p:nvPr>
            <p:ph idx="4294967295"/>
          </p:nvPr>
        </p:nvSpPr>
        <p:spPr>
          <a:xfrm>
            <a:off x="611188" y="2492375"/>
            <a:ext cx="8229600" cy="3760788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zh-TW" altLang="en-US" sz="2400" b="1" smtClean="0">
                <a:latin typeface="標楷體" pitchFamily="65" charset="-120"/>
                <a:ea typeface="標楷體" pitchFamily="65" charset="-120"/>
              </a:rPr>
              <a:t>　風能是因空氣流做功而提供給人類的一種可利用的能量。</a:t>
            </a:r>
            <a:endParaRPr lang="en-US" altLang="zh-TW" sz="2400" b="1" smtClean="0">
              <a:latin typeface="標楷體" pitchFamily="65" charset="-120"/>
              <a:ea typeface="標楷體" pitchFamily="65" charset="-120"/>
            </a:endParaRPr>
          </a:p>
          <a:p>
            <a:pPr eaLnBrk="1" hangingPunct="1">
              <a:buFont typeface="Wingdings" pitchFamily="2" charset="2"/>
              <a:buNone/>
            </a:pPr>
            <a:endParaRPr lang="en-US" altLang="zh-TW" sz="2400" b="1" smtClean="0">
              <a:latin typeface="標楷體" pitchFamily="65" charset="-120"/>
              <a:ea typeface="標楷體" pitchFamily="65" charset="-120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zh-TW" altLang="en-US" sz="2400" b="1" smtClean="0">
                <a:latin typeface="標楷體" pitchFamily="65" charset="-120"/>
                <a:ea typeface="標楷體" pitchFamily="65" charset="-120"/>
              </a:rPr>
              <a:t>  風能的歷史可以追溯到西元前，例如帆船，但數千年來，風能技術發展緩慢，沒有引起人們足夠的重視。但自第一次石油危機以來，在全球生態環境惡化的雙重壓力下，風能才重新發展。風能作為一種無污染和可再生的新能源的發展潛力，對沿海島嶼，交通不便的邊遠山區，作為解決生產和生活能源的一種途徑。即使在發達國家，風能作為一種高效清潔的新能源也日益受到重視。</a:t>
            </a:r>
            <a:endParaRPr lang="en-US" altLang="zh-TW" sz="2400" b="1" smtClean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ransition spd="slow">
    <p:randomBar dir="vert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標題 1"/>
          <p:cNvSpPr>
            <a:spLocks noGrp="1"/>
          </p:cNvSpPr>
          <p:nvPr>
            <p:ph type="title" idx="4294967295"/>
          </p:nvPr>
        </p:nvSpPr>
        <p:spPr>
          <a:xfrm>
            <a:off x="755650" y="765175"/>
            <a:ext cx="7924800" cy="1143000"/>
          </a:xfrm>
        </p:spPr>
        <p:txBody>
          <a:bodyPr anchor="ctr"/>
          <a:lstStyle/>
          <a:p>
            <a:pPr algn="ctr" eaLnBrk="1" hangingPunct="1"/>
            <a:r>
              <a:rPr lang="zh-TW" altLang="en-US" sz="400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風能優點</a:t>
            </a:r>
          </a:p>
        </p:txBody>
      </p:sp>
      <p:sp>
        <p:nvSpPr>
          <p:cNvPr id="16386" name="內容版面配置區 4"/>
          <p:cNvSpPr>
            <a:spLocks noGrp="1"/>
          </p:cNvSpPr>
          <p:nvPr>
            <p:ph idx="4294967295"/>
          </p:nvPr>
        </p:nvSpPr>
        <p:spPr>
          <a:xfrm>
            <a:off x="971550" y="2708275"/>
            <a:ext cx="7189788" cy="3082925"/>
          </a:xfrm>
        </p:spPr>
        <p:txBody>
          <a:bodyPr/>
          <a:lstStyle/>
          <a:p>
            <a:pPr eaLnBrk="1" hangingPunct="1"/>
            <a:r>
              <a:rPr lang="zh-TW" altLang="en-US" b="1" smtClean="0">
                <a:latin typeface="標楷體" pitchFamily="65" charset="-120"/>
                <a:ea typeface="標楷體" pitchFamily="65" charset="-120"/>
              </a:rPr>
              <a:t>成本低，是再生能源中最發展潛力的。</a:t>
            </a:r>
            <a:endParaRPr lang="en-US" altLang="zh-TW" b="1" smtClean="0">
              <a:latin typeface="標楷體" pitchFamily="65" charset="-120"/>
              <a:ea typeface="標楷體" pitchFamily="65" charset="-120"/>
            </a:endParaRPr>
          </a:p>
          <a:p>
            <a:pPr eaLnBrk="1" hangingPunct="1"/>
            <a:r>
              <a:rPr lang="zh-TW" altLang="en-US" b="1" smtClean="0">
                <a:latin typeface="標楷體" pitchFamily="65" charset="-120"/>
                <a:ea typeface="標楷體" pitchFamily="65" charset="-120"/>
              </a:rPr>
              <a:t>在適當地點，對陸地和生態的破壞較低。</a:t>
            </a:r>
          </a:p>
          <a:p>
            <a:pPr eaLnBrk="1" hangingPunct="1"/>
            <a:r>
              <a:rPr lang="zh-TW" altLang="en-US" b="1" smtClean="0">
                <a:latin typeface="標楷體" pitchFamily="65" charset="-120"/>
                <a:ea typeface="標楷體" pitchFamily="65" charset="-120"/>
              </a:rPr>
              <a:t>風力發電可以是分散式發電，沒有大型發電設施過於集中的風險。</a:t>
            </a:r>
            <a:endParaRPr lang="en-US" altLang="zh-TW" b="1" smtClean="0">
              <a:latin typeface="標楷體" pitchFamily="65" charset="-120"/>
              <a:ea typeface="標楷體" pitchFamily="65" charset="-120"/>
            </a:endParaRPr>
          </a:p>
          <a:p>
            <a:pPr eaLnBrk="1" hangingPunct="1"/>
            <a:r>
              <a:rPr lang="zh-TW" altLang="en-US" b="1" smtClean="0">
                <a:latin typeface="標楷體" pitchFamily="65" charset="-120"/>
                <a:ea typeface="標楷體" pitchFamily="65" charset="-120"/>
              </a:rPr>
              <a:t>取之不盡，用之不竭，可永續發展，且無廢料產生</a:t>
            </a:r>
          </a:p>
          <a:p>
            <a:pPr eaLnBrk="1" hangingPunct="1"/>
            <a:endParaRPr lang="zh-TW" altLang="en-US" smtClean="0"/>
          </a:p>
          <a:p>
            <a:pPr eaLnBrk="1" hangingPunct="1"/>
            <a:endParaRPr lang="zh-TW" altLang="en-US" smtClean="0"/>
          </a:p>
        </p:txBody>
      </p:sp>
    </p:spTree>
  </p:cSld>
  <p:clrMapOvr>
    <a:masterClrMapping/>
  </p:clrMapOvr>
  <p:transition spd="slow">
    <p:randomBar dir="vert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標題 1"/>
          <p:cNvSpPr>
            <a:spLocks noGrp="1"/>
          </p:cNvSpPr>
          <p:nvPr>
            <p:ph type="title" idx="4294967295"/>
          </p:nvPr>
        </p:nvSpPr>
        <p:spPr/>
        <p:txBody>
          <a:bodyPr anchor="ctr"/>
          <a:lstStyle/>
          <a:p>
            <a:pPr algn="ctr" eaLnBrk="1" hangingPunct="1"/>
            <a:r>
              <a:rPr lang="zh-TW" altLang="en-US" sz="400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風能缺點</a:t>
            </a:r>
          </a:p>
        </p:txBody>
      </p:sp>
      <p:sp>
        <p:nvSpPr>
          <p:cNvPr id="17410" name="內容版面配置區 2"/>
          <p:cNvSpPr>
            <a:spLocks noGrp="1"/>
          </p:cNvSpPr>
          <p:nvPr>
            <p:ph idx="4294967295"/>
          </p:nvPr>
        </p:nvSpPr>
        <p:spPr>
          <a:xfrm>
            <a:off x="1042988" y="2636838"/>
            <a:ext cx="7693025" cy="3724275"/>
          </a:xfrm>
        </p:spPr>
        <p:txBody>
          <a:bodyPr/>
          <a:lstStyle/>
          <a:p>
            <a:pPr eaLnBrk="1" hangingPunct="1"/>
            <a:r>
              <a:rPr lang="zh-TW" altLang="en-US" b="1" smtClean="0">
                <a:latin typeface="標楷體" pitchFamily="65" charset="-120"/>
                <a:ea typeface="標楷體" pitchFamily="65" charset="-120"/>
              </a:rPr>
              <a:t>在生態上可能干擾鳥類，目前的解決方案是離岸發電，離岸發電價格較高但效率也高。</a:t>
            </a:r>
          </a:p>
          <a:p>
            <a:pPr eaLnBrk="1" hangingPunct="1"/>
            <a:r>
              <a:rPr lang="zh-TW" altLang="en-US" b="1" smtClean="0">
                <a:latin typeface="標楷體" pitchFamily="65" charset="-120"/>
                <a:ea typeface="標楷體" pitchFamily="65" charset="-120"/>
              </a:rPr>
              <a:t>風力發電的經濟性不足許，有間歇性，如台灣在電力需求較高的夏季及白日、則風力較弱。</a:t>
            </a:r>
          </a:p>
          <a:p>
            <a:pPr eaLnBrk="1" hangingPunct="1"/>
            <a:r>
              <a:rPr lang="zh-TW" altLang="en-US" b="1" smtClean="0">
                <a:latin typeface="標楷體" pitchFamily="65" charset="-120"/>
                <a:ea typeface="標楷體" pitchFamily="65" charset="-120"/>
              </a:rPr>
              <a:t>風力發電需要大量土地興建風力發電場，才可以生產比較多的能源。</a:t>
            </a:r>
          </a:p>
          <a:p>
            <a:pPr eaLnBrk="1" hangingPunct="1"/>
            <a:r>
              <a:rPr lang="zh-TW" altLang="en-US" b="1" smtClean="0">
                <a:latin typeface="標楷體" pitchFamily="65" charset="-120"/>
                <a:ea typeface="標楷體" pitchFamily="65" charset="-120"/>
              </a:rPr>
              <a:t>多噪音</a:t>
            </a:r>
          </a:p>
        </p:txBody>
      </p:sp>
    </p:spTree>
  </p:cSld>
  <p:clrMapOvr>
    <a:masterClrMapping/>
  </p:clrMapOvr>
  <p:transition spd="slow">
    <p:randomBar dir="vert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標題 1"/>
          <p:cNvSpPr>
            <a:spLocks noGrp="1"/>
          </p:cNvSpPr>
          <p:nvPr>
            <p:ph type="title" idx="4294967295"/>
          </p:nvPr>
        </p:nvSpPr>
        <p:spPr>
          <a:xfrm>
            <a:off x="611188" y="1268413"/>
            <a:ext cx="7924800" cy="852487"/>
          </a:xfrm>
        </p:spPr>
        <p:txBody>
          <a:bodyPr anchor="ctr"/>
          <a:lstStyle/>
          <a:p>
            <a:pPr algn="ctr" eaLnBrk="1" hangingPunct="1"/>
            <a:r>
              <a:rPr lang="zh-TW" altLang="en-US" sz="400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偏遠地區經濟與觀光發展</a:t>
            </a:r>
            <a:r>
              <a:rPr lang="zh-TW" altLang="en-US" sz="3200" b="0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zh-TW" altLang="en-US" sz="3200" b="0" smtClean="0">
                <a:latin typeface="標楷體" pitchFamily="65" charset="-120"/>
                <a:ea typeface="標楷體" pitchFamily="65" charset="-120"/>
              </a:rPr>
            </a:br>
            <a:endParaRPr lang="zh-TW" altLang="en-US" sz="3200" smtClean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8434" name="內容版面配置區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eaLnBrk="1" hangingPunct="1"/>
            <a:r>
              <a:rPr lang="zh-TW" altLang="en-US" sz="2300" b="1" smtClean="0">
                <a:latin typeface="標楷體" pitchFamily="65" charset="-120"/>
                <a:ea typeface="標楷體" pitchFamily="65" charset="-120"/>
              </a:rPr>
              <a:t>苗栗縣後龍鎮好望角因位處濱海山丘制高點，早年就是眺望台灣海峽的好去處，近幾年外商在鄰近區域，設置了</a:t>
            </a:r>
            <a:r>
              <a:rPr lang="en-US" altLang="zh-TW" sz="2300" b="1" smtClean="0">
                <a:latin typeface="標楷體" pitchFamily="65" charset="-120"/>
                <a:ea typeface="標楷體" pitchFamily="65" charset="-120"/>
              </a:rPr>
              <a:t>21</a:t>
            </a:r>
            <a:r>
              <a:rPr lang="zh-TW" altLang="en-US" sz="2300" b="1" smtClean="0">
                <a:latin typeface="標楷體" pitchFamily="65" charset="-120"/>
                <a:ea typeface="標楷體" pitchFamily="65" charset="-120"/>
              </a:rPr>
              <a:t>座高</a:t>
            </a:r>
            <a:r>
              <a:rPr lang="en-US" altLang="zh-TW" sz="2300" b="1" smtClean="0">
                <a:latin typeface="標楷體" pitchFamily="65" charset="-120"/>
                <a:ea typeface="標楷體" pitchFamily="65" charset="-120"/>
              </a:rPr>
              <a:t>100</a:t>
            </a:r>
            <a:r>
              <a:rPr lang="zh-TW" altLang="en-US" sz="2300" b="1" smtClean="0">
                <a:latin typeface="標楷體" pitchFamily="65" charset="-120"/>
                <a:ea typeface="標楷體" pitchFamily="65" charset="-120"/>
              </a:rPr>
              <a:t>公尺的風力發電機，形成美不勝收的景緻。該公司在</a:t>
            </a:r>
            <a:r>
              <a:rPr lang="en-US" altLang="zh-TW" sz="2300" b="1" smtClean="0">
                <a:latin typeface="標楷體" pitchFamily="65" charset="-120"/>
                <a:ea typeface="標楷體" pitchFamily="65" charset="-120"/>
              </a:rPr>
              <a:t>2003</a:t>
            </a:r>
            <a:r>
              <a:rPr lang="zh-TW" altLang="en-US" sz="2300" b="1" smtClean="0">
                <a:latin typeface="標楷體" pitchFamily="65" charset="-120"/>
                <a:ea typeface="標楷體" pitchFamily="65" charset="-120"/>
              </a:rPr>
              <a:t>年，看中東北季風強，在竹南等地設立風力發電機，建置</a:t>
            </a:r>
            <a:r>
              <a:rPr lang="en-US" altLang="zh-TW" sz="2300" b="1" smtClean="0">
                <a:latin typeface="標楷體" pitchFamily="65" charset="-120"/>
                <a:ea typeface="標楷體" pitchFamily="65" charset="-120"/>
              </a:rPr>
              <a:t>21</a:t>
            </a:r>
            <a:r>
              <a:rPr lang="zh-TW" altLang="en-US" sz="2300" b="1" smtClean="0">
                <a:latin typeface="標楷體" pitchFamily="65" charset="-120"/>
                <a:ea typeface="標楷體" pitchFamily="65" charset="-120"/>
              </a:rPr>
              <a:t>座風機，發電總裝置容量達</a:t>
            </a:r>
            <a:r>
              <a:rPr lang="en-US" altLang="zh-TW" sz="2300" b="1" smtClean="0">
                <a:latin typeface="標楷體" pitchFamily="65" charset="-120"/>
                <a:ea typeface="標楷體" pitchFamily="65" charset="-120"/>
              </a:rPr>
              <a:t>4.2</a:t>
            </a:r>
            <a:r>
              <a:rPr lang="zh-TW" altLang="en-US" sz="2300" b="1" smtClean="0">
                <a:latin typeface="標楷體" pitchFamily="65" charset="-120"/>
                <a:ea typeface="標楷體" pitchFamily="65" charset="-120"/>
              </a:rPr>
              <a:t>萬瓩，是目前全台容量最大的風場，</a:t>
            </a:r>
            <a:r>
              <a:rPr lang="en-US" altLang="zh-TW" sz="2300" b="1" smtClean="0">
                <a:latin typeface="標楷體" pitchFamily="65" charset="-120"/>
                <a:ea typeface="標楷體" pitchFamily="65" charset="-120"/>
              </a:rPr>
              <a:t>2006</a:t>
            </a:r>
            <a:r>
              <a:rPr lang="zh-TW" altLang="en-US" sz="2300" b="1" smtClean="0">
                <a:latin typeface="標楷體" pitchFamily="65" charset="-120"/>
                <a:ea typeface="標楷體" pitchFamily="65" charset="-120"/>
              </a:rPr>
              <a:t>年</a:t>
            </a:r>
            <a:r>
              <a:rPr lang="en-US" altLang="zh-TW" sz="2300" b="1" smtClean="0">
                <a:latin typeface="標楷體" pitchFamily="65" charset="-120"/>
                <a:ea typeface="標楷體" pitchFamily="65" charset="-120"/>
              </a:rPr>
              <a:t>6</a:t>
            </a:r>
            <a:r>
              <a:rPr lang="zh-TW" altLang="en-US" sz="2300" b="1" smtClean="0">
                <a:latin typeface="標楷體" pitchFamily="65" charset="-120"/>
                <a:ea typeface="標楷體" pitchFamily="65" charset="-120"/>
              </a:rPr>
              <a:t>月竣工啟用後，吸引不少人前往探訪。好望角位在半天寮頂端居高臨下，向北可看到</a:t>
            </a:r>
            <a:r>
              <a:rPr lang="en-US" altLang="zh-TW" sz="2300" b="1" smtClean="0">
                <a:latin typeface="標楷體" pitchFamily="65" charset="-120"/>
                <a:ea typeface="標楷體" pitchFamily="65" charset="-120"/>
              </a:rPr>
              <a:t>4</a:t>
            </a:r>
            <a:r>
              <a:rPr lang="zh-TW" altLang="en-US" sz="2300" b="1" smtClean="0">
                <a:latin typeface="標楷體" pitchFamily="65" charset="-120"/>
                <a:ea typeface="標楷體" pitchFamily="65" charset="-120"/>
              </a:rPr>
              <a:t>、</a:t>
            </a:r>
            <a:r>
              <a:rPr lang="en-US" altLang="zh-TW" sz="2300" b="1" smtClean="0">
                <a:latin typeface="標楷體" pitchFamily="65" charset="-120"/>
                <a:ea typeface="標楷體" pitchFamily="65" charset="-120"/>
              </a:rPr>
              <a:t>5</a:t>
            </a:r>
            <a:r>
              <a:rPr lang="zh-TW" altLang="en-US" sz="2300" b="1" smtClean="0">
                <a:latin typeface="標楷體" pitchFamily="65" charset="-120"/>
                <a:ea typeface="標楷體" pitchFamily="65" charset="-120"/>
              </a:rPr>
              <a:t>座風機，往南也可望見</a:t>
            </a:r>
            <a:r>
              <a:rPr lang="en-US" altLang="zh-TW" sz="2300" b="1" smtClean="0">
                <a:latin typeface="標楷體" pitchFamily="65" charset="-120"/>
                <a:ea typeface="標楷體" pitchFamily="65" charset="-120"/>
              </a:rPr>
              <a:t>3</a:t>
            </a:r>
            <a:r>
              <a:rPr lang="zh-TW" altLang="en-US" sz="2300" b="1" smtClean="0">
                <a:latin typeface="標楷體" pitchFamily="65" charset="-120"/>
                <a:ea typeface="標楷體" pitchFamily="65" charset="-120"/>
              </a:rPr>
              <a:t>、</a:t>
            </a:r>
            <a:r>
              <a:rPr lang="en-US" altLang="zh-TW" sz="2300" b="1" smtClean="0">
                <a:latin typeface="標楷體" pitchFamily="65" charset="-120"/>
                <a:ea typeface="標楷體" pitchFamily="65" charset="-120"/>
              </a:rPr>
              <a:t>4</a:t>
            </a:r>
            <a:r>
              <a:rPr lang="zh-TW" altLang="en-US" sz="2300" b="1" smtClean="0">
                <a:latin typeface="標楷體" pitchFamily="65" charset="-120"/>
                <a:ea typeface="標楷體" pitchFamily="65" charset="-120"/>
              </a:rPr>
              <a:t>座風機，加上海線鐵路從山下行經，面臨寬闊的台灣海峽，風景相當引人入勝，也成為欣賞風力發電機最佳景點之一。</a:t>
            </a:r>
          </a:p>
        </p:txBody>
      </p:sp>
    </p:spTree>
  </p:cSld>
  <p:clrMapOvr>
    <a:masterClrMapping/>
  </p:clrMapOvr>
  <p:transition spd="slow">
    <p:randomBar dir="vert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標題 1"/>
          <p:cNvSpPr>
            <a:spLocks noGrp="1"/>
          </p:cNvSpPr>
          <p:nvPr>
            <p:ph type="title" idx="4294967295"/>
          </p:nvPr>
        </p:nvSpPr>
        <p:spPr>
          <a:xfrm>
            <a:off x="684213" y="1052513"/>
            <a:ext cx="7626350" cy="938212"/>
          </a:xfrm>
        </p:spPr>
        <p:txBody>
          <a:bodyPr anchor="ctr"/>
          <a:lstStyle/>
          <a:p>
            <a:pPr algn="ctr" eaLnBrk="1" hangingPunct="1"/>
            <a:r>
              <a:rPr lang="zh-TW" altLang="en-US" sz="400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全球發展現況及</a:t>
            </a:r>
            <a:r>
              <a:rPr lang="en-US" altLang="zh-TW" sz="400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400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</a:br>
            <a:r>
              <a:rPr lang="zh-TW" altLang="en-US" sz="400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各國家</a:t>
            </a:r>
            <a:r>
              <a:rPr lang="en-US" altLang="zh-TW" sz="400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en-US" sz="400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地區政策目標</a:t>
            </a:r>
            <a:br>
              <a:rPr lang="zh-TW" altLang="en-US" sz="400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</a:br>
            <a:endParaRPr lang="zh-TW" altLang="en-US" sz="4000" smtClean="0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9458" name="內容版面配置區 2"/>
          <p:cNvSpPr>
            <a:spLocks noGrp="1"/>
          </p:cNvSpPr>
          <p:nvPr>
            <p:ph idx="4294967295"/>
          </p:nvPr>
        </p:nvSpPr>
        <p:spPr>
          <a:xfrm>
            <a:off x="755650" y="2332038"/>
            <a:ext cx="3971925" cy="4525962"/>
          </a:xfrm>
        </p:spPr>
        <p:txBody>
          <a:bodyPr/>
          <a:lstStyle/>
          <a:p>
            <a:pPr eaLnBrk="1" hangingPunct="1"/>
            <a:r>
              <a:rPr lang="zh-TW" altLang="en-US" b="1" smtClean="0">
                <a:latin typeface="標楷體" pitchFamily="65" charset="-120"/>
                <a:ea typeface="標楷體" pitchFamily="65" charset="-120"/>
              </a:rPr>
              <a:t>前三個風力發電量國家（</a:t>
            </a:r>
            <a:r>
              <a:rPr lang="en-US" altLang="zh-TW" b="1" smtClean="0">
                <a:latin typeface="標楷體" pitchFamily="65" charset="-120"/>
                <a:ea typeface="標楷體" pitchFamily="65" charset="-120"/>
              </a:rPr>
              <a:t>2010</a:t>
            </a:r>
            <a:r>
              <a:rPr lang="zh-TW" altLang="en-US" b="1" smtClean="0">
                <a:latin typeface="標楷體" pitchFamily="65" charset="-120"/>
                <a:ea typeface="標楷體" pitchFamily="65" charset="-120"/>
              </a:rPr>
              <a:t>年</a:t>
            </a:r>
            <a:r>
              <a:rPr lang="en-US" altLang="zh-TW" b="1" smtClean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b="1" smtClean="0">
                <a:latin typeface="標楷體" pitchFamily="65" charset="-120"/>
                <a:ea typeface="標楷體" pitchFamily="65" charset="-120"/>
              </a:rPr>
              <a:t>國家風電裝機容量（兆瓦）</a:t>
            </a:r>
            <a:endParaRPr lang="en-US" altLang="zh-TW" b="1" smtClean="0">
              <a:latin typeface="標楷體" pitchFamily="65" charset="-120"/>
              <a:ea typeface="標楷體" pitchFamily="65" charset="-120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zh-TW" altLang="en-US" b="1" smtClean="0">
                <a:latin typeface="標楷體" pitchFamily="65" charset="-120"/>
                <a:ea typeface="標楷體" pitchFamily="65" charset="-120"/>
              </a:rPr>
              <a:t>  </a:t>
            </a:r>
            <a:r>
              <a:rPr lang="en-US" altLang="zh-TW" b="1" smtClean="0">
                <a:latin typeface="標楷體" pitchFamily="65" charset="-120"/>
                <a:ea typeface="標楷體" pitchFamily="65" charset="-120"/>
              </a:rPr>
              <a:t>NO.1</a:t>
            </a:r>
            <a:r>
              <a:rPr lang="zh-TW" altLang="en-US" b="1" smtClean="0">
                <a:latin typeface="標楷體" pitchFamily="65" charset="-120"/>
                <a:ea typeface="標楷體" pitchFamily="65" charset="-120"/>
              </a:rPr>
              <a:t>中國</a:t>
            </a:r>
            <a:r>
              <a:rPr lang="en-US" altLang="zh-TW" b="1" smtClean="0">
                <a:latin typeface="標楷體" pitchFamily="65" charset="-120"/>
                <a:ea typeface="標楷體" pitchFamily="65" charset="-120"/>
              </a:rPr>
              <a:t>44,733 </a:t>
            </a:r>
          </a:p>
          <a:p>
            <a:pPr eaLnBrk="1" hangingPunct="1">
              <a:buFont typeface="Wingdings" pitchFamily="2" charset="2"/>
              <a:buNone/>
            </a:pPr>
            <a:r>
              <a:rPr lang="zh-TW" altLang="en-US" b="1" smtClean="0">
                <a:latin typeface="標楷體" pitchFamily="65" charset="-120"/>
                <a:ea typeface="標楷體" pitchFamily="65" charset="-120"/>
              </a:rPr>
              <a:t>  </a:t>
            </a:r>
            <a:r>
              <a:rPr lang="en-US" altLang="zh-TW" b="1" smtClean="0">
                <a:latin typeface="標楷體" pitchFamily="65" charset="-120"/>
                <a:ea typeface="標楷體" pitchFamily="65" charset="-120"/>
              </a:rPr>
              <a:t>NO22</a:t>
            </a:r>
            <a:r>
              <a:rPr lang="zh-TW" altLang="en-US" b="1" smtClean="0">
                <a:latin typeface="標楷體" pitchFamily="65" charset="-120"/>
                <a:ea typeface="標楷體" pitchFamily="65" charset="-120"/>
              </a:rPr>
              <a:t>美國</a:t>
            </a:r>
            <a:r>
              <a:rPr lang="en-US" altLang="zh-TW" b="1" smtClean="0">
                <a:latin typeface="標楷體" pitchFamily="65" charset="-120"/>
                <a:ea typeface="標楷體" pitchFamily="65" charset="-120"/>
              </a:rPr>
              <a:t>40,180</a:t>
            </a:r>
          </a:p>
          <a:p>
            <a:pPr eaLnBrk="1" hangingPunct="1">
              <a:buFont typeface="Wingdings" pitchFamily="2" charset="2"/>
              <a:buNone/>
            </a:pPr>
            <a:r>
              <a:rPr lang="zh-TW" altLang="en-US" b="1" smtClean="0">
                <a:latin typeface="標楷體" pitchFamily="65" charset="-120"/>
                <a:ea typeface="標楷體" pitchFamily="65" charset="-120"/>
              </a:rPr>
              <a:t>  </a:t>
            </a:r>
            <a:r>
              <a:rPr lang="en-US" altLang="zh-TW" b="1" smtClean="0">
                <a:latin typeface="標楷體" pitchFamily="65" charset="-120"/>
                <a:ea typeface="標楷體" pitchFamily="65" charset="-120"/>
              </a:rPr>
              <a:t>NO.3</a:t>
            </a:r>
            <a:r>
              <a:rPr lang="zh-TW" altLang="en-US" b="1" smtClean="0">
                <a:latin typeface="標楷體" pitchFamily="65" charset="-120"/>
                <a:ea typeface="標楷體" pitchFamily="65" charset="-120"/>
              </a:rPr>
              <a:t>德國</a:t>
            </a:r>
            <a:r>
              <a:rPr lang="en-US" altLang="zh-TW" b="1" smtClean="0">
                <a:latin typeface="標楷體" pitchFamily="65" charset="-120"/>
                <a:ea typeface="標楷體" pitchFamily="65" charset="-120"/>
              </a:rPr>
              <a:t>27,215 </a:t>
            </a:r>
            <a:br>
              <a:rPr lang="en-US" altLang="zh-TW" b="1" smtClean="0">
                <a:latin typeface="標楷體" pitchFamily="65" charset="-120"/>
                <a:ea typeface="標楷體" pitchFamily="65" charset="-120"/>
              </a:rPr>
            </a:br>
            <a:endParaRPr lang="zh-TW" altLang="en-US" b="1" smtClean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9459" name="矩形 4"/>
          <p:cNvSpPr>
            <a:spLocks noChangeArrowheads="1"/>
          </p:cNvSpPr>
          <p:nvPr/>
        </p:nvSpPr>
        <p:spPr bwMode="auto">
          <a:xfrm>
            <a:off x="4716463" y="1989138"/>
            <a:ext cx="4427537" cy="5113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en-US" altLang="zh-TW" sz="2400" b="1">
                <a:latin typeface="標楷體" pitchFamily="65" charset="-120"/>
                <a:ea typeface="標楷體" pitchFamily="65" charset="-120"/>
              </a:rPr>
              <a:t>2020</a:t>
            </a:r>
            <a:r>
              <a:rPr kumimoji="0" lang="zh-TW" altLang="en-US" sz="2400" b="1">
                <a:latin typeface="標楷體" pitchFamily="65" charset="-120"/>
                <a:ea typeface="標楷體" pitchFamily="65" charset="-120"/>
              </a:rPr>
              <a:t>年各國家</a:t>
            </a:r>
            <a:r>
              <a:rPr kumimoji="0" lang="en-US" altLang="zh-TW" sz="2400" b="1">
                <a:latin typeface="標楷體" pitchFamily="65" charset="-120"/>
                <a:ea typeface="標楷體" pitchFamily="65" charset="-120"/>
              </a:rPr>
              <a:t>/</a:t>
            </a:r>
            <a:r>
              <a:rPr kumimoji="0" lang="zh-TW" altLang="en-US" sz="2400" b="1">
                <a:latin typeface="標楷體" pitchFamily="65" charset="-120"/>
                <a:ea typeface="標楷體" pitchFamily="65" charset="-120"/>
              </a:rPr>
              <a:t>地區再生能源佔發電量比例之目標：</a:t>
            </a:r>
          </a:p>
          <a:p>
            <a:r>
              <a:rPr kumimoji="0" lang="zh-TW" altLang="en-US" sz="2400" b="1">
                <a:latin typeface="標楷體" pitchFamily="65" charset="-120"/>
                <a:ea typeface="標楷體" pitchFamily="65" charset="-120"/>
              </a:rPr>
              <a:t>國家</a:t>
            </a:r>
            <a:r>
              <a:rPr kumimoji="0" lang="en-US" altLang="zh-TW" sz="2400" b="1">
                <a:latin typeface="標楷體" pitchFamily="65" charset="-120"/>
                <a:ea typeface="標楷體" pitchFamily="65" charset="-120"/>
              </a:rPr>
              <a:t>/</a:t>
            </a:r>
            <a:r>
              <a:rPr kumimoji="0" lang="zh-TW" altLang="en-US" sz="2400" b="1">
                <a:latin typeface="標楷體" pitchFamily="65" charset="-120"/>
                <a:ea typeface="標楷體" pitchFamily="65" charset="-120"/>
              </a:rPr>
              <a:t>地區</a:t>
            </a:r>
            <a:r>
              <a:rPr kumimoji="0" lang="en-US" altLang="zh-TW" sz="2400" b="1">
                <a:latin typeface="標楷體" pitchFamily="65" charset="-120"/>
                <a:ea typeface="標楷體" pitchFamily="65" charset="-120"/>
              </a:rPr>
              <a:t>2006 </a:t>
            </a:r>
            <a:r>
              <a:rPr kumimoji="0" lang="zh-TW" altLang="en-US" sz="2400" b="1">
                <a:latin typeface="標楷體" pitchFamily="65" charset="-120"/>
                <a:ea typeface="標楷體" pitchFamily="65" charset="-120"/>
              </a:rPr>
              <a:t>現況</a:t>
            </a:r>
            <a:r>
              <a:rPr kumimoji="0" lang="en-US" altLang="zh-TW" sz="2400" b="1">
                <a:latin typeface="標楷體" pitchFamily="65" charset="-120"/>
                <a:ea typeface="標楷體" pitchFamily="65" charset="-120"/>
              </a:rPr>
              <a:t>2020</a:t>
            </a:r>
            <a:r>
              <a:rPr kumimoji="0" lang="zh-TW" altLang="en-US" sz="2400" b="1">
                <a:latin typeface="標楷體" pitchFamily="65" charset="-120"/>
                <a:ea typeface="標楷體" pitchFamily="65" charset="-120"/>
              </a:rPr>
              <a:t>目標</a:t>
            </a:r>
            <a:endParaRPr kumimoji="0" lang="en-US" altLang="zh-TW" sz="2400" b="1">
              <a:latin typeface="標楷體" pitchFamily="65" charset="-120"/>
              <a:ea typeface="標楷體" pitchFamily="65" charset="-120"/>
            </a:endParaRPr>
          </a:p>
          <a:p>
            <a:r>
              <a:rPr kumimoji="0" lang="zh-TW" altLang="en-US" sz="2400" b="1">
                <a:latin typeface="標楷體" pitchFamily="65" charset="-120"/>
                <a:ea typeface="標楷體" pitchFamily="65" charset="-120"/>
              </a:rPr>
              <a:t>瑞典</a:t>
            </a:r>
            <a:r>
              <a:rPr kumimoji="0" lang="en-US" altLang="zh-TW" sz="2400" b="1">
                <a:latin typeface="標楷體" pitchFamily="65" charset="-120"/>
                <a:ea typeface="標楷體" pitchFamily="65" charset="-120"/>
              </a:rPr>
              <a:t>40.0%</a:t>
            </a:r>
            <a:r>
              <a:rPr kumimoji="0" lang="zh-TW" altLang="en-US" sz="2400" b="1">
                <a:latin typeface="標楷體" pitchFamily="65" charset="-120"/>
                <a:ea typeface="標楷體" pitchFamily="65" charset="-120"/>
              </a:rPr>
              <a:t>→</a:t>
            </a:r>
            <a:r>
              <a:rPr kumimoji="0" lang="en-US" altLang="zh-TW" sz="2400" b="1">
                <a:latin typeface="標楷體" pitchFamily="65" charset="-120"/>
                <a:ea typeface="標楷體" pitchFamily="65" charset="-120"/>
              </a:rPr>
              <a:t>49%</a:t>
            </a:r>
          </a:p>
          <a:p>
            <a:r>
              <a:rPr kumimoji="0" lang="zh-TW" altLang="en-US" sz="2400" b="1">
                <a:latin typeface="標楷體" pitchFamily="65" charset="-120"/>
                <a:ea typeface="標楷體" pitchFamily="65" charset="-120"/>
              </a:rPr>
              <a:t>奧地利</a:t>
            </a:r>
            <a:r>
              <a:rPr kumimoji="0" lang="en-US" altLang="zh-TW" sz="2400" b="1">
                <a:latin typeface="標楷體" pitchFamily="65" charset="-120"/>
                <a:ea typeface="標楷體" pitchFamily="65" charset="-120"/>
              </a:rPr>
              <a:t>23.0%</a:t>
            </a:r>
            <a:r>
              <a:rPr kumimoji="0" lang="zh-TW" altLang="en-US" sz="2400" b="1">
                <a:latin typeface="標楷體" pitchFamily="65" charset="-120"/>
                <a:ea typeface="標楷體" pitchFamily="65" charset="-120"/>
              </a:rPr>
              <a:t> → </a:t>
            </a:r>
            <a:r>
              <a:rPr kumimoji="0" lang="en-US" altLang="zh-TW" sz="2400" b="1">
                <a:latin typeface="標楷體" pitchFamily="65" charset="-120"/>
                <a:ea typeface="標楷體" pitchFamily="65" charset="-120"/>
              </a:rPr>
              <a:t>34%</a:t>
            </a:r>
          </a:p>
          <a:p>
            <a:r>
              <a:rPr kumimoji="0" lang="zh-TW" altLang="en-US" sz="2400" b="1">
                <a:latin typeface="標楷體" pitchFamily="65" charset="-120"/>
                <a:ea typeface="標楷體" pitchFamily="65" charset="-120"/>
              </a:rPr>
              <a:t>丹麥</a:t>
            </a:r>
            <a:r>
              <a:rPr kumimoji="0" lang="en-US" altLang="zh-TW" sz="2400" b="1">
                <a:latin typeface="標楷體" pitchFamily="65" charset="-120"/>
                <a:ea typeface="標楷體" pitchFamily="65" charset="-120"/>
              </a:rPr>
              <a:t>17.0%</a:t>
            </a:r>
            <a:r>
              <a:rPr kumimoji="0" lang="zh-TW" altLang="en-US" sz="2400" b="1">
                <a:latin typeface="標楷體" pitchFamily="65" charset="-120"/>
                <a:ea typeface="標楷體" pitchFamily="65" charset="-120"/>
              </a:rPr>
              <a:t> → </a:t>
            </a:r>
            <a:r>
              <a:rPr kumimoji="0" lang="en-US" altLang="zh-TW" sz="2400" b="1">
                <a:latin typeface="標楷體" pitchFamily="65" charset="-120"/>
                <a:ea typeface="標楷體" pitchFamily="65" charset="-120"/>
              </a:rPr>
              <a:t>30%</a:t>
            </a:r>
          </a:p>
          <a:p>
            <a:r>
              <a:rPr kumimoji="0" lang="zh-TW" altLang="en-US" sz="2400" b="1">
                <a:latin typeface="標楷體" pitchFamily="65" charset="-120"/>
                <a:ea typeface="標楷體" pitchFamily="65" charset="-120"/>
              </a:rPr>
              <a:t>法國</a:t>
            </a:r>
            <a:r>
              <a:rPr kumimoji="0" lang="en-US" altLang="zh-TW" sz="2400" b="1">
                <a:latin typeface="標楷體" pitchFamily="65" charset="-120"/>
                <a:ea typeface="標楷體" pitchFamily="65" charset="-120"/>
              </a:rPr>
              <a:t>10.0%</a:t>
            </a:r>
            <a:r>
              <a:rPr kumimoji="0" lang="zh-TW" altLang="en-US" sz="2400" b="1">
                <a:latin typeface="標楷體" pitchFamily="65" charset="-120"/>
                <a:ea typeface="標楷體" pitchFamily="65" charset="-120"/>
              </a:rPr>
              <a:t> → </a:t>
            </a:r>
            <a:r>
              <a:rPr kumimoji="0" lang="en-US" altLang="zh-TW" sz="2400" b="1">
                <a:latin typeface="標楷體" pitchFamily="65" charset="-120"/>
                <a:ea typeface="標楷體" pitchFamily="65" charset="-120"/>
              </a:rPr>
              <a:t>23%</a:t>
            </a:r>
          </a:p>
          <a:p>
            <a:r>
              <a:rPr kumimoji="0" lang="zh-TW" altLang="en-US" sz="2400" b="1">
                <a:latin typeface="標楷體" pitchFamily="65" charset="-120"/>
                <a:ea typeface="標楷體" pitchFamily="65" charset="-120"/>
              </a:rPr>
              <a:t>西班牙</a:t>
            </a:r>
            <a:r>
              <a:rPr kumimoji="0" lang="en-US" altLang="zh-TW" sz="2400" b="1">
                <a:latin typeface="標楷體" pitchFamily="65" charset="-120"/>
                <a:ea typeface="標楷體" pitchFamily="65" charset="-120"/>
              </a:rPr>
              <a:t>8.7%</a:t>
            </a:r>
            <a:r>
              <a:rPr kumimoji="0" lang="zh-TW" altLang="en-US" sz="2400" b="1">
                <a:latin typeface="標楷體" pitchFamily="65" charset="-120"/>
                <a:ea typeface="標楷體" pitchFamily="65" charset="-120"/>
              </a:rPr>
              <a:t> → </a:t>
            </a:r>
            <a:r>
              <a:rPr kumimoji="0" lang="en-US" altLang="zh-TW" sz="2400" b="1">
                <a:latin typeface="標楷體" pitchFamily="65" charset="-120"/>
                <a:ea typeface="標楷體" pitchFamily="65" charset="-120"/>
              </a:rPr>
              <a:t>20%</a:t>
            </a:r>
          </a:p>
          <a:p>
            <a:r>
              <a:rPr kumimoji="0" lang="zh-TW" altLang="en-US" sz="2400" b="1">
                <a:latin typeface="標楷體" pitchFamily="65" charset="-120"/>
                <a:ea typeface="標楷體" pitchFamily="65" charset="-120"/>
              </a:rPr>
              <a:t>德國</a:t>
            </a:r>
            <a:r>
              <a:rPr kumimoji="0" lang="en-US" altLang="zh-TW" sz="2400" b="1">
                <a:latin typeface="標楷體" pitchFamily="65" charset="-120"/>
                <a:ea typeface="標楷體" pitchFamily="65" charset="-120"/>
              </a:rPr>
              <a:t>5.8%</a:t>
            </a:r>
            <a:r>
              <a:rPr kumimoji="0" lang="zh-TW" altLang="en-US" sz="2400" b="1">
                <a:latin typeface="標楷體" pitchFamily="65" charset="-120"/>
                <a:ea typeface="標楷體" pitchFamily="65" charset="-120"/>
              </a:rPr>
              <a:t> → </a:t>
            </a:r>
            <a:r>
              <a:rPr kumimoji="0" lang="en-US" altLang="zh-TW" sz="2400" b="1">
                <a:latin typeface="標楷體" pitchFamily="65" charset="-120"/>
                <a:ea typeface="標楷體" pitchFamily="65" charset="-120"/>
              </a:rPr>
              <a:t>18%</a:t>
            </a:r>
          </a:p>
          <a:p>
            <a:r>
              <a:rPr kumimoji="0" lang="zh-TW" altLang="en-US" sz="2400" b="1">
                <a:latin typeface="標楷體" pitchFamily="65" charset="-120"/>
                <a:ea typeface="標楷體" pitchFamily="65" charset="-120"/>
              </a:rPr>
              <a:t>義大利</a:t>
            </a:r>
            <a:r>
              <a:rPr kumimoji="0" lang="en-US" altLang="zh-TW" sz="2400" b="1">
                <a:latin typeface="標楷體" pitchFamily="65" charset="-120"/>
                <a:ea typeface="標楷體" pitchFamily="65" charset="-120"/>
              </a:rPr>
              <a:t>5.2%</a:t>
            </a:r>
            <a:r>
              <a:rPr kumimoji="0" lang="zh-TW" altLang="en-US" sz="2400" b="1">
                <a:latin typeface="標楷體" pitchFamily="65" charset="-120"/>
                <a:ea typeface="標楷體" pitchFamily="65" charset="-120"/>
              </a:rPr>
              <a:t> → </a:t>
            </a:r>
            <a:r>
              <a:rPr kumimoji="0" lang="en-US" altLang="zh-TW" sz="2400" b="1">
                <a:latin typeface="標楷體" pitchFamily="65" charset="-120"/>
                <a:ea typeface="標楷體" pitchFamily="65" charset="-120"/>
              </a:rPr>
              <a:t>17%</a:t>
            </a:r>
          </a:p>
          <a:p>
            <a:r>
              <a:rPr kumimoji="0" lang="zh-TW" altLang="en-US" sz="2400" b="1">
                <a:latin typeface="標楷體" pitchFamily="65" charset="-120"/>
                <a:ea typeface="標楷體" pitchFamily="65" charset="-120"/>
              </a:rPr>
              <a:t>荷蘭</a:t>
            </a:r>
            <a:r>
              <a:rPr kumimoji="0" lang="en-US" altLang="zh-TW" sz="2400" b="1">
                <a:latin typeface="標楷體" pitchFamily="65" charset="-120"/>
                <a:ea typeface="標楷體" pitchFamily="65" charset="-120"/>
              </a:rPr>
              <a:t>2.4%</a:t>
            </a:r>
            <a:r>
              <a:rPr kumimoji="0" lang="zh-TW" altLang="en-US" sz="2400" b="1">
                <a:latin typeface="標楷體" pitchFamily="65" charset="-120"/>
                <a:ea typeface="標楷體" pitchFamily="65" charset="-120"/>
              </a:rPr>
              <a:t> → </a:t>
            </a:r>
            <a:r>
              <a:rPr kumimoji="0" lang="en-US" altLang="zh-TW" sz="2400" b="1">
                <a:latin typeface="標楷體" pitchFamily="65" charset="-120"/>
                <a:ea typeface="標楷體" pitchFamily="65" charset="-120"/>
              </a:rPr>
              <a:t>14%</a:t>
            </a:r>
          </a:p>
          <a:p>
            <a:r>
              <a:rPr kumimoji="0" lang="zh-TW" altLang="en-US" sz="2400" b="1">
                <a:latin typeface="標楷體" pitchFamily="65" charset="-120"/>
                <a:ea typeface="標楷體" pitchFamily="65" charset="-120"/>
              </a:rPr>
              <a:t>英國</a:t>
            </a:r>
            <a:r>
              <a:rPr kumimoji="0" lang="en-US" altLang="zh-TW" sz="2400" b="1">
                <a:latin typeface="標楷體" pitchFamily="65" charset="-120"/>
                <a:ea typeface="標楷體" pitchFamily="65" charset="-120"/>
              </a:rPr>
              <a:t>1.3%</a:t>
            </a:r>
            <a:r>
              <a:rPr kumimoji="0" lang="zh-TW" altLang="en-US" sz="2400" b="1">
                <a:latin typeface="標楷體" pitchFamily="65" charset="-120"/>
                <a:ea typeface="標楷體" pitchFamily="65" charset="-120"/>
              </a:rPr>
              <a:t> → </a:t>
            </a:r>
            <a:r>
              <a:rPr kumimoji="0" lang="en-US" altLang="zh-TW" sz="2400" b="1">
                <a:latin typeface="標楷體" pitchFamily="65" charset="-120"/>
                <a:ea typeface="標楷體" pitchFamily="65" charset="-120"/>
              </a:rPr>
              <a:t>15%</a:t>
            </a:r>
          </a:p>
          <a:p>
            <a:r>
              <a:rPr kumimoji="0" lang="zh-TW" altLang="en-US" sz="2400" b="1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台灣</a:t>
            </a:r>
            <a:r>
              <a:rPr kumimoji="0" lang="en-US" altLang="zh-TW" sz="2400" b="1">
                <a:latin typeface="標楷體" pitchFamily="65" charset="-120"/>
                <a:ea typeface="標楷體" pitchFamily="65" charset="-120"/>
              </a:rPr>
              <a:t>1.0%</a:t>
            </a:r>
            <a:r>
              <a:rPr kumimoji="0" lang="zh-TW" altLang="en-US" sz="2400" b="1">
                <a:latin typeface="標楷體" pitchFamily="65" charset="-120"/>
                <a:ea typeface="標楷體" pitchFamily="65" charset="-120"/>
              </a:rPr>
              <a:t> → </a:t>
            </a:r>
            <a:r>
              <a:rPr kumimoji="0" lang="en-US" altLang="zh-TW" sz="2400" b="1">
                <a:latin typeface="標楷體" pitchFamily="65" charset="-120"/>
                <a:ea typeface="標楷體" pitchFamily="65" charset="-120"/>
              </a:rPr>
              <a:t>8%(2025 </a:t>
            </a:r>
            <a:r>
              <a:rPr kumimoji="0" lang="zh-TW" altLang="en-US" sz="2400" b="1">
                <a:latin typeface="標楷體" pitchFamily="65" charset="-120"/>
                <a:ea typeface="標楷體" pitchFamily="65" charset="-120"/>
              </a:rPr>
              <a:t>年</a:t>
            </a:r>
            <a:r>
              <a:rPr kumimoji="0" lang="en-US" altLang="zh-TW" sz="2400" b="1">
                <a:latin typeface="標楷體" pitchFamily="65" charset="-120"/>
                <a:ea typeface="標楷體" pitchFamily="65" charset="-120"/>
              </a:rPr>
              <a:t>)</a:t>
            </a:r>
            <a:endParaRPr kumimoji="0" lang="zh-TW" altLang="en-US" sz="2400" b="1">
              <a:latin typeface="標楷體" pitchFamily="65" charset="-120"/>
              <a:ea typeface="標楷體" pitchFamily="65" charset="-120"/>
            </a:endParaRPr>
          </a:p>
          <a:p>
            <a:endParaRPr kumimoji="0" lang="zh-TW" altLang="en-US">
              <a:latin typeface="Calibri" pitchFamily="34" charset="0"/>
            </a:endParaRPr>
          </a:p>
        </p:txBody>
      </p:sp>
    </p:spTree>
  </p:cSld>
  <p:clrMapOvr>
    <a:masterClrMapping/>
  </p:clrMapOvr>
  <p:transition spd="slow">
    <p:randomBar dir="vert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標題 1"/>
          <p:cNvSpPr>
            <a:spLocks noGrp="1"/>
          </p:cNvSpPr>
          <p:nvPr>
            <p:ph type="title" idx="4294967295"/>
          </p:nvPr>
        </p:nvSpPr>
        <p:spPr>
          <a:xfrm>
            <a:off x="684213" y="1125538"/>
            <a:ext cx="7924800" cy="779462"/>
          </a:xfrm>
        </p:spPr>
        <p:txBody>
          <a:bodyPr anchor="ctr"/>
          <a:lstStyle/>
          <a:p>
            <a:pPr algn="ctr" eaLnBrk="1" hangingPunct="1"/>
            <a:r>
              <a:rPr lang="zh-TW" altLang="en-US" sz="400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結語</a:t>
            </a:r>
          </a:p>
        </p:txBody>
      </p:sp>
      <p:sp>
        <p:nvSpPr>
          <p:cNvPr id="20482" name="內容版面配置區 2"/>
          <p:cNvSpPr>
            <a:spLocks noGrp="1"/>
          </p:cNvSpPr>
          <p:nvPr>
            <p:ph idx="4294967295"/>
          </p:nvPr>
        </p:nvSpPr>
        <p:spPr>
          <a:xfrm>
            <a:off x="971550" y="2420938"/>
            <a:ext cx="7704138" cy="3724275"/>
          </a:xfrm>
        </p:spPr>
        <p:txBody>
          <a:bodyPr/>
          <a:lstStyle/>
          <a:p>
            <a:pPr eaLnBrk="1" hangingPunct="1"/>
            <a:r>
              <a:rPr lang="zh-TW" altLang="en-US" b="1" smtClean="0">
                <a:latin typeface="標楷體" pitchFamily="65" charset="-120"/>
                <a:ea typeface="標楷體" pitchFamily="65" charset="-120"/>
              </a:rPr>
              <a:t>目前台灣風能還不發達，不僅僅是地小人多，且海島氣候容易造成器具損壞，這些都是台灣要面臨的挑戰，而夏季和冬季的季風方向不同，建議風能發電機要研發自動轉向功能實用性較高。</a:t>
            </a:r>
            <a:endParaRPr lang="en-US" altLang="zh-TW" b="1" smtClean="0">
              <a:latin typeface="標楷體" pitchFamily="65" charset="-120"/>
              <a:ea typeface="標楷體" pitchFamily="65" charset="-120"/>
            </a:endParaRPr>
          </a:p>
          <a:p>
            <a:pPr eaLnBrk="1" hangingPunct="1"/>
            <a:r>
              <a:rPr lang="zh-TW" altLang="en-US" b="1" smtClean="0">
                <a:latin typeface="標楷體" pitchFamily="65" charset="-120"/>
                <a:ea typeface="標楷體" pitchFamily="65" charset="-120"/>
              </a:rPr>
              <a:t>雖然風能跟太陽能一樣適用不完的，但是取得方式較困難，人類還是要愛惜資源</a:t>
            </a:r>
          </a:p>
        </p:txBody>
      </p:sp>
    </p:spTree>
  </p:cSld>
  <p:clrMapOvr>
    <a:masterClrMapping/>
  </p:clrMapOvr>
  <p:transition spd="slow">
    <p:randomBar dir="vert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標題 1"/>
          <p:cNvSpPr>
            <a:spLocks noGrp="1"/>
          </p:cNvSpPr>
          <p:nvPr>
            <p:ph type="title" idx="4294967295"/>
          </p:nvPr>
        </p:nvSpPr>
        <p:spPr>
          <a:xfrm>
            <a:off x="755650" y="765175"/>
            <a:ext cx="7924800" cy="1143000"/>
          </a:xfrm>
        </p:spPr>
        <p:txBody>
          <a:bodyPr anchor="ctr"/>
          <a:lstStyle/>
          <a:p>
            <a:pPr algn="ctr" eaLnBrk="1" hangingPunct="1"/>
            <a:r>
              <a:rPr lang="zh-TW" altLang="en-US" sz="400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參考資料</a:t>
            </a:r>
          </a:p>
        </p:txBody>
      </p:sp>
      <p:sp>
        <p:nvSpPr>
          <p:cNvPr id="21506" name="內容版面配置區 2"/>
          <p:cNvSpPr>
            <a:spLocks noGrp="1"/>
          </p:cNvSpPr>
          <p:nvPr>
            <p:ph idx="4294967295"/>
          </p:nvPr>
        </p:nvSpPr>
        <p:spPr>
          <a:xfrm>
            <a:off x="971550" y="2852738"/>
            <a:ext cx="7345363" cy="1643062"/>
          </a:xfrm>
        </p:spPr>
        <p:txBody>
          <a:bodyPr/>
          <a:lstStyle/>
          <a:p>
            <a:pPr eaLnBrk="1" hangingPunct="1"/>
            <a:r>
              <a:rPr lang="en-US" altLang="zh-TW" smtClean="0"/>
              <a:t>http://zh.wikipedia.org/wiki/%E9%A2%A8%E5%8A%9B%E7%99%BC%E9%9B%BB#.E9.A2.A8.E8.83.BD.E6.87.89.E7.94.A8</a:t>
            </a:r>
            <a:endParaRPr lang="zh-TW" altLang="en-US" smtClean="0"/>
          </a:p>
        </p:txBody>
      </p:sp>
    </p:spTree>
  </p:cSld>
  <p:clrMapOvr>
    <a:masterClrMapping/>
  </p:clrMapOvr>
  <p:transition spd="slow">
    <p:randomBar dir="vert"/>
  </p:transition>
</p:sld>
</file>

<file path=ppt/theme/theme1.xml><?xml version="1.0" encoding="utf-8"?>
<a:theme xmlns:a="http://schemas.openxmlformats.org/drawingml/2006/main" name="Capsules">
  <a:themeElements>
    <a:clrScheme name="Capsules 9">
      <a:dk1>
        <a:srgbClr val="9900CC"/>
      </a:dk1>
      <a:lt1>
        <a:srgbClr val="FFFFFF"/>
      </a:lt1>
      <a:dk2>
        <a:srgbClr val="FF9900"/>
      </a:dk2>
      <a:lt2>
        <a:srgbClr val="666699"/>
      </a:lt2>
      <a:accent1>
        <a:srgbClr val="33CCCC"/>
      </a:accent1>
      <a:accent2>
        <a:srgbClr val="99CC00"/>
      </a:accent2>
      <a:accent3>
        <a:srgbClr val="FFFFFF"/>
      </a:accent3>
      <a:accent4>
        <a:srgbClr val="8200AE"/>
      </a:accent4>
      <a:accent5>
        <a:srgbClr val="ADE2E2"/>
      </a:accent5>
      <a:accent6>
        <a:srgbClr val="8AB900"/>
      </a:accent6>
      <a:hlink>
        <a:srgbClr val="FF9900"/>
      </a:hlink>
      <a:folHlink>
        <a:srgbClr val="CC99FF"/>
      </a:folHlink>
    </a:clrScheme>
    <a:fontScheme name="Capsules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apsules 1">
        <a:dk1>
          <a:srgbClr val="003366"/>
        </a:dk1>
        <a:lt1>
          <a:srgbClr val="FFFFFF"/>
        </a:lt1>
        <a:dk2>
          <a:srgbClr val="006666"/>
        </a:dk2>
        <a:lt2>
          <a:srgbClr val="666699"/>
        </a:lt2>
        <a:accent1>
          <a:srgbClr val="33CCCC"/>
        </a:accent1>
        <a:accent2>
          <a:srgbClr val="99CC99"/>
        </a:accent2>
        <a:accent3>
          <a:srgbClr val="FFFFFF"/>
        </a:accent3>
        <a:accent4>
          <a:srgbClr val="002A56"/>
        </a:accent4>
        <a:accent5>
          <a:srgbClr val="ADE2E2"/>
        </a:accent5>
        <a:accent6>
          <a:srgbClr val="8AB98A"/>
        </a:accent6>
        <a:hlink>
          <a:srgbClr val="003366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s 2">
        <a:dk1>
          <a:srgbClr val="000000"/>
        </a:dk1>
        <a:lt1>
          <a:srgbClr val="FFFFFF"/>
        </a:lt1>
        <a:dk2>
          <a:srgbClr val="000000"/>
        </a:dk2>
        <a:lt2>
          <a:srgbClr val="808000"/>
        </a:lt2>
        <a:accent1>
          <a:srgbClr val="FFCC99"/>
        </a:accent1>
        <a:accent2>
          <a:srgbClr val="99CC00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8AB900"/>
        </a:accent6>
        <a:hlink>
          <a:srgbClr val="336600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s 3">
        <a:dk1>
          <a:srgbClr val="006699"/>
        </a:dk1>
        <a:lt1>
          <a:srgbClr val="FFFFFF"/>
        </a:lt1>
        <a:dk2>
          <a:srgbClr val="6699FF"/>
        </a:dk2>
        <a:lt2>
          <a:srgbClr val="FFFFFF"/>
        </a:lt2>
        <a:accent1>
          <a:srgbClr val="33CCCC"/>
        </a:accent1>
        <a:accent2>
          <a:srgbClr val="006699"/>
        </a:accent2>
        <a:accent3>
          <a:srgbClr val="B8CAFF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99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4">
        <a:dk1>
          <a:srgbClr val="000000"/>
        </a:dk1>
        <a:lt1>
          <a:srgbClr val="FFFFFF"/>
        </a:lt1>
        <a:dk2>
          <a:srgbClr val="9900CC"/>
        </a:dk2>
        <a:lt2>
          <a:srgbClr val="006600"/>
        </a:lt2>
        <a:accent1>
          <a:srgbClr val="33CC33"/>
        </a:accent1>
        <a:accent2>
          <a:srgbClr val="FFCC66"/>
        </a:accent2>
        <a:accent3>
          <a:srgbClr val="FFFFFF"/>
        </a:accent3>
        <a:accent4>
          <a:srgbClr val="000000"/>
        </a:accent4>
        <a:accent5>
          <a:srgbClr val="ADE2AD"/>
        </a:accent5>
        <a:accent6>
          <a:srgbClr val="E7B95C"/>
        </a:accent6>
        <a:hlink>
          <a:srgbClr val="0033CC"/>
        </a:hlink>
        <a:folHlink>
          <a:srgbClr val="CC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s 5">
        <a:dk1>
          <a:srgbClr val="000066"/>
        </a:dk1>
        <a:lt1>
          <a:srgbClr val="FFFFFF"/>
        </a:lt1>
        <a:dk2>
          <a:srgbClr val="336699"/>
        </a:dk2>
        <a:lt2>
          <a:srgbClr val="FFFFEB"/>
        </a:lt2>
        <a:accent1>
          <a:srgbClr val="99CCFF"/>
        </a:accent1>
        <a:accent2>
          <a:srgbClr val="9999FF"/>
        </a:accent2>
        <a:accent3>
          <a:srgbClr val="ADB8CA"/>
        </a:accent3>
        <a:accent4>
          <a:srgbClr val="DADADA"/>
        </a:accent4>
        <a:accent5>
          <a:srgbClr val="CAE2FF"/>
        </a:accent5>
        <a:accent6>
          <a:srgbClr val="8A8AE7"/>
        </a:accent6>
        <a:hlink>
          <a:srgbClr val="CCCCFF"/>
        </a:hlink>
        <a:folHlink>
          <a:srgbClr val="C68D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6">
        <a:dk1>
          <a:srgbClr val="808000"/>
        </a:dk1>
        <a:lt1>
          <a:srgbClr val="FFFFFF"/>
        </a:lt1>
        <a:dk2>
          <a:srgbClr val="006666"/>
        </a:dk2>
        <a:lt2>
          <a:srgbClr val="FFFFFF"/>
        </a:lt2>
        <a:accent1>
          <a:srgbClr val="FFCC66"/>
        </a:accent1>
        <a:accent2>
          <a:srgbClr val="00ACA8"/>
        </a:accent2>
        <a:accent3>
          <a:srgbClr val="AAB8B8"/>
        </a:accent3>
        <a:accent4>
          <a:srgbClr val="DADADA"/>
        </a:accent4>
        <a:accent5>
          <a:srgbClr val="FFE2B8"/>
        </a:accent5>
        <a:accent6>
          <a:srgbClr val="009B98"/>
        </a:accent6>
        <a:hlink>
          <a:srgbClr val="CCCC00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7">
        <a:dk1>
          <a:srgbClr val="FFFFCC"/>
        </a:dk1>
        <a:lt1>
          <a:srgbClr val="FFFFFF"/>
        </a:lt1>
        <a:dk2>
          <a:srgbClr val="660033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B8AAAD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FFCC00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8">
        <a:dk1>
          <a:srgbClr val="FF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CC00"/>
        </a:accent1>
        <a:accent2>
          <a:srgbClr val="CC3300"/>
        </a:accent2>
        <a:accent3>
          <a:srgbClr val="AA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FF6600"/>
        </a:hlink>
        <a:folHlink>
          <a:srgbClr val="FF7C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9">
        <a:dk1>
          <a:srgbClr val="9900CC"/>
        </a:dk1>
        <a:lt1>
          <a:srgbClr val="FFFFFF"/>
        </a:lt1>
        <a:dk2>
          <a:srgbClr val="FF9900"/>
        </a:dk2>
        <a:lt2>
          <a:srgbClr val="666699"/>
        </a:lt2>
        <a:accent1>
          <a:srgbClr val="33CCCC"/>
        </a:accent1>
        <a:accent2>
          <a:srgbClr val="99CC00"/>
        </a:accent2>
        <a:accent3>
          <a:srgbClr val="FFFFFF"/>
        </a:accent3>
        <a:accent4>
          <a:srgbClr val="8200AE"/>
        </a:accent4>
        <a:accent5>
          <a:srgbClr val="ADE2E2"/>
        </a:accent5>
        <a:accent6>
          <a:srgbClr val="8AB900"/>
        </a:accent6>
        <a:hlink>
          <a:srgbClr val="FF9900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Capsules</Template>
  <TotalTime>60</TotalTime>
  <Words>935</Words>
  <Application>Microsoft Office PowerPoint</Application>
  <PresentationFormat>On-screen Show (4:3)</PresentationFormat>
  <Paragraphs>51</Paragraphs>
  <Slides>9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簡報設計範本</vt:lpstr>
      </vt:variant>
      <vt:variant>
        <vt:i4>2</vt:i4>
      </vt:variant>
      <vt:variant>
        <vt:lpstr>投影片標題</vt:lpstr>
      </vt:variant>
      <vt:variant>
        <vt:i4>9</vt:i4>
      </vt:variant>
    </vt:vector>
  </HeadingPairs>
  <TitlesOfParts>
    <vt:vector size="17" baseType="lpstr">
      <vt:lpstr>Arial</vt:lpstr>
      <vt:lpstr>新細明體</vt:lpstr>
      <vt:lpstr>Wingdings</vt:lpstr>
      <vt:lpstr>Calibri</vt:lpstr>
      <vt:lpstr>Times New Roman</vt:lpstr>
      <vt:lpstr>標楷體</vt:lpstr>
      <vt:lpstr>Capsules</vt:lpstr>
      <vt:lpstr>Capsules</vt:lpstr>
      <vt:lpstr>以適當科技與風險評估的角度來看風能系統</vt:lpstr>
      <vt:lpstr>目錄</vt:lpstr>
      <vt:lpstr>簡介</vt:lpstr>
      <vt:lpstr>風能優點</vt:lpstr>
      <vt:lpstr>風能缺點</vt:lpstr>
      <vt:lpstr>偏遠地區經濟與觀光發展 </vt:lpstr>
      <vt:lpstr>全球發展現況及 各國家/地區政策目標 </vt:lpstr>
      <vt:lpstr>結語</vt:lpstr>
      <vt:lpstr>參考資料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以適當科技與風險評估的角度來看風能系統</dc:title>
  <dc:creator>我是帥哥</dc:creator>
  <cp:lastModifiedBy>ASUS</cp:lastModifiedBy>
  <cp:revision>8</cp:revision>
  <dcterms:created xsi:type="dcterms:W3CDTF">2012-12-18T13:45:06Z</dcterms:created>
  <dcterms:modified xsi:type="dcterms:W3CDTF">2012-12-18T14:54:52Z</dcterms:modified>
</cp:coreProperties>
</file>