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64" r:id="rId2"/>
    <p:sldId id="263" r:id="rId3"/>
    <p:sldId id="262" r:id="rId4"/>
    <p:sldId id="257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en-US" sz="2400">
                <a:latin typeface="Times New Roman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en-US" sz="2400">
                <a:latin typeface="Times New Roman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983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9831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EB081B8-6819-4FF2-953A-CEF557691466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97C8244-23E1-4B8F-828F-E6ABA5D099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38E41-925C-4BAE-AC5D-EA611E0A8E5A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7D6C5-E3D0-46EA-B6B6-E0EA5EDCD32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9A552-3803-4E96-A072-B47A89E98EF6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5BDAC-E23F-4C10-9F46-BE3F0FA75E8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99131-4798-4B42-B6B6-B15927BEC89E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1A6A9-5C58-4803-8DE0-1ED31346560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709D8-F097-440C-876C-CF2773562299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C06AE-6C1E-4C30-B77E-8ED0C7DA3BF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2C334-FC14-4D2F-A4EB-29DA1C11AE8A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60B16-54D1-4E63-A9E7-B5E1F80553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1900A-88C7-4F97-B50C-34944A617015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47470-74ED-4185-9A09-8A44ACEA70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2D50-D3F8-49A3-802B-B0EEFB4FB452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591-B0E4-4705-ADAA-CFBE4433DCF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3F6FD-DA7A-4D5D-8208-6396B5BC8D11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C2F12-8273-4122-8CE5-9FFE528972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5C3C8-6DFC-4117-B0C6-F452E6F76CCE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F4036-7D8A-46B2-BC8F-70FBFEEDA2B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F3122-7290-49C4-ACCB-56A42E0CE92C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BA959-D564-4AB5-A35C-8212C29A77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9728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728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9728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728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72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154805D4-A963-4779-829F-AAEF3DB8BF9E}" type="datetimeFigureOut">
              <a:rPr lang="zh-TW" altLang="en-US"/>
              <a:pPr>
                <a:defRPr/>
              </a:pPr>
              <a:t>2012/12/18</a:t>
            </a:fld>
            <a:endParaRPr lang="en-US" altLang="zh-TW"/>
          </a:p>
        </p:txBody>
      </p:sp>
      <p:sp>
        <p:nvSpPr>
          <p:cNvPr id="972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72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kumimoji="0"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FCA8903-85E7-45B8-BAF8-9485FB6B088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2" r:id="rId2"/>
    <p:sldLayoutId id="2147483731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25" r:id="rId9"/>
    <p:sldLayoutId id="2147483724" r:id="rId10"/>
    <p:sldLayoutId id="2147483723" r:id="rId11"/>
  </p:sldLayoutIdLst>
  <p:transition spd="slow">
    <p:randomBar dir="vert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標題 1"/>
          <p:cNvSpPr>
            <a:spLocks noGrp="1"/>
          </p:cNvSpPr>
          <p:nvPr>
            <p:ph type="title" idx="4294967295"/>
          </p:nvPr>
        </p:nvSpPr>
        <p:spPr>
          <a:xfrm>
            <a:off x="1441450" y="1033463"/>
            <a:ext cx="5926138" cy="869950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以適當科技與風險評估的角度來看風能系統</a:t>
            </a:r>
            <a:endParaRPr lang="zh-TW" altLang="en-US" sz="4000" smtClean="0">
              <a:solidFill>
                <a:srgbClr val="000000"/>
              </a:solidFill>
            </a:endParaRPr>
          </a:p>
        </p:txBody>
      </p:sp>
      <p:sp>
        <p:nvSpPr>
          <p:cNvPr id="13314" name="內容版面配置區 2"/>
          <p:cNvSpPr>
            <a:spLocks noGrp="1"/>
          </p:cNvSpPr>
          <p:nvPr>
            <p:ph idx="4294967295"/>
          </p:nvPr>
        </p:nvSpPr>
        <p:spPr>
          <a:xfrm>
            <a:off x="4787900" y="3500438"/>
            <a:ext cx="3756025" cy="2979737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自控三甲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:49912053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陳韋安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zh-TW" b="1" smtClean="0">
                <a:latin typeface="標楷體" pitchFamily="65" charset="-120"/>
                <a:ea typeface="標楷體" pitchFamily="65" charset="-120"/>
              </a:rPr>
              <a:t>指導老師:林聰益</a:t>
            </a:r>
            <a:endParaRPr lang="zh-TW" altLang="en-US" b="1" smtClean="0"/>
          </a:p>
        </p:txBody>
      </p:sp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標題 1"/>
          <p:cNvSpPr>
            <a:spLocks noGrp="1"/>
          </p:cNvSpPr>
          <p:nvPr>
            <p:ph type="title" idx="4294967295"/>
          </p:nvPr>
        </p:nvSpPr>
        <p:spPr>
          <a:xfrm>
            <a:off x="1835150" y="1341438"/>
            <a:ext cx="5538788" cy="492125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目錄</a:t>
            </a:r>
          </a:p>
        </p:txBody>
      </p:sp>
      <p:sp>
        <p:nvSpPr>
          <p:cNvPr id="14338" name="內容版面配置區 2"/>
          <p:cNvSpPr>
            <a:spLocks noGrp="1"/>
          </p:cNvSpPr>
          <p:nvPr>
            <p:ph idx="4294967295"/>
          </p:nvPr>
        </p:nvSpPr>
        <p:spPr>
          <a:xfrm>
            <a:off x="1258888" y="2492375"/>
            <a:ext cx="6697662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１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簡介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２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風能優點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３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風能缺點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４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偏遠地區經濟與觀光發展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５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全球發展現況及各國家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地區政策目標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６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結語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７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參考資料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標題 1"/>
          <p:cNvSpPr>
            <a:spLocks noGrp="1"/>
          </p:cNvSpPr>
          <p:nvPr>
            <p:ph type="title" idx="4294967295"/>
          </p:nvPr>
        </p:nvSpPr>
        <p:spPr>
          <a:xfrm>
            <a:off x="250825" y="692150"/>
            <a:ext cx="8540750" cy="1143000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簡介</a:t>
            </a:r>
          </a:p>
        </p:txBody>
      </p:sp>
      <p:sp>
        <p:nvSpPr>
          <p:cNvPr id="15362" name="內容版面配置區 2"/>
          <p:cNvSpPr>
            <a:spLocks noGrp="1"/>
          </p:cNvSpPr>
          <p:nvPr>
            <p:ph idx="4294967295"/>
          </p:nvPr>
        </p:nvSpPr>
        <p:spPr>
          <a:xfrm>
            <a:off x="611188" y="2492375"/>
            <a:ext cx="8229600" cy="37607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400" b="1" smtClean="0">
                <a:latin typeface="標楷體" pitchFamily="65" charset="-120"/>
                <a:ea typeface="標楷體" pitchFamily="65" charset="-120"/>
              </a:rPr>
              <a:t>　風能是因空氣流做功而提供給人類的一種可利用的能量。</a:t>
            </a:r>
            <a:endParaRPr lang="en-US" altLang="zh-TW" sz="24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2400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400" b="1" smtClean="0">
                <a:latin typeface="標楷體" pitchFamily="65" charset="-120"/>
                <a:ea typeface="標楷體" pitchFamily="65" charset="-120"/>
              </a:rPr>
              <a:t>  風能的歷史可以追溯到西元前，例如帆船，但數千年來，風能技術發展緩慢，沒有引起人們足夠的重視。但自第一次石油危機以來，在全球生態環境惡化的雙重壓力下，風能才重新發展。風能作為一種無污染和可再生的新能源的發展潛力，對沿海島嶼，交通不便的邊遠山區，作為解決生產和生活能源的一種途徑。即使在發達國家，風能作為一種高效清潔的新能源也日益受到重視。</a:t>
            </a:r>
            <a:endParaRPr lang="en-US" altLang="zh-TW" sz="2400" b="1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標題 1"/>
          <p:cNvSpPr>
            <a:spLocks noGrp="1"/>
          </p:cNvSpPr>
          <p:nvPr>
            <p:ph type="title" idx="4294967295"/>
          </p:nvPr>
        </p:nvSpPr>
        <p:spPr>
          <a:xfrm>
            <a:off x="755650" y="765175"/>
            <a:ext cx="7924800" cy="1143000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風能優點</a:t>
            </a:r>
          </a:p>
        </p:txBody>
      </p:sp>
      <p:sp>
        <p:nvSpPr>
          <p:cNvPr id="16386" name="內容版面配置區 4"/>
          <p:cNvSpPr>
            <a:spLocks noGrp="1"/>
          </p:cNvSpPr>
          <p:nvPr>
            <p:ph idx="4294967295"/>
          </p:nvPr>
        </p:nvSpPr>
        <p:spPr>
          <a:xfrm>
            <a:off x="971550" y="2708275"/>
            <a:ext cx="7189788" cy="3082925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成本低，是再生能源中最發展潛力的。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在適當地點，對陸地和生態的破壞較低。</a:t>
            </a: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風力發電可以是分散式發電，沒有大型發電設施過於集中的風險。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取之不盡，用之不竭，可永續發展，且無廢料產生</a:t>
            </a:r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</p:txBody>
      </p: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風能缺點</a:t>
            </a:r>
          </a:p>
        </p:txBody>
      </p:sp>
      <p:sp>
        <p:nvSpPr>
          <p:cNvPr id="17410" name="內容版面配置區 2"/>
          <p:cNvSpPr>
            <a:spLocks noGrp="1"/>
          </p:cNvSpPr>
          <p:nvPr>
            <p:ph idx="4294967295"/>
          </p:nvPr>
        </p:nvSpPr>
        <p:spPr>
          <a:xfrm>
            <a:off x="1042988" y="2636838"/>
            <a:ext cx="7693025" cy="3724275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在生態上可能干擾鳥類，目前的解決方案是離岸發電，離岸發電價格較高但效率也高。</a:t>
            </a: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風力發電的經濟性不足許，有間歇性，如台灣在電力需求較高的夏季及白日、則風力較弱。</a:t>
            </a: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風力發電需要大量土地興建風力發電場，才可以生產比較多的能源。</a:t>
            </a: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多噪音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標題 1"/>
          <p:cNvSpPr>
            <a:spLocks noGrp="1"/>
          </p:cNvSpPr>
          <p:nvPr>
            <p:ph type="title" idx="4294967295"/>
          </p:nvPr>
        </p:nvSpPr>
        <p:spPr>
          <a:xfrm>
            <a:off x="611188" y="1268413"/>
            <a:ext cx="7924800" cy="852487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偏遠地區經濟與觀光發展</a:t>
            </a:r>
            <a:r>
              <a:rPr lang="zh-TW" altLang="en-US" sz="3200" b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200" b="0" smtClean="0">
                <a:latin typeface="標楷體" pitchFamily="65" charset="-120"/>
                <a:ea typeface="標楷體" pitchFamily="65" charset="-120"/>
              </a:rPr>
            </a:b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434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苗栗縣後龍鎮好望角因位處濱海山丘制高點，早年就是眺望台灣海峽的好去處，近幾年外商在鄰近區域，設置了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座高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公尺的風力發電機，形成美不勝收的景緻。該公司在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2003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年，看中東北季風強，在竹南等地設立風力發電機，建置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座風機，發電總裝置容量達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4.2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萬瓩，是目前全台容量最大的風場，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2006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月竣工啟用後，吸引不少人前往探訪。好望角位在半天寮頂端居高臨下，向北可看到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座風機，往南也可望見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300" b="1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300" b="1" smtClean="0">
                <a:latin typeface="標楷體" pitchFamily="65" charset="-120"/>
                <a:ea typeface="標楷體" pitchFamily="65" charset="-120"/>
              </a:rPr>
              <a:t>座風機，加上海線鐵路從山下行經，面臨寬闊的台灣海峽，風景相當引人入勝，也成為欣賞風力發電機最佳景點之一。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 idx="4294967295"/>
          </p:nvPr>
        </p:nvSpPr>
        <p:spPr>
          <a:xfrm>
            <a:off x="684213" y="1052513"/>
            <a:ext cx="7626350" cy="938212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全球發展現況及</a:t>
            </a:r>
            <a:r>
              <a:rPr lang="en-US" altLang="zh-TW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各國家</a:t>
            </a:r>
            <a:r>
              <a:rPr lang="en-US" altLang="zh-TW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地區政策目標</a:t>
            </a:r>
            <a:b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400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458" name="內容版面配置區 2"/>
          <p:cNvSpPr>
            <a:spLocks noGrp="1"/>
          </p:cNvSpPr>
          <p:nvPr>
            <p:ph idx="4294967295"/>
          </p:nvPr>
        </p:nvSpPr>
        <p:spPr>
          <a:xfrm>
            <a:off x="755650" y="2332038"/>
            <a:ext cx="3971925" cy="4525962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前三個風力發電量國家（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國家風電裝機容量（兆瓦）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NO.1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中國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44,733 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NO22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美國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40,180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NO.3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德國</a:t>
            </a:r>
            <a:r>
              <a:rPr lang="en-US" altLang="zh-TW" b="1" smtClean="0">
                <a:latin typeface="標楷體" pitchFamily="65" charset="-120"/>
                <a:ea typeface="標楷體" pitchFamily="65" charset="-120"/>
              </a:rPr>
              <a:t>27,215 </a:t>
            </a:r>
            <a:br>
              <a:rPr lang="en-US" altLang="zh-TW" b="1" smtClean="0">
                <a:latin typeface="標楷體" pitchFamily="65" charset="-120"/>
                <a:ea typeface="標楷體" pitchFamily="65" charset="-120"/>
              </a:rPr>
            </a:br>
            <a:endParaRPr lang="zh-TW" altLang="en-US" b="1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459" name="矩形 4"/>
          <p:cNvSpPr>
            <a:spLocks noChangeArrowheads="1"/>
          </p:cNvSpPr>
          <p:nvPr/>
        </p:nvSpPr>
        <p:spPr bwMode="auto">
          <a:xfrm>
            <a:off x="4716463" y="1989138"/>
            <a:ext cx="4427537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2020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年各國家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/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地區再生能源佔發電量比例之目標：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國家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/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地區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2006 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現況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2020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目標</a:t>
            </a:r>
            <a:endParaRPr kumimoji="0" lang="en-US" altLang="zh-TW" sz="2400" b="1">
              <a:latin typeface="標楷體" pitchFamily="65" charset="-120"/>
              <a:ea typeface="標楷體" pitchFamily="65" charset="-120"/>
            </a:endParaRP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瑞典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40.0%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→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49%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奧地利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23.0%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34%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丹麥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17.0%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30%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法國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10.0%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23%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西班牙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8.7%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20%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德國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5.8%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18%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義大利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5.2%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17%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荷蘭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2.4%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14%</a:t>
            </a:r>
          </a:p>
          <a:p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英國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1.3%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15%</a:t>
            </a:r>
          </a:p>
          <a:p>
            <a:r>
              <a:rPr kumimoji="0" lang="zh-TW" altLang="en-US" sz="2400" b="1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台灣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1.0%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 → 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8%(2025 </a:t>
            </a:r>
            <a:r>
              <a:rPr kumimoji="0" lang="zh-TW" altLang="en-US" sz="2400" b="1">
                <a:latin typeface="標楷體" pitchFamily="65" charset="-120"/>
                <a:ea typeface="標楷體" pitchFamily="65" charset="-120"/>
              </a:rPr>
              <a:t>年</a:t>
            </a:r>
            <a:r>
              <a:rPr kumimoji="0" lang="en-US" altLang="zh-TW" sz="2400" b="1">
                <a:latin typeface="標楷體" pitchFamily="65" charset="-120"/>
                <a:ea typeface="標楷體" pitchFamily="65" charset="-120"/>
              </a:rPr>
              <a:t>)</a:t>
            </a:r>
            <a:endParaRPr kumimoji="0" lang="zh-TW" altLang="en-US" sz="2400" b="1">
              <a:latin typeface="標楷體" pitchFamily="65" charset="-120"/>
              <a:ea typeface="標楷體" pitchFamily="65" charset="-120"/>
            </a:endParaRPr>
          </a:p>
          <a:p>
            <a:endParaRPr kumimoji="0" lang="zh-TW" altLang="en-US"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 idx="4294967295"/>
          </p:nvPr>
        </p:nvSpPr>
        <p:spPr>
          <a:xfrm>
            <a:off x="684213" y="1125538"/>
            <a:ext cx="7924800" cy="779462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結語</a:t>
            </a:r>
          </a:p>
        </p:txBody>
      </p:sp>
      <p:sp>
        <p:nvSpPr>
          <p:cNvPr id="20482" name="內容版面配置區 2"/>
          <p:cNvSpPr>
            <a:spLocks noGrp="1"/>
          </p:cNvSpPr>
          <p:nvPr>
            <p:ph idx="4294967295"/>
          </p:nvPr>
        </p:nvSpPr>
        <p:spPr>
          <a:xfrm>
            <a:off x="971550" y="2420938"/>
            <a:ext cx="7704138" cy="3724275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目前台灣風能還不發達，不僅僅是地小人多，且海島氣候容易造成器具損壞，這些都是台灣要面臨的挑戰，而夏季和冬季的季風方向不同，建議風能發電機要研發自動轉向功能實用性較高。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雖然風能跟太陽能一樣適用不完的，但是取得方式較困難，人類還是要愛惜資源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標題 1"/>
          <p:cNvSpPr>
            <a:spLocks noGrp="1"/>
          </p:cNvSpPr>
          <p:nvPr>
            <p:ph type="title" idx="4294967295"/>
          </p:nvPr>
        </p:nvSpPr>
        <p:spPr>
          <a:xfrm>
            <a:off x="755650" y="765175"/>
            <a:ext cx="7924800" cy="1143000"/>
          </a:xfrm>
        </p:spPr>
        <p:txBody>
          <a:bodyPr anchor="ctr"/>
          <a:lstStyle/>
          <a:p>
            <a:pPr algn="ctr" eaLnBrk="1" hangingPunct="1"/>
            <a:r>
              <a:rPr lang="zh-TW" altLang="en-US" sz="40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參考資料</a:t>
            </a:r>
          </a:p>
        </p:txBody>
      </p:sp>
      <p:sp>
        <p:nvSpPr>
          <p:cNvPr id="21506" name="內容版面配置區 2"/>
          <p:cNvSpPr>
            <a:spLocks noGrp="1"/>
          </p:cNvSpPr>
          <p:nvPr>
            <p:ph idx="4294967295"/>
          </p:nvPr>
        </p:nvSpPr>
        <p:spPr>
          <a:xfrm>
            <a:off x="971550" y="2852738"/>
            <a:ext cx="7345363" cy="1643062"/>
          </a:xfrm>
        </p:spPr>
        <p:txBody>
          <a:bodyPr/>
          <a:lstStyle/>
          <a:p>
            <a:pPr eaLnBrk="1" hangingPunct="1"/>
            <a:r>
              <a:rPr lang="en-US" altLang="zh-TW" smtClean="0"/>
              <a:t>http://zh.wikipedia.org/wiki/%E9%A2%A8%E5%8A%9B%E7%99%BC%E9%9B%BB#.E9.A2.A8.E8.83.BD.E6.87.89.E7.94.A8</a:t>
            </a:r>
            <a:endParaRPr lang="zh-TW" altLang="en-US" smtClean="0"/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Capsules">
  <a:themeElements>
    <a:clrScheme name="Capsules 9">
      <a:dk1>
        <a:srgbClr val="9900CC"/>
      </a:dk1>
      <a:lt1>
        <a:srgbClr val="FFFFFF"/>
      </a:lt1>
      <a:dk2>
        <a:srgbClr val="FF9900"/>
      </a:dk2>
      <a:lt2>
        <a:srgbClr val="666699"/>
      </a:lt2>
      <a:accent1>
        <a:srgbClr val="33CCCC"/>
      </a:accent1>
      <a:accent2>
        <a:srgbClr val="99CC00"/>
      </a:accent2>
      <a:accent3>
        <a:srgbClr val="FFFFFF"/>
      </a:accent3>
      <a:accent4>
        <a:srgbClr val="8200AE"/>
      </a:accent4>
      <a:accent5>
        <a:srgbClr val="ADE2E2"/>
      </a:accent5>
      <a:accent6>
        <a:srgbClr val="8AB900"/>
      </a:accent6>
      <a:hlink>
        <a:srgbClr val="FF9900"/>
      </a:hlink>
      <a:folHlink>
        <a:srgbClr val="CC99FF"/>
      </a:folHlink>
    </a:clrScheme>
    <a:fontScheme name="Capsule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9900CC"/>
        </a:dk1>
        <a:lt1>
          <a:srgbClr val="FFFFFF"/>
        </a:lt1>
        <a:dk2>
          <a:srgbClr val="FF9900"/>
        </a:dk2>
        <a:lt2>
          <a:srgbClr val="666699"/>
        </a:lt2>
        <a:accent1>
          <a:srgbClr val="33CCCC"/>
        </a:accent1>
        <a:accent2>
          <a:srgbClr val="99CC00"/>
        </a:accent2>
        <a:accent3>
          <a:srgbClr val="FFFFFF"/>
        </a:accent3>
        <a:accent4>
          <a:srgbClr val="8200AE"/>
        </a:accent4>
        <a:accent5>
          <a:srgbClr val="ADE2E2"/>
        </a:accent5>
        <a:accent6>
          <a:srgbClr val="8AB900"/>
        </a:accent6>
        <a:hlink>
          <a:srgbClr val="FF9900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60</TotalTime>
  <Words>935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2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Arial</vt:lpstr>
      <vt:lpstr>新細明體</vt:lpstr>
      <vt:lpstr>Wingdings</vt:lpstr>
      <vt:lpstr>Calibri</vt:lpstr>
      <vt:lpstr>Times New Roman</vt:lpstr>
      <vt:lpstr>標楷體</vt:lpstr>
      <vt:lpstr>Capsules</vt:lpstr>
      <vt:lpstr>Capsules</vt:lpstr>
      <vt:lpstr>以適當科技與風險評估的角度來看風能系統</vt:lpstr>
      <vt:lpstr>目錄</vt:lpstr>
      <vt:lpstr>簡介</vt:lpstr>
      <vt:lpstr>風能優點</vt:lpstr>
      <vt:lpstr>風能缺點</vt:lpstr>
      <vt:lpstr>偏遠地區經濟與觀光發展 </vt:lpstr>
      <vt:lpstr>全球發展現況及 各國家/地區政策目標 </vt:lpstr>
      <vt:lpstr>結語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以適當科技與風險評估的角度來看風能系統</dc:title>
  <dc:creator>我是帥哥</dc:creator>
  <cp:lastModifiedBy>ASUS</cp:lastModifiedBy>
  <cp:revision>8</cp:revision>
  <dcterms:created xsi:type="dcterms:W3CDTF">2012-12-18T13:45:06Z</dcterms:created>
  <dcterms:modified xsi:type="dcterms:W3CDTF">2012-12-18T14:54:52Z</dcterms:modified>
</cp:coreProperties>
</file>