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9" r:id="rId3"/>
    <p:sldId id="321" r:id="rId4"/>
    <p:sldId id="322" r:id="rId5"/>
    <p:sldId id="276" r:id="rId6"/>
    <p:sldId id="278" r:id="rId7"/>
    <p:sldId id="286" r:id="rId8"/>
    <p:sldId id="283" r:id="rId9"/>
    <p:sldId id="282" r:id="rId10"/>
    <p:sldId id="285" r:id="rId11"/>
    <p:sldId id="284" r:id="rId12"/>
    <p:sldId id="323" r:id="rId13"/>
    <p:sldId id="324" r:id="rId14"/>
    <p:sldId id="307" r:id="rId15"/>
    <p:sldId id="306" r:id="rId16"/>
    <p:sldId id="313" r:id="rId17"/>
    <p:sldId id="308" r:id="rId18"/>
    <p:sldId id="314" r:id="rId19"/>
    <p:sldId id="309" r:id="rId20"/>
    <p:sldId id="315" r:id="rId21"/>
    <p:sldId id="310" r:id="rId22"/>
    <p:sldId id="316" r:id="rId23"/>
    <p:sldId id="311" r:id="rId24"/>
    <p:sldId id="317" r:id="rId25"/>
    <p:sldId id="312" r:id="rId26"/>
    <p:sldId id="318" r:id="rId27"/>
    <p:sldId id="287" r:id="rId28"/>
    <p:sldId id="258" r:id="rId29"/>
    <p:sldId id="260" r:id="rId30"/>
    <p:sldId id="262" r:id="rId31"/>
    <p:sldId id="264" r:id="rId32"/>
    <p:sldId id="289" r:id="rId33"/>
    <p:sldId id="291" r:id="rId34"/>
    <p:sldId id="293" r:id="rId35"/>
    <p:sldId id="295" r:id="rId36"/>
    <p:sldId id="297" r:id="rId37"/>
    <p:sldId id="299" r:id="rId38"/>
    <p:sldId id="301" r:id="rId39"/>
    <p:sldId id="303" r:id="rId40"/>
    <p:sldId id="305" r:id="rId41"/>
    <p:sldId id="320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84E5E-4A08-4667-955C-6A1148CA04DF}" type="doc">
      <dgm:prSet loTypeId="urn:microsoft.com/office/officeart/2005/8/layout/matrix2" loCatId="matrix" qsTypeId="urn:microsoft.com/office/officeart/2005/8/quickstyle/3d3" qsCatId="3D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87B01DF6-6C40-4AFF-B632-E691A1D340ED}">
      <dgm:prSet phldrT="[文字]" phldr="1"/>
      <dgm:spPr/>
      <dgm:t>
        <a:bodyPr/>
        <a:lstStyle/>
        <a:p>
          <a:endParaRPr lang="zh-TW" altLang="en-US" dirty="0"/>
        </a:p>
      </dgm:t>
    </dgm:pt>
    <dgm:pt modelId="{63013D84-CFC6-4CF8-8303-8CB6EADD17DD}" type="parTrans" cxnId="{A9BCFA8E-F943-40DC-B2EE-25AE7A0B7567}">
      <dgm:prSet/>
      <dgm:spPr/>
      <dgm:t>
        <a:bodyPr/>
        <a:lstStyle/>
        <a:p>
          <a:endParaRPr lang="zh-TW" altLang="en-US"/>
        </a:p>
      </dgm:t>
    </dgm:pt>
    <dgm:pt modelId="{DB8DAD7A-817B-4C2F-A81B-20C3C990EDF6}" type="sibTrans" cxnId="{A9BCFA8E-F943-40DC-B2EE-25AE7A0B7567}">
      <dgm:prSet/>
      <dgm:spPr/>
      <dgm:t>
        <a:bodyPr/>
        <a:lstStyle/>
        <a:p>
          <a:endParaRPr lang="zh-TW" altLang="en-US"/>
        </a:p>
      </dgm:t>
    </dgm:pt>
    <dgm:pt modelId="{5DA44BB0-AF22-47C9-A736-9D75F5BE3762}">
      <dgm:prSet phldrT="[文字]" phldr="1"/>
      <dgm:spPr/>
      <dgm:t>
        <a:bodyPr/>
        <a:lstStyle/>
        <a:p>
          <a:endParaRPr lang="zh-TW" altLang="en-US"/>
        </a:p>
      </dgm:t>
    </dgm:pt>
    <dgm:pt modelId="{F7ADBDD4-0D4E-4180-8F02-C00706B5B88D}" type="parTrans" cxnId="{2D10651C-A6DA-4609-84BE-70DBB8C877BA}">
      <dgm:prSet/>
      <dgm:spPr/>
      <dgm:t>
        <a:bodyPr/>
        <a:lstStyle/>
        <a:p>
          <a:endParaRPr lang="zh-TW" altLang="en-US"/>
        </a:p>
      </dgm:t>
    </dgm:pt>
    <dgm:pt modelId="{6F00C927-BDBA-432D-9BAF-73FCBB988ABF}" type="sibTrans" cxnId="{2D10651C-A6DA-4609-84BE-70DBB8C877BA}">
      <dgm:prSet/>
      <dgm:spPr/>
      <dgm:t>
        <a:bodyPr/>
        <a:lstStyle/>
        <a:p>
          <a:endParaRPr lang="zh-TW" altLang="en-US"/>
        </a:p>
      </dgm:t>
    </dgm:pt>
    <dgm:pt modelId="{D52358FC-E52D-4367-8E5E-483F5139BCE2}">
      <dgm:prSet phldrT="[文字]" phldr="1"/>
      <dgm:spPr/>
      <dgm:t>
        <a:bodyPr/>
        <a:lstStyle/>
        <a:p>
          <a:endParaRPr lang="zh-TW" altLang="en-US"/>
        </a:p>
      </dgm:t>
    </dgm:pt>
    <dgm:pt modelId="{5CD0CF3C-CABD-4F92-B974-346E23B1B316}" type="parTrans" cxnId="{7059E53F-7890-46FC-9520-9AB735AEEC21}">
      <dgm:prSet/>
      <dgm:spPr/>
      <dgm:t>
        <a:bodyPr/>
        <a:lstStyle/>
        <a:p>
          <a:endParaRPr lang="zh-TW" altLang="en-US"/>
        </a:p>
      </dgm:t>
    </dgm:pt>
    <dgm:pt modelId="{8AAECC7F-C7B3-41B1-9D50-1B32602C5F9E}" type="sibTrans" cxnId="{7059E53F-7890-46FC-9520-9AB735AEEC21}">
      <dgm:prSet/>
      <dgm:spPr/>
      <dgm:t>
        <a:bodyPr/>
        <a:lstStyle/>
        <a:p>
          <a:endParaRPr lang="zh-TW" altLang="en-US"/>
        </a:p>
      </dgm:t>
    </dgm:pt>
    <dgm:pt modelId="{8454A946-2024-4519-9A6D-6D6EC5BA46D2}">
      <dgm:prSet phldrT="[文字]" phldr="1"/>
      <dgm:spPr/>
      <dgm:t>
        <a:bodyPr/>
        <a:lstStyle/>
        <a:p>
          <a:endParaRPr lang="zh-TW" altLang="en-US"/>
        </a:p>
      </dgm:t>
    </dgm:pt>
    <dgm:pt modelId="{82FF675F-A25D-4199-BDED-DEF83EB99DB0}" type="parTrans" cxnId="{784D8014-32A7-4A0D-89B0-F1C44532D444}">
      <dgm:prSet/>
      <dgm:spPr/>
      <dgm:t>
        <a:bodyPr/>
        <a:lstStyle/>
        <a:p>
          <a:endParaRPr lang="zh-TW" altLang="en-US"/>
        </a:p>
      </dgm:t>
    </dgm:pt>
    <dgm:pt modelId="{7BF15DAD-A7D3-47F5-93BF-6DDB46A28031}" type="sibTrans" cxnId="{784D8014-32A7-4A0D-89B0-F1C44532D444}">
      <dgm:prSet/>
      <dgm:spPr/>
      <dgm:t>
        <a:bodyPr/>
        <a:lstStyle/>
        <a:p>
          <a:endParaRPr lang="zh-TW" altLang="en-US"/>
        </a:p>
      </dgm:t>
    </dgm:pt>
    <dgm:pt modelId="{3B542081-0E29-4CC3-8697-99B595FBEDA8}" type="pres">
      <dgm:prSet presAssocID="{00084E5E-4A08-4667-955C-6A1148CA04D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D9F811-297B-4596-B28B-1B4611482FBE}" type="pres">
      <dgm:prSet presAssocID="{00084E5E-4A08-4667-955C-6A1148CA04DF}" presName="axisShape" presStyleLbl="bgShp" presStyleIdx="0" presStyleCnt="1"/>
      <dgm:spPr/>
    </dgm:pt>
    <dgm:pt modelId="{5AECE8B8-BE06-4BA5-B9D4-DC7B2DB40A7A}" type="pres">
      <dgm:prSet presAssocID="{00084E5E-4A08-4667-955C-6A1148CA04D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778416-58D5-450B-97AC-7EC260C85B2B}" type="pres">
      <dgm:prSet presAssocID="{00084E5E-4A08-4667-955C-6A1148CA04D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769149-749D-45FF-B0B8-A3EFC28BA3C5}" type="pres">
      <dgm:prSet presAssocID="{00084E5E-4A08-4667-955C-6A1148CA04D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9090CF-4B7B-4B98-8DB8-85219D2B996E}" type="pres">
      <dgm:prSet presAssocID="{00084E5E-4A08-4667-955C-6A1148CA04D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36E506-1B59-41E8-9026-075586862A25}" type="presOf" srcId="{5DA44BB0-AF22-47C9-A736-9D75F5BE3762}" destId="{42778416-58D5-450B-97AC-7EC260C85B2B}" srcOrd="0" destOrd="0" presId="urn:microsoft.com/office/officeart/2005/8/layout/matrix2"/>
    <dgm:cxn modelId="{78786B3A-A750-4E22-832B-61362EA5ACAA}" type="presOf" srcId="{8454A946-2024-4519-9A6D-6D6EC5BA46D2}" destId="{A49090CF-4B7B-4B98-8DB8-85219D2B996E}" srcOrd="0" destOrd="0" presId="urn:microsoft.com/office/officeart/2005/8/layout/matrix2"/>
    <dgm:cxn modelId="{2D10651C-A6DA-4609-84BE-70DBB8C877BA}" srcId="{00084E5E-4A08-4667-955C-6A1148CA04DF}" destId="{5DA44BB0-AF22-47C9-A736-9D75F5BE3762}" srcOrd="1" destOrd="0" parTransId="{F7ADBDD4-0D4E-4180-8F02-C00706B5B88D}" sibTransId="{6F00C927-BDBA-432D-9BAF-73FCBB988ABF}"/>
    <dgm:cxn modelId="{784D8014-32A7-4A0D-89B0-F1C44532D444}" srcId="{00084E5E-4A08-4667-955C-6A1148CA04DF}" destId="{8454A946-2024-4519-9A6D-6D6EC5BA46D2}" srcOrd="3" destOrd="0" parTransId="{82FF675F-A25D-4199-BDED-DEF83EB99DB0}" sibTransId="{7BF15DAD-A7D3-47F5-93BF-6DDB46A28031}"/>
    <dgm:cxn modelId="{F9ED07C8-B778-4F8B-A6A0-84CC8A4BD3E6}" type="presOf" srcId="{00084E5E-4A08-4667-955C-6A1148CA04DF}" destId="{3B542081-0E29-4CC3-8697-99B595FBEDA8}" srcOrd="0" destOrd="0" presId="urn:microsoft.com/office/officeart/2005/8/layout/matrix2"/>
    <dgm:cxn modelId="{A9BCFA8E-F943-40DC-B2EE-25AE7A0B7567}" srcId="{00084E5E-4A08-4667-955C-6A1148CA04DF}" destId="{87B01DF6-6C40-4AFF-B632-E691A1D340ED}" srcOrd="0" destOrd="0" parTransId="{63013D84-CFC6-4CF8-8303-8CB6EADD17DD}" sibTransId="{DB8DAD7A-817B-4C2F-A81B-20C3C990EDF6}"/>
    <dgm:cxn modelId="{20ED1BE5-05FB-402A-8BE7-4689E8C4C0C6}" type="presOf" srcId="{D52358FC-E52D-4367-8E5E-483F5139BCE2}" destId="{12769149-749D-45FF-B0B8-A3EFC28BA3C5}" srcOrd="0" destOrd="0" presId="urn:microsoft.com/office/officeart/2005/8/layout/matrix2"/>
    <dgm:cxn modelId="{7059E53F-7890-46FC-9520-9AB735AEEC21}" srcId="{00084E5E-4A08-4667-955C-6A1148CA04DF}" destId="{D52358FC-E52D-4367-8E5E-483F5139BCE2}" srcOrd="2" destOrd="0" parTransId="{5CD0CF3C-CABD-4F92-B974-346E23B1B316}" sibTransId="{8AAECC7F-C7B3-41B1-9D50-1B32602C5F9E}"/>
    <dgm:cxn modelId="{26E9AA2E-9CEA-4B7C-BDF8-3B3A7D6485A9}" type="presOf" srcId="{87B01DF6-6C40-4AFF-B632-E691A1D340ED}" destId="{5AECE8B8-BE06-4BA5-B9D4-DC7B2DB40A7A}" srcOrd="0" destOrd="0" presId="urn:microsoft.com/office/officeart/2005/8/layout/matrix2"/>
    <dgm:cxn modelId="{CAB5A4CB-A793-453A-9E12-BDB41B55681A}" type="presParOf" srcId="{3B542081-0E29-4CC3-8697-99B595FBEDA8}" destId="{4FD9F811-297B-4596-B28B-1B4611482FBE}" srcOrd="0" destOrd="0" presId="urn:microsoft.com/office/officeart/2005/8/layout/matrix2"/>
    <dgm:cxn modelId="{BF7455F3-E1D2-4AA1-91DF-DB669DD6BB34}" type="presParOf" srcId="{3B542081-0E29-4CC3-8697-99B595FBEDA8}" destId="{5AECE8B8-BE06-4BA5-B9D4-DC7B2DB40A7A}" srcOrd="1" destOrd="0" presId="urn:microsoft.com/office/officeart/2005/8/layout/matrix2"/>
    <dgm:cxn modelId="{2D053BD3-732C-4F2C-B5A1-4742CAF3BDE2}" type="presParOf" srcId="{3B542081-0E29-4CC3-8697-99B595FBEDA8}" destId="{42778416-58D5-450B-97AC-7EC260C85B2B}" srcOrd="2" destOrd="0" presId="urn:microsoft.com/office/officeart/2005/8/layout/matrix2"/>
    <dgm:cxn modelId="{4BD3488F-8E7A-4835-A48E-84CC9CD096AD}" type="presParOf" srcId="{3B542081-0E29-4CC3-8697-99B595FBEDA8}" destId="{12769149-749D-45FF-B0B8-A3EFC28BA3C5}" srcOrd="3" destOrd="0" presId="urn:microsoft.com/office/officeart/2005/8/layout/matrix2"/>
    <dgm:cxn modelId="{E9FFE33F-BA3D-4077-9FD5-3485076DD999}" type="presParOf" srcId="{3B542081-0E29-4CC3-8697-99B595FBEDA8}" destId="{A49090CF-4B7B-4B98-8DB8-85219D2B996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9F811-297B-4596-B28B-1B4611482FBE}">
      <dsp:nvSpPr>
        <dsp:cNvPr id="0" name=""/>
        <dsp:cNvSpPr/>
      </dsp:nvSpPr>
      <dsp:spPr>
        <a:xfrm>
          <a:off x="2154150" y="0"/>
          <a:ext cx="3921299" cy="39212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E8B8-BE06-4BA5-B9D4-DC7B2DB40A7A}">
      <dsp:nvSpPr>
        <dsp:cNvPr id="0" name=""/>
        <dsp:cNvSpPr/>
      </dsp:nvSpPr>
      <dsp:spPr>
        <a:xfrm>
          <a:off x="2409034" y="254884"/>
          <a:ext cx="1568519" cy="1568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800" kern="1200" dirty="0"/>
        </a:p>
      </dsp:txBody>
      <dsp:txXfrm>
        <a:off x="2409034" y="254884"/>
        <a:ext cx="1568519" cy="1568519"/>
      </dsp:txXfrm>
    </dsp:sp>
    <dsp:sp modelId="{42778416-58D5-450B-97AC-7EC260C85B2B}">
      <dsp:nvSpPr>
        <dsp:cNvPr id="0" name=""/>
        <dsp:cNvSpPr/>
      </dsp:nvSpPr>
      <dsp:spPr>
        <a:xfrm>
          <a:off x="4252045" y="254884"/>
          <a:ext cx="1568519" cy="1568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800" kern="1200"/>
        </a:p>
      </dsp:txBody>
      <dsp:txXfrm>
        <a:off x="4252045" y="254884"/>
        <a:ext cx="1568519" cy="1568519"/>
      </dsp:txXfrm>
    </dsp:sp>
    <dsp:sp modelId="{12769149-749D-45FF-B0B8-A3EFC28BA3C5}">
      <dsp:nvSpPr>
        <dsp:cNvPr id="0" name=""/>
        <dsp:cNvSpPr/>
      </dsp:nvSpPr>
      <dsp:spPr>
        <a:xfrm>
          <a:off x="2409034" y="2097894"/>
          <a:ext cx="1568519" cy="1568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800" kern="1200"/>
        </a:p>
      </dsp:txBody>
      <dsp:txXfrm>
        <a:off x="2409034" y="2097894"/>
        <a:ext cx="1568519" cy="1568519"/>
      </dsp:txXfrm>
    </dsp:sp>
    <dsp:sp modelId="{A49090CF-4B7B-4B98-8DB8-85219D2B996E}">
      <dsp:nvSpPr>
        <dsp:cNvPr id="0" name=""/>
        <dsp:cNvSpPr/>
      </dsp:nvSpPr>
      <dsp:spPr>
        <a:xfrm>
          <a:off x="4252045" y="2097894"/>
          <a:ext cx="1568519" cy="1568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800" kern="1200"/>
        </a:p>
      </dsp:txBody>
      <dsp:txXfrm>
        <a:off x="4252045" y="2097894"/>
        <a:ext cx="1568519" cy="156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612A-A4C4-44A2-BCE5-709BF9A74F46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97FCC-526D-4C35-B75A-E239E7476F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93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ra.govt.nz/en/tapa-whenua-naming-places/3/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ong.com/wiki/%E7%83%AD%E5%B8%A6%E9%9B%A8%E6%9E%97%E6%B0%94%E5%80%9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ong.com/wiki/%E6%98%9F%E8%B1%A1%E5%AD%A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blog/samvsjean/2696645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File:Staten_Island_Ferry_terminal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mginny.com/2010/06/vacation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http://www.teara.govt.nz/en/tapa-whenua-naming-places/3/2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7FCC-526D-4C35-B75A-E239E7476FE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999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http://www.hudong.com/wiki/%E7%83%AD%E5%B8%A6%E9%9B%A8%E6%9E%97%E6%B0%94%E5%80%99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7FCC-526D-4C35-B75A-E239E7476FE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181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http://www.hudong.com/wiki/%E6%98%9F%E8%B1%A1%E5%AD%A6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7FCC-526D-4C35-B75A-E239E7476FE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270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http://www.wretch.cc/blog/samvsjean/26966451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7FCC-526D-4C35-B75A-E239E7476FE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292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http://zh.wikipedia.org/wiki/File:Staten_Island_Ferry_terminal.jpg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7FCC-526D-4C35-B75A-E239E7476FE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028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http://www.iamginny.com/2010/06/vacation.html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97FCC-526D-4C35-B75A-E239E7476FE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826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17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462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48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514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549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48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73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89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3212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723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924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F061-3076-4E8E-BE77-13A2F26A256C}" type="datetimeFigureOut">
              <a:rPr lang="zh-TW" altLang="en-US" smtClean="0"/>
              <a:pPr/>
              <a:t>2013/10/28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49F4-DBDD-43E7-86F2-32967E36FE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929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anewbears.pixnet.net/blog/category/1393584" TargetMode="External"/><Relationship Id="rId2" Type="http://schemas.openxmlformats.org/officeDocument/2006/relationships/hyperlink" Target="http://www.nipi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hljtv.com/2013/0314/367083_3.shtml" TargetMode="External"/><Relationship Id="rId4" Type="http://schemas.openxmlformats.org/officeDocument/2006/relationships/hyperlink" Target="http://www.wall001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>
            <a:noAutofit/>
          </a:bodyPr>
          <a:lstStyle/>
          <a:p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自我認識與生涯興趣探索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7416824" cy="1752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通識教育中心   王環莉老師</a:t>
            </a:r>
          </a:p>
        </p:txBody>
      </p:sp>
    </p:spTree>
    <p:extLst>
      <p:ext uri="{BB962C8B-B14F-4D97-AF65-F5344CB8AC3E}">
        <p14:creationId xmlns:p14="http://schemas.microsoft.com/office/powerpoint/2010/main" xmlns="" val="11147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AR RGothic1 Black Euro" pitchFamily="18" charset="0"/>
              </a:rPr>
              <a:t>C</a:t>
            </a:r>
            <a:r>
              <a:rPr lang="zh-TW" altLang="en-US" sz="6000" b="1" dirty="0" smtClean="0">
                <a:latin typeface="AR RGothic1 Black Euro" pitchFamily="18" charset="0"/>
              </a:rPr>
              <a:t>   </a:t>
            </a:r>
            <a:r>
              <a:rPr lang="zh-TW" altLang="zh-TW" sz="6000" b="1" dirty="0" smtClean="0">
                <a:latin typeface="標楷體" pitchFamily="65" charset="-120"/>
                <a:ea typeface="標楷體" pitchFamily="65" charset="-120"/>
              </a:rPr>
              <a:t>島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上有規劃周密的都市型態以完善的戶政管理、地政事物、金融業務聞名於世。島上公務如棋盤一般整齊，各種遊樂設施都畫好排隊路線，人民個性冷靜保守、中規中矩，處事不厭其煩、有條不紊。</a:t>
            </a: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181638"/>
            <a:ext cx="3923928" cy="2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52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AR RGothic1 Black Euro" pitchFamily="18" charset="0"/>
              </a:rPr>
              <a:t>E</a:t>
            </a:r>
            <a:r>
              <a:rPr lang="zh-TW" altLang="en-US" sz="6000" b="1" dirty="0" smtClean="0"/>
              <a:t>   </a:t>
            </a:r>
            <a:r>
              <a:rPr lang="zh-TW" altLang="zh-TW" sz="6000" b="1" dirty="0" smtClean="0">
                <a:latin typeface="標楷體" pitchFamily="65" charset="-120"/>
                <a:ea typeface="標楷體" pitchFamily="65" charset="-120"/>
              </a:rPr>
              <a:t>島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島民豪爽好客，男男女女個個能言善道，又精於島際貿易，到處是休閒旅館鄉村俱樂部、高爾夫球場、網球場，熙熙攘攘，十分熱鬧，來往者以企業家、政治家、律師居多。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664" y="3806384"/>
            <a:ext cx="4312816" cy="28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43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你有興趣的事，是哪些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504" y="1484784"/>
            <a:ext cx="9036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5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2500" b="1" dirty="0">
                <a:latin typeface="標楷體" pitchFamily="65" charset="-120"/>
                <a:ea typeface="標楷體" pitchFamily="65" charset="-120"/>
              </a:rPr>
              <a:t>資料：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喜歡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處理文字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或數字資料的記錄、查對、分類、組織等工作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2500" b="1" dirty="0">
                <a:latin typeface="標楷體" pitchFamily="65" charset="-120"/>
                <a:ea typeface="標楷體" pitchFamily="65" charset="-120"/>
              </a:rPr>
              <a:t>思維：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喜歡創造、發現、解釋抽象的概念，從事知識的開發、統整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與傳遞。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2500" b="1" dirty="0">
                <a:latin typeface="標楷體" pitchFamily="65" charset="-120"/>
                <a:ea typeface="標楷體" pitchFamily="65" charset="-120"/>
              </a:rPr>
              <a:t>事物：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喜歡從事與機械、器具有關的工作，並且喜歡處理物理限向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的問題。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5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2500" b="1" dirty="0">
                <a:latin typeface="標楷體" pitchFamily="65" charset="-120"/>
                <a:ea typeface="標楷體" pitchFamily="65" charset="-120"/>
              </a:rPr>
              <a:t>人群：</a:t>
            </a:r>
            <a:r>
              <a:rPr lang="zh-TW" altLang="zh-TW" sz="2500" dirty="0">
                <a:latin typeface="標楷體" pitchFamily="65" charset="-120"/>
                <a:ea typeface="標楷體" pitchFamily="65" charset="-120"/>
              </a:rPr>
              <a:t>喜歡從事與人群有關的工作，喜歡處理人際狀況。</a:t>
            </a:r>
          </a:p>
          <a:p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9593682"/>
              </p:ext>
            </p:extLst>
          </p:nvPr>
        </p:nvGraphicFramePr>
        <p:xfrm>
          <a:off x="457200" y="2204864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742009" y="3861048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資料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38476" y="170690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事物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16216" y="3861047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思維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38476" y="615011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人群</a:t>
            </a:r>
          </a:p>
        </p:txBody>
      </p:sp>
    </p:spTree>
    <p:extLst>
      <p:ext uri="{BB962C8B-B14F-4D97-AF65-F5344CB8AC3E}">
        <p14:creationId xmlns:p14="http://schemas.microsoft.com/office/powerpoint/2010/main" xmlns="" val="256874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TW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TW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zh-TW" alt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7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6700" b="1" dirty="0" smtClean="0">
                <a:latin typeface="標楷體" pitchFamily="65" charset="-120"/>
                <a:ea typeface="標楷體" pitchFamily="65" charset="-120"/>
              </a:rPr>
              <a:t>實</a:t>
            </a:r>
            <a:r>
              <a:rPr lang="zh-TW" altLang="zh-TW" sz="6700" b="1" dirty="0">
                <a:latin typeface="標楷體" pitchFamily="65" charset="-120"/>
                <a:ea typeface="標楷體" pitchFamily="65" charset="-120"/>
              </a:rPr>
              <a:t>做型</a:t>
            </a:r>
            <a:r>
              <a:rPr lang="en-US" altLang="zh-TW" sz="6700" b="1" dirty="0">
                <a:latin typeface="標楷體" pitchFamily="65" charset="-120"/>
                <a:ea typeface="標楷體" pitchFamily="65" charset="-120"/>
              </a:rPr>
              <a:t> (Realistic</a:t>
            </a:r>
            <a:r>
              <a:rPr lang="en-US" altLang="zh-TW" sz="67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67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6700" dirty="0">
                <a:latin typeface="標楷體" pitchFamily="65" charset="-120"/>
                <a:ea typeface="標楷體" pitchFamily="65" charset="-120"/>
              </a:rPr>
            </a:br>
            <a:endParaRPr lang="zh-TW" altLang="en-US" sz="6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實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做型的人喜歡直接處理事物。旁人經常會這樣形容一個有實做型特質的人：直接、實際、專注、手巧、有機械才能、堅持、強健、能吃苦耐勞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實做型的人喜歡親自動手來探查、修理與製造事物，也喜歡透過實際動手的方式來解決問題。他們喜歡處理具體問題，而比較不喜歡處理抽象問題。他們通常是透過「實際動手做」來進行學習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因為實做型的人在處理具體事物有很強的能力，他們通常相當獨立，也長於處理緊急狀況。當他們努力把一項事物做出來的時候，有時會相當聚精會神，甚至完全忘記其他事情的存在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比較適合實做型特質的職業，通常需要在其工作中親自動手，以解決實際問題。這些工作一般需要處理實物材料，例如：動物、植物、工具、機械等。此類職業有許多需要在戶外工作，而且一般而言，不需要太多的書面工作，也不需要與許多人在同一個空間緊鄰工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典型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的實做型職業包括：工匠、技師、警察、消防員、體育老師、廚師、麵包師傅等。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862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6700" b="1" dirty="0" smtClean="0"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zh-TW" sz="6700" b="1" dirty="0">
                <a:latin typeface="標楷體" pitchFamily="65" charset="-120"/>
                <a:ea typeface="標楷體" pitchFamily="65" charset="-120"/>
              </a:rPr>
              <a:t>型</a:t>
            </a:r>
            <a:r>
              <a:rPr lang="en-US" altLang="zh-TW" sz="6700" b="1" dirty="0">
                <a:latin typeface="標楷體" pitchFamily="65" charset="-120"/>
                <a:ea typeface="標楷體" pitchFamily="65" charset="-120"/>
              </a:rPr>
              <a:t> (Investigative</a:t>
            </a:r>
            <a:r>
              <a:rPr lang="en-US" altLang="zh-TW" sz="67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67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6700" dirty="0">
                <a:latin typeface="標楷體" pitchFamily="65" charset="-120"/>
                <a:ea typeface="標楷體" pitchFamily="65" charset="-120"/>
              </a:rPr>
            </a:br>
            <a:endParaRPr lang="zh-TW" altLang="en-US" sz="6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型的人喜歡處理事物與觀念。旁人經常會這樣形容一個有研究型特質的人：喜好分析、知性、懷疑、獨立、學者個性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研究型的人喜歡透過閱讀與討論來探索觀念，喜歡複雜與抽象性的心智挑戰，也習於透過思考與分析來解決問題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研究型的特質是「在一段距離之外處理問題」。他們喜歡使用書本、圖表與其他資料。當需要處理與人有關的問題時，他們會先將焦點集中在相關觀念上，同時收集資料、分析情況，然後才做出決策。如果他們對於戶外活動有興趣，那通常是出於知識上的好奇心，而且想藉此進一步探索他們的觀念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5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研究型的職業通常需要在工作中處理觀念，而且需要大量思考。這類型的工作通常需要針對問題進行研究，而且需要透過心智探索來找出問題的解決之道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典型的研究型職業包括：生物學家、化學家、歷史學家、研究人員、數學家等。</a:t>
            </a:r>
          </a:p>
          <a:p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2537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>
                <a:latin typeface="標楷體" pitchFamily="65" charset="-120"/>
                <a:ea typeface="標楷體" pitchFamily="65" charset="-120"/>
              </a:rPr>
              <a:t>藝術型</a:t>
            </a:r>
            <a:r>
              <a:rPr lang="en-US" altLang="zh-TW" sz="6000" b="1" dirty="0">
                <a:latin typeface="標楷體" pitchFamily="65" charset="-120"/>
                <a:ea typeface="標楷體" pitchFamily="65" charset="-120"/>
              </a:rPr>
              <a:t> (Artistic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藝術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型的人通常喜歡處理觀念，以及與人們相處。旁人經常會這樣形容一個有藝術型特質的人：複雜的、原創的、衝動的、獨立的、表現的、創意的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藝術型的人通常有敏銳的感性，直覺強，富想像力。他們喜歡用富有創意的方式來表達自我。在覺察顏色、形狀、聲音、情感上會比較靈敏，也比較喜歡獨自與獨立工作。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愉快的生活經驗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最近一週，愉快的經驗有哪些？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愉快的經驗，有哪些共同性？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1475" y="3212976"/>
            <a:ext cx="3740543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75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藝術型的人容易沈浸於美感、變化、不尋常的景色、聲音、文本、或人物。他們通常需要非制式化的工作環境，以提供表達創意的機會。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藝術性的工作需要發揮創意與表現自我，而且比較沒有清楚的規則指引。這些工作通常需要進行設計與處理型態。</a:t>
            </a:r>
          </a:p>
          <a:p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典型的藝術型職業包括：音樂家、演員、設計師、作家、攝影師等。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991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6700" b="1" dirty="0" smtClean="0">
                <a:latin typeface="標楷體" pitchFamily="65" charset="-120"/>
                <a:ea typeface="標楷體" pitchFamily="65" charset="-120"/>
              </a:rPr>
              <a:t>社交</a:t>
            </a:r>
            <a:r>
              <a:rPr lang="zh-TW" altLang="zh-TW" sz="6700" b="1" dirty="0">
                <a:latin typeface="標楷體" pitchFamily="65" charset="-120"/>
                <a:ea typeface="標楷體" pitchFamily="65" charset="-120"/>
              </a:rPr>
              <a:t>型</a:t>
            </a:r>
            <a:r>
              <a:rPr lang="en-US" altLang="zh-TW" sz="6700" b="1" dirty="0">
                <a:latin typeface="標楷體" pitchFamily="65" charset="-120"/>
                <a:ea typeface="標楷體" pitchFamily="65" charset="-120"/>
              </a:rPr>
              <a:t> (Social</a:t>
            </a:r>
            <a:r>
              <a:rPr lang="en-US" altLang="zh-TW" sz="67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67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6700" dirty="0">
                <a:latin typeface="標楷體" pitchFamily="65" charset="-120"/>
                <a:ea typeface="標楷體" pitchFamily="65" charset="-120"/>
              </a:rPr>
            </a:br>
            <a:endParaRPr lang="zh-TW" altLang="en-US" sz="6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社交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型的人通常喜歡與人們互動，處理人的問題。旁人經常會這樣形容一個有社交型特質的人：樂於助人、消息靈通、喜歡教導、激勵別人、可被諮詢、樂於服務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社交型的人在生活中相當重視人際關係帶來的感覺，喜歡與別人有親近感、分享感覺、歸屬於群體之中。他們關注的焦點比較放在人們以及人們的需求上面，而比較不是在於事物與知識探究上面。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社交型的人對別人的情緒與感覺相當敏感，喜歡與人為伍，而且很會交朋友。他們的同理心技巧，以及辨認微妙情緒信號的能力，讓他們能夠辨認出別人是否身處危機之中。他們經常能夠營造及產生「正面能量」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社交型的工作通常需要與別人一起工作、與別人溝通、或者教導他人。這些工作通常涉及對他人提供服務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典型的社交型職業包括：護理人員、輔導人員、顧問、社工人員、神職人員等。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702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6700" b="1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zh-TW" sz="6700" b="1" dirty="0">
                <a:latin typeface="標楷體" pitchFamily="65" charset="-120"/>
                <a:ea typeface="標楷體" pitchFamily="65" charset="-120"/>
              </a:rPr>
              <a:t>型</a:t>
            </a:r>
            <a:r>
              <a:rPr lang="en-US" altLang="zh-TW" sz="6700" b="1" dirty="0">
                <a:latin typeface="標楷體" pitchFamily="65" charset="-120"/>
                <a:ea typeface="標楷體" pitchFamily="65" charset="-120"/>
              </a:rPr>
              <a:t> (Enterprising</a:t>
            </a:r>
            <a:r>
              <a:rPr lang="en-US" altLang="zh-TW" sz="67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型的人喜歡處理資料，以及與人們互動。旁人經常會這樣形容一個有企業型特質的人：有個性、有說服力、精力充沛、善於交際、冒險犯難、企圖心強、敢承擔風險。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企業型的人通常是一個「專案導向」的人，會全心全力投入自己參與的部分。這種類型的人精力充沛、熱情積極、有自信、主導性格強、有政治手腕、善口語表達的、敢下斷言、而且決斷明快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他們通常是強烈自我鞭策的領導者，善於組織、說服與管理。企業型的人經常是個發動並動員別人以完成專案的領導者。與其進行研究，他們經常依靠自己對於「怎麼做才行得通」的直覺。他們與人的關係經常是任務導向的。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企業型的工作通常涉及發動與推動專案。這些職業通常涉及領導別人，以及需要做出許多決策。有時候他們需要承擔風險，而且通常需要處理商業事務。</a:t>
            </a:r>
          </a:p>
          <a:p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典型的企業型職業包括：經理人員、律師、業務行銷、創業家等。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27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傳統</a:t>
            </a:r>
            <a:r>
              <a:rPr lang="zh-TW" altLang="zh-TW" sz="6000" b="1" dirty="0" smtClean="0">
                <a:latin typeface="標楷體" pitchFamily="65" charset="-120"/>
                <a:ea typeface="標楷體" pitchFamily="65" charset="-120"/>
              </a:rPr>
              <a:t>型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6000" b="1" dirty="0">
                <a:latin typeface="標楷體" pitchFamily="65" charset="-120"/>
                <a:ea typeface="標楷體" pitchFamily="65" charset="-120"/>
              </a:rPr>
              <a:t>(Conventional)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傳統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型的人通常喜歡處理資料與事物。旁人經常會這樣形容一個有常規型特質的人：謹慎、遵守規章、保守、一絲不苟、自制、有條理。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一般而言，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傳統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型的人在生活中相當井然有序。他們通常是沈靜、謹慎、注重精確、負責、有條理的。常規型對於安全感與確定性有強烈需求。他們做事有始有終，注重細節，而且遵循慣例。</a:t>
            </a:r>
          </a:p>
          <a:p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這種類型的人比較喜歡為別人做事，而比較不喜歡自己擁有權力與地位。他們也比較習慣藉由請求別人與遵循規則來解決問題。他們會任務導向，但是比較偏好完成別人所發動的事情。他們喜歡提前做好準備、遵循規則、注意細節，而且重視資料是否井然有序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傳統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型的工作通常涉及遵循既有的一套規則與慣例。這些職業可能比較在於處理資料與細節，而比較不是在於處理觀念。通常在這些職位上，會有一個清楚的權威秩序可以依循。</a:t>
            </a:r>
          </a:p>
          <a:p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典型的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傳統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型職業包括：會計、銀行從業者、編輯、辦公室主任、圖書館員、公務人員等。</a:t>
            </a: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9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生涯興趣量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表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1916113"/>
            <a:ext cx="8496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  以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J. Holland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的類型論為參考架構，對國內大學應屆及高年級學生為樣本施測。類型論所認為的即個人所選擇的職業，是為人格的一種表現，所呈現的六種類型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研究型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I【</a:t>
            </a:r>
            <a:r>
              <a:rPr lang="zh-TW" altLang="en-US" sz="24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理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】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、藝術型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sz="1600" dirty="0"/>
              <a:t>【</a:t>
            </a:r>
            <a:r>
              <a:rPr lang="zh-TW" altLang="en-US" sz="24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文</a:t>
            </a:r>
            <a:r>
              <a:rPr lang="en-US" altLang="zh-TW" sz="1600" dirty="0"/>
              <a:t>】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、社會型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S </a:t>
            </a:r>
            <a:r>
              <a:rPr lang="en-US" altLang="zh-TW" sz="1600" dirty="0"/>
              <a:t>【</a:t>
            </a:r>
            <a:r>
              <a:rPr lang="zh-TW" altLang="en-US" sz="24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人</a:t>
            </a:r>
            <a:r>
              <a:rPr lang="en-US" altLang="zh-TW" sz="1600" dirty="0"/>
              <a:t>】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、企業型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E </a:t>
            </a:r>
            <a:r>
              <a:rPr lang="en-US" altLang="zh-TW" sz="1600" dirty="0"/>
              <a:t>【</a:t>
            </a:r>
            <a:r>
              <a:rPr lang="zh-TW" altLang="en-US" sz="24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商</a:t>
            </a:r>
            <a:r>
              <a:rPr lang="en-US" altLang="zh-TW" sz="1600" dirty="0"/>
              <a:t>】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、傳統型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sz="1600" dirty="0"/>
              <a:t>【</a:t>
            </a:r>
            <a:r>
              <a:rPr lang="zh-TW" altLang="en-US" sz="24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事</a:t>
            </a:r>
            <a:r>
              <a:rPr lang="en-US" altLang="zh-TW" sz="1600" dirty="0"/>
              <a:t>】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及實際型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R </a:t>
            </a:r>
            <a:r>
              <a:rPr lang="en-US" altLang="zh-TW" sz="1600" dirty="0"/>
              <a:t>【</a:t>
            </a:r>
            <a:r>
              <a:rPr lang="zh-TW" altLang="en-US" sz="24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工</a:t>
            </a:r>
            <a:r>
              <a:rPr lang="en-US" altLang="zh-TW" sz="1600" dirty="0"/>
              <a:t>】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，代表六種不同的興趣與人格特質，亦即，人們在工作選擇和經驗中表達自己、個人興趣和價值。它可以協助個體了解自己對哪些類型的工作較適合，同時也讓他了解工作環境與內容。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54868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u="sng" dirty="0">
                <a:ea typeface="華康行書體" pitchFamily="65" charset="-120"/>
              </a:rPr>
              <a:t>基本概念</a:t>
            </a:r>
          </a:p>
        </p:txBody>
      </p:sp>
    </p:spTree>
    <p:extLst>
      <p:ext uri="{BB962C8B-B14F-4D97-AF65-F5344CB8AC3E}">
        <p14:creationId xmlns:p14="http://schemas.microsoft.com/office/powerpoint/2010/main" xmlns="" val="371039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 noChangeAspect="1"/>
          </p:cNvGrpSpPr>
          <p:nvPr/>
        </p:nvGrpSpPr>
        <p:grpSpPr bwMode="auto">
          <a:xfrm>
            <a:off x="250825" y="620713"/>
            <a:ext cx="8720138" cy="5502275"/>
            <a:chOff x="2362" y="1950"/>
            <a:chExt cx="11022" cy="7109"/>
          </a:xfrm>
        </p:grpSpPr>
        <p:sp>
          <p:nvSpPr>
            <p:cNvPr id="9219" name="AutoShape 3"/>
            <p:cNvSpPr>
              <a:spLocks noChangeAspect="1" noChangeArrowheads="1"/>
            </p:cNvSpPr>
            <p:nvPr/>
          </p:nvSpPr>
          <p:spPr bwMode="auto">
            <a:xfrm>
              <a:off x="2362" y="1950"/>
              <a:ext cx="11022" cy="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zh-TW" sz="1600">
                <a:ea typeface="標楷體" pitchFamily="65" charset="-12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4630" y="3464"/>
              <a:ext cx="5622" cy="3828"/>
            </a:xfrm>
            <a:prstGeom prst="hexagon">
              <a:avLst>
                <a:gd name="adj" fmla="val 36716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4334" y="5377"/>
              <a:ext cx="65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7391" y="2657"/>
              <a:ext cx="0" cy="56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6601" y="1950"/>
              <a:ext cx="1777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r>
                <a:rPr lang="zh-TW" altLang="en-US" sz="2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與物接觸</a:t>
              </a:r>
              <a:endParaRPr lang="zh-TW" altLang="en-US" sz="2400">
                <a:latin typeface="Verdana" pitchFamily="34" charset="0"/>
                <a:ea typeface="標楷體" pitchFamily="65" charset="-120"/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6701" y="8503"/>
              <a:ext cx="1774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r>
                <a:rPr lang="zh-TW" altLang="en-US" sz="2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與人接觸</a:t>
              </a:r>
              <a:endParaRPr lang="zh-TW" altLang="en-US" sz="2400">
                <a:latin typeface="Verdana" pitchFamily="34" charset="0"/>
                <a:ea typeface="標楷體" pitchFamily="65" charset="-12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8870" y="2554"/>
              <a:ext cx="1873" cy="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pPr algn="ctr"/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理</a:t>
              </a:r>
              <a:r>
                <a:rPr lang="en-US" altLang="zh-TW" sz="20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(Scientific)</a:t>
              </a:r>
            </a:p>
            <a:p>
              <a:pPr algn="ctr"/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想</a:t>
              </a:r>
              <a:r>
                <a:rPr lang="en-US" altLang="zh-TW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概念</a:t>
              </a:r>
            </a:p>
            <a:p>
              <a:pPr algn="ctr"/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研究型</a:t>
              </a:r>
              <a:r>
                <a:rPr lang="en-US" altLang="zh-TW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I</a:t>
              </a:r>
              <a:endParaRPr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9759" y="5074"/>
              <a:ext cx="3054" cy="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pPr algn="ctr"/>
              <a:r>
                <a:rPr lang="zh-TW" altLang="en-US" sz="24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文</a:t>
              </a:r>
            </a:p>
            <a:p>
              <a:pPr algn="ctr"/>
              <a:r>
                <a:rPr lang="en-US" altLang="zh-TW" sz="20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(Humanistic)</a:t>
              </a:r>
            </a:p>
            <a:p>
              <a:pPr algn="ctr"/>
              <a:r>
                <a:rPr lang="zh-TW" altLang="en-US" sz="24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創造</a:t>
              </a:r>
              <a:r>
                <a:rPr lang="en-US" altLang="zh-TW" sz="24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想法、形式</a:t>
              </a:r>
            </a:p>
            <a:p>
              <a:pPr algn="ctr"/>
              <a:r>
                <a:rPr lang="zh-TW" altLang="en-US" sz="24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藝術型</a:t>
              </a:r>
              <a:r>
                <a:rPr lang="en-US" altLang="zh-TW" sz="24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</a:p>
            <a:p>
              <a:pPr algn="ctr"/>
              <a:endParaRPr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8379" y="7395"/>
              <a:ext cx="1871" cy="1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pPr algn="ctr"/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人</a:t>
              </a:r>
              <a:r>
                <a:rPr lang="en-US" altLang="zh-TW" sz="1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(Interpersonal)</a:t>
              </a:r>
            </a:p>
            <a:p>
              <a:pPr algn="ctr"/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幫助</a:t>
              </a:r>
              <a:r>
                <a:rPr lang="en-US" altLang="zh-TW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人</a:t>
              </a:r>
            </a:p>
            <a:p>
              <a:pPr algn="ctr"/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社會型</a:t>
              </a:r>
              <a:r>
                <a:rPr lang="en-US" altLang="zh-TW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S</a:t>
              </a:r>
              <a:endParaRPr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4532" y="2554"/>
              <a:ext cx="1676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pPr algn="ctr"/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工</a:t>
              </a:r>
              <a:r>
                <a:rPr lang="en-US" altLang="zh-TW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(Pragmatic)</a:t>
              </a:r>
            </a:p>
            <a:p>
              <a:pPr algn="ctr"/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做</a:t>
              </a:r>
              <a:r>
                <a:rPr lang="en-US" altLang="zh-TW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事</a:t>
              </a:r>
            </a:p>
            <a:p>
              <a:pPr algn="ctr"/>
              <a:r>
                <a:rPr lang="zh-TW" altLang="en-US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實際型</a:t>
              </a:r>
              <a:r>
                <a:rPr lang="en-US" altLang="zh-TW" sz="2400" b="1">
                  <a:solidFill>
                    <a:srgbClr val="CC0000"/>
                  </a:solidFill>
                  <a:latin typeface="Times New Roman" pitchFamily="18" charset="0"/>
                  <a:ea typeface="標楷體" pitchFamily="65" charset="-120"/>
                </a:rPr>
                <a:t>R</a:t>
              </a:r>
              <a:endParaRPr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3052" y="5074"/>
              <a:ext cx="1971" cy="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pPr algn="ctr"/>
              <a:r>
                <a:rPr lang="zh-TW" altLang="en-US" sz="24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事</a:t>
              </a:r>
            </a:p>
            <a:p>
              <a:pPr algn="ctr"/>
              <a:r>
                <a:rPr lang="en-US" altLang="zh-TW" sz="20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(Clerical)</a:t>
              </a:r>
            </a:p>
            <a:p>
              <a:pPr algn="ctr"/>
              <a:r>
                <a:rPr lang="zh-TW" altLang="en-US" sz="24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確認</a:t>
              </a:r>
              <a:r>
                <a:rPr lang="en-US" altLang="zh-TW" sz="24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數據</a:t>
              </a:r>
            </a:p>
            <a:p>
              <a:pPr algn="ctr"/>
              <a:r>
                <a:rPr lang="zh-TW" altLang="en-US" sz="24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傳統型</a:t>
              </a:r>
              <a:r>
                <a:rPr lang="en-US" altLang="zh-TW" sz="2400" b="1" dirty="0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C</a:t>
              </a:r>
            </a:p>
            <a:p>
              <a:pPr algn="ctr"/>
              <a:endParaRPr lang="en-US" altLang="zh-TW" sz="24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endParaRPr lang="en-US" altLang="zh-TW" sz="2400" dirty="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4630" y="7395"/>
              <a:ext cx="1970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60350" tIns="30175" rIns="60350" bIns="30175"/>
            <a:lstStyle/>
            <a:p>
              <a:pPr algn="ctr"/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商</a:t>
              </a:r>
              <a:r>
                <a:rPr lang="en-US" altLang="zh-TW" sz="20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(commercial)</a:t>
              </a:r>
            </a:p>
            <a:p>
              <a:pPr algn="ctr"/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經營</a:t>
              </a:r>
              <a:r>
                <a:rPr lang="en-US" altLang="zh-TW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人</a:t>
              </a:r>
            </a:p>
            <a:p>
              <a:pPr algn="ctr"/>
              <a:r>
                <a:rPr lang="zh-TW" altLang="en-US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企業型</a:t>
              </a:r>
              <a:r>
                <a:rPr lang="en-US" altLang="zh-TW" sz="2400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E</a:t>
              </a:r>
              <a:endParaRPr lang="en-US" altLang="zh-TW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11630" y="5377"/>
              <a:ext cx="10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12714" y="4572"/>
              <a:ext cx="670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vert="eaVert" lIns="60350" tIns="30175" rIns="60350" bIns="30175"/>
            <a:lstStyle/>
            <a:p>
              <a:r>
                <a:rPr lang="zh-TW" altLang="en-US" sz="2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心智思考</a:t>
              </a:r>
              <a:endParaRPr lang="zh-TW" altLang="en-US" sz="2400">
                <a:latin typeface="Verdana" pitchFamily="34" charset="0"/>
                <a:ea typeface="標楷體" pitchFamily="65" charset="-120"/>
              </a:endParaRP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2362" y="4470"/>
              <a:ext cx="670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AD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vert="eaVert" lIns="60350" tIns="30175" rIns="60350" bIns="30175"/>
            <a:lstStyle/>
            <a:p>
              <a:r>
                <a:rPr lang="zh-TW" altLang="en-US" sz="2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事務處理</a:t>
              </a:r>
              <a:endParaRPr lang="zh-TW" altLang="en-US" sz="2400">
                <a:latin typeface="Verdana" pitchFamily="34" charset="0"/>
                <a:ea typeface="標楷體" pitchFamily="65" charset="-120"/>
              </a:endParaRPr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2953" y="5377"/>
              <a:ext cx="7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7265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700" dirty="0">
                <a:latin typeface="標楷體" pitchFamily="65" charset="-120"/>
                <a:ea typeface="標楷體" pitchFamily="65" charset="-120"/>
              </a:rPr>
              <a:t>喜歡的日常</a:t>
            </a:r>
            <a:r>
              <a:rPr lang="zh-TW" altLang="en-US" sz="6700" dirty="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上課時，你喜歡從事哪些活動？</a:t>
            </a:r>
          </a:p>
          <a:p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這些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活動有哪些共同性？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3868" y="3645024"/>
            <a:ext cx="3636264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29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424863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      但是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人不只很單純的只具備某「一」種特質或某「一」種興趣而已，通常會具有兩種或更多種的興趣和特質，只是其中某一種會最強，而其它會較弱。因此，在此量表上，並沒有將個人單純的規類為單一的興趣類型，而是以適合個人的興趣「組型」呈現 。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448273" y="3789040"/>
            <a:ext cx="5004047" cy="2878882"/>
            <a:chOff x="4140" y="6300"/>
            <a:chExt cx="5065" cy="3708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5760" y="7020"/>
              <a:ext cx="1685" cy="298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73152" tIns="36576" rIns="73152" bIns="36576" anchor="ctr"/>
            <a:lstStyle/>
            <a:p>
              <a:pPr algn="ctr"/>
              <a:endParaRPr lang="en-US" altLang="zh-TW" sz="12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endParaRPr lang="en-US" altLang="zh-TW" sz="12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zh-TW" altLang="en-US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能作的事</a:t>
              </a:r>
            </a:p>
            <a:p>
              <a:pPr algn="ctr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能力</a:t>
              </a: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  <a:p>
              <a:pPr algn="ctr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C</a:t>
              </a:r>
              <a:endParaRPr lang="en-US" altLang="zh-TW" sz="20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5940" y="6300"/>
              <a:ext cx="3265" cy="1620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73152" tIns="36576" rIns="73152" bIns="36576" anchor="ctr"/>
            <a:lstStyle/>
            <a:p>
              <a:pPr algn="ctr"/>
              <a:endParaRPr lang="en-US" altLang="zh-TW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endParaRPr lang="en-US" altLang="zh-TW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zh-TW" altLang="en-US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要作的事</a:t>
              </a:r>
            </a:p>
            <a:p>
              <a:pPr algn="ctr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任務</a:t>
              </a: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  <a:p>
              <a:pPr algn="ctr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</a:p>
            <a:p>
              <a:pPr algn="ctr"/>
              <a:endParaRPr lang="en-US" altLang="zh-TW" sz="20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endParaRPr lang="en-US" altLang="zh-TW" sz="20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4140" y="6660"/>
              <a:ext cx="2521" cy="1620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FFFFCC"/>
                    </a:outerShdw>
                  </a:effectLst>
                </a14:hiddenEffects>
              </a:ext>
            </a:extLst>
          </p:spPr>
          <p:txBody>
            <a:bodyPr lIns="73152" tIns="36576" rIns="73152" bIns="36576" anchor="ctr"/>
            <a:lstStyle/>
            <a:p>
              <a:pPr algn="ctr"/>
              <a:endParaRPr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zh-TW" altLang="en-US" sz="200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想作的事</a:t>
              </a:r>
            </a:p>
            <a:p>
              <a:pPr algn="ctr"/>
              <a:r>
                <a:rPr lang="en-US" altLang="zh-TW" sz="200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200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態度</a:t>
              </a:r>
              <a:r>
                <a:rPr lang="en-US" altLang="zh-TW" sz="200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  <a:p>
              <a:pPr algn="ctr"/>
              <a:r>
                <a:rPr lang="en-US" altLang="zh-TW" sz="2000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B</a:t>
              </a:r>
            </a:p>
            <a:p>
              <a:pPr algn="ctr"/>
              <a:endParaRPr lang="en-US" altLang="zh-TW" sz="2000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947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321507"/>
              </p:ext>
            </p:extLst>
          </p:nvPr>
        </p:nvGraphicFramePr>
        <p:xfrm>
          <a:off x="192088" y="712788"/>
          <a:ext cx="8642350" cy="5941060"/>
        </p:xfrm>
        <a:graphic>
          <a:graphicData uri="http://schemas.openxmlformats.org/drawingml/2006/table">
            <a:tbl>
              <a:tblPr/>
              <a:tblGrid>
                <a:gridCol w="649287"/>
                <a:gridCol w="4235450"/>
                <a:gridCol w="2605088"/>
                <a:gridCol w="11525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類型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顯著傾向或特徵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認知作風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典型工作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重視物質、順從、溫和、實際、自然、坦白、害羞、謙虛、誠實、穩定、節儉、不善交際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實在的、清楚且具體的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實際型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工程師、修護員、技術員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理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重視方法、分析、獨立、溫和、謹慎、智慧、精細、好奇、批判、內向、理性、保守、缺乏領導能力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觀察的、理性的、推理且判斷具解決問題導向的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研究型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I】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科學家、研究者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崇尚理想、不從眾、有創意、複雜、無條理、富幻想、善表達、直覺、情緒化、不實際、獨立、衝動、感覺能力強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敏銳的、思想活躍的、直覺式的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藝術型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藝術家、音樂家、創作者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令人信服、社會化、助人、敏銳、善體人意、能同理、寬宏、合作、有責任感、仁慈、友善、溫暖、對人充滿關懷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正向的、推理且歸納的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社會型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治療師、社工師、宗教人士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商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精力充沛、冒險、武斷、外向、善於表達、野心、衝動、自信、引人注意、樂觀、社交、熱情、具口語及領導能力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組織的、邏輯及合理的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企業型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企業家、製作人、業務人員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事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守本份、順從、抑制、固著、缺乏想像力、有良知、節儉、保守、有條理、謹慎、實際、著重細節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仔細謹慎的、嚴格的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傳統型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C】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秘書、會計師、金融分析師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627313" y="188913"/>
            <a:ext cx="353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u="sng">
                <a:solidFill>
                  <a:srgbClr val="0000FF"/>
                </a:solidFill>
                <a:ea typeface="標楷體" pitchFamily="65" charset="-120"/>
              </a:rPr>
              <a:t>六種職業興趣類型的特徵</a:t>
            </a:r>
          </a:p>
        </p:txBody>
      </p:sp>
    </p:spTree>
    <p:extLst>
      <p:ext uri="{BB962C8B-B14F-4D97-AF65-F5344CB8AC3E}">
        <p14:creationId xmlns:p14="http://schemas.microsoft.com/office/powerpoint/2010/main" xmlns="" val="363964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生涯興趣量表題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851" y="-27384"/>
            <a:ext cx="674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7417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116013" y="0"/>
            <a:ext cx="6958012" cy="6858000"/>
            <a:chOff x="703" y="0"/>
            <a:chExt cx="4383" cy="4320"/>
          </a:xfrm>
        </p:grpSpPr>
        <p:pic>
          <p:nvPicPr>
            <p:cNvPr id="16387" name="Picture 3" descr="生涯興趣量表答案紙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0"/>
              <a:ext cx="306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703" y="663"/>
              <a:ext cx="139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600" b="1" dirty="0">
                  <a:solidFill>
                    <a:srgbClr val="CC0099"/>
                  </a:solidFill>
                  <a:latin typeface="Times New Roman" pitchFamily="18" charset="0"/>
                  <a:ea typeface="標楷體" pitchFamily="65" charset="-120"/>
                </a:rPr>
                <a:t>(1)</a:t>
              </a:r>
              <a:r>
                <a:rPr lang="zh-TW" altLang="en-US" sz="2600" b="1" dirty="0">
                  <a:solidFill>
                    <a:srgbClr val="CC0099"/>
                  </a:solidFill>
                  <a:latin typeface="Times New Roman" pitchFamily="18" charset="0"/>
                  <a:ea typeface="標楷體" pitchFamily="65" charset="-120"/>
                </a:rPr>
                <a:t>生涯活動</a:t>
              </a:r>
              <a:r>
                <a:rPr lang="zh-TW" altLang="en-US" sz="2600" b="1" dirty="0">
                  <a:solidFill>
                    <a:srgbClr val="CC0099"/>
                  </a:solidFill>
                </a:rPr>
                <a:t>→</a:t>
              </a: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703" y="1752"/>
              <a:ext cx="139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600" b="1" dirty="0">
                  <a:solidFill>
                    <a:srgbClr val="CC0099"/>
                  </a:solidFill>
                  <a:latin typeface="Times New Roman" pitchFamily="18" charset="0"/>
                  <a:ea typeface="標楷體" pitchFamily="65" charset="-120"/>
                </a:rPr>
                <a:t>(2)</a:t>
              </a:r>
              <a:r>
                <a:rPr lang="zh-TW" altLang="en-US" sz="2600" b="1" dirty="0">
                  <a:solidFill>
                    <a:srgbClr val="CC0099"/>
                  </a:solidFill>
                  <a:latin typeface="Times New Roman" pitchFamily="18" charset="0"/>
                  <a:ea typeface="標楷體" pitchFamily="65" charset="-120"/>
                </a:rPr>
                <a:t>學科課程</a:t>
              </a:r>
              <a:r>
                <a:rPr lang="zh-TW" altLang="en-US" sz="2600" b="1" dirty="0">
                  <a:solidFill>
                    <a:srgbClr val="CC0099"/>
                  </a:solidFill>
                </a:rPr>
                <a:t>→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748" y="2886"/>
              <a:ext cx="139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600" b="1" dirty="0">
                  <a:solidFill>
                    <a:srgbClr val="CC0099"/>
                  </a:solidFill>
                  <a:latin typeface="Times New Roman" pitchFamily="18" charset="0"/>
                  <a:ea typeface="標楷體" pitchFamily="65" charset="-120"/>
                </a:rPr>
                <a:t>(3)</a:t>
              </a:r>
              <a:r>
                <a:rPr lang="zh-TW" altLang="en-US" sz="2600" b="1" dirty="0">
                  <a:solidFill>
                    <a:srgbClr val="CC0099"/>
                  </a:solidFill>
                  <a:latin typeface="Times New Roman" pitchFamily="18" charset="0"/>
                  <a:ea typeface="標楷體" pitchFamily="65" charset="-120"/>
                </a:rPr>
                <a:t>職業名稱</a:t>
              </a:r>
              <a:r>
                <a:rPr lang="zh-TW" altLang="en-US" sz="2600" b="1" dirty="0">
                  <a:solidFill>
                    <a:srgbClr val="CC0099"/>
                  </a:solidFill>
                </a:rPr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5288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1447329"/>
            <a:ext cx="8424863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每題勾選「很喜歡」─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4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分，「喜歡」─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分，「不喜歡」─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分，「很不喜歡」─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分，依答題狀況依序加總，總分最低為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30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分，最高為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120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分。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依總分高低順序排列，最高的三種類型，則為個人之綜合代碼。例如：工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(82)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理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(100)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文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(93)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人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(110)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商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(60)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事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(78)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，其綜合碼則為「人文理」。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 側面圖：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435352" y="4297759"/>
            <a:ext cx="3313112" cy="2587625"/>
            <a:chOff x="1927" y="2614"/>
            <a:chExt cx="1633" cy="1539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1927" y="2659"/>
              <a:ext cx="1633" cy="1494"/>
              <a:chOff x="3975" y="8067"/>
              <a:chExt cx="4665" cy="4303"/>
            </a:xfrm>
          </p:grpSpPr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4860" y="11650"/>
                <a:ext cx="37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 sz="1600">
                    <a:latin typeface="Times New Roman" pitchFamily="18" charset="0"/>
                  </a:rPr>
                  <a:t>工   理   文   人   商   事</a:t>
                </a:r>
                <a:endParaRPr lang="zh-TW" altLang="en-US" sz="1600">
                  <a:latin typeface="Verdana" pitchFamily="34" charset="0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3975" y="8067"/>
                <a:ext cx="720" cy="3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120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110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100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90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80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70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60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50</a:t>
                </a:r>
              </a:p>
              <a:p>
                <a:pPr algn="ctr"/>
                <a:r>
                  <a:rPr lang="en-US" altLang="zh-TW" sz="1400">
                    <a:latin typeface="Times New Roman" pitchFamily="18" charset="0"/>
                  </a:rPr>
                  <a:t>40</a:t>
                </a:r>
                <a:endParaRPr lang="en-US" altLang="zh-TW" sz="1400">
                  <a:latin typeface="Verdana" pitchFamily="34" charset="0"/>
                </a:endParaRPr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5220" y="8460"/>
                <a:ext cx="2700" cy="2190"/>
              </a:xfrm>
              <a:custGeom>
                <a:avLst/>
                <a:gdLst>
                  <a:gd name="T0" fmla="*/ 0 w 2700"/>
                  <a:gd name="T1" fmla="*/ 1260 h 2190"/>
                  <a:gd name="T2" fmla="*/ 540 w 2700"/>
                  <a:gd name="T3" fmla="*/ 540 h 2190"/>
                  <a:gd name="T4" fmla="*/ 1080 w 2700"/>
                  <a:gd name="T5" fmla="*/ 900 h 2190"/>
                  <a:gd name="T6" fmla="*/ 1620 w 2700"/>
                  <a:gd name="T7" fmla="*/ 180 h 2190"/>
                  <a:gd name="T8" fmla="*/ 2160 w 2700"/>
                  <a:gd name="T9" fmla="*/ 1980 h 2190"/>
                  <a:gd name="T10" fmla="*/ 2700 w 2700"/>
                  <a:gd name="T11" fmla="*/ 1440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0" h="2190">
                    <a:moveTo>
                      <a:pt x="0" y="1260"/>
                    </a:moveTo>
                    <a:cubicBezTo>
                      <a:pt x="180" y="930"/>
                      <a:pt x="360" y="600"/>
                      <a:pt x="540" y="540"/>
                    </a:cubicBezTo>
                    <a:cubicBezTo>
                      <a:pt x="720" y="480"/>
                      <a:pt x="900" y="960"/>
                      <a:pt x="1080" y="900"/>
                    </a:cubicBezTo>
                    <a:cubicBezTo>
                      <a:pt x="1260" y="840"/>
                      <a:pt x="1440" y="0"/>
                      <a:pt x="1620" y="180"/>
                    </a:cubicBezTo>
                    <a:cubicBezTo>
                      <a:pt x="1800" y="360"/>
                      <a:pt x="1980" y="1770"/>
                      <a:pt x="2160" y="1980"/>
                    </a:cubicBezTo>
                    <a:cubicBezTo>
                      <a:pt x="2340" y="2190"/>
                      <a:pt x="2610" y="1530"/>
                      <a:pt x="2700" y="1440"/>
                    </a:cubicBezTo>
                  </a:path>
                </a:pathLst>
              </a:cu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2154" y="2614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154" y="3884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1520" y="404813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u="sng" dirty="0">
                <a:ea typeface="華康行書體" pitchFamily="65" charset="-120"/>
              </a:rPr>
              <a:t>計分</a:t>
            </a:r>
          </a:p>
        </p:txBody>
      </p:sp>
    </p:spTree>
    <p:extLst>
      <p:ext uri="{BB962C8B-B14F-4D97-AF65-F5344CB8AC3E}">
        <p14:creationId xmlns:p14="http://schemas.microsoft.com/office/powerpoint/2010/main" xmlns="" val="326852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850" y="1268760"/>
            <a:ext cx="8569325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1.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信效度問題：只供參考，了解學生問題和狀況需以實際會談為主。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2.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綜合代碼：以前三碼為主，視情況彈性調整。例如：前三碼中，以高分高分低分排列，則只取兩碼。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3.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一致性：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(1)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一致性最高：由興趣找工作較容易。</a:t>
            </a:r>
          </a:p>
          <a:p>
            <a:pPr>
              <a:lnSpc>
                <a:spcPct val="130000"/>
              </a:lnSpc>
            </a:pP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(2)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一致性最低：可能內在衝突大，但在科技整合趨勢下，也未嘗不好。例如：電腦動畫美術人材、高科技售服員或業務員。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371803" y="3356992"/>
            <a:ext cx="1152525" cy="1079500"/>
            <a:chOff x="5040" y="3240"/>
            <a:chExt cx="1440" cy="1260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5040" y="3420"/>
              <a:ext cx="1260" cy="108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5220" y="3240"/>
              <a:ext cx="36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5760" y="3240"/>
              <a:ext cx="360" cy="3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6120" y="3780"/>
              <a:ext cx="360" cy="3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6587827" y="5590430"/>
            <a:ext cx="1152525" cy="1150937"/>
            <a:chOff x="3960" y="4320"/>
            <a:chExt cx="1440" cy="1440"/>
          </a:xfrm>
        </p:grpSpPr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3960" y="4500"/>
              <a:ext cx="1260" cy="108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4140" y="4320"/>
              <a:ext cx="360" cy="3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5040" y="4860"/>
              <a:ext cx="360" cy="3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4140" y="5400"/>
              <a:ext cx="360" cy="3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51520" y="47625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u="sng" dirty="0">
                <a:ea typeface="華康行書體" pitchFamily="65" charset="-120"/>
              </a:rPr>
              <a:t>測驗解釋</a:t>
            </a:r>
          </a:p>
        </p:txBody>
      </p:sp>
    </p:spTree>
    <p:extLst>
      <p:ext uri="{BB962C8B-B14F-4D97-AF65-F5344CB8AC3E}">
        <p14:creationId xmlns:p14="http://schemas.microsoft.com/office/powerpoint/2010/main" xmlns="" val="97548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424863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8265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404938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927225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449513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9067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3639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8211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2783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4. 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區分性： </a:t>
            </a:r>
          </a:p>
          <a:p>
            <a:pPr>
              <a:lnSpc>
                <a:spcPct val="13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(1)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區分性高：側面圖曲線波動大者，易於找出興趣。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240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(2)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區分性低：側面圖曲線波動小者。</a:t>
            </a:r>
          </a:p>
          <a:p>
            <a:pPr>
              <a:lnSpc>
                <a:spcPct val="130000"/>
              </a:lnSpc>
            </a:pPr>
            <a:endParaRPr lang="zh-TW" altLang="en-US" sz="240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  <a:buFontTx/>
              <a:buAutoNum type="alphaUcPeriod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均高分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分數在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75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分以上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：表各方面有同等興趣，鼓勵多嘗試之餘，要認真投入，不要沾醬油式學習。</a:t>
            </a:r>
          </a:p>
          <a:p>
            <a:pPr>
              <a:lnSpc>
                <a:spcPct val="130000"/>
              </a:lnSpc>
            </a:pPr>
            <a:endParaRPr lang="zh-TW" altLang="en-US" sz="240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endParaRPr lang="zh-TW" altLang="en-US" sz="240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B. </a:t>
            </a: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均低分：可能平日生活較為封閉，涉世未深，不了解題目內容或尚未有任何生涯規劃的準備。</a:t>
            </a:r>
          </a:p>
          <a:p>
            <a:pPr>
              <a:lnSpc>
                <a:spcPct val="130000"/>
              </a:lnSpc>
            </a:pPr>
            <a:endParaRPr lang="en-US" altLang="zh-TW" sz="2400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6300788" y="1628775"/>
            <a:ext cx="1485900" cy="1028700"/>
            <a:chOff x="3780" y="7740"/>
            <a:chExt cx="2340" cy="1620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3780" y="7740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780" y="9360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4140" y="7890"/>
              <a:ext cx="1980" cy="1110"/>
            </a:xfrm>
            <a:custGeom>
              <a:avLst/>
              <a:gdLst>
                <a:gd name="T0" fmla="*/ 0 w 1980"/>
                <a:gd name="T1" fmla="*/ 30 h 1110"/>
                <a:gd name="T2" fmla="*/ 360 w 1980"/>
                <a:gd name="T3" fmla="*/ 1110 h 1110"/>
                <a:gd name="T4" fmla="*/ 540 w 1980"/>
                <a:gd name="T5" fmla="*/ 30 h 1110"/>
                <a:gd name="T6" fmla="*/ 900 w 1980"/>
                <a:gd name="T7" fmla="*/ 1110 h 1110"/>
                <a:gd name="T8" fmla="*/ 1080 w 1980"/>
                <a:gd name="T9" fmla="*/ 30 h 1110"/>
                <a:gd name="T10" fmla="*/ 1440 w 1980"/>
                <a:gd name="T11" fmla="*/ 1110 h 1110"/>
                <a:gd name="T12" fmla="*/ 1800 w 1980"/>
                <a:gd name="T13" fmla="*/ 30 h 1110"/>
                <a:gd name="T14" fmla="*/ 1980 w 1980"/>
                <a:gd name="T15" fmla="*/ 93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0" h="1110">
                  <a:moveTo>
                    <a:pt x="0" y="30"/>
                  </a:moveTo>
                  <a:cubicBezTo>
                    <a:pt x="135" y="570"/>
                    <a:pt x="270" y="1110"/>
                    <a:pt x="360" y="1110"/>
                  </a:cubicBezTo>
                  <a:cubicBezTo>
                    <a:pt x="450" y="1110"/>
                    <a:pt x="450" y="30"/>
                    <a:pt x="540" y="30"/>
                  </a:cubicBezTo>
                  <a:cubicBezTo>
                    <a:pt x="630" y="30"/>
                    <a:pt x="810" y="1110"/>
                    <a:pt x="900" y="1110"/>
                  </a:cubicBezTo>
                  <a:cubicBezTo>
                    <a:pt x="990" y="1110"/>
                    <a:pt x="990" y="30"/>
                    <a:pt x="1080" y="30"/>
                  </a:cubicBezTo>
                  <a:cubicBezTo>
                    <a:pt x="1170" y="30"/>
                    <a:pt x="1320" y="1110"/>
                    <a:pt x="1440" y="1110"/>
                  </a:cubicBezTo>
                  <a:cubicBezTo>
                    <a:pt x="1560" y="1110"/>
                    <a:pt x="1710" y="60"/>
                    <a:pt x="1800" y="30"/>
                  </a:cubicBezTo>
                  <a:cubicBezTo>
                    <a:pt x="1890" y="0"/>
                    <a:pt x="1935" y="465"/>
                    <a:pt x="1980" y="93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6443663" y="3500438"/>
            <a:ext cx="1371600" cy="1371600"/>
            <a:chOff x="5940" y="7740"/>
            <a:chExt cx="2160" cy="2160"/>
          </a:xfrm>
        </p:grpSpPr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5940" y="774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5940" y="990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6120" y="7740"/>
              <a:ext cx="1980" cy="360"/>
            </a:xfrm>
            <a:custGeom>
              <a:avLst/>
              <a:gdLst>
                <a:gd name="T0" fmla="*/ 0 w 1980"/>
                <a:gd name="T1" fmla="*/ 360 h 360"/>
                <a:gd name="T2" fmla="*/ 180 w 1980"/>
                <a:gd name="T3" fmla="*/ 180 h 360"/>
                <a:gd name="T4" fmla="*/ 360 w 1980"/>
                <a:gd name="T5" fmla="*/ 180 h 360"/>
                <a:gd name="T6" fmla="*/ 720 w 1980"/>
                <a:gd name="T7" fmla="*/ 0 h 360"/>
                <a:gd name="T8" fmla="*/ 1080 w 1980"/>
                <a:gd name="T9" fmla="*/ 180 h 360"/>
                <a:gd name="T10" fmla="*/ 1260 w 1980"/>
                <a:gd name="T11" fmla="*/ 180 h 360"/>
                <a:gd name="T12" fmla="*/ 1800 w 1980"/>
                <a:gd name="T13" fmla="*/ 180 h 360"/>
                <a:gd name="T14" fmla="*/ 1980 w 1980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270" y="210"/>
                    <a:pt x="360" y="180"/>
                  </a:cubicBezTo>
                  <a:cubicBezTo>
                    <a:pt x="450" y="150"/>
                    <a:pt x="600" y="0"/>
                    <a:pt x="720" y="0"/>
                  </a:cubicBezTo>
                  <a:cubicBezTo>
                    <a:pt x="840" y="0"/>
                    <a:pt x="990" y="150"/>
                    <a:pt x="1080" y="180"/>
                  </a:cubicBezTo>
                  <a:cubicBezTo>
                    <a:pt x="1170" y="210"/>
                    <a:pt x="1140" y="180"/>
                    <a:pt x="1260" y="180"/>
                  </a:cubicBezTo>
                  <a:cubicBezTo>
                    <a:pt x="1380" y="180"/>
                    <a:pt x="1680" y="150"/>
                    <a:pt x="1800" y="180"/>
                  </a:cubicBezTo>
                  <a:cubicBezTo>
                    <a:pt x="1920" y="210"/>
                    <a:pt x="1950" y="330"/>
                    <a:pt x="1980" y="36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5724525" y="5373688"/>
            <a:ext cx="1371600" cy="1257300"/>
            <a:chOff x="5940" y="10440"/>
            <a:chExt cx="2160" cy="1980"/>
          </a:xfrm>
        </p:grpSpPr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5940" y="10440"/>
              <a:ext cx="0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5940" y="1242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6120" y="11700"/>
              <a:ext cx="1980" cy="360"/>
            </a:xfrm>
            <a:custGeom>
              <a:avLst/>
              <a:gdLst>
                <a:gd name="T0" fmla="*/ 0 w 1980"/>
                <a:gd name="T1" fmla="*/ 360 h 360"/>
                <a:gd name="T2" fmla="*/ 180 w 1980"/>
                <a:gd name="T3" fmla="*/ 180 h 360"/>
                <a:gd name="T4" fmla="*/ 360 w 1980"/>
                <a:gd name="T5" fmla="*/ 180 h 360"/>
                <a:gd name="T6" fmla="*/ 720 w 1980"/>
                <a:gd name="T7" fmla="*/ 0 h 360"/>
                <a:gd name="T8" fmla="*/ 1080 w 1980"/>
                <a:gd name="T9" fmla="*/ 180 h 360"/>
                <a:gd name="T10" fmla="*/ 1260 w 1980"/>
                <a:gd name="T11" fmla="*/ 180 h 360"/>
                <a:gd name="T12" fmla="*/ 1800 w 1980"/>
                <a:gd name="T13" fmla="*/ 180 h 360"/>
                <a:gd name="T14" fmla="*/ 1980 w 1980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270" y="210"/>
                    <a:pt x="360" y="180"/>
                  </a:cubicBezTo>
                  <a:cubicBezTo>
                    <a:pt x="450" y="150"/>
                    <a:pt x="600" y="0"/>
                    <a:pt x="720" y="0"/>
                  </a:cubicBezTo>
                  <a:cubicBezTo>
                    <a:pt x="840" y="0"/>
                    <a:pt x="990" y="150"/>
                    <a:pt x="1080" y="180"/>
                  </a:cubicBezTo>
                  <a:cubicBezTo>
                    <a:pt x="1170" y="210"/>
                    <a:pt x="1140" y="180"/>
                    <a:pt x="1260" y="180"/>
                  </a:cubicBezTo>
                  <a:cubicBezTo>
                    <a:pt x="1380" y="180"/>
                    <a:pt x="1680" y="150"/>
                    <a:pt x="1800" y="180"/>
                  </a:cubicBezTo>
                  <a:cubicBezTo>
                    <a:pt x="1920" y="210"/>
                    <a:pt x="1950" y="330"/>
                    <a:pt x="1980" y="360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88356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生涯興趣量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6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生涯興趣量表側面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692" y="0"/>
            <a:ext cx="44688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46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0825" y="692696"/>
            <a:ext cx="86756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120000"/>
              </a:lnSpc>
            </a:pPr>
            <a:r>
              <a:rPr lang="zh-TW" altLang="en-US" sz="3000" b="1" dirty="0">
                <a:solidFill>
                  <a:srgbClr val="FF0000"/>
                </a:solidFill>
                <a:latin typeface="Times New Roman" pitchFamily="18" charset="0"/>
                <a:ea typeface="華康行書體" pitchFamily="65" charset="-120"/>
              </a:rPr>
              <a:t>面對一個「蘋果」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itchFamily="18" charset="0"/>
                <a:ea typeface="華康行書體" pitchFamily="65" charset="-120"/>
              </a:rPr>
              <a:t>，</a:t>
            </a:r>
            <a:endParaRPr lang="en-US" altLang="zh-TW" sz="3000" b="1" dirty="0" smtClean="0">
              <a:solidFill>
                <a:srgbClr val="FF0000"/>
              </a:solidFill>
              <a:latin typeface="Times New Roman" pitchFamily="18" charset="0"/>
              <a:ea typeface="華康行書體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ea typeface="華康行書體" pitchFamily="65" charset="-120"/>
              </a:rPr>
              <a:t>	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ea typeface="華康行書體" pitchFamily="65" charset="-120"/>
              </a:rPr>
              <a:t>			</a:t>
            </a:r>
            <a:r>
              <a:rPr lang="zh-TW" altLang="en-US" sz="3000" b="1" dirty="0" smtClean="0">
                <a:solidFill>
                  <a:srgbClr val="FF0000"/>
                </a:solidFill>
                <a:latin typeface="Times New Roman" pitchFamily="18" charset="0"/>
                <a:ea typeface="華康行書體" pitchFamily="65" charset="-120"/>
              </a:rPr>
              <a:t>六</a:t>
            </a:r>
            <a:r>
              <a:rPr lang="zh-TW" altLang="en-US" sz="3000" b="1" dirty="0">
                <a:solidFill>
                  <a:srgbClr val="FF0000"/>
                </a:solidFill>
                <a:latin typeface="Times New Roman" pitchFamily="18" charset="0"/>
                <a:ea typeface="華康行書體" pitchFamily="65" charset="-120"/>
              </a:rPr>
              <a:t>型的人如何思考這個水果？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1522561"/>
            <a:ext cx="84359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ea typeface="標楷體" pitchFamily="65" charset="-120"/>
              </a:rPr>
              <a:t>實用型：這個蘋果要栽種的好，需要如何適當的土質和照顧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ea typeface="標楷體" pitchFamily="65" charset="-120"/>
              </a:rPr>
              <a:t>研究型：蘋果的營養價值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ea typeface="標楷體" pitchFamily="65" charset="-120"/>
              </a:rPr>
              <a:t>藝術型：蘋果的外型漂亮外，可以再給它一個不同的造型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ea typeface="標楷體" pitchFamily="65" charset="-120"/>
              </a:rPr>
              <a:t>社會型：我真想和朋友一起分享這些美味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ea typeface="標楷體" pitchFamily="65" charset="-120"/>
              </a:rPr>
              <a:t>企業型：蘋果的價格越稀少越貴，想辦法外銷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ea typeface="標楷體" pitchFamily="65" charset="-120"/>
              </a:rPr>
              <a:t>事務型：這麼貴，想辦法讓蘋果可多保存幾天</a:t>
            </a:r>
          </a:p>
        </p:txBody>
      </p:sp>
    </p:spTree>
    <p:extLst>
      <p:ext uri="{BB962C8B-B14F-4D97-AF65-F5344CB8AC3E}">
        <p14:creationId xmlns:p14="http://schemas.microsoft.com/office/powerpoint/2010/main" xmlns="" val="152906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549399"/>
            <a:ext cx="8497888" cy="7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zh-TW" altLang="en-US" sz="3000" b="1" dirty="0">
                <a:solidFill>
                  <a:srgbClr val="C00000"/>
                </a:solidFill>
                <a:ea typeface="華康行書體" pitchFamily="65" charset="-120"/>
              </a:rPr>
              <a:t>如果有人給我一千萬現金</a:t>
            </a:r>
            <a:r>
              <a:rPr lang="zh-TW" altLang="en-US" sz="3000" b="1" dirty="0" smtClean="0">
                <a:solidFill>
                  <a:srgbClr val="C00000"/>
                </a:solidFill>
                <a:ea typeface="華康行書體" pitchFamily="65" charset="-120"/>
              </a:rPr>
              <a:t>，</a:t>
            </a:r>
            <a:endParaRPr lang="en-US" altLang="zh-TW" sz="3000" b="1" dirty="0" smtClean="0">
              <a:solidFill>
                <a:srgbClr val="C00000"/>
              </a:solidFill>
              <a:ea typeface="華康行書體" pitchFamily="65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3000" b="1" dirty="0" smtClean="0">
                <a:solidFill>
                  <a:srgbClr val="C00000"/>
                </a:solidFill>
                <a:ea typeface="華康行書體" pitchFamily="65" charset="-120"/>
              </a:rPr>
              <a:t>				</a:t>
            </a:r>
            <a:r>
              <a:rPr lang="zh-TW" altLang="en-US" sz="3000" b="1" dirty="0" smtClean="0">
                <a:solidFill>
                  <a:srgbClr val="C00000"/>
                </a:solidFill>
                <a:ea typeface="華康行書體" pitchFamily="65" charset="-120"/>
              </a:rPr>
              <a:t>六</a:t>
            </a:r>
            <a:r>
              <a:rPr lang="zh-TW" altLang="en-US" sz="3000" b="1" dirty="0">
                <a:solidFill>
                  <a:srgbClr val="C00000"/>
                </a:solidFill>
                <a:ea typeface="華康行書體" pitchFamily="65" charset="-120"/>
              </a:rPr>
              <a:t>型的人會如何花這一千萬？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00113" y="1773014"/>
            <a:ext cx="7416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000" dirty="0">
                <a:ea typeface="標楷體" pitchFamily="65" charset="-120"/>
              </a:rPr>
              <a:t>實用型：買汽車、買鄉間小屋、運動器材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000" dirty="0">
                <a:ea typeface="標楷體" pitchFamily="65" charset="-120"/>
              </a:rPr>
              <a:t>研究型：買書、買電腦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000" dirty="0">
                <a:ea typeface="標楷體" pitchFamily="65" charset="-120"/>
              </a:rPr>
              <a:t>藝術型：買音響、樂器、名畫、出國旅遊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000" dirty="0">
                <a:ea typeface="標楷體" pitchFamily="65" charset="-120"/>
              </a:rPr>
              <a:t>社會型：救濟捐款、參加成長團體課程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000" dirty="0">
                <a:ea typeface="標楷體" pitchFamily="65" charset="-120"/>
              </a:rPr>
              <a:t>企業型：買股票、買高爾夫球證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000" dirty="0">
                <a:ea typeface="標楷體" pitchFamily="65" charset="-120"/>
              </a:rPr>
              <a:t>事務型：定存</a:t>
            </a:r>
          </a:p>
        </p:txBody>
      </p:sp>
    </p:spTree>
    <p:extLst>
      <p:ext uri="{BB962C8B-B14F-4D97-AF65-F5344CB8AC3E}">
        <p14:creationId xmlns:p14="http://schemas.microsoft.com/office/powerpoint/2010/main" xmlns="" val="337205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生涯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探索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996952"/>
            <a:ext cx="8686800" cy="3129211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你告訴我，你的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故事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活動名稱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：島嶼度假計畫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8810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Holland’s RIASEC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對應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UCAN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職涯類型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/>
              <a:t>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624572"/>
              </p:ext>
            </p:extLst>
          </p:nvPr>
        </p:nvGraphicFramePr>
        <p:xfrm>
          <a:off x="1268994" y="1415752"/>
          <a:ext cx="6183326" cy="518160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591038"/>
                <a:gridCol w="25922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職涯類型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前三碼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天然資源、食品與農業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IRC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建築營造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RIC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藝文與影音傳播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ASE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企業經營管理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CES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教育與訓練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SEA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金融財務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CEI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政府公共事務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ESA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醫療保健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IRS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休閒與觀光旅遊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SEA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個人及社會服務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SEA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資訊科技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RIC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司法、法律與公共安全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ESAC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製造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IRC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行銷與銷售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ESA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科學技術工程數學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RIC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物流運輸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ERI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六邊形 4"/>
          <p:cNvSpPr>
            <a:spLocks noChangeArrowheads="1"/>
          </p:cNvSpPr>
          <p:nvPr/>
        </p:nvSpPr>
        <p:spPr bwMode="auto">
          <a:xfrm>
            <a:off x="5359400" y="13611225"/>
            <a:ext cx="2894013" cy="2433638"/>
          </a:xfrm>
          <a:prstGeom prst="hexagon">
            <a:avLst>
              <a:gd name="adj" fmla="val 29736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6" name="六邊形 5"/>
          <p:cNvSpPr>
            <a:spLocks noChangeArrowheads="1"/>
          </p:cNvSpPr>
          <p:nvPr/>
        </p:nvSpPr>
        <p:spPr bwMode="auto">
          <a:xfrm>
            <a:off x="5359400" y="13611225"/>
            <a:ext cx="2894013" cy="2433638"/>
          </a:xfrm>
          <a:prstGeom prst="hexagon">
            <a:avLst>
              <a:gd name="adj" fmla="val 29736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75656" y="2079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17700" y="276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6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圖片來源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www.nipic.com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lanewbears.pixnet.net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www.wall001.com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news.hljtv.com</a:t>
            </a:r>
            <a:r>
              <a:rPr lang="en-US" altLang="zh-TW" dirty="0"/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3518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206084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我的島嶼度假計畫      </a:t>
            </a:r>
            <a:r>
              <a:rPr lang="zh-TW" altLang="en-US" sz="6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472" y="4174232"/>
            <a:ext cx="4784576" cy="2279104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有個</a:t>
            </a:r>
            <a:r>
              <a:rPr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免費招待度假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機會</a:t>
            </a:r>
            <a:r>
              <a:rPr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，你打算前往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世外桃源</a:t>
            </a:r>
            <a:r>
              <a:rPr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附近新開發的鳥嶼群度假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旅行社向你介紹幾個旅遊的新據點：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    </a:t>
            </a:r>
            <a:endParaRPr lang="zh-TW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147803"/>
            <a:ext cx="3898404" cy="24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6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52127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R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島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04856" cy="3505944"/>
          </a:xfrm>
        </p:spPr>
        <p:txBody>
          <a:bodyPr>
            <a:normAutofit/>
          </a:bodyPr>
          <a:lstStyle/>
          <a:p>
            <a:pPr algn="l"/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島上保留熱帶的原始植物林相，也有相當規模的動物園、植物園、水族館。居民較木訥老實，以手工見長，歡迎遊客一起動手自己種植蔬菜、修繕屋舍、打造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用具或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製造器械。</a:t>
            </a:r>
          </a:p>
          <a:p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105318"/>
            <a:ext cx="3826768" cy="24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>I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6000" b="1" dirty="0" smtClean="0">
                <a:latin typeface="標楷體" pitchFamily="65" charset="-120"/>
                <a:ea typeface="標楷體" pitchFamily="65" charset="-120"/>
              </a:rPr>
              <a:t>島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本島與其他島嶼距離較遠、偏處一隅。由於地理位置的關係，可夜觀星象，也有助於思考，整座島嶼佈滿天文館、博物館，以及與科學有關的圖書館，居民偏好沈思，很喜歡與來自各地的哲學家、科學家、心理學家等交換心得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0684" y="4437112"/>
            <a:ext cx="28575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1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AR RGothic1 Black Euro" pitchFamily="18" charset="0"/>
              </a:rPr>
              <a:t>S</a:t>
            </a:r>
            <a:r>
              <a:rPr lang="zh-TW" altLang="en-US" sz="6000" b="1" dirty="0" smtClean="0">
                <a:latin typeface="AR RGothic1 Black Euro" pitchFamily="18" charset="0"/>
              </a:rPr>
              <a:t> </a:t>
            </a:r>
            <a:r>
              <a:rPr lang="zh-TW" altLang="en-US" sz="6000" b="1" dirty="0" smtClean="0"/>
              <a:t>  </a:t>
            </a:r>
            <a:r>
              <a:rPr lang="zh-TW" altLang="zh-TW" sz="6000" b="1" dirty="0" smtClean="0">
                <a:latin typeface="標楷體" pitchFamily="65" charset="-120"/>
                <a:ea typeface="標楷體" pitchFamily="65" charset="-120"/>
              </a:rPr>
              <a:t>島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居民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個性溫和友善，且樂於助人，島上發展出一套與重不同的教育與社會制度。雖然物質條件不是很好，但很願意提供民宿，與各地人士交朋友，讓遊客親身體驗當地民情。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568" y="4077072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92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AR RGothic1 Black Euro" pitchFamily="18" charset="0"/>
              </a:rPr>
              <a:t>A</a:t>
            </a:r>
            <a:r>
              <a:rPr lang="zh-TW" altLang="en-US" sz="6000" b="1" dirty="0" smtClean="0">
                <a:latin typeface="AR RGothic1 Black Euro" pitchFamily="18" charset="0"/>
              </a:rPr>
              <a:t> </a:t>
            </a:r>
            <a:r>
              <a:rPr lang="zh-TW" altLang="en-US" sz="6000" b="1" dirty="0" smtClean="0"/>
              <a:t>  </a:t>
            </a:r>
            <a:r>
              <a:rPr lang="zh-TW" altLang="zh-TW" sz="6000" b="1" dirty="0" smtClean="0">
                <a:latin typeface="標楷體" pitchFamily="65" charset="-120"/>
                <a:ea typeface="標楷體" pitchFamily="65" charset="-120"/>
              </a:rPr>
              <a:t>島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上充滿了小型的劇場、美術館和音樂廳，當地島民除保留傳統的舞蹈、音樂與繪畫，同時也非常歡迎現代創新的作品。許多藝文界的朋友都喜歡來這裡找尋靈感，無論寫作或表演都容易找到同好。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221088"/>
            <a:ext cx="3048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49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3043</Words>
  <Application>Microsoft Office PowerPoint</Application>
  <PresentationFormat>如螢幕大小 (4:3)</PresentationFormat>
  <Paragraphs>263</Paragraphs>
  <Slides>41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自我認識與生涯興趣探索</vt:lpstr>
      <vt:lpstr>愉快的生活經驗</vt:lpstr>
      <vt:lpstr>喜歡的日常活動</vt:lpstr>
      <vt:lpstr>生涯探索</vt:lpstr>
      <vt:lpstr>我的島嶼度假計畫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R  島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I   島</vt:lpstr>
      <vt:lpstr>S   島</vt:lpstr>
      <vt:lpstr>A   島</vt:lpstr>
      <vt:lpstr>C   島</vt:lpstr>
      <vt:lpstr>E   島</vt:lpstr>
      <vt:lpstr>你有興趣的事，是哪些？</vt:lpstr>
      <vt:lpstr>投影片 13</vt:lpstr>
      <vt:lpstr>R I A S E C</vt:lpstr>
      <vt:lpstr> 實做型 (Realistic) </vt:lpstr>
      <vt:lpstr>投影片 16</vt:lpstr>
      <vt:lpstr> 研究型 (Investigative) </vt:lpstr>
      <vt:lpstr>投影片 18</vt:lpstr>
      <vt:lpstr>藝術型 (Artistic)</vt:lpstr>
      <vt:lpstr>投影片 20</vt:lpstr>
      <vt:lpstr> 社交型 (Social) </vt:lpstr>
      <vt:lpstr>投影片 22</vt:lpstr>
      <vt:lpstr> 企業型 (Enterprising) </vt:lpstr>
      <vt:lpstr>投影片 24</vt:lpstr>
      <vt:lpstr>傳統型 (Conventional)</vt:lpstr>
      <vt:lpstr>投影片 26</vt:lpstr>
      <vt:lpstr>生涯興趣量表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Holland’s RIASEC對應UCAN的16職涯類型</vt:lpstr>
      <vt:lpstr>圖片來源</vt:lpstr>
    </vt:vector>
  </TitlesOfParts>
  <Company>CDAC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?瑟平?閎?Ｙ揣</dc:title>
  <dc:creator>CDA</dc:creator>
  <cp:lastModifiedBy>STUT</cp:lastModifiedBy>
  <cp:revision>38</cp:revision>
  <dcterms:created xsi:type="dcterms:W3CDTF">2012-10-12T02:47:11Z</dcterms:created>
  <dcterms:modified xsi:type="dcterms:W3CDTF">2013-10-28T01:12:29Z</dcterms:modified>
</cp:coreProperties>
</file>