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2" r:id="rId3"/>
    <p:sldId id="288" r:id="rId4"/>
    <p:sldId id="283" r:id="rId5"/>
    <p:sldId id="285" r:id="rId6"/>
    <p:sldId id="291" r:id="rId7"/>
    <p:sldId id="286" r:id="rId8"/>
    <p:sldId id="287" r:id="rId9"/>
    <p:sldId id="266" r:id="rId10"/>
    <p:sldId id="262" r:id="rId11"/>
    <p:sldId id="267" r:id="rId12"/>
    <p:sldId id="265" r:id="rId13"/>
    <p:sldId id="269" r:id="rId14"/>
    <p:sldId id="271" r:id="rId15"/>
    <p:sldId id="270" r:id="rId16"/>
    <p:sldId id="272" r:id="rId17"/>
    <p:sldId id="274" r:id="rId18"/>
    <p:sldId id="277" r:id="rId19"/>
    <p:sldId id="275" r:id="rId20"/>
    <p:sldId id="261" r:id="rId21"/>
    <p:sldId id="279" r:id="rId22"/>
    <p:sldId id="258" r:id="rId23"/>
    <p:sldId id="276" r:id="rId24"/>
    <p:sldId id="278" r:id="rId25"/>
    <p:sldId id="259" r:id="rId26"/>
    <p:sldId id="280" r:id="rId27"/>
    <p:sldId id="273" r:id="rId28"/>
    <p:sldId id="263" r:id="rId29"/>
    <p:sldId id="290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0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05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25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19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6DDD9-C5A6-4B86-8733-75B07DC5E462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BF67DA-992D-4EA9-BE33-015681295D09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5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FCAB-9F40-481B-99FE-CDB9C59DF68A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2847975" cy="365125"/>
          </a:xfrm>
        </p:spPr>
        <p:txBody>
          <a:bodyPr/>
          <a:lstStyle/>
          <a:p>
            <a:pPr>
              <a:defRPr/>
            </a:pPr>
            <a:endParaRPr lang="zh-TW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97E4C-769D-432F-835B-0282646B72E3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8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A01E5-4EBE-4A11-8684-EDCBA048197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B22DDA-26CE-4F47-89E5-F6AE202737CD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8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DAF9EF-0B93-4B8A-826A-F29B28B4DC5A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DBC52-7C74-4C3E-A960-C2F26ECEA371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3305EA-5F21-447B-9091-80BD2EE62355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13958-5A1B-48E5-BC70-9F9AD3BE4C38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4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1358F-878F-486D-A875-42C5A0FE337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DDF7A-0695-4589-9F70-8979739B6EE5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973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BCD133-0021-44B4-9D22-A553947938D3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13F45-89FD-4B0C-A2E1-39FA30A96682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5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2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227420-071A-4E50-9523-261C8CB4D31B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3065B-2662-4C6F-AD67-465ED9320311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33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D4AEE-1136-4637-B50D-696809C59737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395D2-8D00-43E6-B976-2DE62BE8B049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9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02B1E0-95CD-46EC-BC7E-08C64BD266DB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2017/2/9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C6DAF-3A2C-4A9B-8F3F-1042EDE03548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6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4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52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38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82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17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38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95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B5910-1761-4A92-90D3-38CED4D71DFE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559E4-2F42-4511-995A-56AF687AA9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138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41056" y="6281275"/>
            <a:ext cx="230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" algn="ctr" fontAlgn="base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95000"/>
              <a:defRPr/>
            </a:pPr>
            <a:endParaRPr kumimoji="1" lang="en-US" altLang="zh-TW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764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ilymail.co.uk/news/article-3309245/Roaring-like-lion-posing-leopardskin-coat-pictures-caught-self-proclaimed-taxidermist-illegally-trading-animal-trophies-internet.html" TargetMode="External"/><Relationship Id="rId3" Type="http://schemas.openxmlformats.org/officeDocument/2006/relationships/hyperlink" Target="https://pixabay.com/en/photos/silence/" TargetMode="External"/><Relationship Id="rId7" Type="http://schemas.openxmlformats.org/officeDocument/2006/relationships/hyperlink" Target="http://www.lifegate.com/people/news/donald-trump-sons-trophy-hunters" TargetMode="External"/><Relationship Id="rId2" Type="http://schemas.openxmlformats.org/officeDocument/2006/relationships/hyperlink" Target="http://www.gigcasa.com/articles/14186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hare.readmoo.com/book/158001" TargetMode="External"/><Relationship Id="rId5" Type="http://schemas.openxmlformats.org/officeDocument/2006/relationships/hyperlink" Target="http://chinesewritersna.com/review/?page_id=18034" TargetMode="External"/><Relationship Id="rId4" Type="http://schemas.openxmlformats.org/officeDocument/2006/relationships/hyperlink" Target="http://tln.nmtl.gov.tw/ch/m2/nmtl_w1_m2_c_2.aspx?person_number=L0700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8054236" cy="3312368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TW" altLang="zh-TW" sz="40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教育部</a:t>
            </a:r>
            <a:r>
              <a:rPr lang="en-US" altLang="zh-TW" sz="40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40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TW" altLang="zh-TW" sz="40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全校型中文閱讀書寫課程革新推動計畫</a:t>
            </a:r>
            <a: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en-US" altLang="zh-TW" sz="3600" b="1" dirty="0" smtClean="0">
                <a:solidFill>
                  <a:schemeClr val="accent3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/>
            </a:r>
            <a:br>
              <a:rPr lang="en-US" altLang="zh-TW" sz="3600" b="1" dirty="0" smtClean="0">
                <a:solidFill>
                  <a:schemeClr val="accent3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lang="zh-TW" altLang="en-US" sz="56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全人觀點</a:t>
            </a:r>
            <a:r>
              <a:rPr lang="en-US" altLang="zh-TW" sz="56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‧</a:t>
            </a:r>
            <a:r>
              <a:rPr lang="zh-TW" altLang="en-US" sz="56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>從心讀寫</a:t>
            </a:r>
            <a:r>
              <a:rPr lang="zh-TW" altLang="en-US" sz="53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zh-TW" altLang="en-US" sz="5300" b="1" spc="300" dirty="0" smtClean="0">
                <a:solidFill>
                  <a:srgbClr val="C00000"/>
                </a:solidFill>
                <a:latin typeface="FangSong" pitchFamily="49" charset="-122"/>
                <a:ea typeface="FangSong" pitchFamily="49" charset="-122"/>
              </a:rPr>
            </a:br>
            <a:endParaRPr lang="zh-TW" altLang="en-US" sz="4900" b="1" spc="0" dirty="0"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3648" y="4365104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algn="ctr">
              <a:spcBef>
                <a:spcPct val="20000"/>
              </a:spcBef>
              <a:buClr>
                <a:srgbClr val="9BBB59"/>
              </a:buClr>
              <a:buSzPct val="95000"/>
              <a:defRPr/>
            </a:pPr>
            <a:endParaRPr lang="en-US" altLang="zh-TW" sz="1200" b="1" dirty="0">
              <a:solidFill>
                <a:srgbClr val="9C525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  <a:p>
            <a:pPr marR="45720" algn="ctr">
              <a:spcBef>
                <a:spcPct val="20000"/>
              </a:spcBef>
              <a:buClr>
                <a:srgbClr val="9BBB59"/>
              </a:buClr>
              <a:buSzPct val="95000"/>
              <a:defRPr/>
            </a:pPr>
            <a:r>
              <a:rPr lang="zh-TW" altLang="en-US" sz="3200" b="1" dirty="0">
                <a:solidFill>
                  <a:srgbClr val="9C525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「</a:t>
            </a:r>
            <a:r>
              <a:rPr lang="zh-TW" altLang="zh-TW" sz="3200" b="1" dirty="0">
                <a:solidFill>
                  <a:srgbClr val="9C525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中文閱讀與表達</a:t>
            </a:r>
            <a:r>
              <a:rPr lang="zh-TW" altLang="en-US" sz="3200" b="1" dirty="0" smtClean="0">
                <a:solidFill>
                  <a:srgbClr val="9C525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」授課教師群</a:t>
            </a:r>
            <a:endParaRPr lang="en-US" altLang="zh-TW" sz="3200" b="1" dirty="0" smtClean="0">
              <a:solidFill>
                <a:srgbClr val="9C525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kumimoji="1" lang="zh-TW" altLang="en-US" sz="2800" spc="300" dirty="0" smtClean="0">
                <a:solidFill>
                  <a:prstClr val="black"/>
                </a:solidFill>
                <a:latin typeface="FangSong" pitchFamily="49" charset="-122"/>
                <a:ea typeface="FangSong" pitchFamily="49" charset="-122"/>
              </a:rPr>
              <a:t>陳憶蘇、熊仙如、林麗美</a:t>
            </a:r>
            <a:endParaRPr kumimoji="1" lang="en-US" altLang="zh-TW" sz="2800" spc="300" dirty="0" smtClean="0">
              <a:solidFill>
                <a:prstClr val="black"/>
              </a:solidFill>
              <a:latin typeface="FangSong" pitchFamily="49" charset="-122"/>
              <a:ea typeface="FangSong" pitchFamily="49" charset="-122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kumimoji="1" lang="zh-TW" altLang="en-US" sz="2800" spc="300" dirty="0" smtClean="0">
                <a:solidFill>
                  <a:prstClr val="black"/>
                </a:solidFill>
                <a:latin typeface="FangSong" pitchFamily="49" charset="-122"/>
                <a:ea typeface="FangSong" pitchFamily="49" charset="-122"/>
              </a:rPr>
              <a:t>陳金英、施寬文、楊雅琪</a:t>
            </a:r>
          </a:p>
          <a:p>
            <a:pPr marR="45720" algn="ctr">
              <a:spcBef>
                <a:spcPct val="20000"/>
              </a:spcBef>
              <a:buClr>
                <a:srgbClr val="9BBB59"/>
              </a:buClr>
              <a:buSzPct val="95000"/>
              <a:defRPr/>
            </a:pPr>
            <a:endParaRPr lang="en-US" altLang="zh-TW" sz="2800" b="1" dirty="0" smtClean="0">
              <a:solidFill>
                <a:srgbClr val="C0000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851920" y="359941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prstClr val="black"/>
                </a:solidFill>
                <a:ea typeface="FangSong"/>
              </a:rPr>
              <a:t>105-2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0696" y="404664"/>
            <a:ext cx="8064896" cy="95410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靜得這樣美，使我彷彿能夠「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看見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」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我的每一舉步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都在推動身邊的空氣，造成一種透明無聲的流動。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2348880"/>
            <a:ext cx="5904656" cy="95410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靜得這樣美，使我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想及孤獨的好處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：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lvl="0"/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它總不會使你過分地囂張。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4221088"/>
            <a:ext cx="7920880" cy="216059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zh-TW" altLang="zh-TW" sz="28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靜得這樣－</a:t>
            </a:r>
            <a:r>
              <a:rPr lang="zh-TW" altLang="zh-TW" sz="2800" b="1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有一種和平的寂寞，溫柔地在身心裡盪漾開來</a:t>
            </a:r>
            <a:r>
              <a:rPr lang="zh-TW" altLang="zh-TW" sz="2800" b="1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；燙過了的日本米酒的滋味，淨白溫熱、盛在精細的小瓷杯裡，獨自對抗著屋外的風雪與粗糲；那樣脆，那樣弱，那樣禁不起的－美。</a:t>
            </a:r>
          </a:p>
        </p:txBody>
      </p:sp>
    </p:spTree>
    <p:extLst>
      <p:ext uri="{BB962C8B-B14F-4D97-AF65-F5344CB8AC3E}">
        <p14:creationId xmlns:p14="http://schemas.microsoft.com/office/powerpoint/2010/main" val="19632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" y="-46194"/>
            <a:ext cx="9144000" cy="69041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矩形 1"/>
          <p:cNvSpPr/>
          <p:nvPr/>
        </p:nvSpPr>
        <p:spPr>
          <a:xfrm>
            <a:off x="323528" y="5229200"/>
            <a:ext cx="5976664" cy="1231106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 smtClean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在群</a:t>
            </a:r>
            <a:r>
              <a:rPr lang="zh-TW" altLang="en-US" sz="3200" dirty="0" smtClean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眾</a:t>
            </a:r>
            <a:r>
              <a:rPr lang="zh-TW" altLang="zh-TW" sz="3200" dirty="0" smtClean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中</a:t>
            </a:r>
            <a:r>
              <a:rPr lang="zh-TW" altLang="zh-TW" sz="3200" dirty="0">
                <a:solidFill>
                  <a:srgbClr val="FFC000"/>
                </a:solidFill>
                <a:latin typeface="+mj-ea"/>
                <a:ea typeface="+mj-ea"/>
                <a:cs typeface="Times New Roman"/>
              </a:rPr>
              <a:t>，</a:t>
            </a:r>
            <a:r>
              <a:rPr lang="zh-TW" altLang="zh-TW" sz="3200" dirty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你生活於當時的</a:t>
            </a:r>
            <a:r>
              <a:rPr lang="zh-TW" altLang="zh-TW" sz="3200" dirty="0" smtClean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時代</a:t>
            </a:r>
            <a:endParaRPr lang="en-US" altLang="zh-TW" sz="3200" dirty="0" smtClean="0">
              <a:solidFill>
                <a:srgbClr val="FFC000"/>
              </a:solidFill>
              <a:latin typeface="FangSong" panose="02010609060101010101" pitchFamily="49" charset="-122"/>
              <a:ea typeface="FangSong" panose="02010609060101010101" pitchFamily="49" charset="-122"/>
              <a:cs typeface="Times New Roman"/>
            </a:endParaRPr>
          </a:p>
          <a:p>
            <a:r>
              <a:rPr lang="zh-TW" altLang="zh-TW" sz="3200" dirty="0" smtClean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在</a:t>
            </a:r>
            <a:r>
              <a:rPr lang="zh-TW" altLang="zh-TW" sz="3200" dirty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孤獨中</a:t>
            </a:r>
            <a:r>
              <a:rPr lang="zh-TW" altLang="zh-TW" sz="3200" dirty="0">
                <a:solidFill>
                  <a:srgbClr val="FFC000"/>
                </a:solidFill>
                <a:latin typeface="+mj-ea"/>
                <a:ea typeface="+mj-ea"/>
                <a:cs typeface="Times New Roman"/>
              </a:rPr>
              <a:t>，</a:t>
            </a:r>
            <a:r>
              <a:rPr lang="zh-TW" altLang="zh-TW" sz="3200" dirty="0">
                <a:solidFill>
                  <a:srgbClr val="FFC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你生活於所有的時代</a:t>
            </a:r>
            <a:r>
              <a:rPr lang="zh-TW" altLang="zh-TW" sz="4200" dirty="0" smtClean="0"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。</a:t>
            </a:r>
            <a:endParaRPr lang="zh-TW" altLang="en-US" sz="42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22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6298" y="404664"/>
            <a:ext cx="5827236" cy="769441"/>
          </a:xfrm>
          <a:prstGeom prst="rect">
            <a:avLst/>
          </a:prstGeom>
          <a:solidFill>
            <a:schemeClr val="accent3">
              <a:lumMod val="50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史諾先生的獵品陳列室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user\Desktop\collage-1803066__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7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rump-cacc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915657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25252" y="162541"/>
            <a:ext cx="8280920" cy="112646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zh-TW" altLang="zh-TW" sz="2800" kern="100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每一個標本旁邊都有他手持獵槍與動物屍身的合照</a:t>
            </a:r>
            <a:r>
              <a:rPr lang="zh-TW" altLang="zh-TW" sz="2800" kern="100" dirty="0" smtClean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kern="100" dirty="0" smtClean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zh-TW" sz="2800" kern="100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有人會對「</a:t>
            </a:r>
            <a:r>
              <a:rPr lang="zh-TW" altLang="zh-TW" sz="2800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死亡的遊戲</a:t>
            </a:r>
            <a:r>
              <a:rPr lang="zh-TW" altLang="zh-TW" sz="2800" kern="100" dirty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」這樣著迷，真叫人吃驚</a:t>
            </a:r>
            <a:r>
              <a:rPr lang="zh-TW" altLang="zh-TW" sz="2800" kern="100" dirty="0" smtClean="0">
                <a:solidFill>
                  <a:schemeClr val="bg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kern="100" dirty="0" smtClean="0">
              <a:solidFill>
                <a:schemeClr val="bg2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19872" y="6525344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http://</a:t>
            </a:r>
            <a:r>
              <a:rPr lang="en-US" altLang="zh-TW" sz="1400" dirty="0" err="1"/>
              <a:t>www.lifegate.com</a:t>
            </a:r>
            <a:r>
              <a:rPr lang="en-US" altLang="zh-TW" sz="1400" dirty="0"/>
              <a:t>/people/news/</a:t>
            </a:r>
            <a:r>
              <a:rPr lang="en-US" altLang="zh-TW" sz="1400" dirty="0" err="1"/>
              <a:t>donald</a:t>
            </a:r>
            <a:r>
              <a:rPr lang="en-US" altLang="zh-TW" sz="1400" dirty="0"/>
              <a:t>-trump-sons-trophy-hunters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766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elephant-1034382_960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81280" y="332656"/>
            <a:ext cx="3066584" cy="267765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vert="horz"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不知道</a:t>
            </a:r>
            <a:r>
              <a:rPr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lvl="0">
              <a:lnSpc>
                <a:spcPct val="12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史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諾</a:t>
            </a: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先生願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願意</a:t>
            </a:r>
            <a:endParaRPr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自己的屍</a:t>
            </a: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</a:t>
            </a:r>
            <a:endParaRPr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endParaRPr lang="en-US" altLang="zh-TW" sz="28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ct val="12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做成</a:t>
            </a:r>
            <a:r>
              <a:rPr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一具標本？</a:t>
            </a:r>
          </a:p>
        </p:txBody>
      </p:sp>
    </p:spTree>
    <p:extLst>
      <p:ext uri="{BB962C8B-B14F-4D97-AF65-F5344CB8AC3E}">
        <p14:creationId xmlns:p14="http://schemas.microsoft.com/office/powerpoint/2010/main" val="29317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15-Under the Eart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4" y="0"/>
            <a:ext cx="9270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藝術家Bruno Walpoth優秀木雕人物設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4" y="-243408"/>
            <a:ext cx="4762500" cy="73448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355976" y="530680"/>
            <a:ext cx="4558299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日本有過一位藝術家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，生前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曾刻好一具木雕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，跟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他本人一模一樣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，只有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頭髮與指甲的部分是等他死後，請人另「栽」上去的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kern="1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ts val="1800"/>
              </a:spcBef>
            </a:pP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是的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，那木雕上的頭髮和指甲是「</a:t>
            </a:r>
            <a:r>
              <a:rPr lang="zh-TW" altLang="zh-TW" sz="3200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」的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kern="1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ts val="1800"/>
              </a:spcBef>
            </a:pP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然而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如果你問我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kern="1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ts val="1800"/>
              </a:spcBef>
            </a:pPr>
            <a:r>
              <a:rPr lang="zh-TW" altLang="zh-TW" sz="3200" kern="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zh-TW" sz="32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真」的是「活」的嗎？</a:t>
            </a:r>
            <a:r>
              <a:rPr lang="zh-TW" altLang="zh-TW" sz="32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200" kern="1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ts val="1200"/>
              </a:spcBef>
            </a:pP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zh-TW" sz="28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卻答不上來</a:t>
            </a:r>
            <a:r>
              <a:rPr lang="zh-TW" altLang="zh-TW" sz="28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kern="1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ts val="1200"/>
              </a:spcBef>
            </a:pPr>
            <a:endParaRPr lang="zh-TW" altLang="zh-TW" sz="2800" kern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568" y="6414352"/>
            <a:ext cx="361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</a:rPr>
              <a:t>www.gigcasa.com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/articles/141861</a:t>
            </a:r>
            <a:endParaRPr lang="zh-TW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268759"/>
            <a:ext cx="7488832" cy="323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噓，讓亡者安息吧</a:t>
            </a:r>
            <a:r>
              <a:rPr lang="zh-TW" altLang="zh-TW" sz="54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5400" kern="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54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帶你去看一支花瓶</a:t>
            </a:r>
            <a:r>
              <a:rPr lang="zh-TW" altLang="zh-TW" sz="54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5400" kern="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54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支</a:t>
            </a:r>
            <a:r>
              <a:rPr lang="zh-TW" altLang="zh-TW" sz="5400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真的象腳做的</a:t>
            </a:r>
            <a:r>
              <a:rPr lang="zh-TW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花瓶。</a:t>
            </a:r>
          </a:p>
        </p:txBody>
      </p:sp>
    </p:spTree>
    <p:extLst>
      <p:ext uri="{BB962C8B-B14F-4D97-AF65-F5344CB8AC3E}">
        <p14:creationId xmlns:p14="http://schemas.microsoft.com/office/powerpoint/2010/main" val="5776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20360"/>
            <a:ext cx="9144793" cy="695613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11560" y="1052736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40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人之異於禽獸幾希？</a:t>
            </a:r>
            <a:endParaRPr lang="en-US" altLang="zh-TW" sz="4000" b="1" dirty="0" smtClean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你可曾聽過動物之間的癡心故事？</a:t>
            </a:r>
            <a:endParaRPr lang="en-US" altLang="zh-TW" sz="4000" b="1" dirty="0" smtClean="0">
              <a:solidFill>
                <a:schemeClr val="accent2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ts val="1200"/>
              </a:spcBef>
            </a:pPr>
            <a:endParaRPr lang="en-US" altLang="zh-TW" sz="4000" b="1" dirty="0" smtClean="0">
              <a:solidFill>
                <a:schemeClr val="accent2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0" y="432508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zh-TW" altLang="en-US" sz="4000" b="1" dirty="0">
                <a:solidFill>
                  <a:srgbClr val="C0504D">
                    <a:lumMod val="50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讓我們來聽聽</a:t>
            </a:r>
            <a:endParaRPr lang="en-US" altLang="zh-TW" sz="4000" b="1" dirty="0">
              <a:solidFill>
                <a:srgbClr val="C0504D">
                  <a:lumMod val="50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0">
              <a:spcBef>
                <a:spcPts val="1200"/>
              </a:spcBef>
            </a:pPr>
            <a:r>
              <a:rPr lang="zh-TW" altLang="en-US" sz="40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象腳花瓶背後</a:t>
            </a:r>
            <a:r>
              <a:rPr lang="zh-TW" altLang="en-US" sz="4000" b="1" dirty="0">
                <a:solidFill>
                  <a:srgbClr val="C00000"/>
                </a:solidFill>
                <a:latin typeface="新細明體"/>
              </a:rPr>
              <a:t>，</a:t>
            </a:r>
            <a:r>
              <a:rPr lang="zh-TW" altLang="en-US" sz="40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不為人知的故事</a:t>
            </a:r>
            <a:r>
              <a:rPr lang="en-US" altLang="zh-TW" sz="40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94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552" y="486999"/>
            <a:ext cx="8032968" cy="646331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花瓶背後的悲傷故事</a:t>
            </a:r>
            <a:r>
              <a:rPr lang="en-US" altLang="zh-TW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癡心的大笨象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521658"/>
            <a:ext cx="8008076" cy="1384995"/>
          </a:xfrm>
          <a:prstGeom prst="rect">
            <a:avLst/>
          </a:prstGeom>
          <a:solidFill>
            <a:schemeClr val="accent3">
              <a:lumMod val="50000"/>
              <a:alpha val="1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…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那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隻象，是隻軟心腸的母象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牠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不能奔躲出槍程之外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，完全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不是因爲牠跑不快，而是因爲牠的小象跑不快。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03648" y="3140968"/>
            <a:ext cx="6891952" cy="954107"/>
          </a:xfrm>
          <a:prstGeom prst="rect">
            <a:avLst/>
          </a:prstGeom>
          <a:solidFill>
            <a:schemeClr val="accent3">
              <a:lumMod val="50000"/>
              <a:alpha val="1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沙塵滾滾之中兩隻象－一大一小－拼命地跑著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。大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的顧著小的，小的哀哀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驚呼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…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4509120"/>
            <a:ext cx="8064896" cy="1643527"/>
          </a:xfrm>
          <a:prstGeom prst="rect">
            <a:avLst/>
          </a:prstGeom>
          <a:solidFill>
            <a:schemeClr val="accent3">
              <a:lumMod val="50000"/>
              <a:alpha val="1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那小小的象影，在一片黃塵裡竟掉過頭來又回到牠母親的身邊</a:t>
            </a:r>
            <a:r>
              <a:rPr lang="zh-TW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。母</a:t>
            </a:r>
            <a:r>
              <a:rPr lang="zh-TW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象終於轟然倒下了，塵土落盡處，母象的屍身恰恰壓在小象的</a:t>
            </a:r>
            <a:r>
              <a:rPr lang="zh-TW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身上</a:t>
            </a:r>
            <a:r>
              <a:rPr lang="en-US" altLang="zh-TW" sz="28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zh-TW" sz="28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734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nimal-341982__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elephant-2011392__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ulip-1392260__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453_50984_6712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33441" r="17325" b="1382"/>
          <a:stretch/>
        </p:blipFill>
        <p:spPr bwMode="auto">
          <a:xfrm>
            <a:off x="251520" y="3212976"/>
            <a:ext cx="3744888" cy="364502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908720"/>
            <a:ext cx="424847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象腳花瓶</a:t>
            </a:r>
            <a:endParaRPr lang="en-US" altLang="zh-TW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algn="r"/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喻麗清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39744" y="515719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簡報製作</a:t>
            </a:r>
            <a:endParaRPr lang="en-US" altLang="zh-TW" sz="2400" dirty="0" smtClean="0">
              <a:solidFill>
                <a:srgbClr val="F79646">
                  <a:lumMod val="75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老師</a:t>
            </a:r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新細明體" panose="02020500000000000000" pitchFamily="18" charset="-120"/>
              </a:rPr>
              <a:t>：</a:t>
            </a:r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熊仙如</a:t>
            </a:r>
            <a:endParaRPr lang="en-US" altLang="zh-TW" sz="2400" dirty="0" smtClean="0">
              <a:solidFill>
                <a:srgbClr val="F79646">
                  <a:lumMod val="75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助理</a:t>
            </a:r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新細明體" panose="02020500000000000000" pitchFamily="18" charset="-120"/>
              </a:rPr>
              <a:t>：</a:t>
            </a:r>
            <a:r>
              <a:rPr lang="zh-TW" altLang="en-US" sz="2400" dirty="0" smtClean="0">
                <a:solidFill>
                  <a:srgbClr val="F79646">
                    <a:lumMod val="75000"/>
                  </a:srgb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吳兆鈞</a:t>
            </a:r>
            <a:endParaRPr lang="zh-TW" altLang="en-US" sz="2400" dirty="0">
              <a:solidFill>
                <a:srgbClr val="F79646">
                  <a:lumMod val="75000"/>
                </a:srgb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53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950370"/>
            <a:ext cx="7920880" cy="2240613"/>
          </a:xfrm>
          <a:prstGeom prst="rect">
            <a:avLst/>
          </a:prstGeom>
          <a:solidFill>
            <a:schemeClr val="accent3">
              <a:lumMod val="50000"/>
              <a:alpha val="1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小象</a:t>
            </a:r>
            <a:r>
              <a:rPr lang="en-US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他悄悄</a:t>
            </a:r>
            <a:r>
              <a:rPr lang="zh-TW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割下了小象的一隻腳。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zh-TW" sz="3600" kern="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</a:t>
            </a:r>
            <a:r>
              <a:rPr lang="zh-TW" altLang="zh-TW" sz="36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就是這支可以插上鮮花的象腳花瓶。</a:t>
            </a:r>
          </a:p>
        </p:txBody>
      </p:sp>
      <p:sp>
        <p:nvSpPr>
          <p:cNvPr id="3" name="矩形 2"/>
          <p:cNvSpPr/>
          <p:nvPr/>
        </p:nvSpPr>
        <p:spPr>
          <a:xfrm>
            <a:off x="683568" y="688339"/>
            <a:ext cx="7920880" cy="646331"/>
          </a:xfrm>
          <a:prstGeom prst="rect">
            <a:avLst/>
          </a:prstGeom>
          <a:solidFill>
            <a:schemeClr val="accent3">
              <a:lumMod val="50000"/>
              <a:alpha val="1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6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母象，做成了一具美麗的非洲象標本。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56279" y="5157192"/>
            <a:ext cx="6359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可以插上鮮花的象腳</a:t>
            </a:r>
            <a:r>
              <a:rPr lang="zh-TW" altLang="en-US" sz="40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花瓶？</a:t>
            </a:r>
            <a:endParaRPr lang="zh-TW" altLang="en-US" sz="40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94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374232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900" dirty="0" smtClean="0"/>
              <a:t>http://</a:t>
            </a:r>
            <a:r>
              <a:rPr lang="en-US" altLang="zh-TW" sz="900" dirty="0" err="1" smtClean="0"/>
              <a:t>www.dailymail.co.uk</a:t>
            </a:r>
            <a:r>
              <a:rPr lang="en-US" altLang="zh-TW" sz="900" dirty="0" smtClean="0"/>
              <a:t>/news/article-3309245/Roaring-like-lion-posing-leopardskin-coat-pictures-caught-self-proclaimed-taxidermist-illegally-trading-animal-trophies-internet.html</a:t>
            </a:r>
            <a:endParaRPr lang="zh-TW" altLang="en-US" sz="900" dirty="0"/>
          </a:p>
        </p:txBody>
      </p:sp>
      <p:pic>
        <p:nvPicPr>
          <p:cNvPr id="1026" name="Picture 2" descr="C:\Users\user\Desktop\2E3EDB8000000578-3309245-Horrific_These_antique_elephant_feet_are_among_the_things_for_sa-m-2_1447003631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848872" cy="499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260648"/>
            <a:ext cx="7848872" cy="954107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當然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它是真的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，看看那幾個腳趾甲，看那粗粗的皺皺的灰皮，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是真的活過的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一隻小象。</a:t>
            </a:r>
          </a:p>
        </p:txBody>
      </p:sp>
    </p:spTree>
    <p:extLst>
      <p:ext uri="{BB962C8B-B14F-4D97-AF65-F5344CB8AC3E}">
        <p14:creationId xmlns:p14="http://schemas.microsoft.com/office/powerpoint/2010/main" val="2028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016桌面\圖片\心理雙歧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0624"/>
            <a:ext cx="5943600" cy="59436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876256" y="764704"/>
            <a:ext cx="1661993" cy="518457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b="1" dirty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怎樣的標準才是「</a:t>
            </a:r>
            <a:r>
              <a:rPr lang="zh-TW" altLang="en-US" sz="32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真</a:t>
            </a:r>
            <a:r>
              <a:rPr lang="zh-TW" altLang="en-US" sz="3200" b="1" dirty="0" smtClean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」的？</a:t>
            </a:r>
            <a:endParaRPr lang="en-US" altLang="zh-TW" sz="3200" b="1" dirty="0">
              <a:solidFill>
                <a:prstClr val="black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lvl="0">
              <a:lnSpc>
                <a:spcPct val="150000"/>
              </a:lnSpc>
            </a:pPr>
            <a:r>
              <a:rPr lang="zh-TW" altLang="en-US" sz="3200" b="1" dirty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怎樣的樣態才是「</a:t>
            </a:r>
            <a:r>
              <a:rPr lang="zh-TW" altLang="en-US" sz="32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活</a:t>
            </a:r>
            <a:r>
              <a:rPr lang="zh-TW" altLang="en-US" sz="3200" b="1" dirty="0" smtClean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」著？</a:t>
            </a:r>
            <a:endParaRPr lang="en-US" altLang="zh-TW" sz="3200" b="1" dirty="0">
              <a:solidFill>
                <a:prstClr val="black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8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antler-862846_960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87424"/>
            <a:ext cx="12140848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3528" y="260648"/>
            <a:ext cx="3661580" cy="470898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將動物的軀體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製成標本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掛在牆上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是否只為了證明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牠們</a:t>
            </a:r>
            <a:r>
              <a:rPr lang="zh-TW" alt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曾經真的活過</a:t>
            </a:r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？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而今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牠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的</a:t>
            </a:r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軀體</a:t>
            </a:r>
            <a:endParaRPr lang="en-US" altLang="zh-TW" sz="3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牠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的生命</a:t>
            </a:r>
          </a:p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已完全為</a:t>
            </a: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你所擁有</a:t>
            </a:r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？</a:t>
            </a:r>
            <a:endParaRPr lang="zh-TW" altLang="en-US" sz="3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3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453_50984_671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2" y="416136"/>
            <a:ext cx="6411340" cy="6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259112" y="427608"/>
            <a:ext cx="1354217" cy="611808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</p:spPr>
        <p:txBody>
          <a:bodyPr vert="eaVert" wrap="square">
            <a:spAutoFit/>
          </a:bodyPr>
          <a:lstStyle/>
          <a:p>
            <a:pPr marL="180000"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這是</a:t>
            </a:r>
            <a:r>
              <a:rPr lang="zh-CN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肯亞北部</a:t>
            </a:r>
            <a:r>
              <a:rPr lang="zh-CN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一頭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被殺的</a:t>
            </a:r>
            <a:r>
              <a:rPr lang="zh-CN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大象的腳</a:t>
            </a:r>
            <a:r>
              <a:rPr lang="zh-CN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000">
              <a:spcBef>
                <a:spcPts val="1200"/>
              </a:spcBef>
              <a:spcAft>
                <a:spcPts val="1200"/>
              </a:spcAft>
            </a:pPr>
            <a:r>
              <a:rPr lang="zh-CN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象腳通常被用來</a:t>
            </a:r>
            <a:r>
              <a:rPr lang="zh-TW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製</a:t>
            </a:r>
            <a:r>
              <a:rPr lang="zh-CN" altLang="en-US" sz="2800" b="1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作廢紙箱和傘架等</a:t>
            </a:r>
            <a:r>
              <a:rPr lang="zh-CN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81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793" cy="710140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4804" y="620688"/>
            <a:ext cx="7992888" cy="58477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啊，靜得多好，叫人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心上帶點兒微疼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575952" y="1844824"/>
            <a:ext cx="7992888" cy="184665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我漸漸瞭解，爲什麽外面必須是個車馬喧嚷的世界，爲什麽要有鳥鳴犬吠來劃破松竹的清寂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－因爲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70240" y="4293096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在一片極靜當中，我們的良心就要聽見無數的亡魂來訴說他們的故事了；而那些故事，是要追索我們感情的債的！</a:t>
            </a:r>
          </a:p>
        </p:txBody>
      </p:sp>
    </p:spTree>
    <p:extLst>
      <p:ext uri="{BB962C8B-B14F-4D97-AF65-F5344CB8AC3E}">
        <p14:creationId xmlns:p14="http://schemas.microsoft.com/office/powerpoint/2010/main" val="3004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shotgun-1503130__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57706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9512" y="332656"/>
            <a:ext cx="3312368" cy="156966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你可</a:t>
            </a:r>
            <a:r>
              <a:rPr lang="zh-TW" altLang="zh-TW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願意</a:t>
            </a:r>
            <a:endParaRPr lang="en-US" altLang="zh-TW" sz="32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  <a:cs typeface="Times New Roman"/>
            </a:endParaRPr>
          </a:p>
          <a:p>
            <a:r>
              <a:rPr lang="zh-TW" altLang="zh-TW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把</a:t>
            </a:r>
            <a:r>
              <a:rPr lang="zh-TW" altLang="zh-TW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自己的屍</a:t>
            </a:r>
            <a:r>
              <a:rPr lang="zh-TW" altLang="zh-TW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身</a:t>
            </a:r>
            <a:endParaRPr lang="en-US" altLang="zh-TW" sz="32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  <a:cs typeface="Times New Roman"/>
            </a:endParaRPr>
          </a:p>
          <a:p>
            <a:r>
              <a:rPr lang="zh-TW" altLang="zh-TW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也做成</a:t>
            </a:r>
            <a:r>
              <a:rPr lang="zh-TW" altLang="zh-TW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  <a:cs typeface="Times New Roman"/>
              </a:rPr>
              <a:t>一具標本？</a:t>
            </a:r>
            <a:endParaRPr lang="zh-TW" altLang="en-US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49070"/>
            <a:ext cx="9144793" cy="695613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920379" y="260648"/>
            <a:ext cx="3303240" cy="830997"/>
          </a:xfrm>
          <a:prstGeom prst="rect">
            <a:avLst/>
          </a:prstGeom>
          <a:solidFill>
            <a:schemeClr val="accent3">
              <a:lumMod val="50000"/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延伸思考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528" y="1375896"/>
            <a:ext cx="8496944" cy="4985980"/>
          </a:xfrm>
          <a:prstGeom prst="rect">
            <a:avLst/>
          </a:prstGeom>
          <a:solidFill>
            <a:schemeClr val="accent2">
              <a:lumMod val="75000"/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中作者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到「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靜得太好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」、「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靜得多好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」，卻又各有不同，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？請說明作者的用意何在？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試根據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明：「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在群眾中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你生活於當時的時</a:t>
            </a:r>
            <a:endParaRPr lang="en-US" altLang="zh-CN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在孤獨中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，你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生活於所有的時代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。」這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句話的</a:t>
            </a:r>
            <a:endParaRPr lang="en-US" altLang="zh-CN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含義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CN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CN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中作者提到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一位日本藝術家的故事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，你覺得作者 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的用意</a:t>
            </a:r>
            <a:r>
              <a:rPr lang="zh-CN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是什麼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altLang="zh-C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36000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AutoNum type="arabicPeriod" startAt="4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一支「可以插上鮮花的象腳花瓶」給你什麼感覺？獵人散盡收藏，卻獨在遺囑中指定要將象腳花瓶捐給博物館，你認為他的用意是什麼？請分享己見。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1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483768" y="33265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圖文參考資料來源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4294967295"/>
          </p:nvPr>
        </p:nvSpPr>
        <p:spPr>
          <a:xfrm>
            <a:off x="395536" y="1196752"/>
            <a:ext cx="8280920" cy="5472608"/>
          </a:xfrm>
        </p:spPr>
        <p:txBody>
          <a:bodyPr vert="horz">
            <a:normAutofit fontScale="92500"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藝術家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Bruno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Walpoth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優秀木雕人物設計作品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欣賞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://</a:t>
            </a:r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www.gigcasa.com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/articles/141861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pixabay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免費圖庫</a:t>
            </a:r>
            <a:r>
              <a:rPr lang="en-US" altLang="zh-TW" sz="2400" dirty="0" smtClean="0">
                <a:hlinkClick r:id="rId3"/>
              </a:rPr>
              <a:t>https</a:t>
            </a:r>
            <a:r>
              <a:rPr lang="en-US" altLang="zh-TW" sz="2400" dirty="0">
                <a:hlinkClick r:id="rId3"/>
              </a:rPr>
              <a:t>://</a:t>
            </a:r>
            <a:r>
              <a:rPr lang="en-US" altLang="zh-TW" sz="2400" dirty="0" err="1" smtClean="0">
                <a:hlinkClick r:id="rId3"/>
              </a:rPr>
              <a:t>pixabay.com</a:t>
            </a:r>
            <a:r>
              <a:rPr lang="en-US" altLang="zh-TW" sz="2400" dirty="0" smtClean="0">
                <a:hlinkClick r:id="rId3"/>
              </a:rPr>
              <a:t>/</a:t>
            </a:r>
            <a:r>
              <a:rPr lang="en-US" altLang="zh-TW" sz="2400" dirty="0" err="1" smtClean="0">
                <a:hlinkClick r:id="rId3"/>
              </a:rPr>
              <a:t>en</a:t>
            </a:r>
            <a:r>
              <a:rPr lang="en-US" altLang="zh-TW" sz="2400" dirty="0" smtClean="0">
                <a:hlinkClick r:id="rId3"/>
              </a:rPr>
              <a:t>/photos/silence/</a:t>
            </a:r>
            <a:endParaRPr lang="en-US" altLang="zh-TW" sz="2400" dirty="0" smtClean="0"/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台灣文學網</a:t>
            </a:r>
            <a:r>
              <a:rPr lang="en-US" altLang="zh-TW" sz="2400" dirty="0">
                <a:hlinkClick r:id="rId4"/>
              </a:rPr>
              <a:t>http://</a:t>
            </a:r>
            <a:r>
              <a:rPr lang="en-US" altLang="zh-TW" sz="2400" dirty="0" err="1">
                <a:hlinkClick r:id="rId4"/>
              </a:rPr>
              <a:t>tln.nmtl.gov.tw</a:t>
            </a:r>
            <a:r>
              <a:rPr lang="en-US" altLang="zh-TW" sz="2400" dirty="0">
                <a:hlinkClick r:id="rId4"/>
              </a:rPr>
              <a:t>/</a:t>
            </a:r>
            <a:r>
              <a:rPr lang="en-US" altLang="zh-TW" sz="2400" dirty="0" err="1">
                <a:hlinkClick r:id="rId4"/>
              </a:rPr>
              <a:t>ch</a:t>
            </a:r>
            <a:r>
              <a:rPr lang="en-US" altLang="zh-TW" sz="2400" dirty="0">
                <a:hlinkClick r:id="rId4"/>
              </a:rPr>
              <a:t>/</a:t>
            </a:r>
            <a:r>
              <a:rPr lang="en-US" altLang="zh-TW" sz="2400" dirty="0" err="1">
                <a:hlinkClick r:id="rId4"/>
              </a:rPr>
              <a:t>m2</a:t>
            </a:r>
            <a:r>
              <a:rPr lang="en-US" altLang="zh-TW" sz="2400" dirty="0">
                <a:hlinkClick r:id="rId4"/>
              </a:rPr>
              <a:t>/</a:t>
            </a:r>
            <a:r>
              <a:rPr lang="en-US" altLang="zh-TW" sz="2400" dirty="0" err="1">
                <a:hlinkClick r:id="rId4"/>
              </a:rPr>
              <a:t>nmtl_w1_m2_c_2.aspx?person_number</a:t>
            </a:r>
            <a:r>
              <a:rPr lang="en-US" altLang="zh-TW" sz="2400" dirty="0">
                <a:hlinkClick r:id="rId4"/>
              </a:rPr>
              <a:t>=</a:t>
            </a:r>
            <a:r>
              <a:rPr lang="en-US" altLang="zh-TW" sz="2400" dirty="0" err="1">
                <a:hlinkClick r:id="rId4"/>
              </a:rPr>
              <a:t>L07001</a:t>
            </a:r>
            <a:endParaRPr lang="en-US" altLang="zh-TW" sz="2400" dirty="0"/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北美華文作家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協會</a:t>
            </a:r>
            <a:r>
              <a:rPr lang="zh-TW" altLang="en-US" sz="2400" dirty="0" smtClean="0">
                <a:hlinkClick r:id="rId5"/>
              </a:rPr>
              <a:t>       </a:t>
            </a:r>
            <a:r>
              <a:rPr lang="en-US" altLang="zh-TW" sz="2400" dirty="0">
                <a:hlinkClick r:id="rId5"/>
              </a:rPr>
              <a:t>http://</a:t>
            </a:r>
            <a:r>
              <a:rPr lang="en-US" altLang="zh-TW" sz="2400" dirty="0" err="1">
                <a:hlinkClick r:id="rId5"/>
              </a:rPr>
              <a:t>chinesewritersna.com</a:t>
            </a:r>
            <a:r>
              <a:rPr lang="en-US" altLang="zh-TW" sz="2400" dirty="0">
                <a:hlinkClick r:id="rId5"/>
              </a:rPr>
              <a:t>/review/?</a:t>
            </a:r>
            <a:r>
              <a:rPr lang="en-US" altLang="zh-TW" sz="2400" dirty="0" err="1">
                <a:hlinkClick r:id="rId5"/>
              </a:rPr>
              <a:t>page_id</a:t>
            </a:r>
            <a:r>
              <a:rPr lang="en-US" altLang="zh-TW" sz="2400" dirty="0">
                <a:hlinkClick r:id="rId5"/>
              </a:rPr>
              <a:t>=18034</a:t>
            </a:r>
            <a:endParaRPr lang="en-US" altLang="zh-TW" sz="2400" dirty="0"/>
          </a:p>
          <a:p>
            <a:r>
              <a:rPr lang="en-US" altLang="zh-TW" sz="2400" dirty="0">
                <a:hlinkClick r:id="rId6"/>
              </a:rPr>
              <a:t>https://</a:t>
            </a:r>
            <a:r>
              <a:rPr lang="en-US" altLang="zh-TW" sz="2400" dirty="0" err="1">
                <a:hlinkClick r:id="rId6"/>
              </a:rPr>
              <a:t>share.readmoo.com</a:t>
            </a:r>
            <a:r>
              <a:rPr lang="en-US" altLang="zh-TW" sz="2400" dirty="0">
                <a:hlinkClick r:id="rId6"/>
              </a:rPr>
              <a:t>/book/158001</a:t>
            </a:r>
            <a:endParaRPr lang="en-US" altLang="zh-TW" sz="2400" dirty="0"/>
          </a:p>
          <a:p>
            <a:r>
              <a:rPr lang="en-US" altLang="zh-TW" sz="2400" dirty="0" smtClean="0">
                <a:hlinkClick r:id="rId7"/>
              </a:rPr>
              <a:t>http</a:t>
            </a:r>
            <a:r>
              <a:rPr lang="en-US" altLang="zh-TW" sz="2400" dirty="0">
                <a:hlinkClick r:id="rId7"/>
              </a:rPr>
              <a:t>://</a:t>
            </a:r>
            <a:r>
              <a:rPr lang="en-US" altLang="zh-TW" sz="2400" dirty="0" err="1" smtClean="0">
                <a:hlinkClick r:id="rId7"/>
              </a:rPr>
              <a:t>www.lifegate.com</a:t>
            </a:r>
            <a:r>
              <a:rPr lang="en-US" altLang="zh-TW" sz="2400" dirty="0" smtClean="0">
                <a:hlinkClick r:id="rId7"/>
              </a:rPr>
              <a:t>/people/news/</a:t>
            </a:r>
            <a:r>
              <a:rPr lang="en-US" altLang="zh-TW" sz="2400" dirty="0" err="1" smtClean="0">
                <a:hlinkClick r:id="rId7"/>
              </a:rPr>
              <a:t>donald</a:t>
            </a:r>
            <a:r>
              <a:rPr lang="en-US" altLang="zh-TW" sz="2400" dirty="0" smtClean="0">
                <a:hlinkClick r:id="rId7"/>
              </a:rPr>
              <a:t>-trump-sons-trophy-hunters</a:t>
            </a:r>
            <a:endParaRPr lang="en-US" altLang="zh-TW" sz="2400" dirty="0" smtClean="0"/>
          </a:p>
          <a:p>
            <a:r>
              <a:rPr lang="en-US" altLang="zh-TW" sz="2400" dirty="0">
                <a:hlinkClick r:id="rId8"/>
              </a:rPr>
              <a:t>http://</a:t>
            </a:r>
            <a:r>
              <a:rPr lang="en-US" altLang="zh-TW" sz="2400" dirty="0" smtClean="0">
                <a:hlinkClick r:id="rId8"/>
              </a:rPr>
              <a:t>www.dailymail.co.uk/news/article-3309245/Roaring-like-lion-posing-leopardskin-coat-pictures-caught-self-proclaimed-taxidermist-illegally-trading-animal-trophies-internet.html</a:t>
            </a:r>
            <a:endParaRPr lang="en-US" altLang="zh-TW" sz="2400" dirty="0" smtClean="0"/>
          </a:p>
          <a:p>
            <a:pPr>
              <a:buNone/>
            </a:pPr>
            <a:endParaRPr lang="en-US" altLang="zh-TW" sz="2400" dirty="0" smtClean="0"/>
          </a:p>
          <a:p>
            <a:endParaRPr lang="en-US" altLang="zh-TW" sz="2400" dirty="0" smtClean="0"/>
          </a:p>
          <a:p>
            <a:pPr>
              <a:buNone/>
            </a:pPr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896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32040" y="908720"/>
            <a:ext cx="27286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喻麗清</a:t>
            </a:r>
          </a:p>
        </p:txBody>
      </p:sp>
    </p:spTree>
    <p:extLst>
      <p:ext uri="{BB962C8B-B14F-4D97-AF65-F5344CB8AC3E}">
        <p14:creationId xmlns:p14="http://schemas.microsoft.com/office/powerpoint/2010/main" val="28227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" y="-1"/>
            <a:ext cx="9144000" cy="685799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96898" y="364031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生平經歷</a:t>
            </a:r>
            <a:endParaRPr lang="zh-TW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1595069"/>
            <a:ext cx="792088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1945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lang="en-US" altLang="zh-TW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24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日生於浙江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杭州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臺北醫學大學藥學系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畢業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曾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任上海同濟大學海外華文研究所特約研究員，並為世界海外華文女作家協會會長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現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旅居美國，為北美中華新文藝協學會副理事長、美國青樹教育基金會副主席。</a:t>
            </a:r>
          </a:p>
        </p:txBody>
      </p:sp>
    </p:spTree>
    <p:extLst>
      <p:ext uri="{BB962C8B-B14F-4D97-AF65-F5344CB8AC3E}">
        <p14:creationId xmlns:p14="http://schemas.microsoft.com/office/powerpoint/2010/main" val="12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401"/>
            <a:ext cx="9144793" cy="685859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116713" y="476672"/>
            <a:ext cx="5054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創作特色及成就</a:t>
            </a:r>
            <a:endParaRPr lang="zh-TW" altLang="en-US" sz="54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1" y="1982758"/>
            <a:ext cx="820891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創作文類以散文為主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，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另有詩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、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小說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、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兒童文學等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，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也從事翻譯及編選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。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作品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篇幅多不長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，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予人一種意韻幽遠之感，被譽為「</a:t>
            </a:r>
            <a:r>
              <a:rPr lang="zh-TW" altLang="en-US" sz="36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散文作家寫意派代表</a:t>
            </a: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」</a:t>
            </a:r>
            <a:endParaRPr lang="en-US" altLang="zh-TW" sz="3600" dirty="0" smtClean="0">
              <a:solidFill>
                <a:schemeClr val="accent3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曾獲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中國文藝協會文藝獎章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、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新聞局優良著作金鼎獎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、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兒童文學小太陽金鼎獎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，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行政院文建會最佳少兒著作獎</a:t>
            </a:r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zh-TW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99592" y="363560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作品－</a:t>
            </a:r>
            <a:r>
              <a:rPr lang="zh-TW" altLang="en-US" sz="4800" dirty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兒童文學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-672" r="-537" b="-369"/>
          <a:stretch/>
        </p:blipFill>
        <p:spPr>
          <a:xfrm>
            <a:off x="395536" y="2564607"/>
            <a:ext cx="3024000" cy="3492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39" y="1628800"/>
            <a:ext cx="2738108" cy="3486161"/>
          </a:xfrm>
          <a:prstGeom prst="rect">
            <a:avLst/>
          </a:prstGeom>
        </p:spPr>
      </p:pic>
      <p:pic>
        <p:nvPicPr>
          <p:cNvPr id="2050" name="Picture 2" descr="「喻麗清 作品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84" y="923774"/>
            <a:ext cx="2680717" cy="34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07489" y="6171829"/>
            <a:ext cx="224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prstClr val="black"/>
                </a:solidFill>
                <a:ea typeface="FangSong"/>
              </a:rPr>
              <a:t>1998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17457" y="4449679"/>
            <a:ext cx="224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prstClr val="black"/>
                </a:solidFill>
                <a:ea typeface="FangSong"/>
              </a:rPr>
              <a:t>2005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95208" y="5301208"/>
            <a:ext cx="224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prstClr val="black"/>
                </a:solidFill>
                <a:ea typeface="FangSong"/>
              </a:rPr>
              <a:t>2001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55576" y="336128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prstClr val="black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作品－散文集</a:t>
            </a:r>
            <a:endParaRPr lang="zh-TW" altLang="en-US" sz="4800" dirty="0">
              <a:solidFill>
                <a:prstClr val="black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84967" y="617448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prstClr val="black"/>
                </a:solidFill>
                <a:ea typeface="FangSong"/>
              </a:rPr>
              <a:t>(2004)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50397"/>
            <a:ext cx="3242818" cy="39268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50397"/>
            <a:ext cx="3168352" cy="392687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401321" y="606863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smtClean="0">
                <a:solidFill>
                  <a:prstClr val="black"/>
                </a:solidFill>
                <a:ea typeface="FangSong"/>
              </a:rPr>
              <a:t>(2006)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museum-1287118_960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067944" y="5877272"/>
            <a:ext cx="4572000" cy="70788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>
            <a:spAutoFit/>
          </a:bodyPr>
          <a:lstStyle/>
          <a:p>
            <a:pPr lvl="0" algn="ctr"/>
            <a:r>
              <a:rPr lang="zh-TW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啊</a:t>
            </a:r>
            <a:r>
              <a:rPr lang="zh-TW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r>
              <a:rPr lang="zh-TW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真是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靜</a:t>
            </a:r>
            <a:r>
              <a:rPr lang="zh-TW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得太好</a:t>
            </a:r>
            <a:r>
              <a:rPr lang="zh-TW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5039544" y="4448528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一個「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靜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」字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寫感受，貫串全篇。</a:t>
            </a:r>
          </a:p>
        </p:txBody>
      </p:sp>
    </p:spTree>
    <p:extLst>
      <p:ext uri="{BB962C8B-B14F-4D97-AF65-F5344CB8AC3E}">
        <p14:creationId xmlns:p14="http://schemas.microsoft.com/office/powerpoint/2010/main" val="40117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744576" y="4709808"/>
            <a:ext cx="3013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的感覺是</a:t>
            </a:r>
            <a:r>
              <a:rPr lang="en-US" altLang="zh-TW" sz="44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44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2" y="1772816"/>
            <a:ext cx="352839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42574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想像一下</a:t>
            </a:r>
            <a:r>
              <a:rPr lang="en-US" altLang="zh-TW" sz="4400" b="1" dirty="0" smtClean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…</a:t>
            </a:r>
            <a:endParaRPr lang="zh-TW" altLang="en-US" sz="44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10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1152</Words>
  <Application>Microsoft Office PowerPoint</Application>
  <PresentationFormat>如螢幕大小 (4:3)</PresentationFormat>
  <Paragraphs>119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41" baseType="lpstr">
      <vt:lpstr>FangSong</vt:lpstr>
      <vt:lpstr>微軟正黑體</vt:lpstr>
      <vt:lpstr>新細明體</vt:lpstr>
      <vt:lpstr>標楷體</vt:lpstr>
      <vt:lpstr>Arial</vt:lpstr>
      <vt:lpstr>Calibri</vt:lpstr>
      <vt:lpstr>Century Gothic</vt:lpstr>
      <vt:lpstr>Courier New</vt:lpstr>
      <vt:lpstr>Palatino Linotype</vt:lpstr>
      <vt:lpstr>Times New Roman</vt:lpstr>
      <vt:lpstr>Wingdings</vt:lpstr>
      <vt:lpstr>Office 佈景主題</vt:lpstr>
      <vt:lpstr>高階主管</vt:lpstr>
      <vt:lpstr> 教育部 全校型中文閱讀書寫課程革新推動計畫  全人觀點‧從心讀寫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58</cp:revision>
  <dcterms:created xsi:type="dcterms:W3CDTF">2017-02-02T06:35:22Z</dcterms:created>
  <dcterms:modified xsi:type="dcterms:W3CDTF">2017-02-09T07:38:38Z</dcterms:modified>
</cp:coreProperties>
</file>