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DD254-B81D-4844-BF15-6D35045FC1FF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86E37-ED2D-4643-93EB-C2ACAA78A2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DD254-B81D-4844-BF15-6D35045FC1FF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86E37-ED2D-4643-93EB-C2ACAA78A2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DD254-B81D-4844-BF15-6D35045FC1FF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86E37-ED2D-4643-93EB-C2ACAA78A2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DD254-B81D-4844-BF15-6D35045FC1FF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86E37-ED2D-4643-93EB-C2ACAA78A2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DD254-B81D-4844-BF15-6D35045FC1FF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86E37-ED2D-4643-93EB-C2ACAA78A2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DD254-B81D-4844-BF15-6D35045FC1FF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86E37-ED2D-4643-93EB-C2ACAA78A2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DD254-B81D-4844-BF15-6D35045FC1FF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86E37-ED2D-4643-93EB-C2ACAA78A2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DD254-B81D-4844-BF15-6D35045FC1FF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86E37-ED2D-4643-93EB-C2ACAA78A2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DD254-B81D-4844-BF15-6D35045FC1FF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86E37-ED2D-4643-93EB-C2ACAA78A2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DD254-B81D-4844-BF15-6D35045FC1FF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86E37-ED2D-4643-93EB-C2ACAA78A2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DD254-B81D-4844-BF15-6D35045FC1FF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86E37-ED2D-4643-93EB-C2ACAA78A2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40DD254-B81D-4844-BF15-6D35045FC1FF}" type="datetimeFigureOut">
              <a:rPr lang="zh-TW" altLang="en-US" smtClean="0"/>
              <a:t>2016/12/25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1886E37-ED2D-4643-93EB-C2ACAA78A2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7406640" cy="1472184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</a:rPr>
              <a:t>工程倫理與社會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b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tx1"/>
                </a:solidFill>
              </a:rPr>
              <a:t/>
            </a:r>
            <a:br>
              <a:rPr lang="en-US" altLang="zh-TW" sz="2800" dirty="0" smtClean="0">
                <a:solidFill>
                  <a:schemeClr val="tx1"/>
                </a:solidFill>
              </a:rPr>
            </a:br>
            <a:r>
              <a:rPr lang="zh-TW" altLang="en-US" sz="2800" dirty="0" smtClean="0">
                <a:solidFill>
                  <a:schemeClr val="tx1"/>
                </a:solidFill>
              </a:rPr>
              <a:t>         </a:t>
            </a:r>
            <a:r>
              <a:rPr lang="zh-TW" altLang="zh-TW" sz="2800" dirty="0" smtClean="0">
                <a:solidFill>
                  <a:schemeClr val="accent3"/>
                </a:solidFill>
              </a:rPr>
              <a:t>氣爆事件</a:t>
            </a:r>
            <a:r>
              <a:rPr lang="zh-TW" altLang="zh-TW" sz="2800" dirty="0" smtClean="0">
                <a:solidFill>
                  <a:schemeClr val="accent3"/>
                </a:solidFill>
              </a:rPr>
              <a:t>的發生背景與經過</a:t>
            </a:r>
            <a:endParaRPr lang="zh-TW" altLang="en-US" sz="2800" dirty="0">
              <a:solidFill>
                <a:schemeClr val="accent3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7406640" cy="1752600"/>
          </a:xfrm>
        </p:spPr>
        <p:txBody>
          <a:bodyPr>
            <a:normAutofit/>
          </a:bodyPr>
          <a:lstStyle/>
          <a:p>
            <a:endParaRPr lang="en-US" altLang="zh-TW" sz="1800" dirty="0" smtClean="0"/>
          </a:p>
          <a:p>
            <a:r>
              <a:rPr lang="zh-TW" altLang="en-US" sz="2400" dirty="0" smtClean="0"/>
              <a:t>班級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化材三</a:t>
            </a:r>
            <a:r>
              <a:rPr lang="zh-TW" altLang="en-US" sz="2400" dirty="0" smtClean="0"/>
              <a:t>乙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組員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張楷義、王家勛、王宏嘉、黃琦芳、謝家楹</a:t>
            </a:r>
            <a:endParaRPr lang="en-US" altLang="zh-TW" sz="2400" dirty="0" smtClean="0"/>
          </a:p>
          <a:p>
            <a:endParaRPr lang="en-US" altLang="zh-TW" sz="1800" dirty="0" smtClean="0"/>
          </a:p>
        </p:txBody>
      </p:sp>
      <p:pic>
        <p:nvPicPr>
          <p:cNvPr id="13316" name="Picture 4" descr="https://image2.thenewslens.com/2014/08/AP745935067751.jpg?fit=crop&amp;h=600&amp;q=100&amp;w=1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933056"/>
            <a:ext cx="4410067" cy="2646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0070C0"/>
                </a:solidFill>
              </a:rPr>
              <a:t>一</a:t>
            </a:r>
            <a:r>
              <a:rPr lang="en-US" altLang="zh-TW" sz="4400" dirty="0" smtClean="0">
                <a:solidFill>
                  <a:srgbClr val="0070C0"/>
                </a:solidFill>
              </a:rPr>
              <a:t>.</a:t>
            </a:r>
            <a:r>
              <a:rPr lang="zh-TW" altLang="en-US" sz="4400" dirty="0" smtClean="0">
                <a:solidFill>
                  <a:srgbClr val="0070C0"/>
                </a:solidFill>
              </a:rPr>
              <a:t>背景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052736"/>
            <a:ext cx="7498080" cy="4800600"/>
          </a:xfrm>
        </p:spPr>
        <p:txBody>
          <a:bodyPr/>
          <a:lstStyle/>
          <a:p>
            <a:r>
              <a:rPr lang="zh-TW" altLang="zh-TW" dirty="0" smtClean="0"/>
              <a:t> </a:t>
            </a:r>
            <a:r>
              <a:rPr lang="zh-TW" altLang="zh-TW" sz="1800" dirty="0" smtClean="0"/>
              <a:t>首先，我們先談談氣體管線的配置。為了輸送氣體，從「送氣端（源頭）」到「使用端（接收者）」，一般會使用「加壓控制」的方式傳輸，而加壓的原理，就是「高壓」會往「低壓」流</a:t>
            </a:r>
            <a:r>
              <a:rPr lang="zh-TW" altLang="zh-TW" sz="1800" dirty="0" smtClean="0"/>
              <a:t>。</a:t>
            </a:r>
            <a:r>
              <a:rPr lang="zh-TW" altLang="zh-TW" sz="1800" dirty="0" smtClean="0"/>
              <a:t>在這過程中，除了控壓以外，還會有抓漏與偵測失壓的儀器設備，以及能夠快速關閉閥門 （</a:t>
            </a:r>
            <a:r>
              <a:rPr lang="en-US" altLang="zh-TW" sz="1800" dirty="0" smtClean="0"/>
              <a:t>valve</a:t>
            </a:r>
            <a:r>
              <a:rPr lang="zh-TW" altLang="zh-TW" sz="1800" dirty="0" smtClean="0"/>
              <a:t>）的安全裝置。在美國，</a:t>
            </a:r>
            <a:r>
              <a:rPr lang="en-US" altLang="zh-TW" sz="1800" dirty="0" smtClean="0"/>
              <a:t> National Fire Protection Agency (NFPA) 85 </a:t>
            </a:r>
            <a:r>
              <a:rPr lang="zh-TW" altLang="zh-TW" sz="1800" dirty="0" smtClean="0"/>
              <a:t>對燃料使用管線配置和自動安全控制系統都有嚴格的規範，配合上一段所舉例子，一般符合規定的配置圖如下</a:t>
            </a:r>
            <a:r>
              <a:rPr lang="zh-TW" altLang="zh-TW" sz="1800" dirty="0" smtClean="0"/>
              <a:t>：</a:t>
            </a:r>
            <a:endParaRPr lang="zh-TW" altLang="zh-TW" sz="1800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4" name="圖片 3" descr="https://image1.thenewslens.com/2014/08/01-1024x305.png?q=100&amp;w=7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861048"/>
            <a:ext cx="714629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>
                <a:latin typeface="+mj-ea"/>
                <a:ea typeface="+mj-ea"/>
              </a:rPr>
              <a:t>根據</a:t>
            </a:r>
            <a:r>
              <a:rPr lang="en-US" altLang="zh-TW" sz="2000" dirty="0" smtClean="0">
                <a:latin typeface="+mj-ea"/>
                <a:ea typeface="+mj-ea"/>
              </a:rPr>
              <a:t>NFPA 85</a:t>
            </a:r>
            <a:r>
              <a:rPr lang="zh-TW" altLang="en-US" sz="2000" dirty="0" smtClean="0">
                <a:latin typeface="+mj-ea"/>
                <a:ea typeface="+mj-ea"/>
              </a:rPr>
              <a:t>規定，管線啟用前，必須通過</a:t>
            </a:r>
            <a:r>
              <a:rPr lang="zh-TW" altLang="en-US" sz="2000" b="1" dirty="0" smtClean="0">
                <a:latin typeface="+mj-ea"/>
                <a:ea typeface="+mj-ea"/>
              </a:rPr>
              <a:t>防漏測試</a:t>
            </a:r>
            <a:r>
              <a:rPr lang="zh-TW" altLang="en-US" sz="2000" dirty="0" smtClean="0">
                <a:latin typeface="+mj-ea"/>
                <a:ea typeface="+mj-ea"/>
              </a:rPr>
              <a:t>才能啟用</a:t>
            </a:r>
            <a:r>
              <a:rPr lang="zh-TW" altLang="en-US" sz="2000" dirty="0" smtClean="0">
                <a:latin typeface="+mj-ea"/>
                <a:ea typeface="+mj-ea"/>
              </a:rPr>
              <a:t>。</a:t>
            </a:r>
            <a:endParaRPr lang="en-US" altLang="zh-TW" sz="2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000" dirty="0" smtClean="0"/>
              <a:t>  在</a:t>
            </a:r>
            <a:r>
              <a:rPr lang="zh-TW" altLang="en-US" sz="2000" dirty="0" smtClean="0"/>
              <a:t>正常運作的情況下，圖示中的防漏閥門（灰色處）為關閉狀態，由</a:t>
            </a:r>
            <a:r>
              <a:rPr lang="zh-TW" altLang="en-US" sz="2000" b="1" dirty="0" smtClean="0"/>
              <a:t>控制壓力閥門</a:t>
            </a:r>
            <a:r>
              <a:rPr lang="zh-TW" altLang="en-US" sz="2000" dirty="0" smtClean="0"/>
              <a:t>（紫色處）調節廠內原料供給；只要低壓開關或高壓開關偵測到壓力異常，</a:t>
            </a:r>
            <a:r>
              <a:rPr lang="zh-TW" altLang="en-US" sz="2000" b="1" dirty="0" smtClean="0"/>
              <a:t>自動關閉閥門</a:t>
            </a:r>
            <a:r>
              <a:rPr lang="zh-TW" altLang="en-US" sz="2000" dirty="0" smtClean="0"/>
              <a:t>須立刻關閉，原料輸送被迫中斷，此時防漏閥門被打開，必須從頭開始測試管線。</a:t>
            </a: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5" name="圖片 4" descr="https://image1.thenewslens.com/2014/08/01-1024x305.png?q=100&amp;w=7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73016"/>
            <a:ext cx="7416824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70C0"/>
                </a:solidFill>
              </a:rPr>
              <a:t>二</a:t>
            </a:r>
            <a:r>
              <a:rPr lang="en-US" altLang="zh-TW" sz="4000" dirty="0" smtClean="0">
                <a:solidFill>
                  <a:srgbClr val="0070C0"/>
                </a:solidFill>
              </a:rPr>
              <a:t>.</a:t>
            </a:r>
            <a:r>
              <a:rPr lang="zh-TW" altLang="en-US" sz="4000" dirty="0" smtClean="0">
                <a:solidFill>
                  <a:srgbClr val="0070C0"/>
                </a:solidFill>
              </a:rPr>
              <a:t>因應措施出錯釀禍</a:t>
            </a:r>
            <a:r>
              <a:rPr lang="en-US" altLang="zh-TW" sz="4000" dirty="0" smtClean="0">
                <a:solidFill>
                  <a:srgbClr val="0070C0"/>
                </a:solidFill>
              </a:rPr>
              <a:t>?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zh-TW" altLang="en-US" sz="2000" dirty="0" smtClean="0">
                <a:latin typeface="+mj-ea"/>
                <a:ea typeface="+mj-ea"/>
              </a:rPr>
              <a:t>事發時間為晚上，工廠夜間使用量較低，假設送氣</a:t>
            </a:r>
            <a:r>
              <a:rPr lang="zh-TW" altLang="en-US" sz="2000" dirty="0" smtClean="0">
                <a:latin typeface="+mj-ea"/>
                <a:ea typeface="+mj-ea"/>
              </a:rPr>
              <a:t>端白天</a:t>
            </a:r>
            <a:r>
              <a:rPr lang="zh-TW" altLang="en-US" sz="2000" dirty="0" smtClean="0">
                <a:latin typeface="+mj-ea"/>
                <a:ea typeface="+mj-ea"/>
              </a:rPr>
              <a:t>每小時供應</a:t>
            </a:r>
            <a:r>
              <a:rPr lang="en-US" altLang="zh-TW" sz="2000" dirty="0" smtClean="0">
                <a:latin typeface="+mj-ea"/>
                <a:ea typeface="+mj-ea"/>
              </a:rPr>
              <a:t>40</a:t>
            </a:r>
            <a:r>
              <a:rPr lang="zh-TW" altLang="en-US" sz="2000" dirty="0" smtClean="0">
                <a:latin typeface="+mj-ea"/>
                <a:ea typeface="+mj-ea"/>
              </a:rPr>
              <a:t>公噸、晚上每小時供應</a:t>
            </a:r>
            <a:r>
              <a:rPr lang="en-US" altLang="zh-TW" sz="2000" dirty="0" smtClean="0">
                <a:latin typeface="+mj-ea"/>
                <a:ea typeface="+mj-ea"/>
              </a:rPr>
              <a:t>20</a:t>
            </a:r>
            <a:r>
              <a:rPr lang="zh-TW" altLang="en-US" sz="2000" dirty="0" smtClean="0">
                <a:latin typeface="+mj-ea"/>
                <a:ea typeface="+mj-ea"/>
              </a:rPr>
              <a:t>公噸，氣爆當晚每小時供應</a:t>
            </a:r>
            <a:r>
              <a:rPr lang="en-US" altLang="zh-TW" sz="2000" dirty="0" smtClean="0">
                <a:latin typeface="+mj-ea"/>
                <a:ea typeface="+mj-ea"/>
              </a:rPr>
              <a:t>30</a:t>
            </a:r>
            <a:r>
              <a:rPr lang="zh-TW" altLang="en-US" sz="2000" dirty="0" smtClean="0">
                <a:latin typeface="+mj-ea"/>
                <a:ea typeface="+mj-ea"/>
              </a:rPr>
              <a:t>公噸，看起來仍是在管線能負荷的安全輸送值內。</a:t>
            </a:r>
          </a:p>
          <a:p>
            <a:pPr fontAlgn="base"/>
            <a:r>
              <a:rPr lang="zh-TW" altLang="en-US" sz="2000" dirty="0" smtClean="0">
                <a:latin typeface="+mj-ea"/>
                <a:ea typeface="+mj-ea"/>
              </a:rPr>
              <a:t>而</a:t>
            </a:r>
            <a:r>
              <a:rPr lang="zh-TW" altLang="en-US" sz="2000" dirty="0" smtClean="0">
                <a:latin typeface="+mj-ea"/>
                <a:ea typeface="+mj-ea"/>
              </a:rPr>
              <a:t>從長榮化工的</a:t>
            </a:r>
            <a:r>
              <a:rPr lang="zh-TW" altLang="en-US" sz="2000" dirty="0" smtClean="0">
                <a:latin typeface="+mj-ea"/>
                <a:ea typeface="+mj-ea"/>
              </a:rPr>
              <a:t>角度來看，當丙烯在遠端輸送管線漏出時，如果送氣端在源頭不停加壓，確實有可能看不出異樣。因為氣體漏出的速度是非常緩慢的，如果班表日誌顯示壓力正常，是可能發生、且可被接受的</a:t>
            </a:r>
            <a:r>
              <a:rPr lang="zh-TW" altLang="en-US" sz="2000" dirty="0" smtClean="0">
                <a:latin typeface="+mj-ea"/>
                <a:ea typeface="+mj-ea"/>
              </a:rPr>
              <a:t>。</a:t>
            </a:r>
            <a:endParaRPr lang="en-US" altLang="zh-TW" sz="2000" dirty="0" smtClean="0">
              <a:latin typeface="+mj-ea"/>
              <a:ea typeface="+mj-ea"/>
            </a:endParaRPr>
          </a:p>
          <a:p>
            <a:pPr fontAlgn="base"/>
            <a:r>
              <a:rPr lang="zh-TW" altLang="en-US" sz="2000" dirty="0" smtClean="0">
                <a:latin typeface="+mj-ea"/>
                <a:ea typeface="+mj-ea"/>
              </a:rPr>
              <a:t>由於</a:t>
            </a:r>
            <a:r>
              <a:rPr lang="zh-TW" altLang="zh-TW" sz="2000" dirty="0" smtClean="0">
                <a:latin typeface="+mj-ea"/>
                <a:ea typeface="+mj-ea"/>
              </a:rPr>
              <a:t>平時</a:t>
            </a:r>
            <a:r>
              <a:rPr lang="zh-TW" altLang="zh-TW" sz="2000" dirty="0" smtClean="0">
                <a:latin typeface="+mj-ea"/>
                <a:ea typeface="+mj-ea"/>
              </a:rPr>
              <a:t>石化災害防治演練不足使現場消防局人員誤判情勢</a:t>
            </a:r>
            <a:r>
              <a:rPr lang="zh-TW" altLang="zh-TW" sz="2000" dirty="0" smtClean="0">
                <a:latin typeface="+mj-ea"/>
                <a:ea typeface="+mj-ea"/>
              </a:rPr>
              <a:t>，</a:t>
            </a:r>
            <a:r>
              <a:rPr lang="zh-TW" altLang="en-US" sz="2000" dirty="0" smtClean="0">
                <a:latin typeface="+mj-ea"/>
                <a:ea typeface="+mj-ea"/>
              </a:rPr>
              <a:t>再</a:t>
            </a:r>
            <a:r>
              <a:rPr lang="zh-TW" altLang="zh-TW" sz="2000" dirty="0" smtClean="0">
                <a:latin typeface="+mj-ea"/>
                <a:ea typeface="+mj-ea"/>
              </a:rPr>
              <a:t>加上</a:t>
            </a:r>
            <a:r>
              <a:rPr lang="zh-TW" altLang="zh-TW" sz="2000" dirty="0" smtClean="0">
                <a:latin typeface="+mj-ea"/>
                <a:ea typeface="+mj-ea"/>
              </a:rPr>
              <a:t>未善加利用隨身佩帶的可判斷現場危害氣體脂濃度的</a:t>
            </a:r>
            <a:r>
              <a:rPr lang="en-US" altLang="zh-TW" sz="2000" dirty="0" smtClean="0">
                <a:latin typeface="+mj-ea"/>
                <a:ea typeface="+mj-ea"/>
              </a:rPr>
              <a:t>5</a:t>
            </a:r>
            <a:r>
              <a:rPr lang="zh-TW" altLang="zh-TW" sz="2000" dirty="0" smtClean="0">
                <a:latin typeface="+mj-ea"/>
                <a:ea typeface="+mj-ea"/>
              </a:rPr>
              <a:t>用氣體偵測器，導致現場部署及封鎖延滯。消防員僅以水霧稀釋氣體、管制交通，並未疏散當地民眾</a:t>
            </a:r>
            <a:r>
              <a:rPr lang="zh-TW" altLang="zh-TW" sz="2000" dirty="0" smtClean="0">
                <a:latin typeface="+mj-ea"/>
                <a:ea typeface="+mj-ea"/>
              </a:rPr>
              <a:t>。</a:t>
            </a:r>
            <a:endParaRPr lang="en-US" altLang="zh-TW" sz="2000" dirty="0" smtClean="0">
              <a:latin typeface="+mj-ea"/>
              <a:ea typeface="+mj-ea"/>
            </a:endParaRPr>
          </a:p>
          <a:p>
            <a:pPr fontAlgn="base"/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70C0"/>
                </a:solidFill>
              </a:rPr>
              <a:t>可能釀禍原因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1.</a:t>
            </a:r>
            <a:r>
              <a:rPr lang="zh-TW" altLang="en-US" sz="2000" dirty="0" smtClean="0"/>
              <a:t>無法判斷氣體</a:t>
            </a:r>
            <a:endParaRPr lang="en-US" altLang="zh-TW" sz="2000" dirty="0" smtClean="0"/>
          </a:p>
          <a:p>
            <a:r>
              <a:rPr lang="en-US" altLang="zh-TW" sz="2000" dirty="0" smtClean="0"/>
              <a:t>2.</a:t>
            </a:r>
            <a:r>
              <a:rPr lang="zh-TW" altLang="en-US" sz="2000" dirty="0" smtClean="0"/>
              <a:t>只留一冒出口</a:t>
            </a:r>
            <a:endParaRPr lang="en-US" altLang="zh-TW" sz="2000" dirty="0" smtClean="0"/>
          </a:p>
          <a:p>
            <a:r>
              <a:rPr lang="en-US" altLang="zh-TW" sz="2000" dirty="0" smtClean="0"/>
              <a:t>3.</a:t>
            </a:r>
            <a:r>
              <a:rPr lang="zh-TW" altLang="en-US" sz="2000" dirty="0" smtClean="0"/>
              <a:t>未</a:t>
            </a:r>
            <a:r>
              <a:rPr lang="zh-TW" altLang="en-US" sz="2000" dirty="0" smtClean="0"/>
              <a:t>要求業者關閉管線</a:t>
            </a:r>
            <a:endParaRPr lang="en-US" altLang="zh-TW" sz="2000" dirty="0" smtClean="0"/>
          </a:p>
          <a:p>
            <a:r>
              <a:rPr lang="en-US" altLang="zh-TW" sz="2000" dirty="0" smtClean="0"/>
              <a:t>4.</a:t>
            </a:r>
            <a:r>
              <a:rPr lang="zh-TW" altLang="en-US" sz="2000" dirty="0" smtClean="0"/>
              <a:t>未</a:t>
            </a:r>
            <a:r>
              <a:rPr lang="zh-TW" altLang="en-US" sz="2000" dirty="0" smtClean="0"/>
              <a:t>緊急撤離</a:t>
            </a:r>
            <a:endParaRPr lang="en-US" altLang="zh-TW" sz="2000" dirty="0" smtClean="0"/>
          </a:p>
          <a:p>
            <a:r>
              <a:rPr lang="en-US" altLang="zh-TW" sz="2000" dirty="0" smtClean="0"/>
              <a:t>5.</a:t>
            </a:r>
            <a:r>
              <a:rPr lang="zh-TW" altLang="en-US" sz="2000" dirty="0" smtClean="0"/>
              <a:t>封鎖線太小</a:t>
            </a:r>
            <a:endParaRPr lang="en-US" altLang="zh-TW" sz="2000" dirty="0" smtClean="0"/>
          </a:p>
          <a:p>
            <a:r>
              <a:rPr lang="zh-TW" altLang="en-US" sz="2000" dirty="0" smtClean="0"/>
              <a:t>不過這次</a:t>
            </a:r>
            <a:r>
              <a:rPr lang="zh-TW" altLang="en-US" sz="2000" dirty="0" smtClean="0"/>
              <a:t>的管線洩漏之所以會造成這麼大範圍的氣爆，主要原因就是消防單位在第一時間</a:t>
            </a:r>
            <a:r>
              <a:rPr lang="en-US" altLang="zh-TW" sz="2000" dirty="0" smtClean="0"/>
              <a:t>(21:00)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用錯方法</a:t>
            </a:r>
            <a:r>
              <a:rPr lang="zh-TW" altLang="en-US" sz="2000" dirty="0" smtClean="0"/>
              <a:t>，消防單位可能認為洩漏的是瓦斯，所以就以強大水柱持續對冒白煙的人孔蓋噴水，其目的是希望將其</a:t>
            </a:r>
            <a:r>
              <a:rPr lang="zh-TW" altLang="en-US" sz="2000" b="1" dirty="0" smtClean="0"/>
              <a:t>降溫</a:t>
            </a:r>
            <a:r>
              <a:rPr lang="zh-TW" altLang="en-US" sz="2000" dirty="0" smtClean="0"/>
              <a:t>，但是這些水會往低處流動，而實際洩漏的丙烯</a:t>
            </a:r>
            <a:r>
              <a:rPr lang="zh-TW" altLang="en-US" sz="2000" b="1" dirty="0" smtClean="0"/>
              <a:t>不溶於水</a:t>
            </a:r>
            <a:r>
              <a:rPr lang="zh-TW" altLang="en-US" sz="2000" dirty="0" smtClean="0"/>
              <a:t>，丙烯就會飄在水面上隨著水流流往各處，造成最後在多處引發氣爆的原因。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70C0"/>
                </a:solidFill>
              </a:rPr>
              <a:t>三</a:t>
            </a:r>
            <a:r>
              <a:rPr lang="en-US" altLang="zh-TW" sz="4000" dirty="0" smtClean="0">
                <a:solidFill>
                  <a:srgbClr val="0070C0"/>
                </a:solidFill>
              </a:rPr>
              <a:t>.</a:t>
            </a:r>
            <a:r>
              <a:rPr lang="zh-TW" altLang="en-US" sz="4000" dirty="0" smtClean="0">
                <a:solidFill>
                  <a:srgbClr val="0070C0"/>
                </a:solidFill>
              </a:rPr>
              <a:t>經過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1800" dirty="0" smtClean="0"/>
              <a:t>  </a:t>
            </a:r>
            <a:r>
              <a:rPr lang="zh-TW" altLang="zh-TW" sz="1800" dirty="0" smtClean="0"/>
              <a:t>依據</a:t>
            </a:r>
            <a:r>
              <a:rPr lang="zh-TW" altLang="zh-TW" sz="1800" dirty="0" smtClean="0"/>
              <a:t>報導氣體洩漏後瀰漫在空氣中，連幾公里外的市民家裏都可以聞到洩漏氣體的氣味，而一直打電話到</a:t>
            </a:r>
            <a:r>
              <a:rPr lang="en-US" altLang="zh-TW" sz="1800" dirty="0" smtClean="0"/>
              <a:t>1999</a:t>
            </a:r>
            <a:r>
              <a:rPr lang="zh-TW" altLang="zh-TW" sz="1800" dirty="0" smtClean="0"/>
              <a:t>去反應，但是</a:t>
            </a:r>
            <a:r>
              <a:rPr lang="en-US" altLang="zh-TW" sz="1800" dirty="0" smtClean="0"/>
              <a:t>1999</a:t>
            </a:r>
            <a:r>
              <a:rPr lang="zh-TW" altLang="zh-TW" sz="1800" dirty="0" smtClean="0"/>
              <a:t>卻告訴大家</a:t>
            </a:r>
            <a:r>
              <a:rPr lang="zh-TW" altLang="zh-TW" sz="1800" b="1" dirty="0" smtClean="0"/>
              <a:t>現場指揮官已經控制好了</a:t>
            </a:r>
            <a:r>
              <a:rPr lang="zh-TW" altLang="zh-TW" sz="1800" dirty="0" smtClean="0"/>
              <a:t>，</a:t>
            </a:r>
            <a:r>
              <a:rPr lang="zh-TW" altLang="zh-TW" sz="1800" b="1" dirty="0" smtClean="0"/>
              <a:t>大家可以安心回家去睡覺</a:t>
            </a:r>
            <a:r>
              <a:rPr lang="zh-TW" altLang="zh-TW" sz="1800" b="1" dirty="0" smtClean="0"/>
              <a:t>了</a:t>
            </a:r>
            <a:r>
              <a:rPr lang="zh-TW" altLang="en-US" sz="1800" b="1" dirty="0" smtClean="0"/>
              <a:t>。</a:t>
            </a:r>
            <a:endParaRPr lang="en-US" altLang="zh-TW" sz="1800" b="1" dirty="0" smtClean="0"/>
          </a:p>
          <a:p>
            <a:r>
              <a:rPr lang="zh-TW" altLang="en-US" sz="1800" dirty="0" smtClean="0">
                <a:latin typeface="+mj-ea"/>
                <a:ea typeface="+mj-ea"/>
              </a:rPr>
              <a:t>  </a:t>
            </a:r>
            <a:r>
              <a:rPr lang="zh-TW" altLang="zh-TW" sz="1800" dirty="0" smtClean="0">
                <a:latin typeface="+mj-ea"/>
                <a:ea typeface="+mj-ea"/>
              </a:rPr>
              <a:t>約</a:t>
            </a:r>
            <a:r>
              <a:rPr lang="zh-TW" altLang="zh-TW" sz="1800" dirty="0" smtClean="0">
                <a:latin typeface="+mj-ea"/>
                <a:ea typeface="+mj-ea"/>
              </a:rPr>
              <a:t>在</a:t>
            </a:r>
            <a:r>
              <a:rPr lang="en-US" altLang="zh-TW" sz="1800" dirty="0" smtClean="0">
                <a:latin typeface="+mj-ea"/>
                <a:ea typeface="+mj-ea"/>
              </a:rPr>
              <a:t>8</a:t>
            </a:r>
            <a:r>
              <a:rPr lang="zh-TW" altLang="zh-TW" sz="1800" dirty="0" smtClean="0">
                <a:latin typeface="+mj-ea"/>
                <a:ea typeface="+mj-ea"/>
              </a:rPr>
              <a:t>月</a:t>
            </a:r>
            <a:r>
              <a:rPr lang="en-US" altLang="zh-TW" sz="1800" dirty="0" smtClean="0">
                <a:latin typeface="+mj-ea"/>
                <a:ea typeface="+mj-ea"/>
              </a:rPr>
              <a:t>1</a:t>
            </a:r>
            <a:r>
              <a:rPr lang="zh-TW" altLang="zh-TW" sz="1800" dirty="0" smtClean="0">
                <a:latin typeface="+mj-ea"/>
                <a:ea typeface="+mj-ea"/>
              </a:rPr>
              <a:t>日凌晨</a:t>
            </a:r>
            <a:r>
              <a:rPr lang="en-US" altLang="zh-TW" sz="1800" dirty="0" smtClean="0">
                <a:latin typeface="+mj-ea"/>
                <a:ea typeface="+mj-ea"/>
              </a:rPr>
              <a:t>12</a:t>
            </a:r>
            <a:r>
              <a:rPr lang="zh-TW" altLang="zh-TW" sz="1800" dirty="0" smtClean="0">
                <a:latin typeface="+mj-ea"/>
                <a:ea typeface="+mj-ea"/>
              </a:rPr>
              <a:t>時以後，凱旋三路、二聖路、三多一路一帶發生連環氣爆</a:t>
            </a:r>
            <a:r>
              <a:rPr lang="zh-TW" altLang="zh-TW" sz="1800" dirty="0" smtClean="0">
                <a:latin typeface="+mj-ea"/>
                <a:ea typeface="+mj-ea"/>
              </a:rPr>
              <a:t>，</a:t>
            </a:r>
            <a:r>
              <a:rPr lang="zh-TW" altLang="en-US" sz="1800" dirty="0" smtClean="0">
                <a:latin typeface="+mj-ea"/>
                <a:ea typeface="+mj-ea"/>
              </a:rPr>
              <a:t>人孔蓋</a:t>
            </a:r>
            <a:r>
              <a:rPr lang="zh-TW" altLang="zh-TW" sz="1800" dirty="0" smtClean="0">
                <a:latin typeface="+mj-ea"/>
                <a:ea typeface="+mj-ea"/>
              </a:rPr>
              <a:t>炸</a:t>
            </a:r>
            <a:r>
              <a:rPr lang="zh-TW" altLang="zh-TW" sz="1800" dirty="0" smtClean="0">
                <a:latin typeface="+mj-ea"/>
                <a:ea typeface="+mj-ea"/>
              </a:rPr>
              <a:t>飛，三條路數百</a:t>
            </a:r>
            <a:r>
              <a:rPr lang="zh-TW" altLang="zh-TW" sz="1800" dirty="0" smtClean="0">
                <a:latin typeface="+mj-ea"/>
                <a:ea typeface="+mj-ea"/>
              </a:rPr>
              <a:t>公尺</a:t>
            </a:r>
            <a:r>
              <a:rPr lang="zh-TW" altLang="en-US" sz="1800" dirty="0" smtClean="0">
                <a:latin typeface="+mj-ea"/>
                <a:ea typeface="+mj-ea"/>
              </a:rPr>
              <a:t>柏油路</a:t>
            </a:r>
            <a:r>
              <a:rPr lang="zh-TW" altLang="zh-TW" sz="1800" dirty="0" smtClean="0">
                <a:latin typeface="+mj-ea"/>
                <a:ea typeface="+mj-ea"/>
              </a:rPr>
              <a:t>被</a:t>
            </a:r>
            <a:r>
              <a:rPr lang="zh-TW" altLang="zh-TW" sz="1800" dirty="0" smtClean="0">
                <a:latin typeface="+mj-ea"/>
                <a:ea typeface="+mj-ea"/>
              </a:rPr>
              <a:t>炸毀，據目擊者指出，爆炸火焰衝上十五樓高，火球直徑約十五公尺，當時已到達現場的約</a:t>
            </a:r>
            <a:r>
              <a:rPr lang="en-US" altLang="zh-TW" sz="1800" dirty="0" smtClean="0">
                <a:latin typeface="+mj-ea"/>
                <a:ea typeface="+mj-ea"/>
              </a:rPr>
              <a:t>20</a:t>
            </a:r>
            <a:r>
              <a:rPr lang="zh-TW" altLang="zh-TW" sz="1800" dirty="0" smtClean="0">
                <a:latin typeface="+mj-ea"/>
                <a:ea typeface="+mj-ea"/>
              </a:rPr>
              <a:t>多名</a:t>
            </a:r>
            <a:r>
              <a:rPr lang="en-US" altLang="zh-TW" sz="1800" dirty="0" err="1" smtClean="0">
                <a:latin typeface="+mj-ea"/>
                <a:ea typeface="+mj-ea"/>
              </a:rPr>
              <a:t>警消</a:t>
            </a:r>
            <a:r>
              <a:rPr lang="zh-TW" altLang="zh-TW" sz="1800" dirty="0" smtClean="0">
                <a:latin typeface="+mj-ea"/>
                <a:ea typeface="+mj-ea"/>
              </a:rPr>
              <a:t>、</a:t>
            </a:r>
            <a:r>
              <a:rPr lang="en-US" altLang="zh-TW" sz="1800" dirty="0" err="1" smtClean="0">
                <a:latin typeface="+mj-ea"/>
                <a:ea typeface="+mj-ea"/>
              </a:rPr>
              <a:t>義消</a:t>
            </a:r>
            <a:r>
              <a:rPr lang="zh-TW" altLang="zh-TW" sz="1800" dirty="0" smtClean="0">
                <a:latin typeface="+mj-ea"/>
                <a:ea typeface="+mj-ea"/>
              </a:rPr>
              <a:t>，首當其衝，被緊急送醫治療。有</a:t>
            </a:r>
            <a:r>
              <a:rPr lang="en-US" altLang="zh-TW" sz="1800" dirty="0" err="1" smtClean="0">
                <a:latin typeface="+mj-ea"/>
                <a:ea typeface="+mj-ea"/>
              </a:rPr>
              <a:t>消防車</a:t>
            </a:r>
            <a:r>
              <a:rPr lang="zh-TW" altLang="zh-TW" sz="1800" dirty="0" smtClean="0">
                <a:latin typeface="+mj-ea"/>
                <a:ea typeface="+mj-ea"/>
              </a:rPr>
              <a:t>墜入炸毀塌陷的路面。有民眾在爆炸中從三多一路路面被拋至四樓樓頂，也有汽車被炸飛到三樓樓頂。</a:t>
            </a:r>
          </a:p>
          <a:p>
            <a:endParaRPr lang="zh-TW" altLang="en-US" sz="2000" dirty="0"/>
          </a:p>
        </p:txBody>
      </p:sp>
      <p:pic>
        <p:nvPicPr>
          <p:cNvPr id="4" name="圖片 3" descr="103960817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221088"/>
            <a:ext cx="2304256" cy="2564904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>
          <a:xfrm>
            <a:off x="3563888" y="5085184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103960945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221088"/>
            <a:ext cx="1872208" cy="2636912"/>
          </a:xfrm>
          <a:prstGeom prst="rect">
            <a:avLst/>
          </a:prstGeom>
        </p:spPr>
      </p:pic>
      <p:pic>
        <p:nvPicPr>
          <p:cNvPr id="7" name="圖片 6" descr="1039611061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221088"/>
            <a:ext cx="2483768" cy="2636912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>
            <a:off x="6084168" y="5229200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70C0"/>
                </a:solidFill>
              </a:rPr>
              <a:t>四</a:t>
            </a:r>
            <a:r>
              <a:rPr lang="en-US" altLang="zh-TW" sz="4000" dirty="0" smtClean="0">
                <a:solidFill>
                  <a:srgbClr val="0070C0"/>
                </a:solidFill>
              </a:rPr>
              <a:t>.</a:t>
            </a:r>
            <a:r>
              <a:rPr lang="zh-TW" altLang="en-US" sz="4000" dirty="0" smtClean="0">
                <a:solidFill>
                  <a:srgbClr val="0070C0"/>
                </a:solidFill>
              </a:rPr>
              <a:t>事後調查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000" dirty="0" smtClean="0"/>
              <a:t>事後經調查認定為四吋</a:t>
            </a:r>
            <a:r>
              <a:rPr lang="en-US" altLang="zh-TW" sz="2000" dirty="0" err="1" smtClean="0"/>
              <a:t>丙烯</a:t>
            </a:r>
            <a:r>
              <a:rPr lang="zh-TW" altLang="zh-TW" sz="2000" dirty="0" smtClean="0"/>
              <a:t>管線遭不當包覆於排水箱涵內，致管壁由外向內腐蝕並日漸減薄，而無法負荷輸送管內之壓力而破損，致運送中液態丙烯外洩，引起本件爆炸事故。災區道路經過多月的施工後於</a:t>
            </a:r>
            <a:r>
              <a:rPr lang="en-US" altLang="zh-TW" sz="2000" dirty="0" smtClean="0"/>
              <a:t>12</a:t>
            </a:r>
            <a:r>
              <a:rPr lang="zh-TW" altLang="zh-TW" sz="2000" dirty="0" smtClean="0"/>
              <a:t>月</a:t>
            </a:r>
            <a:r>
              <a:rPr lang="en-US" altLang="zh-TW" sz="2000" dirty="0" smtClean="0"/>
              <a:t>20</a:t>
            </a:r>
            <a:r>
              <a:rPr lang="zh-TW" altLang="zh-TW" sz="2000" dirty="0" smtClean="0"/>
              <a:t>日修復通車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pPr>
              <a:buNone/>
            </a:pPr>
            <a:endParaRPr lang="en-US" altLang="zh-TW" sz="2000" dirty="0" smtClean="0"/>
          </a:p>
        </p:txBody>
      </p:sp>
      <p:pic>
        <p:nvPicPr>
          <p:cNvPr id="6" name="圖片 5" descr="488203_341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140968"/>
            <a:ext cx="4527593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70C0"/>
                </a:solidFill>
              </a:rPr>
              <a:t>參考文獻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u="sng" dirty="0" smtClean="0"/>
              <a:t>https://zh.wikipedia.org/wiki/2014%E5%B9%B4%E8%87%BA%E7%81%A3%E9%AB%98%E9%9B%84%E6%B0%A3%E7%88%86%E4%BA%8B%E6%95%85#.</a:t>
            </a:r>
            <a:r>
              <a:rPr lang="en-US" altLang="zh-TW" sz="2000" u="sng" dirty="0" smtClean="0"/>
              <a:t>E4.BA.8B.E7.99.BC.E5.BE.8C</a:t>
            </a:r>
          </a:p>
          <a:p>
            <a:r>
              <a:rPr lang="en-US" altLang="zh-TW" sz="2000" u="sng" dirty="0" smtClean="0"/>
              <a:t>https://www.thenewslens.com/article/6388</a:t>
            </a:r>
            <a:endParaRPr lang="zh-TW" altLang="zh-TW" sz="2000" dirty="0" smtClean="0"/>
          </a:p>
          <a:p>
            <a:r>
              <a:rPr lang="en-US" altLang="zh-TW" sz="2000" u="sng" dirty="0" smtClean="0"/>
              <a:t>http://blog.xuite.net/jerrychumf/Socialscience/232397890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</TotalTime>
  <Words>834</Words>
  <Application>Microsoft Office PowerPoint</Application>
  <PresentationFormat>如螢幕大小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夏至</vt:lpstr>
      <vt:lpstr>工程倫理與社會-           氣爆事件的發生背景與經過</vt:lpstr>
      <vt:lpstr>一.背景 </vt:lpstr>
      <vt:lpstr>投影片 3</vt:lpstr>
      <vt:lpstr>二.因應措施出錯釀禍?</vt:lpstr>
      <vt:lpstr>可能釀禍原因</vt:lpstr>
      <vt:lpstr>三.經過</vt:lpstr>
      <vt:lpstr>四.事後調查</vt:lpstr>
      <vt:lpstr>參考文獻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工程倫理與社會  氣爆事件的發生背景與經過</dc:title>
  <dc:creator>user</dc:creator>
  <cp:lastModifiedBy>user</cp:lastModifiedBy>
  <cp:revision>17</cp:revision>
  <dcterms:created xsi:type="dcterms:W3CDTF">2016-12-25T06:01:03Z</dcterms:created>
  <dcterms:modified xsi:type="dcterms:W3CDTF">2016-12-25T07:30:36Z</dcterms:modified>
</cp:coreProperties>
</file>