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1" r:id="rId5"/>
    <p:sldId id="262" r:id="rId6"/>
    <p:sldId id="259" r:id="rId7"/>
    <p:sldId id="260" r:id="rId8"/>
    <p:sldId id="264" r:id="rId9"/>
    <p:sldId id="265" r:id="rId10"/>
    <p:sldId id="266" r:id="rId11"/>
    <p:sldId id="268" r:id="rId12"/>
    <p:sldId id="263" r:id="rId13"/>
    <p:sldId id="267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1FC-2EB1-4F2A-A13C-694B6BA7FE39}" type="datetimeFigureOut">
              <a:rPr lang="zh-TW" altLang="en-US" smtClean="0"/>
              <a:t>2016/11/28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38B4-21C9-4B1E-9540-C445B0C16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4563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1FC-2EB1-4F2A-A13C-694B6BA7FE39}" type="datetimeFigureOut">
              <a:rPr lang="zh-TW" altLang="en-US" smtClean="0"/>
              <a:t>2016/11/28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38B4-21C9-4B1E-9540-C445B0C16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871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1FC-2EB1-4F2A-A13C-694B6BA7FE39}" type="datetimeFigureOut">
              <a:rPr lang="zh-TW" altLang="en-US" smtClean="0"/>
              <a:t>2016/11/28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38B4-21C9-4B1E-9540-C445B0C16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201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1FC-2EB1-4F2A-A13C-694B6BA7FE39}" type="datetimeFigureOut">
              <a:rPr lang="zh-TW" altLang="en-US" smtClean="0"/>
              <a:t>2016/11/28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38B4-21C9-4B1E-9540-C445B0C16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9045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1FC-2EB1-4F2A-A13C-694B6BA7FE39}" type="datetimeFigureOut">
              <a:rPr lang="zh-TW" altLang="en-US" smtClean="0"/>
              <a:t>2016/11/28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38B4-21C9-4B1E-9540-C445B0C16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3434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1FC-2EB1-4F2A-A13C-694B6BA7FE39}" type="datetimeFigureOut">
              <a:rPr lang="zh-TW" altLang="en-US" smtClean="0"/>
              <a:t>2016/11/28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38B4-21C9-4B1E-9540-C445B0C16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872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1FC-2EB1-4F2A-A13C-694B6BA7FE39}" type="datetimeFigureOut">
              <a:rPr lang="zh-TW" altLang="en-US" smtClean="0"/>
              <a:t>2016/11/28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38B4-21C9-4B1E-9540-C445B0C16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298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1FC-2EB1-4F2A-A13C-694B6BA7FE39}" type="datetimeFigureOut">
              <a:rPr lang="zh-TW" altLang="en-US" smtClean="0"/>
              <a:t>2016/11/28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38B4-21C9-4B1E-9540-C445B0C16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6305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1FC-2EB1-4F2A-A13C-694B6BA7FE39}" type="datetimeFigureOut">
              <a:rPr lang="zh-TW" altLang="en-US" smtClean="0"/>
              <a:t>2016/11/28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38B4-21C9-4B1E-9540-C445B0C16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922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1FC-2EB1-4F2A-A13C-694B6BA7FE39}" type="datetimeFigureOut">
              <a:rPr lang="zh-TW" altLang="en-US" smtClean="0"/>
              <a:t>2016/11/28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38B4-21C9-4B1E-9540-C445B0C16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6981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1FC-2EB1-4F2A-A13C-694B6BA7FE39}" type="datetimeFigureOut">
              <a:rPr lang="zh-TW" altLang="en-US" smtClean="0"/>
              <a:t>2016/11/28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38B4-21C9-4B1E-9540-C445B0C16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0889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961FC-2EB1-4F2A-A13C-694B6BA7FE39}" type="datetimeFigureOut">
              <a:rPr lang="zh-TW" altLang="en-US" smtClean="0"/>
              <a:t>2016/11/28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F38B4-21C9-4B1E-9540-C445B0C16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5885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panet.org.cn/cms/upimg/userup/1001/06112G4E43_lit.jpg" TargetMode="External"/><Relationship Id="rId3" Type="http://schemas.openxmlformats.org/officeDocument/2006/relationships/image" Target="../media/image6.gif"/><Relationship Id="rId7" Type="http://schemas.openxmlformats.org/officeDocument/2006/relationships/hyperlink" Target="http://www.jpppt.com/uploads/allimg/130424/1-1304241R025546.jpg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m.tw/search?q=%E5%8F%A4%E5%85%B8%E9%A2%A8%E8%83%8C%E6%99%AF&amp;espv=2&amp;biw=1366&amp;bih=662&amp;source=lnms&amp;tbm=isch&amp;sa=X&amp;ved=0ahUKEwjIkbWCpsnQAhXJHpQKHdXADq0Q_AUIBigB#imgrc=CJNve5hyctSMTM%3A" TargetMode="External"/><Relationship Id="rId5" Type="http://schemas.openxmlformats.org/officeDocument/2006/relationships/hyperlink" Target="http://img.cxdq.com/d/file/2015/09-23/aca2b08069307602f76da2efc0375180.jpg" TargetMode="External"/><Relationship Id="rId4" Type="http://schemas.openxmlformats.org/officeDocument/2006/relationships/hyperlink" Target="http://pic1.ooopic.com/00/94/67/48b1OOOPICcb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mg.zymk.cn/bbs/forum/201205/01/104626jhzjxb07zqsh4pp7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68" cy="6868789"/>
          </a:xfrm>
          <a:prstGeom prst="rect">
            <a:avLst/>
          </a:prstGeom>
        </p:spPr>
      </p:pic>
      <p:sp>
        <p:nvSpPr>
          <p:cNvPr id="5" name="標題 1"/>
          <p:cNvSpPr txBox="1">
            <a:spLocks/>
          </p:cNvSpPr>
          <p:nvPr/>
        </p:nvSpPr>
        <p:spPr>
          <a:xfrm>
            <a:off x="620751" y="450037"/>
            <a:ext cx="7886700" cy="13255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教育部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全校型中文閱讀書寫課程革新推動計畫</a:t>
            </a:r>
            <a:endParaRPr lang="zh-TW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內容版面配置區 2"/>
          <p:cNvSpPr txBox="1">
            <a:spLocks/>
          </p:cNvSpPr>
          <p:nvPr/>
        </p:nvSpPr>
        <p:spPr>
          <a:xfrm>
            <a:off x="1863154" y="4197350"/>
            <a:ext cx="5671542" cy="8503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zh-TW" altLang="en-US" sz="2800" b="1" spc="300" dirty="0" smtClean="0">
                <a:solidFill>
                  <a:schemeClr val="accent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「中文閱讀與表達」授課教師</a:t>
            </a:r>
            <a:endParaRPr lang="en-US" altLang="zh-TW" sz="2800" b="1" spc="300" dirty="0" smtClean="0">
              <a:solidFill>
                <a:schemeClr val="accent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內容版面配置區 2"/>
          <p:cNvSpPr txBox="1">
            <a:spLocks/>
          </p:cNvSpPr>
          <p:nvPr/>
        </p:nvSpPr>
        <p:spPr>
          <a:xfrm>
            <a:off x="777280" y="4799332"/>
            <a:ext cx="7886700" cy="850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zh-TW" altLang="en-US" sz="2400" b="1" spc="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陳憶蘇、熊仙如、林麗美</a:t>
            </a:r>
            <a:endParaRPr lang="en-US" altLang="zh-TW" sz="2400" b="1" spc="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zh-TW" altLang="en-US" sz="2400" b="1" spc="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陳金英、施寬文、楊雅琪</a:t>
            </a:r>
            <a:endParaRPr lang="zh-TW" altLang="en-US" sz="2400" b="1" spc="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內容版面配置區 2"/>
          <p:cNvSpPr txBox="1">
            <a:spLocks/>
          </p:cNvSpPr>
          <p:nvPr/>
        </p:nvSpPr>
        <p:spPr>
          <a:xfrm>
            <a:off x="755576" y="2204864"/>
            <a:ext cx="7886700" cy="85033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zh-TW" altLang="en-US" sz="5400" b="1" spc="300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全人觀點</a:t>
            </a:r>
            <a:r>
              <a:rPr lang="en-US" altLang="zh-TW" sz="5400" b="1" spc="300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zh-TW" altLang="en-US" sz="5400" b="1" spc="300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從心讀寫</a:t>
            </a:r>
            <a:endParaRPr lang="zh-TW" altLang="en-US" sz="5400" b="1" spc="300" dirty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791146" y="4124332"/>
            <a:ext cx="5805190" cy="1581391"/>
          </a:xfrm>
          <a:prstGeom prst="rect">
            <a:avLst/>
          </a:prstGeom>
          <a:noFill/>
          <a:ln w="28575">
            <a:solidFill>
              <a:schemeClr val="accent2">
                <a:lumMod val="50000"/>
                <a:alpha val="40000"/>
              </a:schemeClr>
            </a:solidFill>
            <a:prstDash val="lg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/>
          <p:cNvSpPr txBox="1"/>
          <p:nvPr/>
        </p:nvSpPr>
        <p:spPr>
          <a:xfrm>
            <a:off x="4337288" y="342900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105-1</a:t>
            </a:r>
            <a:endParaRPr lang="zh-TW" alt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8901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168" y="0"/>
            <a:ext cx="9188185" cy="689113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64766"/>
            <a:ext cx="8287498" cy="198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16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168" y="0"/>
            <a:ext cx="9188185" cy="6891139"/>
          </a:xfrm>
          <a:prstGeom prst="rect">
            <a:avLst/>
          </a:prstGeom>
        </p:spPr>
      </p:pic>
      <p:sp>
        <p:nvSpPr>
          <p:cNvPr id="3" name="文字方塊 2"/>
          <p:cNvSpPr txBox="1"/>
          <p:nvPr/>
        </p:nvSpPr>
        <p:spPr>
          <a:xfrm>
            <a:off x="1763688" y="2708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454958" y="1310804"/>
            <a:ext cx="592982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詩中女子堅守對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男子的愛戀，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若時間推移至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現代，你認為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真存在著「生死不渝」的愛嗎？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994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66"/>
            <a:ext cx="9179421" cy="688456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資料來源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buBlip>
                <a:blip r:embed="rId3"/>
              </a:buBlip>
            </a:pP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維基百科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樂府</a:t>
            </a:r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Blip>
                <a:blip r:embed="rId3"/>
              </a:buBlip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中華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百科全書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饒歌</a:t>
            </a:r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Blip>
                <a:blip r:embed="rId3"/>
              </a:buBlip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中國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風素材 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https://www.google.com.tw/</a:t>
            </a:r>
            <a:r>
              <a:rPr lang="en-US" altLang="zh-TW" sz="1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search?espv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=2&amp;biw=1366&amp;bih=662&amp;tbm=</a:t>
            </a:r>
            <a:r>
              <a:rPr lang="en-US" altLang="zh-TW" sz="1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isch&amp;sa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=1&amp;q=%E4%B8%AD%E5%9C%8B%E9%A2%A8+%E7%B4%A0%E6%9D%90&amp;oq=%E4%B8%AD%E5%9C%8B%E9%A2%A8&amp;gs_l=img.3.3.0l10.2074.2319.0.5524.2.2.0.0.0.0.201.280.1j0j1.2.0....0...1c.1.64.img..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0.2.278.Tq4EeZzjAPA#imgrc=CoDJzC12io5ltM%3A</a:t>
            </a:r>
          </a:p>
          <a:p>
            <a:pPr>
              <a:buBlip>
                <a:blip r:embed="rId3"/>
              </a:buBlip>
            </a:pP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中國風背景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  <a:hlinkClick r:id="rId4"/>
              </a:rPr>
              <a:t>http://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4"/>
              </a:rPr>
              <a:t>pic1.ooopic.com/00/94/67/48b1OOOPICcb.jpg</a:t>
            </a:r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Blip>
                <a:blip r:embed="rId3"/>
              </a:buBlip>
            </a:pP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中國風背景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  <a:hlinkClick r:id="rId5"/>
              </a:rPr>
              <a:t>http://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5"/>
              </a:rPr>
              <a:t>img.cxdq.com/d/file/2015/09-23/aca2b08069307602f76da2efc0375180.jpg</a:t>
            </a:r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Blip>
                <a:blip r:embed="rId3"/>
              </a:buBlip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中國風背景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  <a:hlinkClick r:id="rId6"/>
              </a:rPr>
              <a:t>https://www.google.com.tw/search?q=%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6"/>
              </a:rPr>
              <a:t>E5%8F%A4%E5%85%B8%E9%A2%A8%E8%83%8C%E6%99%AF&amp;espv=2&amp;biw=1366&amp;bih=662&amp;source=lnms&amp;tbm=isch&amp;sa=X&amp;ved=0ahUKEwjIkbWCpsnQAhXJHpQKHdXADq0Q_AUIBigB#imgrc=CJNve5hyctSMTM%3A</a:t>
            </a:r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Blip>
                <a:blip r:embed="rId3"/>
              </a:buBlip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中國風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背景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  <a:hlinkClick r:id="rId7"/>
              </a:rPr>
              <a:t>http://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7"/>
              </a:rPr>
              <a:t>www.jpppt.com/uploads/allimg/130424/1-1304241R025546.jpg</a:t>
            </a:r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Blip>
                <a:blip r:embed="rId3"/>
              </a:buBlip>
            </a:pP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雪景 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  <a:hlinkClick r:id="rId8"/>
              </a:rPr>
              <a:t>http://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8"/>
              </a:rPr>
              <a:t>www.cpanet.org.cn/cms/upimg/userup/1001/06112G4E43_lit.jpg</a:t>
            </a:r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Blip>
                <a:blip r:embed="rId3"/>
              </a:buBlip>
            </a:pPr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9873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66"/>
            <a:ext cx="9179421" cy="688456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資料來源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蝴蝶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4"/>
              </a:rPr>
              <a:t>http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  <a:hlinkClick r:id="rId4"/>
              </a:rPr>
              <a:t>://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4"/>
              </a:rPr>
              <a:t>img.zymk.cn/bbs/forum/201205/01/104626jhzjxb07zqsh4pp7.jpg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Blip>
                <a:blip r:embed="rId3"/>
              </a:buBlip>
            </a:pP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578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68" cy="686878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1" r="60632"/>
          <a:stretch/>
        </p:blipFill>
        <p:spPr>
          <a:xfrm>
            <a:off x="2411760" y="1052736"/>
            <a:ext cx="3991610" cy="3188933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4812263" y="5408056"/>
            <a:ext cx="422423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zh-TW" altLang="en-US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簡報製作：陳金英 老師</a:t>
            </a:r>
            <a:endParaRPr lang="en-US" altLang="zh-TW" sz="3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r"/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陳思穎 </a:t>
            </a:r>
            <a:r>
              <a:rPr lang="zh-TW" altLang="en-US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助理</a:t>
            </a:r>
            <a:endParaRPr lang="en-US" altLang="zh-TW" sz="3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r"/>
            <a:r>
              <a:rPr lang="en-US" altLang="zh-TW" sz="3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2016/11</a:t>
            </a:r>
            <a:endParaRPr lang="zh-TW" altLang="en-US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521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470"/>
          <a:stretch/>
        </p:blipFill>
        <p:spPr>
          <a:xfrm>
            <a:off x="0" y="0"/>
            <a:ext cx="9180512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上邪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取自漢代樂府，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饒歌十八曲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之一。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  <p:grpSp>
        <p:nvGrpSpPr>
          <p:cNvPr id="6" name="群組 5"/>
          <p:cNvGrpSpPr/>
          <p:nvPr/>
        </p:nvGrpSpPr>
        <p:grpSpPr>
          <a:xfrm>
            <a:off x="395536" y="4181834"/>
            <a:ext cx="8291383" cy="1077218"/>
            <a:chOff x="467544" y="4485147"/>
            <a:chExt cx="8291383" cy="1077218"/>
          </a:xfrm>
        </p:grpSpPr>
        <p:sp>
          <p:nvSpPr>
            <p:cNvPr id="7" name="向右箭號 6"/>
            <p:cNvSpPr/>
            <p:nvPr/>
          </p:nvSpPr>
          <p:spPr>
            <a:xfrm>
              <a:off x="467544" y="4699720"/>
              <a:ext cx="720080" cy="648072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文字方塊 7"/>
            <p:cNvSpPr txBox="1"/>
            <p:nvPr/>
          </p:nvSpPr>
          <p:spPr>
            <a:xfrm>
              <a:off x="1187624" y="4485147"/>
              <a:ext cx="7571303" cy="107721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zh-TW" altLang="en-US" sz="32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饒歌：漢代的武樂</a:t>
              </a:r>
              <a:r>
                <a:rPr lang="zh-TW" altLang="en-US" sz="3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，</a:t>
              </a:r>
              <a:endPara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3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用於</a:t>
              </a:r>
              <a:r>
                <a:rPr lang="zh-TW" altLang="en-US" sz="32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軍旅之中，以壯軍威、揚士氣的凱歌</a:t>
              </a:r>
              <a:endPara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969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66"/>
            <a:ext cx="9179421" cy="688456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樂府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64704"/>
          </a:xfrm>
        </p:spPr>
        <p:txBody>
          <a:bodyPr/>
          <a:lstStyle/>
          <a:p>
            <a:pPr>
              <a:buBlip>
                <a:blip r:embed="rId3"/>
              </a:buBlip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合樂而唱的歌詩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827584" y="2348880"/>
            <a:ext cx="1883122" cy="1270783"/>
          </a:xfrm>
          <a:prstGeom prst="round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秦代</a:t>
            </a:r>
            <a:endParaRPr lang="zh-TW" altLang="en-US" sz="3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827584" y="4461867"/>
            <a:ext cx="1883122" cy="1224136"/>
          </a:xfrm>
          <a:prstGeom prst="round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兩漢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3019822" y="2445662"/>
            <a:ext cx="42883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latin typeface="標楷體" panose="03000509000000000000" pitchFamily="65" charset="-120"/>
                <a:ea typeface="標楷體" panose="03000509000000000000" pitchFamily="65" charset="-120"/>
              </a:rPr>
              <a:t>起源於秦代，</a:t>
            </a:r>
            <a:endParaRPr lang="en-US" altLang="zh-TW" sz="3200" dirty="0" smtClean="0">
              <a:ln>
                <a:solidFill>
                  <a:schemeClr val="accent6">
                    <a:lumMod val="50000"/>
                  </a:schemeClr>
                </a:solidFill>
              </a:ln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latin typeface="標楷體" panose="03000509000000000000" pitchFamily="65" charset="-120"/>
                <a:ea typeface="標楷體" panose="03000509000000000000" pitchFamily="65" charset="-120"/>
              </a:rPr>
              <a:t>本指管理音樂的官府。</a:t>
            </a:r>
            <a:endParaRPr lang="zh-TW" altLang="en-US" sz="3200" dirty="0">
              <a:ln>
                <a:solidFill>
                  <a:schemeClr val="accent6">
                    <a:lumMod val="50000"/>
                  </a:schemeClr>
                </a:solidFill>
              </a:ln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018284" y="4289105"/>
            <a:ext cx="592982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latin typeface="標楷體" panose="03000509000000000000" pitchFamily="65" charset="-120"/>
                <a:ea typeface="標楷體" panose="03000509000000000000" pitchFamily="65" charset="-120"/>
              </a:rPr>
              <a:t>漢武帝擴大「樂府官署」規模，</a:t>
            </a:r>
            <a:endParaRPr lang="en-US" altLang="zh-TW" sz="3200" dirty="0" smtClean="0">
              <a:ln>
                <a:solidFill>
                  <a:schemeClr val="accent6">
                    <a:lumMod val="50000"/>
                  </a:schemeClr>
                </a:solidFill>
              </a:ln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latin typeface="標楷體" panose="03000509000000000000" pitchFamily="65" charset="-120"/>
                <a:ea typeface="標楷體" panose="03000509000000000000" pitchFamily="65" charset="-120"/>
              </a:rPr>
              <a:t>採民間歌謠以入樂、</a:t>
            </a:r>
            <a:endParaRPr lang="en-US" altLang="zh-TW" sz="3200" dirty="0" smtClean="0">
              <a:ln>
                <a:solidFill>
                  <a:schemeClr val="accent6">
                    <a:lumMod val="50000"/>
                  </a:schemeClr>
                </a:solidFill>
              </a:ln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latin typeface="標楷體" panose="03000509000000000000" pitchFamily="65" charset="-120"/>
                <a:ea typeface="標楷體" panose="03000509000000000000" pitchFamily="65" charset="-120"/>
              </a:rPr>
              <a:t>或以文人詩頌入樂。</a:t>
            </a:r>
            <a:endParaRPr lang="zh-TW" altLang="en-US" sz="3200" dirty="0">
              <a:ln>
                <a:solidFill>
                  <a:schemeClr val="accent6">
                    <a:lumMod val="50000"/>
                  </a:schemeClr>
                </a:solidFill>
              </a:ln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向下箭號 8"/>
          <p:cNvSpPr/>
          <p:nvPr/>
        </p:nvSpPr>
        <p:spPr>
          <a:xfrm>
            <a:off x="1409105" y="3644418"/>
            <a:ext cx="720080" cy="817449"/>
          </a:xfrm>
          <a:prstGeom prst="downArrow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/>
          <p:cNvSpPr txBox="1"/>
          <p:nvPr/>
        </p:nvSpPr>
        <p:spPr>
          <a:xfrm>
            <a:off x="1493366" y="6021288"/>
            <a:ext cx="6192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官署名稱→詩歌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體裁</a:t>
            </a:r>
          </a:p>
        </p:txBody>
      </p:sp>
    </p:spTree>
    <p:extLst>
      <p:ext uri="{BB962C8B-B14F-4D97-AF65-F5344CB8AC3E}">
        <p14:creationId xmlns:p14="http://schemas.microsoft.com/office/powerpoint/2010/main" val="153628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66"/>
            <a:ext cx="9179421" cy="688456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樂府特色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13176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作者：民間百姓或貴族文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士。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內容：各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地民間歌謠，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內容多敘事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寫實。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形式：可以入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樂、可以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歌唱。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數、字數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、平仄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對仗皆無規定，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押韻較靈活寬鬆。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語言風格：樸質自然。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53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stelsSmoot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上邪！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欲與君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相知，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長命無絕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衰。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6" name="群組 5"/>
          <p:cNvGrpSpPr/>
          <p:nvPr/>
        </p:nvGrpSpPr>
        <p:grpSpPr>
          <a:xfrm>
            <a:off x="683568" y="4720443"/>
            <a:ext cx="5008433" cy="1077218"/>
            <a:chOff x="467544" y="4485147"/>
            <a:chExt cx="5008433" cy="1077218"/>
          </a:xfrm>
        </p:grpSpPr>
        <p:sp>
          <p:nvSpPr>
            <p:cNvPr id="7" name="向右箭號 6"/>
            <p:cNvSpPr/>
            <p:nvPr/>
          </p:nvSpPr>
          <p:spPr>
            <a:xfrm>
              <a:off x="467544" y="4699720"/>
              <a:ext cx="720080" cy="648072"/>
            </a:xfrm>
            <a:prstGeom prst="rightArrow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文字方塊 7"/>
            <p:cNvSpPr txBox="1"/>
            <p:nvPr/>
          </p:nvSpPr>
          <p:spPr>
            <a:xfrm>
              <a:off x="1187624" y="4485147"/>
              <a:ext cx="4288353" cy="1077218"/>
            </a:xfrm>
            <a:prstGeom prst="rect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zh-TW" altLang="en-US" sz="32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正面</a:t>
              </a:r>
              <a:r>
                <a:rPr lang="zh-TW" altLang="en-US" sz="3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陳述</a:t>
              </a:r>
              <a:r>
                <a:rPr lang="zh-TW" altLang="en-US" sz="32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，</a:t>
              </a:r>
              <a:endPara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3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女子對愛情堅定不移。</a:t>
              </a:r>
              <a:endPara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0361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328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山無陵，江水為竭，冬雷震震，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夏雨雪，天地合，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乃敢與君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絕。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7" name="群組 6"/>
          <p:cNvGrpSpPr/>
          <p:nvPr/>
        </p:nvGrpSpPr>
        <p:grpSpPr>
          <a:xfrm>
            <a:off x="683568" y="4720443"/>
            <a:ext cx="5829171" cy="1077218"/>
            <a:chOff x="467544" y="4485147"/>
            <a:chExt cx="5829171" cy="1077218"/>
          </a:xfrm>
        </p:grpSpPr>
        <p:sp>
          <p:nvSpPr>
            <p:cNvPr id="5" name="向右箭號 4"/>
            <p:cNvSpPr/>
            <p:nvPr/>
          </p:nvSpPr>
          <p:spPr>
            <a:xfrm>
              <a:off x="467544" y="4699720"/>
              <a:ext cx="720080" cy="648072"/>
            </a:xfrm>
            <a:prstGeom prst="rightArrow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文字方塊 5"/>
            <p:cNvSpPr txBox="1"/>
            <p:nvPr/>
          </p:nvSpPr>
          <p:spPr>
            <a:xfrm>
              <a:off x="1187624" y="4485147"/>
              <a:ext cx="5109091" cy="1077218"/>
            </a:xfrm>
            <a:prstGeom prst="rect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zh-TW" altLang="en-US" sz="3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反面誓證，</a:t>
              </a:r>
              <a:endPara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3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信守執著生死不渝的愛情。</a:t>
              </a:r>
              <a:endPara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966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66"/>
            <a:ext cx="9179421" cy="688456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上邪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賞析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Blip>
                <a:blip r:embed="rId3"/>
              </a:buBlip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上邪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源於北地，描述北方女子大膽率真，對愛情堅定不悔，天地可鑑的表白。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Bef>
                <a:spcPts val="2000"/>
              </a:spcBef>
              <a:buBlip>
                <a:blip r:embed="rId3"/>
              </a:buBlip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關鍵句：</a:t>
            </a:r>
            <a:r>
              <a:rPr lang="zh-TW" altLang="en-US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我欲與君相知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000" indent="0">
              <a:spcBef>
                <a:spcPts val="24"/>
              </a:spcBef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熾烈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直白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，真情流露無虛偽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Bef>
                <a:spcPts val="2000"/>
              </a:spcBef>
              <a:buBlip>
                <a:blip r:embed="rId3"/>
              </a:buBlip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「夏雨雪」→「六月飛霜」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031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群組 8"/>
          <p:cNvGrpSpPr/>
          <p:nvPr/>
        </p:nvGrpSpPr>
        <p:grpSpPr>
          <a:xfrm>
            <a:off x="-5730" y="-30262"/>
            <a:ext cx="9186242" cy="6888262"/>
            <a:chOff x="-5730" y="-30262"/>
            <a:chExt cx="9186242" cy="6888262"/>
          </a:xfrm>
        </p:grpSpPr>
        <p:pic>
          <p:nvPicPr>
            <p:cNvPr id="8" name="圖片 7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540"/>
            <a:stretch/>
          </p:blipFill>
          <p:spPr>
            <a:xfrm>
              <a:off x="-5729" y="1943672"/>
              <a:ext cx="9186241" cy="4914328"/>
            </a:xfrm>
            <a:prstGeom prst="rect">
              <a:avLst/>
            </a:prstGeom>
          </p:spPr>
        </p:pic>
        <p:pic>
          <p:nvPicPr>
            <p:cNvPr id="6" name="圖片 5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722" b="78088"/>
            <a:stretch/>
          </p:blipFill>
          <p:spPr>
            <a:xfrm>
              <a:off x="-5730" y="-30262"/>
              <a:ext cx="9186241" cy="2955206"/>
            </a:xfrm>
            <a:prstGeom prst="rect">
              <a:avLst/>
            </a:prstGeom>
          </p:spPr>
        </p:pic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六月飛霜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Blip>
                <a:blip r:embed="rId3"/>
              </a:buBlip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元代關漢卿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竇娥冤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</a:p>
          <a:p>
            <a:pPr>
              <a:buBlip>
                <a:blip r:embed="rId3"/>
              </a:buBlip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敘述孝順善良媳婦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竇娥，被陷害後又被貪官誣打成招，臨終發下三個誓願：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buBlip>
                <a:blip r:embed="rId3"/>
              </a:buBlip>
            </a:pPr>
            <a:r>
              <a:rPr lang="zh-TW" altLang="en-US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血染白綾</a:t>
            </a:r>
            <a:endParaRPr lang="en-US" altLang="zh-TW" dirty="0" smtClean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buBlip>
                <a:blip r:embed="rId3"/>
              </a:buBlip>
            </a:pPr>
            <a:r>
              <a:rPr lang="zh-TW" altLang="en-US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r>
              <a:rPr lang="zh-TW" altLang="en-US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降</a:t>
            </a:r>
            <a:r>
              <a:rPr lang="zh-TW" altLang="en-US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大雪</a:t>
            </a:r>
            <a:endParaRPr lang="en-US" altLang="zh-TW" dirty="0" smtClean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buBlip>
                <a:blip r:embed="rId3"/>
              </a:buBlip>
            </a:pPr>
            <a:r>
              <a:rPr lang="zh-TW" altLang="en-US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大旱三年</a:t>
            </a:r>
            <a:endParaRPr lang="en-US" altLang="zh-TW" dirty="0" smtClean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000" indent="0">
              <a:spcBef>
                <a:spcPts val="0"/>
              </a:spcBef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來表明自己蒙受冤屈，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結果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全部應驗。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316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442</Words>
  <Application>Microsoft Office PowerPoint</Application>
  <PresentationFormat>如螢幕大小 (4:3)</PresentationFormat>
  <Paragraphs>65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Office 佈景主題</vt:lpstr>
      <vt:lpstr>PowerPoint 簡報</vt:lpstr>
      <vt:lpstr>PowerPoint 簡報</vt:lpstr>
      <vt:lpstr>PowerPoint 簡報</vt:lpstr>
      <vt:lpstr>樂府</vt:lpstr>
      <vt:lpstr>樂府特色</vt:lpstr>
      <vt:lpstr>PowerPoint 簡報</vt:lpstr>
      <vt:lpstr>PowerPoint 簡報</vt:lpstr>
      <vt:lpstr>〈上邪〉賞析</vt:lpstr>
      <vt:lpstr>六月飛霜</vt:lpstr>
      <vt:lpstr>PowerPoint 簡報</vt:lpstr>
      <vt:lpstr>PowerPoint 簡報</vt:lpstr>
      <vt:lpstr>資料來源</vt:lpstr>
      <vt:lpstr>資料來源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user1</dc:creator>
  <cp:lastModifiedBy>user1</cp:lastModifiedBy>
  <cp:revision>77</cp:revision>
  <dcterms:created xsi:type="dcterms:W3CDTF">2016-11-13T01:20:01Z</dcterms:created>
  <dcterms:modified xsi:type="dcterms:W3CDTF">2016-11-28T13:43:22Z</dcterms:modified>
</cp:coreProperties>
</file>