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4" r:id="rId7"/>
    <p:sldId id="265" r:id="rId8"/>
    <p:sldId id="261" r:id="rId9"/>
    <p:sldId id="262" r:id="rId10"/>
    <p:sldId id="263" r:id="rId11"/>
    <p:sldId id="266"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70" autoAdjust="0"/>
  </p:normalViewPr>
  <p:slideViewPr>
    <p:cSldViewPr>
      <p:cViewPr>
        <p:scale>
          <a:sx n="117" d="100"/>
          <a:sy n="117" d="100"/>
        </p:scale>
        <p:origin x="-146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954BF-07B5-4730-8067-524CE6BE279E}" type="datetimeFigureOut">
              <a:rPr lang="zh-TW" altLang="en-US" smtClean="0"/>
              <a:t>2012/12/9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CBB0D7-AAE7-4A54-AED8-6C5C34E910AA}" type="slidenum">
              <a:rPr lang="zh-TW" altLang="en-US" smtClean="0"/>
              <a:t>‹#›</a:t>
            </a:fld>
            <a:endParaRPr lang="zh-TW" altLang="en-US"/>
          </a:p>
        </p:txBody>
      </p:sp>
    </p:spTree>
    <p:extLst>
      <p:ext uri="{BB962C8B-B14F-4D97-AF65-F5344CB8AC3E}">
        <p14:creationId xmlns:p14="http://schemas.microsoft.com/office/powerpoint/2010/main" val="686800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3ACBB0D7-AAE7-4A54-AED8-6C5C34E910AA}" type="slidenum">
              <a:rPr lang="zh-TW" altLang="en-US" smtClean="0"/>
              <a:t>3</a:t>
            </a:fld>
            <a:endParaRPr lang="zh-TW" altLang="en-US"/>
          </a:p>
        </p:txBody>
      </p:sp>
    </p:spTree>
    <p:extLst>
      <p:ext uri="{BB962C8B-B14F-4D97-AF65-F5344CB8AC3E}">
        <p14:creationId xmlns:p14="http://schemas.microsoft.com/office/powerpoint/2010/main" val="1987454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1157719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368699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1718405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101602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121171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2066076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497883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4063210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75365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3866369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F4DDF25E-DB5E-41D8-A066-F188C85DB5BF}"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55948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DF25E-DB5E-41D8-A066-F188C85DB5BF}" type="datetimeFigureOut">
              <a:rPr lang="zh-TW" altLang="en-US" smtClean="0"/>
              <a:t>2012/12/9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BF756C-2269-43C4-901C-F8A65B2FA451}" type="slidenum">
              <a:rPr lang="zh-TW" altLang="en-US" smtClean="0"/>
              <a:t>‹#›</a:t>
            </a:fld>
            <a:endParaRPr lang="zh-TW" altLang="en-US"/>
          </a:p>
        </p:txBody>
      </p:sp>
    </p:spTree>
    <p:extLst>
      <p:ext uri="{BB962C8B-B14F-4D97-AF65-F5344CB8AC3E}">
        <p14:creationId xmlns:p14="http://schemas.microsoft.com/office/powerpoint/2010/main" val="24533527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atung.com/b5/new%20energy/1_2_1_solution.asp" TargetMode="Externa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tw.knowledge.yahoo.com/question/question?qid=1609081607301" TargetMode="External"/><Relationship Id="rId5" Type="http://schemas.openxmlformats.org/officeDocument/2006/relationships/hyperlink" Target="http://www.solar-i.com/solt-Yu/energy%20website/_html/teach_web/intro/intro.html" TargetMode="External"/><Relationship Id="rId4" Type="http://schemas.openxmlformats.org/officeDocument/2006/relationships/hyperlink" Target="http://ind.ntou.edu.tw/~Energy/energy_group/wind_energy.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ctrTitle"/>
          </p:nvPr>
        </p:nvSpPr>
        <p:spPr>
          <a:xfrm>
            <a:off x="683568" y="260648"/>
            <a:ext cx="7772400" cy="1470025"/>
          </a:xfrm>
        </p:spPr>
        <p:txBody>
          <a:bodyPr/>
          <a:lstStyle/>
          <a:p>
            <a:r>
              <a:rPr lang="zh-TW" altLang="en-US" b="1" dirty="0" smtClean="0">
                <a:solidFill>
                  <a:schemeClr val="tx2"/>
                </a:solidFill>
                <a:latin typeface="標楷體" pitchFamily="65" charset="-120"/>
                <a:ea typeface="標楷體" pitchFamily="65" charset="-120"/>
              </a:rPr>
              <a:t>以適當科技與風險評估的角度來看風力系統</a:t>
            </a:r>
            <a:endParaRPr lang="zh-TW" altLang="en-US" b="1" dirty="0">
              <a:solidFill>
                <a:schemeClr val="tx2"/>
              </a:solidFill>
              <a:latin typeface="標楷體" pitchFamily="65" charset="-120"/>
              <a:ea typeface="標楷體" pitchFamily="65" charset="-120"/>
            </a:endParaRPr>
          </a:p>
        </p:txBody>
      </p:sp>
      <p:sp>
        <p:nvSpPr>
          <p:cNvPr id="3" name="副標題 2"/>
          <p:cNvSpPr>
            <a:spLocks noGrp="1"/>
          </p:cNvSpPr>
          <p:nvPr>
            <p:ph type="subTitle" idx="1"/>
          </p:nvPr>
        </p:nvSpPr>
        <p:spPr/>
        <p:txBody>
          <a:bodyPr>
            <a:normAutofit fontScale="92500" lnSpcReduction="10000"/>
          </a:bodyPr>
          <a:lstStyle/>
          <a:p>
            <a:r>
              <a:rPr lang="zh-TW" altLang="en-US" b="1" dirty="0" smtClean="0">
                <a:solidFill>
                  <a:schemeClr val="tx2"/>
                </a:solidFill>
                <a:latin typeface="標楷體" pitchFamily="65" charset="-120"/>
                <a:ea typeface="標楷體" pitchFamily="65" charset="-120"/>
              </a:rPr>
              <a:t>班級：車輛三甲</a:t>
            </a:r>
            <a:br>
              <a:rPr lang="zh-TW" altLang="en-US" b="1" dirty="0" smtClean="0">
                <a:solidFill>
                  <a:schemeClr val="tx2"/>
                </a:solidFill>
                <a:latin typeface="標楷體" pitchFamily="65" charset="-120"/>
                <a:ea typeface="標楷體" pitchFamily="65" charset="-120"/>
              </a:rPr>
            </a:br>
            <a:r>
              <a:rPr lang="zh-TW" altLang="en-US" b="1" dirty="0" smtClean="0">
                <a:solidFill>
                  <a:schemeClr val="tx2"/>
                </a:solidFill>
                <a:latin typeface="標楷體" pitchFamily="65" charset="-120"/>
                <a:ea typeface="標楷體" pitchFamily="65" charset="-120"/>
              </a:rPr>
              <a:t>學號：</a:t>
            </a:r>
            <a:r>
              <a:rPr lang="en-US" altLang="zh-TW" b="1" dirty="0" smtClean="0">
                <a:solidFill>
                  <a:schemeClr val="tx2"/>
                </a:solidFill>
                <a:latin typeface="標楷體" pitchFamily="65" charset="-120"/>
                <a:ea typeface="標楷體" pitchFamily="65" charset="-120"/>
              </a:rPr>
              <a:t>49915001</a:t>
            </a:r>
            <a:br>
              <a:rPr lang="en-US" altLang="zh-TW" b="1" dirty="0" smtClean="0">
                <a:solidFill>
                  <a:schemeClr val="tx2"/>
                </a:solidFill>
                <a:latin typeface="標楷體" pitchFamily="65" charset="-120"/>
                <a:ea typeface="標楷體" pitchFamily="65" charset="-120"/>
              </a:rPr>
            </a:br>
            <a:r>
              <a:rPr lang="zh-TW" altLang="en-US" b="1" dirty="0" smtClean="0">
                <a:solidFill>
                  <a:schemeClr val="tx2"/>
                </a:solidFill>
                <a:latin typeface="標楷體" pitchFamily="65" charset="-120"/>
                <a:ea typeface="標楷體" pitchFamily="65" charset="-120"/>
              </a:rPr>
              <a:t>姓名：林以耕</a:t>
            </a:r>
            <a:br>
              <a:rPr lang="zh-TW" altLang="en-US" b="1" dirty="0" smtClean="0">
                <a:solidFill>
                  <a:schemeClr val="tx2"/>
                </a:solidFill>
                <a:latin typeface="標楷體" pitchFamily="65" charset="-120"/>
                <a:ea typeface="標楷體" pitchFamily="65" charset="-120"/>
              </a:rPr>
            </a:br>
            <a:r>
              <a:rPr lang="zh-TW" altLang="en-US" b="1" dirty="0" smtClean="0">
                <a:solidFill>
                  <a:schemeClr val="tx2"/>
                </a:solidFill>
                <a:latin typeface="標楷體" pitchFamily="65" charset="-120"/>
                <a:ea typeface="標楷體" pitchFamily="65" charset="-120"/>
              </a:rPr>
              <a:t>指導老師：林聰益</a:t>
            </a:r>
          </a:p>
        </p:txBody>
      </p:sp>
    </p:spTree>
    <p:extLst>
      <p:ext uri="{BB962C8B-B14F-4D97-AF65-F5344CB8AC3E}">
        <p14:creationId xmlns:p14="http://schemas.microsoft.com/office/powerpoint/2010/main" val="1918932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結論</a:t>
            </a:r>
            <a:endParaRPr lang="zh-TW" altLang="en-US" b="1" dirty="0">
              <a:solidFill>
                <a:schemeClr val="tx2"/>
              </a:solidFill>
            </a:endParaRPr>
          </a:p>
        </p:txBody>
      </p:sp>
      <p:sp>
        <p:nvSpPr>
          <p:cNvPr id="3" name="內容版面配置區 2"/>
          <p:cNvSpPr>
            <a:spLocks noGrp="1"/>
          </p:cNvSpPr>
          <p:nvPr>
            <p:ph idx="1"/>
          </p:nvPr>
        </p:nvSpPr>
        <p:spPr/>
        <p:txBody>
          <a:bodyPr/>
          <a:lstStyle/>
          <a:p>
            <a:pPr marL="0" indent="0">
              <a:buNone/>
            </a:pPr>
            <a:r>
              <a:rPr lang="zh-TW" altLang="en-US" b="1" dirty="0" smtClean="0">
                <a:solidFill>
                  <a:schemeClr val="tx2"/>
                </a:solidFill>
              </a:rPr>
              <a:t>         風力發電已經是勢在必行的了</a:t>
            </a:r>
            <a:r>
              <a:rPr lang="zh-TW" altLang="zh-TW" b="1" dirty="0">
                <a:solidFill>
                  <a:schemeClr val="tx2"/>
                </a:solidFill>
              </a:rPr>
              <a:t>，</a:t>
            </a:r>
            <a:r>
              <a:rPr lang="zh-TW" altLang="en-US" b="1" dirty="0" smtClean="0">
                <a:solidFill>
                  <a:schemeClr val="tx2"/>
                </a:solidFill>
              </a:rPr>
              <a:t>儘管目前的轉換效率依然相當的低</a:t>
            </a:r>
            <a:r>
              <a:rPr lang="zh-TW" altLang="zh-TW" b="1" dirty="0">
                <a:solidFill>
                  <a:schemeClr val="tx2"/>
                </a:solidFill>
              </a:rPr>
              <a:t>，</a:t>
            </a:r>
            <a:r>
              <a:rPr lang="zh-TW" altLang="en-US" b="1" dirty="0" smtClean="0">
                <a:solidFill>
                  <a:schemeClr val="tx2"/>
                </a:solidFill>
              </a:rPr>
              <a:t>但是在這石油化學短缺的狀況下使用風力發電不僅能改善環境的汙染</a:t>
            </a:r>
            <a:r>
              <a:rPr lang="zh-TW" altLang="zh-TW" b="1" dirty="0">
                <a:solidFill>
                  <a:schemeClr val="tx2"/>
                </a:solidFill>
              </a:rPr>
              <a:t>，</a:t>
            </a:r>
            <a:r>
              <a:rPr lang="zh-TW" altLang="en-US" b="1" dirty="0" smtClean="0">
                <a:solidFill>
                  <a:schemeClr val="tx2"/>
                </a:solidFill>
              </a:rPr>
              <a:t>也可以降低石油化學的依賴性</a:t>
            </a:r>
            <a:r>
              <a:rPr lang="zh-TW" altLang="zh-TW" b="1" dirty="0">
                <a:solidFill>
                  <a:schemeClr val="tx2"/>
                </a:solidFill>
              </a:rPr>
              <a:t>，</a:t>
            </a:r>
            <a:r>
              <a:rPr lang="zh-TW" altLang="en-US" b="1" dirty="0" smtClean="0">
                <a:solidFill>
                  <a:schemeClr val="tx2"/>
                </a:solidFill>
              </a:rPr>
              <a:t>且對於地球的生態也會有較大的改善</a:t>
            </a:r>
            <a:r>
              <a:rPr lang="zh-TW" altLang="zh-TW" b="1" dirty="0">
                <a:solidFill>
                  <a:schemeClr val="tx2"/>
                </a:solidFill>
              </a:rPr>
              <a:t>，</a:t>
            </a:r>
            <a:r>
              <a:rPr lang="zh-TW" altLang="en-US" b="1" dirty="0" smtClean="0">
                <a:solidFill>
                  <a:schemeClr val="tx2"/>
                </a:solidFill>
              </a:rPr>
              <a:t>因此我們應在這些綠色能源的發展繼續努力以維護生態的平衡</a:t>
            </a:r>
            <a:r>
              <a:rPr lang="zh-TW" altLang="en-US" b="1" dirty="0">
                <a:solidFill>
                  <a:schemeClr val="tx2"/>
                </a:solidFill>
              </a:rPr>
              <a:t>。</a:t>
            </a:r>
          </a:p>
        </p:txBody>
      </p:sp>
    </p:spTree>
    <p:extLst>
      <p:ext uri="{BB962C8B-B14F-4D97-AF65-F5344CB8AC3E}">
        <p14:creationId xmlns:p14="http://schemas.microsoft.com/office/powerpoint/2010/main" val="891526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參考文獻</a:t>
            </a:r>
            <a:endParaRPr lang="zh-TW" altLang="en-US" b="1" dirty="0">
              <a:solidFill>
                <a:schemeClr val="tx2"/>
              </a:solidFill>
            </a:endParaRPr>
          </a:p>
        </p:txBody>
      </p:sp>
      <p:sp>
        <p:nvSpPr>
          <p:cNvPr id="3" name="內容版面配置區 2"/>
          <p:cNvSpPr>
            <a:spLocks noGrp="1"/>
          </p:cNvSpPr>
          <p:nvPr>
            <p:ph idx="1"/>
          </p:nvPr>
        </p:nvSpPr>
        <p:spPr/>
        <p:txBody>
          <a:bodyPr>
            <a:normAutofit lnSpcReduction="10000"/>
          </a:bodyPr>
          <a:lstStyle/>
          <a:p>
            <a:r>
              <a:rPr lang="en-US" altLang="zh-TW" dirty="0">
                <a:solidFill>
                  <a:schemeClr val="accent2"/>
                </a:solidFill>
                <a:hlinkClick r:id="rId3"/>
              </a:rPr>
              <a:t>http://www.tatung.com/b5/new%20energy/1_2_1_solution.asp</a:t>
            </a:r>
            <a:endParaRPr lang="en-US" altLang="zh-TW" dirty="0">
              <a:solidFill>
                <a:schemeClr val="accent2"/>
              </a:solidFill>
            </a:endParaRPr>
          </a:p>
          <a:p>
            <a:r>
              <a:rPr lang="en-US" altLang="zh-TW" dirty="0">
                <a:hlinkClick r:id="rId4"/>
              </a:rPr>
              <a:t>http://ind.ntou.edu.tw/~</a:t>
            </a:r>
            <a:r>
              <a:rPr lang="en-US" altLang="zh-TW" dirty="0" smtClean="0">
                <a:hlinkClick r:id="rId4"/>
              </a:rPr>
              <a:t>Energy/energy_group/wind_energy.htm</a:t>
            </a:r>
            <a:endParaRPr lang="en-US" altLang="zh-TW" dirty="0" smtClean="0"/>
          </a:p>
          <a:p>
            <a:r>
              <a:rPr lang="en-US" altLang="zh-TW" dirty="0">
                <a:hlinkClick r:id="rId5"/>
              </a:rPr>
              <a:t>http://www.solar-i.com/solt-Yu/energy%20website/_</a:t>
            </a:r>
            <a:r>
              <a:rPr lang="en-US" altLang="zh-TW" dirty="0" smtClean="0">
                <a:hlinkClick r:id="rId5"/>
              </a:rPr>
              <a:t>html/teach_web/intro/intro.html</a:t>
            </a:r>
            <a:endParaRPr lang="en-US" altLang="zh-TW" dirty="0" smtClean="0"/>
          </a:p>
          <a:p>
            <a:r>
              <a:rPr lang="en-US" altLang="zh-TW" dirty="0">
                <a:hlinkClick r:id="rId6"/>
              </a:rPr>
              <a:t>http://</a:t>
            </a:r>
            <a:r>
              <a:rPr lang="en-US" altLang="zh-TW" dirty="0" smtClean="0">
                <a:hlinkClick r:id="rId6"/>
              </a:rPr>
              <a:t>tw.knowledge.yahoo.com/question/question?qid=1609081607301</a:t>
            </a:r>
            <a:endParaRPr lang="en-US" altLang="zh-TW" dirty="0" smtClean="0"/>
          </a:p>
          <a:p>
            <a:endParaRPr lang="zh-TW" altLang="en-US" dirty="0"/>
          </a:p>
        </p:txBody>
      </p:sp>
    </p:spTree>
    <p:extLst>
      <p:ext uri="{BB962C8B-B14F-4D97-AF65-F5344CB8AC3E}">
        <p14:creationId xmlns:p14="http://schemas.microsoft.com/office/powerpoint/2010/main" val="3475537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目錄</a:t>
            </a:r>
            <a:endParaRPr lang="zh-TW" altLang="en-US" b="1" dirty="0">
              <a:solidFill>
                <a:schemeClr val="tx2"/>
              </a:solidFill>
            </a:endParaRPr>
          </a:p>
        </p:txBody>
      </p:sp>
      <p:sp>
        <p:nvSpPr>
          <p:cNvPr id="3" name="內容版面配置區 2"/>
          <p:cNvSpPr>
            <a:spLocks noGrp="1"/>
          </p:cNvSpPr>
          <p:nvPr>
            <p:ph idx="1"/>
          </p:nvPr>
        </p:nvSpPr>
        <p:spPr/>
        <p:txBody>
          <a:bodyPr/>
          <a:lstStyle/>
          <a:p>
            <a:pPr marL="514350" indent="-514350">
              <a:buFont typeface="+mj-ea"/>
              <a:buAutoNum type="ea1ChtPeriod"/>
            </a:pPr>
            <a:r>
              <a:rPr lang="zh-TW" altLang="en-US" b="1" dirty="0" smtClean="0">
                <a:solidFill>
                  <a:schemeClr val="tx2"/>
                </a:solidFill>
              </a:rPr>
              <a:t>前言</a:t>
            </a:r>
            <a:endParaRPr lang="en-US" altLang="zh-TW" b="1" dirty="0" smtClean="0">
              <a:solidFill>
                <a:schemeClr val="tx2"/>
              </a:solidFill>
            </a:endParaRPr>
          </a:p>
          <a:p>
            <a:pPr marL="514350" indent="-514350">
              <a:buFont typeface="+mj-ea"/>
              <a:buAutoNum type="ea1ChtPeriod"/>
            </a:pPr>
            <a:r>
              <a:rPr lang="zh-TW" altLang="en-US" b="1" dirty="0" smtClean="0">
                <a:solidFill>
                  <a:schemeClr val="tx2"/>
                </a:solidFill>
              </a:rPr>
              <a:t>風能介紹</a:t>
            </a:r>
            <a:endParaRPr lang="en-US" altLang="zh-TW" b="1" dirty="0" smtClean="0">
              <a:solidFill>
                <a:schemeClr val="tx2"/>
              </a:solidFill>
            </a:endParaRPr>
          </a:p>
          <a:p>
            <a:pPr marL="514350" indent="-514350">
              <a:buFont typeface="+mj-ea"/>
              <a:buAutoNum type="ea1ChtPeriod"/>
            </a:pPr>
            <a:r>
              <a:rPr lang="zh-TW" altLang="en-US" b="1" dirty="0" smtClean="0">
                <a:solidFill>
                  <a:schemeClr val="tx2"/>
                </a:solidFill>
              </a:rPr>
              <a:t>風能</a:t>
            </a:r>
            <a:r>
              <a:rPr lang="zh-TW" altLang="en-US" b="1" dirty="0" smtClean="0">
                <a:solidFill>
                  <a:schemeClr val="tx2"/>
                </a:solidFill>
              </a:rPr>
              <a:t>應用</a:t>
            </a:r>
            <a:endParaRPr lang="en-US" altLang="zh-TW" b="1" dirty="0" smtClean="0">
              <a:solidFill>
                <a:schemeClr val="tx2"/>
              </a:solidFill>
            </a:endParaRPr>
          </a:p>
          <a:p>
            <a:pPr marL="514350" indent="-514350">
              <a:buFont typeface="+mj-ea"/>
              <a:buAutoNum type="ea1ChtPeriod"/>
            </a:pPr>
            <a:r>
              <a:rPr lang="zh-TW" altLang="en-US" b="1" dirty="0" smtClean="0">
                <a:solidFill>
                  <a:schemeClr val="tx2"/>
                </a:solidFill>
              </a:rPr>
              <a:t>風力發電</a:t>
            </a:r>
            <a:endParaRPr lang="en-US" altLang="zh-TW" b="1" dirty="0" smtClean="0">
              <a:solidFill>
                <a:schemeClr val="tx2"/>
              </a:solidFill>
            </a:endParaRPr>
          </a:p>
          <a:p>
            <a:pPr marL="514350" indent="-514350">
              <a:buFont typeface="+mj-ea"/>
              <a:buAutoNum type="ea1ChtPeriod"/>
            </a:pPr>
            <a:r>
              <a:rPr lang="zh-TW" altLang="en-US" b="1" dirty="0">
                <a:solidFill>
                  <a:schemeClr val="tx2"/>
                </a:solidFill>
              </a:rPr>
              <a:t>風力發電</a:t>
            </a:r>
            <a:r>
              <a:rPr lang="zh-TW" altLang="en-US" b="1" dirty="0" smtClean="0">
                <a:solidFill>
                  <a:schemeClr val="tx2"/>
                </a:solidFill>
              </a:rPr>
              <a:t>優缺點</a:t>
            </a:r>
            <a:endParaRPr lang="en-US" altLang="zh-TW" b="1" dirty="0" smtClean="0">
              <a:solidFill>
                <a:schemeClr val="tx2"/>
              </a:solidFill>
            </a:endParaRPr>
          </a:p>
          <a:p>
            <a:pPr marL="514350" indent="-514350">
              <a:buFont typeface="+mj-ea"/>
              <a:buAutoNum type="ea1ChtPeriod"/>
            </a:pPr>
            <a:r>
              <a:rPr lang="zh-TW" altLang="en-US" b="1" dirty="0" smtClean="0">
                <a:solidFill>
                  <a:schemeClr val="tx2"/>
                </a:solidFill>
              </a:rPr>
              <a:t>結論</a:t>
            </a:r>
            <a:endParaRPr lang="en-US" altLang="zh-TW" b="1" dirty="0" smtClean="0">
              <a:solidFill>
                <a:schemeClr val="tx2"/>
              </a:solidFill>
            </a:endParaRPr>
          </a:p>
          <a:p>
            <a:pPr marL="514350" indent="-514350">
              <a:buFont typeface="+mj-ea"/>
              <a:buAutoNum type="ea1ChtPeriod"/>
            </a:pPr>
            <a:r>
              <a:rPr lang="zh-TW" altLang="en-US" b="1" dirty="0" smtClean="0">
                <a:solidFill>
                  <a:schemeClr val="tx2"/>
                </a:solidFill>
              </a:rPr>
              <a:t>參考文獻</a:t>
            </a:r>
          </a:p>
        </p:txBody>
      </p:sp>
    </p:spTree>
    <p:extLst>
      <p:ext uri="{BB962C8B-B14F-4D97-AF65-F5344CB8AC3E}">
        <p14:creationId xmlns:p14="http://schemas.microsoft.com/office/powerpoint/2010/main" val="2830946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前言</a:t>
            </a:r>
            <a:endParaRPr lang="zh-TW" altLang="en-US" b="1" dirty="0">
              <a:solidFill>
                <a:schemeClr val="tx2"/>
              </a:solidFill>
            </a:endParaRPr>
          </a:p>
        </p:txBody>
      </p:sp>
      <p:sp>
        <p:nvSpPr>
          <p:cNvPr id="3" name="內容版面配置區 2"/>
          <p:cNvSpPr>
            <a:spLocks noGrp="1"/>
          </p:cNvSpPr>
          <p:nvPr>
            <p:ph idx="1"/>
          </p:nvPr>
        </p:nvSpPr>
        <p:spPr>
          <a:xfrm>
            <a:off x="457200" y="1600200"/>
            <a:ext cx="8229600" cy="4525963"/>
          </a:xfrm>
        </p:spPr>
        <p:txBody>
          <a:bodyPr/>
          <a:lstStyle/>
          <a:p>
            <a:pPr marL="0" indent="0">
              <a:buNone/>
            </a:pPr>
            <a:r>
              <a:rPr lang="zh-TW" altLang="en-US" dirty="0" smtClean="0"/>
              <a:t>     </a:t>
            </a:r>
            <a:r>
              <a:rPr lang="zh-TW" altLang="en-US" b="1" dirty="0" smtClean="0">
                <a:solidFill>
                  <a:schemeClr val="tx2"/>
                </a:solidFill>
              </a:rPr>
              <a:t>由於資源的過度開發，導致天然氣，石油等儲量越來越少，也因為燃燒所產生之廢氣等影響我們的環境，所以我們必須想出對策來解決石油以及天然氣等越來越少的問題，而如何在不使用任何石化燃料而能依然發電的系統，讓我們來探討</a:t>
            </a:r>
            <a:r>
              <a:rPr lang="zh-TW" altLang="en-US" b="1" dirty="0">
                <a:solidFill>
                  <a:schemeClr val="tx2"/>
                </a:solidFill>
              </a:rPr>
              <a:t>這次的</a:t>
            </a:r>
            <a:r>
              <a:rPr lang="zh-TW" altLang="en-US" b="1" dirty="0" smtClean="0">
                <a:solidFill>
                  <a:schemeClr val="tx2"/>
                </a:solidFill>
              </a:rPr>
              <a:t>主題</a:t>
            </a:r>
            <a:r>
              <a:rPr lang="en-US" altLang="zh-TW" b="1" dirty="0" smtClean="0">
                <a:solidFill>
                  <a:schemeClr val="tx2"/>
                </a:solidFill>
              </a:rPr>
              <a:t>:</a:t>
            </a:r>
            <a:r>
              <a:rPr lang="zh-TW" altLang="en-US" b="1" dirty="0" smtClean="0">
                <a:solidFill>
                  <a:schemeClr val="tx2"/>
                </a:solidFill>
              </a:rPr>
              <a:t>風能</a:t>
            </a:r>
            <a:r>
              <a:rPr lang="zh-TW" altLang="en-US" dirty="0" smtClean="0"/>
              <a:t>。</a:t>
            </a:r>
            <a:endParaRPr lang="en-US" altLang="zh-TW" dirty="0" smtClean="0"/>
          </a:p>
        </p:txBody>
      </p:sp>
    </p:spTree>
    <p:extLst>
      <p:ext uri="{BB962C8B-B14F-4D97-AF65-F5344CB8AC3E}">
        <p14:creationId xmlns:p14="http://schemas.microsoft.com/office/powerpoint/2010/main" val="2991601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風能介紹</a:t>
            </a:r>
            <a:endParaRPr lang="zh-TW" altLang="en-US" b="1" dirty="0">
              <a:solidFill>
                <a:schemeClr val="tx2"/>
              </a:solidFill>
            </a:endParaRPr>
          </a:p>
        </p:txBody>
      </p:sp>
      <p:sp>
        <p:nvSpPr>
          <p:cNvPr id="3" name="內容版面配置區 2"/>
          <p:cNvSpPr>
            <a:spLocks noGrp="1"/>
          </p:cNvSpPr>
          <p:nvPr>
            <p:ph idx="1"/>
          </p:nvPr>
        </p:nvSpPr>
        <p:spPr/>
        <p:txBody>
          <a:bodyPr/>
          <a:lstStyle/>
          <a:p>
            <a:r>
              <a:rPr lang="zh-TW" altLang="zh-TW" b="1" dirty="0">
                <a:solidFill>
                  <a:schemeClr val="tx2"/>
                </a:solidFill>
              </a:rPr>
              <a:t>風能是因空氣流</a:t>
            </a:r>
            <a:r>
              <a:rPr lang="zh-TW" altLang="zh-TW" b="1" dirty="0" smtClean="0">
                <a:solidFill>
                  <a:schemeClr val="tx2"/>
                </a:solidFill>
              </a:rPr>
              <a:t>做</a:t>
            </a:r>
            <a:r>
              <a:rPr lang="zh-TW" altLang="en-US" b="1" dirty="0" smtClean="0">
                <a:solidFill>
                  <a:schemeClr val="tx2"/>
                </a:solidFill>
              </a:rPr>
              <a:t>功</a:t>
            </a:r>
            <a:r>
              <a:rPr lang="zh-TW" altLang="zh-TW" b="1" dirty="0" smtClean="0">
                <a:solidFill>
                  <a:schemeClr val="tx2"/>
                </a:solidFill>
              </a:rPr>
              <a:t>而</a:t>
            </a:r>
            <a:r>
              <a:rPr lang="zh-TW" altLang="zh-TW" b="1" dirty="0">
                <a:solidFill>
                  <a:schemeClr val="tx2"/>
                </a:solidFill>
              </a:rPr>
              <a:t>提供給人類的一種可利用</a:t>
            </a:r>
            <a:r>
              <a:rPr lang="zh-TW" altLang="zh-TW" b="1" dirty="0" smtClean="0">
                <a:solidFill>
                  <a:schemeClr val="tx2"/>
                </a:solidFill>
              </a:rPr>
              <a:t>的</a:t>
            </a:r>
            <a:r>
              <a:rPr lang="zh-TW" altLang="en-US" b="1" dirty="0">
                <a:solidFill>
                  <a:schemeClr val="tx2"/>
                </a:solidFill>
              </a:rPr>
              <a:t>能量</a:t>
            </a:r>
            <a:r>
              <a:rPr lang="zh-TW" altLang="zh-TW" b="1" dirty="0" smtClean="0">
                <a:solidFill>
                  <a:schemeClr val="tx2"/>
                </a:solidFill>
              </a:rPr>
              <a:t>。</a:t>
            </a:r>
            <a:endParaRPr lang="en-US" altLang="zh-TW" b="1" dirty="0" smtClean="0">
              <a:solidFill>
                <a:schemeClr val="tx2"/>
              </a:solidFill>
            </a:endParaRPr>
          </a:p>
          <a:p>
            <a:r>
              <a:rPr lang="zh-TW" altLang="zh-TW" b="1" dirty="0" smtClean="0">
                <a:solidFill>
                  <a:schemeClr val="tx2"/>
                </a:solidFill>
              </a:rPr>
              <a:t>空</a:t>
            </a:r>
            <a:r>
              <a:rPr lang="zh-TW" altLang="zh-TW" b="1" dirty="0">
                <a:solidFill>
                  <a:schemeClr val="tx2"/>
                </a:solidFill>
              </a:rPr>
              <a:t>氣流具有的動能稱風能</a:t>
            </a:r>
            <a:r>
              <a:rPr lang="zh-TW" altLang="zh-TW" b="1" dirty="0" smtClean="0">
                <a:solidFill>
                  <a:schemeClr val="tx2"/>
                </a:solidFill>
              </a:rPr>
              <a:t>。</a:t>
            </a:r>
            <a:endParaRPr lang="en-US" altLang="zh-TW" b="1" dirty="0" smtClean="0">
              <a:solidFill>
                <a:schemeClr val="tx2"/>
              </a:solidFill>
            </a:endParaRPr>
          </a:p>
          <a:p>
            <a:r>
              <a:rPr lang="zh-TW" altLang="zh-TW" b="1" dirty="0" smtClean="0">
                <a:solidFill>
                  <a:schemeClr val="tx2"/>
                </a:solidFill>
              </a:rPr>
              <a:t>空氣</a:t>
            </a:r>
            <a:r>
              <a:rPr lang="zh-TW" altLang="zh-TW" b="1" dirty="0">
                <a:solidFill>
                  <a:schemeClr val="tx2"/>
                </a:solidFill>
              </a:rPr>
              <a:t>流速越高，動能越大。人們可以用</a:t>
            </a:r>
            <a:r>
              <a:rPr lang="zh-TW" altLang="zh-TW" b="1" dirty="0" smtClean="0">
                <a:solidFill>
                  <a:schemeClr val="tx2"/>
                </a:solidFill>
              </a:rPr>
              <a:t>風車把風</a:t>
            </a:r>
            <a:r>
              <a:rPr lang="zh-TW" altLang="zh-TW" b="1" dirty="0">
                <a:solidFill>
                  <a:schemeClr val="tx2"/>
                </a:solidFill>
              </a:rPr>
              <a:t>的動能轉化為旋轉的動作去推動發電機，以產生</a:t>
            </a:r>
            <a:r>
              <a:rPr lang="zh-TW" altLang="zh-TW" b="1" dirty="0" smtClean="0">
                <a:solidFill>
                  <a:schemeClr val="tx2"/>
                </a:solidFill>
              </a:rPr>
              <a:t>電力</a:t>
            </a:r>
            <a:r>
              <a:rPr lang="zh-TW" altLang="en-US" b="1" dirty="0" smtClean="0">
                <a:solidFill>
                  <a:schemeClr val="tx2"/>
                </a:solidFill>
              </a:rPr>
              <a:t>。</a:t>
            </a:r>
            <a:endParaRPr lang="en-US" altLang="zh-TW" b="1" dirty="0" smtClean="0">
              <a:solidFill>
                <a:schemeClr val="tx2"/>
              </a:solidFill>
            </a:endParaRPr>
          </a:p>
          <a:p>
            <a:r>
              <a:rPr lang="zh-TW" altLang="zh-TW" b="1" dirty="0">
                <a:solidFill>
                  <a:schemeClr val="tx2"/>
                </a:solidFill>
              </a:rPr>
              <a:t>風能量是豐富、可再生、分佈廣泛、不產生污染，也不會排放溫室氣體</a:t>
            </a:r>
            <a:r>
              <a:rPr lang="zh-TW" altLang="zh-TW" dirty="0"/>
              <a:t>。</a:t>
            </a:r>
            <a:endParaRPr lang="zh-TW" altLang="en-US" dirty="0"/>
          </a:p>
        </p:txBody>
      </p:sp>
    </p:spTree>
    <p:extLst>
      <p:ext uri="{BB962C8B-B14F-4D97-AF65-F5344CB8AC3E}">
        <p14:creationId xmlns:p14="http://schemas.microsoft.com/office/powerpoint/2010/main" val="1447868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noAutofit/>
          </a:bodyPr>
          <a:lstStyle/>
          <a:p>
            <a:r>
              <a:rPr lang="en-US" altLang="zh-TW" dirty="0" smtClean="0"/>
              <a:t/>
            </a:r>
            <a:br>
              <a:rPr lang="en-US" altLang="zh-TW" dirty="0" smtClean="0"/>
            </a:br>
            <a:r>
              <a:rPr lang="zh-TW" altLang="en-US" b="1" dirty="0" smtClean="0">
                <a:solidFill>
                  <a:schemeClr val="tx2"/>
                </a:solidFill>
              </a:rPr>
              <a:t>風能</a:t>
            </a:r>
            <a:r>
              <a:rPr lang="zh-TW" altLang="en-US" b="1" dirty="0">
                <a:solidFill>
                  <a:schemeClr val="tx2"/>
                </a:solidFill>
              </a:rPr>
              <a:t>應用</a:t>
            </a:r>
            <a:r>
              <a:rPr lang="en-US" altLang="zh-TW" dirty="0"/>
              <a:t/>
            </a:r>
            <a:br>
              <a:rPr lang="en-US" altLang="zh-TW" dirty="0"/>
            </a:br>
            <a:endParaRPr lang="zh-TW" altLang="en-US" dirty="0"/>
          </a:p>
        </p:txBody>
      </p:sp>
      <p:sp>
        <p:nvSpPr>
          <p:cNvPr id="3" name="內容版面配置區 2"/>
          <p:cNvSpPr>
            <a:spLocks noGrp="1"/>
          </p:cNvSpPr>
          <p:nvPr>
            <p:ph idx="1"/>
          </p:nvPr>
        </p:nvSpPr>
        <p:spPr/>
        <p:txBody>
          <a:bodyPr>
            <a:normAutofit fontScale="92500" lnSpcReduction="10000"/>
          </a:bodyPr>
          <a:lstStyle/>
          <a:p>
            <a:pPr marL="0" indent="0">
              <a:buNone/>
            </a:pPr>
            <a:r>
              <a:rPr lang="zh-TW" altLang="en-US" dirty="0" smtClean="0"/>
              <a:t>         </a:t>
            </a:r>
            <a:r>
              <a:rPr lang="zh-TW" altLang="en-US" b="1" dirty="0" smtClean="0">
                <a:solidFill>
                  <a:schemeClr val="tx2"/>
                </a:solidFill>
              </a:rPr>
              <a:t>風能</a:t>
            </a:r>
            <a:r>
              <a:rPr lang="zh-TW" altLang="en-US" b="1" dirty="0">
                <a:solidFill>
                  <a:schemeClr val="tx2"/>
                </a:solidFill>
              </a:rPr>
              <a:t>的途徑與方法風能的優點是無污染</a:t>
            </a:r>
            <a:r>
              <a:rPr lang="zh-TW" altLang="en-US" b="1" dirty="0" smtClean="0">
                <a:solidFill>
                  <a:schemeClr val="tx2"/>
                </a:solidFill>
              </a:rPr>
              <a:t>，有效</a:t>
            </a:r>
            <a:r>
              <a:rPr lang="zh-TW" altLang="en-US" b="1" dirty="0">
                <a:solidFill>
                  <a:schemeClr val="tx2"/>
                </a:solidFill>
              </a:rPr>
              <a:t>利用風能，可採三種方式：</a:t>
            </a:r>
          </a:p>
          <a:p>
            <a:r>
              <a:rPr lang="zh-TW" altLang="en-US" b="1" dirty="0" smtClean="0">
                <a:solidFill>
                  <a:schemeClr val="tx2"/>
                </a:solidFill>
              </a:rPr>
              <a:t>間斷</a:t>
            </a:r>
            <a:r>
              <a:rPr lang="zh-TW" altLang="en-US" b="1" dirty="0">
                <a:solidFill>
                  <a:schemeClr val="tx2"/>
                </a:solidFill>
              </a:rPr>
              <a:t>式使用：如抽水灌溉，水產養殖，居民、牲畜用水。使用動力不必持續穩定，偶有間斷亦無妨。</a:t>
            </a:r>
          </a:p>
          <a:p>
            <a:r>
              <a:rPr lang="zh-TW" altLang="en-US" b="1" dirty="0" smtClean="0">
                <a:solidFill>
                  <a:schemeClr val="tx2"/>
                </a:solidFill>
              </a:rPr>
              <a:t>儲存</a:t>
            </a:r>
            <a:r>
              <a:rPr lang="zh-TW" altLang="en-US" b="1" dirty="0">
                <a:solidFill>
                  <a:schemeClr val="tx2"/>
                </a:solidFill>
              </a:rPr>
              <a:t>式使用：如利用電池、飛輪、抽蓄等儲能方式，將動力貯存，以供無風時使用。</a:t>
            </a:r>
          </a:p>
          <a:p>
            <a:r>
              <a:rPr lang="zh-TW" altLang="en-US" b="1" dirty="0" smtClean="0">
                <a:solidFill>
                  <a:schemeClr val="tx2"/>
                </a:solidFill>
              </a:rPr>
              <a:t>並聯</a:t>
            </a:r>
            <a:r>
              <a:rPr lang="zh-TW" altLang="en-US" b="1" dirty="0">
                <a:solidFill>
                  <a:schemeClr val="tx2"/>
                </a:solidFill>
              </a:rPr>
              <a:t>式使用：可將風力機與水力、火力發電係統並聯配合，風小或無風 時以水力或火力立即補充，使電力供應穩定持續。</a:t>
            </a:r>
          </a:p>
          <a:p>
            <a:endParaRPr lang="zh-TW" altLang="en-US" dirty="0"/>
          </a:p>
        </p:txBody>
      </p:sp>
    </p:spTree>
    <p:extLst>
      <p:ext uri="{BB962C8B-B14F-4D97-AF65-F5344CB8AC3E}">
        <p14:creationId xmlns:p14="http://schemas.microsoft.com/office/powerpoint/2010/main" val="542260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風能發電 </a:t>
            </a:r>
            <a:endParaRPr lang="zh-TW" altLang="en-US" b="1" dirty="0">
              <a:solidFill>
                <a:schemeClr val="tx2"/>
              </a:solidFill>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968918737"/>
              </p:ext>
            </p:extLst>
          </p:nvPr>
        </p:nvGraphicFramePr>
        <p:xfrm>
          <a:off x="251520" y="1772816"/>
          <a:ext cx="3528392" cy="4752527"/>
        </p:xfrm>
        <a:graphic>
          <a:graphicData uri="http://schemas.openxmlformats.org/drawingml/2006/table">
            <a:tbl>
              <a:tblPr/>
              <a:tblGrid>
                <a:gridCol w="3528392"/>
              </a:tblGrid>
              <a:tr h="339466">
                <a:tc>
                  <a:txBody>
                    <a:bodyPr/>
                    <a:lstStyle/>
                    <a:p>
                      <a:pPr algn="l"/>
                      <a:r>
                        <a:rPr lang="zh-TW" altLang="en-US" b="1" dirty="0">
                          <a:solidFill>
                            <a:schemeClr val="tx2"/>
                          </a:solidFill>
                          <a:effectLst/>
                        </a:rPr>
                        <a:t>獨立</a:t>
                      </a:r>
                      <a:r>
                        <a:rPr lang="zh-TW" altLang="en-US" b="1" dirty="0" smtClean="0">
                          <a:solidFill>
                            <a:schemeClr val="tx2"/>
                          </a:solidFill>
                          <a:effectLst/>
                        </a:rPr>
                        <a:t>型</a:t>
                      </a:r>
                      <a:endParaRPr lang="zh-TW" altLang="en-US" b="1" dirty="0">
                        <a:solidFill>
                          <a:schemeClr val="tx2"/>
                        </a:solidFill>
                        <a:effectLst/>
                      </a:endParaRPr>
                    </a:p>
                  </a:txBody>
                  <a:tcPr marL="0" marR="0" marT="0" marB="0">
                    <a:lnL>
                      <a:noFill/>
                    </a:lnL>
                    <a:lnR>
                      <a:noFill/>
                    </a:lnR>
                    <a:lnT>
                      <a:noFill/>
                    </a:lnT>
                    <a:lnB>
                      <a:noFill/>
                    </a:lnB>
                  </a:tcPr>
                </a:tc>
              </a:tr>
              <a:tr h="339466">
                <a:tc>
                  <a:txBody>
                    <a:bodyPr/>
                    <a:lstStyle/>
                    <a:p>
                      <a:pPr algn="l"/>
                      <a:endParaRPr lang="zh-TW" altLang="en-US" b="1" dirty="0">
                        <a:solidFill>
                          <a:schemeClr val="tx2"/>
                        </a:solidFill>
                        <a:effectLst/>
                      </a:endParaRPr>
                    </a:p>
                  </a:txBody>
                  <a:tcPr marL="0" marR="0" marT="0" marB="0">
                    <a:lnL>
                      <a:noFill/>
                    </a:lnL>
                    <a:lnR>
                      <a:noFill/>
                    </a:lnR>
                    <a:lnT>
                      <a:noFill/>
                    </a:lnT>
                    <a:lnB>
                      <a:noFill/>
                    </a:lnB>
                  </a:tcPr>
                </a:tc>
              </a:tr>
              <a:tr h="4073595">
                <a:tc>
                  <a:txBody>
                    <a:bodyPr/>
                    <a:lstStyle/>
                    <a:p>
                      <a:pPr algn="l"/>
                      <a:r>
                        <a:rPr lang="zh-TW" altLang="en-US" b="1" dirty="0">
                          <a:solidFill>
                            <a:schemeClr val="tx2"/>
                          </a:solidFill>
                          <a:effectLst/>
                        </a:rPr>
                        <a:t>對於遠端遙控的程式應用中，若有沒電就不可能使用並連接到網絡，所以最好的選擇是一個系統能夠同時利用風能及其它能源</a:t>
                      </a:r>
                      <a:r>
                        <a:rPr lang="en-US" altLang="zh-TW" b="1" dirty="0">
                          <a:solidFill>
                            <a:schemeClr val="tx2"/>
                          </a:solidFill>
                          <a:effectLst/>
                        </a:rPr>
                        <a:t>.</a:t>
                      </a:r>
                      <a:br>
                        <a:rPr lang="en-US" altLang="zh-TW" b="1" dirty="0">
                          <a:solidFill>
                            <a:schemeClr val="tx2"/>
                          </a:solidFill>
                          <a:effectLst/>
                        </a:rPr>
                      </a:br>
                      <a:r>
                        <a:rPr lang="en-US" altLang="zh-TW" b="1" dirty="0">
                          <a:solidFill>
                            <a:schemeClr val="tx2"/>
                          </a:solidFill>
                          <a:effectLst/>
                        </a:rPr>
                        <a:t>WINDSPOT </a:t>
                      </a:r>
                      <a:r>
                        <a:rPr lang="zh-TW" altLang="en-US" b="1" dirty="0">
                          <a:solidFill>
                            <a:schemeClr val="tx2"/>
                          </a:solidFill>
                          <a:effectLst/>
                        </a:rPr>
                        <a:t>發電機所產生的電力，在電壓和頻率取決於風場的風力。 在控制器的幫助將所產生的電能儲存於電池系統中，這種將風能轉化為直流電流再將電流儲存於電池中</a:t>
                      </a:r>
                      <a:r>
                        <a:rPr lang="en-US" altLang="zh-TW" b="1" dirty="0">
                          <a:solidFill>
                            <a:schemeClr val="tx2"/>
                          </a:solidFill>
                          <a:effectLst/>
                        </a:rPr>
                        <a:t>,</a:t>
                      </a:r>
                      <a:r>
                        <a:rPr lang="zh-TW" altLang="en-US" b="1" dirty="0">
                          <a:solidFill>
                            <a:schemeClr val="tx2"/>
                          </a:solidFill>
                          <a:effectLst/>
                        </a:rPr>
                        <a:t>電能的利用取決於電池銀行儲電的大小。</a:t>
                      </a:r>
                      <a:br>
                        <a:rPr lang="zh-TW" altLang="en-US" b="1" dirty="0">
                          <a:solidFill>
                            <a:schemeClr val="tx2"/>
                          </a:solidFill>
                          <a:effectLst/>
                        </a:rPr>
                      </a:br>
                      <a:r>
                        <a:rPr lang="zh-TW" altLang="en-US" b="1" dirty="0">
                          <a:solidFill>
                            <a:schemeClr val="tx2"/>
                          </a:solidFill>
                          <a:effectLst/>
                        </a:rPr>
                        <a:t/>
                      </a:r>
                      <a:br>
                        <a:rPr lang="zh-TW" altLang="en-US" b="1" dirty="0">
                          <a:solidFill>
                            <a:schemeClr val="tx2"/>
                          </a:solidFill>
                          <a:effectLst/>
                        </a:rPr>
                      </a:br>
                      <a:endParaRPr lang="zh-TW" altLang="en-US" b="1" dirty="0">
                        <a:solidFill>
                          <a:schemeClr val="tx2"/>
                        </a:solidFill>
                        <a:effectLst/>
                      </a:endParaRPr>
                    </a:p>
                  </a:txBody>
                  <a:tcPr marL="0" marR="0" marT="0" marB="0">
                    <a:lnL>
                      <a:noFill/>
                    </a:lnL>
                    <a:lnR>
                      <a:noFill/>
                    </a:lnR>
                    <a:lnT>
                      <a:noFill/>
                    </a:lnT>
                    <a:lnB>
                      <a:noFill/>
                    </a:lnB>
                  </a:tcPr>
                </a:tc>
              </a:tr>
            </a:tbl>
          </a:graphicData>
        </a:graphic>
      </p:graphicFrame>
      <p:pic>
        <p:nvPicPr>
          <p:cNvPr id="7" name="Picture 1" descr="http://www.tatung.com/b5/new%20energy/images/wind_power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2276872"/>
            <a:ext cx="5328592" cy="3486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261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2370553104"/>
              </p:ext>
            </p:extLst>
          </p:nvPr>
        </p:nvGraphicFramePr>
        <p:xfrm>
          <a:off x="1547664" y="188640"/>
          <a:ext cx="5760640" cy="3240360"/>
        </p:xfrm>
        <a:graphic>
          <a:graphicData uri="http://schemas.openxmlformats.org/drawingml/2006/table">
            <a:tbl>
              <a:tblPr/>
              <a:tblGrid>
                <a:gridCol w="5760640"/>
              </a:tblGrid>
              <a:tr h="3240360">
                <a:tc>
                  <a:txBody>
                    <a:bodyPr/>
                    <a:lstStyle/>
                    <a:p>
                      <a:pPr algn="l"/>
                      <a:endParaRPr lang="en-US" altLang="zh-TW" sz="2000"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b="1" dirty="0" smtClean="0">
                          <a:solidFill>
                            <a:schemeClr val="tx2"/>
                          </a:solidFill>
                          <a:effectLst/>
                        </a:rPr>
                        <a:t>獨立型搭配</a:t>
                      </a:r>
                      <a:r>
                        <a:rPr lang="en-US" altLang="zh-TW" sz="2000" b="1" dirty="0" smtClean="0">
                          <a:solidFill>
                            <a:schemeClr val="tx2"/>
                          </a:solidFill>
                          <a:effectLst/>
                        </a:rPr>
                        <a:t>LED</a:t>
                      </a:r>
                      <a:r>
                        <a:rPr lang="zh-TW" altLang="en-US" sz="2000" b="1" dirty="0" smtClean="0">
                          <a:solidFill>
                            <a:schemeClr val="tx2"/>
                          </a:solidFill>
                          <a:effectLst/>
                        </a:rPr>
                        <a:t>路燈</a:t>
                      </a:r>
                    </a:p>
                    <a:p>
                      <a:pPr algn="l"/>
                      <a:endParaRPr lang="en-US" altLang="zh-TW" sz="2000" b="1" dirty="0" smtClean="0">
                        <a:solidFill>
                          <a:schemeClr val="tx2"/>
                        </a:solidFill>
                        <a:effectLst/>
                      </a:endParaRPr>
                    </a:p>
                    <a:p>
                      <a:pPr algn="l"/>
                      <a:r>
                        <a:rPr lang="zh-TW" altLang="en-US" sz="2000" b="1" dirty="0" smtClean="0">
                          <a:solidFill>
                            <a:schemeClr val="tx2"/>
                          </a:solidFill>
                          <a:effectLst/>
                        </a:rPr>
                        <a:t>另一個</a:t>
                      </a:r>
                      <a:r>
                        <a:rPr lang="zh-TW" altLang="en-US" sz="2000" b="1" dirty="0">
                          <a:solidFill>
                            <a:schemeClr val="tx2"/>
                          </a:solidFill>
                          <a:effectLst/>
                        </a:rPr>
                        <a:t>應用為使用</a:t>
                      </a:r>
                      <a:r>
                        <a:rPr lang="en-US" altLang="zh-TW" sz="2000" b="1" dirty="0">
                          <a:solidFill>
                            <a:schemeClr val="tx2"/>
                          </a:solidFill>
                          <a:effectLst/>
                        </a:rPr>
                        <a:t>WINDSPOT</a:t>
                      </a:r>
                      <a:r>
                        <a:rPr lang="zh-TW" altLang="en-US" sz="2000" b="1" dirty="0">
                          <a:solidFill>
                            <a:schemeClr val="tx2"/>
                          </a:solidFill>
                          <a:effectLst/>
                        </a:rPr>
                        <a:t>的風力發電發電供電給多組</a:t>
                      </a:r>
                      <a:r>
                        <a:rPr lang="en-US" altLang="zh-TW" sz="2000" b="1" dirty="0">
                          <a:solidFill>
                            <a:schemeClr val="tx2"/>
                          </a:solidFill>
                          <a:effectLst/>
                        </a:rPr>
                        <a:t>LED</a:t>
                      </a:r>
                      <a:r>
                        <a:rPr lang="zh-TW" altLang="en-US" sz="2000" b="1" dirty="0">
                          <a:solidFill>
                            <a:schemeClr val="tx2"/>
                          </a:solidFill>
                          <a:effectLst/>
                        </a:rPr>
                        <a:t>路燈電力，當</a:t>
                      </a:r>
                      <a:r>
                        <a:rPr lang="en-US" altLang="zh-TW" sz="2000" b="1" dirty="0">
                          <a:solidFill>
                            <a:schemeClr val="tx2"/>
                          </a:solidFill>
                          <a:effectLst/>
                        </a:rPr>
                        <a:t>WINSPOT</a:t>
                      </a:r>
                      <a:r>
                        <a:rPr lang="zh-TW" altLang="en-US" sz="2000" b="1" dirty="0">
                          <a:solidFill>
                            <a:schemeClr val="tx2"/>
                          </a:solidFill>
                          <a:effectLst/>
                        </a:rPr>
                        <a:t>風力發電為高效能發電，不是一般國內的小型風機的效率，故充電池的能力比一般行風機來的快，也可長時間供電給</a:t>
                      </a:r>
                      <a:r>
                        <a:rPr lang="en-US" altLang="zh-TW" sz="2000" b="1" dirty="0">
                          <a:solidFill>
                            <a:schemeClr val="tx2"/>
                          </a:solidFill>
                          <a:effectLst/>
                        </a:rPr>
                        <a:t>LED</a:t>
                      </a:r>
                      <a:r>
                        <a:rPr lang="zh-TW" altLang="en-US" sz="2000" b="1" dirty="0">
                          <a:solidFill>
                            <a:schemeClr val="tx2"/>
                          </a:solidFill>
                          <a:effectLst/>
                        </a:rPr>
                        <a:t>路燈電力。</a:t>
                      </a:r>
                    </a:p>
                  </a:txBody>
                  <a:tcPr marL="0" marR="0" marT="0" marB="0">
                    <a:lnL>
                      <a:noFill/>
                    </a:lnL>
                    <a:lnR>
                      <a:noFill/>
                    </a:lnR>
                    <a:lnT>
                      <a:noFill/>
                    </a:lnT>
                    <a:lnB>
                      <a:noFill/>
                    </a:lnB>
                  </a:tcPr>
                </a:tc>
              </a:tr>
            </a:tbl>
          </a:graphicData>
        </a:graphic>
      </p:graphicFrame>
      <p:pic>
        <p:nvPicPr>
          <p:cNvPr id="2049" name="Picture 1" descr="http://www.tatung.com/b5/new%20energy/images/wind_power0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996952"/>
            <a:ext cx="4896544" cy="295232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3905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風能優點</a:t>
            </a:r>
            <a:endParaRPr lang="zh-TW" altLang="en-US" b="1" dirty="0">
              <a:solidFill>
                <a:schemeClr val="tx2"/>
              </a:solidFill>
            </a:endParaRPr>
          </a:p>
        </p:txBody>
      </p:sp>
      <p:sp>
        <p:nvSpPr>
          <p:cNvPr id="3" name="內容版面配置區 2"/>
          <p:cNvSpPr>
            <a:spLocks noGrp="1"/>
          </p:cNvSpPr>
          <p:nvPr>
            <p:ph idx="1"/>
          </p:nvPr>
        </p:nvSpPr>
        <p:spPr/>
        <p:txBody>
          <a:bodyPr>
            <a:normAutofit/>
          </a:bodyPr>
          <a:lstStyle/>
          <a:p>
            <a:r>
              <a:rPr lang="zh-TW" altLang="zh-TW" b="1" dirty="0" smtClean="0">
                <a:solidFill>
                  <a:schemeClr val="tx2"/>
                </a:solidFill>
              </a:rPr>
              <a:t>風能設施日趨</a:t>
            </a:r>
            <a:r>
              <a:rPr lang="zh-TW" altLang="zh-TW" b="1" dirty="0">
                <a:solidFill>
                  <a:schemeClr val="tx2"/>
                </a:solidFill>
              </a:rPr>
              <a:t>進步，大量生產降低</a:t>
            </a:r>
            <a:r>
              <a:rPr lang="zh-TW" altLang="zh-TW" b="1" dirty="0" smtClean="0">
                <a:solidFill>
                  <a:schemeClr val="tx2"/>
                </a:solidFill>
              </a:rPr>
              <a:t>成本</a:t>
            </a:r>
            <a:r>
              <a:rPr lang="zh-TW" altLang="en-US" b="1" dirty="0" smtClean="0">
                <a:solidFill>
                  <a:schemeClr val="tx2"/>
                </a:solidFill>
              </a:rPr>
              <a:t>。</a:t>
            </a:r>
            <a:endParaRPr lang="en-US" altLang="zh-TW" b="1" dirty="0" smtClean="0">
              <a:solidFill>
                <a:schemeClr val="tx2"/>
              </a:solidFill>
            </a:endParaRPr>
          </a:p>
          <a:p>
            <a:r>
              <a:rPr lang="zh-TW" altLang="zh-TW" b="1" dirty="0">
                <a:solidFill>
                  <a:schemeClr val="tx2"/>
                </a:solidFill>
              </a:rPr>
              <a:t>風能設施多為立體化設施，在適當地點使用適當機器，對陸地和生態的破壞較低</a:t>
            </a:r>
            <a:r>
              <a:rPr lang="zh-TW" altLang="zh-TW" b="1" dirty="0" smtClean="0">
                <a:solidFill>
                  <a:schemeClr val="tx2"/>
                </a:solidFill>
              </a:rPr>
              <a:t>。</a:t>
            </a:r>
            <a:endParaRPr lang="en-US" altLang="zh-TW" b="1" dirty="0" smtClean="0">
              <a:solidFill>
                <a:schemeClr val="tx2"/>
              </a:solidFill>
            </a:endParaRPr>
          </a:p>
          <a:p>
            <a:r>
              <a:rPr lang="zh-TW" altLang="en-US" b="1" dirty="0">
                <a:solidFill>
                  <a:schemeClr val="tx2"/>
                </a:solidFill>
              </a:rPr>
              <a:t>就地可取，無須長途運輸 </a:t>
            </a:r>
            <a:r>
              <a:rPr lang="zh-TW" altLang="en-US" b="1" dirty="0" smtClean="0">
                <a:solidFill>
                  <a:schemeClr val="tx2"/>
                </a:solidFill>
              </a:rPr>
              <a:t>。</a:t>
            </a:r>
            <a:endParaRPr lang="en-US" altLang="zh-TW" b="1" dirty="0" smtClean="0">
              <a:solidFill>
                <a:schemeClr val="tx2"/>
              </a:solidFill>
            </a:endParaRPr>
          </a:p>
          <a:p>
            <a:r>
              <a:rPr lang="zh-TW" altLang="en-US" b="1" dirty="0">
                <a:solidFill>
                  <a:schemeClr val="tx2"/>
                </a:solidFill>
              </a:rPr>
              <a:t>分佈廣泛，利用方便 </a:t>
            </a:r>
            <a:r>
              <a:rPr lang="zh-TW" altLang="en-US" b="1" dirty="0" smtClean="0">
                <a:solidFill>
                  <a:schemeClr val="tx2"/>
                </a:solidFill>
              </a:rPr>
              <a:t>。</a:t>
            </a:r>
            <a:endParaRPr lang="en-US" altLang="zh-TW" b="1" dirty="0" smtClean="0">
              <a:solidFill>
                <a:schemeClr val="tx2"/>
              </a:solidFill>
            </a:endParaRPr>
          </a:p>
          <a:p>
            <a:r>
              <a:rPr lang="zh-TW" altLang="en-US" b="1" dirty="0">
                <a:solidFill>
                  <a:schemeClr val="tx2"/>
                </a:solidFill>
              </a:rPr>
              <a:t>不污染環境，不破壞</a:t>
            </a:r>
            <a:r>
              <a:rPr lang="zh-TW" altLang="en-US" b="1" dirty="0" smtClean="0">
                <a:solidFill>
                  <a:schemeClr val="tx2"/>
                </a:solidFill>
              </a:rPr>
              <a:t>生態。</a:t>
            </a:r>
            <a:endParaRPr lang="en-US" altLang="zh-TW" b="1" dirty="0" smtClean="0">
              <a:solidFill>
                <a:schemeClr val="tx2"/>
              </a:solidFill>
            </a:endParaRPr>
          </a:p>
          <a:p>
            <a:r>
              <a:rPr lang="zh-TW" altLang="en-US" b="1" dirty="0">
                <a:solidFill>
                  <a:schemeClr val="tx2"/>
                </a:solidFill>
              </a:rPr>
              <a:t>風力儀器比太陽能儀器便宜九成多。 </a:t>
            </a:r>
            <a:endParaRPr lang="en-US" altLang="zh-TW" b="1" dirty="0" smtClean="0">
              <a:solidFill>
                <a:schemeClr val="tx2"/>
              </a:solidFill>
            </a:endParaRPr>
          </a:p>
        </p:txBody>
      </p:sp>
    </p:spTree>
    <p:extLst>
      <p:ext uri="{BB962C8B-B14F-4D97-AF65-F5344CB8AC3E}">
        <p14:creationId xmlns:p14="http://schemas.microsoft.com/office/powerpoint/2010/main" val="3152821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title"/>
          </p:nvPr>
        </p:nvSpPr>
        <p:spPr/>
        <p:txBody>
          <a:bodyPr/>
          <a:lstStyle/>
          <a:p>
            <a:r>
              <a:rPr lang="zh-TW" altLang="en-US" b="1" dirty="0" smtClean="0">
                <a:solidFill>
                  <a:schemeClr val="tx2"/>
                </a:solidFill>
              </a:rPr>
              <a:t>風能缺點</a:t>
            </a:r>
            <a:endParaRPr lang="zh-TW" altLang="en-US" b="1" dirty="0">
              <a:solidFill>
                <a:schemeClr val="tx2"/>
              </a:solidFill>
            </a:endParaRPr>
          </a:p>
        </p:txBody>
      </p:sp>
      <p:sp>
        <p:nvSpPr>
          <p:cNvPr id="3" name="內容版面配置區 2"/>
          <p:cNvSpPr>
            <a:spLocks noGrp="1"/>
          </p:cNvSpPr>
          <p:nvPr>
            <p:ph idx="1"/>
          </p:nvPr>
        </p:nvSpPr>
        <p:spPr/>
        <p:txBody>
          <a:bodyPr/>
          <a:lstStyle/>
          <a:p>
            <a:r>
              <a:rPr lang="zh-TW" altLang="zh-TW" b="1" dirty="0">
                <a:solidFill>
                  <a:schemeClr val="tx2"/>
                </a:solidFill>
              </a:rPr>
              <a:t>進行風力發電時，風力發電機會發出龐大的</a:t>
            </a:r>
            <a:r>
              <a:rPr lang="zh-TW" altLang="zh-TW" b="1" dirty="0" smtClean="0">
                <a:solidFill>
                  <a:schemeClr val="tx2"/>
                </a:solidFill>
              </a:rPr>
              <a:t>噪音</a:t>
            </a:r>
            <a:r>
              <a:rPr lang="zh-TW" altLang="en-US" b="1" dirty="0" smtClean="0">
                <a:solidFill>
                  <a:schemeClr val="tx2"/>
                </a:solidFill>
              </a:rPr>
              <a:t>。</a:t>
            </a:r>
            <a:endParaRPr lang="en-US" altLang="zh-TW" b="1" dirty="0" smtClean="0">
              <a:solidFill>
                <a:schemeClr val="tx2"/>
              </a:solidFill>
            </a:endParaRPr>
          </a:p>
          <a:p>
            <a:r>
              <a:rPr lang="zh-TW" altLang="en-US" b="1" dirty="0" smtClean="0">
                <a:solidFill>
                  <a:schemeClr val="tx2"/>
                </a:solidFill>
              </a:rPr>
              <a:t>轉換效率差</a:t>
            </a:r>
            <a:r>
              <a:rPr lang="en-US" altLang="zh-TW" b="1" dirty="0" smtClean="0">
                <a:solidFill>
                  <a:schemeClr val="tx2"/>
                </a:solidFill>
              </a:rPr>
              <a:t>(</a:t>
            </a:r>
            <a:r>
              <a:rPr lang="zh-TW" altLang="en-US" b="1" dirty="0">
                <a:solidFill>
                  <a:schemeClr val="tx2"/>
                </a:solidFill>
              </a:rPr>
              <a:t>理論上，葉片氣動轉換之極限效率為</a:t>
            </a:r>
            <a:r>
              <a:rPr lang="en-US" altLang="zh-TW" b="1" dirty="0">
                <a:solidFill>
                  <a:schemeClr val="tx2"/>
                </a:solidFill>
              </a:rPr>
              <a:t>59.3%</a:t>
            </a:r>
            <a:r>
              <a:rPr lang="zh-TW" altLang="en-US" b="1" dirty="0">
                <a:solidFill>
                  <a:schemeClr val="tx2"/>
                </a:solidFill>
              </a:rPr>
              <a:t>。大多數葉片的轉換效率約在</a:t>
            </a:r>
            <a:r>
              <a:rPr lang="en-US" altLang="zh-TW" b="1" dirty="0">
                <a:solidFill>
                  <a:schemeClr val="tx2"/>
                </a:solidFill>
              </a:rPr>
              <a:t>30%~45%</a:t>
            </a:r>
            <a:r>
              <a:rPr lang="zh-TW" altLang="en-US" b="1" dirty="0" smtClean="0">
                <a:solidFill>
                  <a:schemeClr val="tx2"/>
                </a:solidFill>
              </a:rPr>
              <a:t>之間</a:t>
            </a:r>
            <a:r>
              <a:rPr lang="en-US" altLang="zh-TW" b="1" dirty="0" smtClean="0">
                <a:solidFill>
                  <a:schemeClr val="tx2"/>
                </a:solidFill>
              </a:rPr>
              <a:t>)</a:t>
            </a:r>
          </a:p>
          <a:p>
            <a:r>
              <a:rPr lang="zh-TW" altLang="en-US" b="1" dirty="0">
                <a:solidFill>
                  <a:schemeClr val="tx2"/>
                </a:solidFill>
              </a:rPr>
              <a:t>受地形影響大，地區差異顯著 。</a:t>
            </a:r>
            <a:endParaRPr lang="en-US" altLang="zh-TW" b="1" dirty="0" smtClean="0">
              <a:solidFill>
                <a:schemeClr val="tx2"/>
              </a:solidFill>
            </a:endParaRPr>
          </a:p>
          <a:p>
            <a:r>
              <a:rPr lang="zh-TW" altLang="en-US" b="1" dirty="0">
                <a:solidFill>
                  <a:schemeClr val="tx2"/>
                </a:solidFill>
              </a:rPr>
              <a:t>降低土地利用</a:t>
            </a:r>
            <a:r>
              <a:rPr lang="zh-TW" altLang="en-US" b="1" dirty="0" smtClean="0">
                <a:solidFill>
                  <a:schemeClr val="tx2"/>
                </a:solidFill>
              </a:rPr>
              <a:t>價值。</a:t>
            </a:r>
            <a:r>
              <a:rPr lang="zh-TW" altLang="en-US" b="1" dirty="0">
                <a:solidFill>
                  <a:schemeClr val="tx2"/>
                </a:solidFill>
              </a:rPr>
              <a:t/>
            </a:r>
            <a:br>
              <a:rPr lang="zh-TW" altLang="en-US" b="1" dirty="0">
                <a:solidFill>
                  <a:schemeClr val="tx2"/>
                </a:solidFill>
              </a:rPr>
            </a:br>
            <a:endParaRPr lang="en-US" altLang="zh-TW" b="1" dirty="0" smtClean="0">
              <a:solidFill>
                <a:schemeClr val="tx2"/>
              </a:solidFill>
            </a:endParaRPr>
          </a:p>
          <a:p>
            <a:endParaRPr lang="zh-TW" altLang="en-US" dirty="0"/>
          </a:p>
        </p:txBody>
      </p:sp>
    </p:spTree>
    <p:extLst>
      <p:ext uri="{BB962C8B-B14F-4D97-AF65-F5344CB8AC3E}">
        <p14:creationId xmlns:p14="http://schemas.microsoft.com/office/powerpoint/2010/main" val="598158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460</TotalTime>
  <Words>609</Words>
  <Application>Microsoft Office PowerPoint</Application>
  <PresentationFormat>如螢幕大小 (4:3)</PresentationFormat>
  <Paragraphs>49</Paragraphs>
  <Slides>11</Slides>
  <Notes>1</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Office 佈景主題</vt:lpstr>
      <vt:lpstr>以適當科技與風險評估的角度來看風力系統</vt:lpstr>
      <vt:lpstr>目錄</vt:lpstr>
      <vt:lpstr>前言</vt:lpstr>
      <vt:lpstr>風能介紹</vt:lpstr>
      <vt:lpstr> 風能應用 </vt:lpstr>
      <vt:lpstr>風能發電 </vt:lpstr>
      <vt:lpstr>PowerPoint 簡報</vt:lpstr>
      <vt:lpstr>風能優點</vt:lpstr>
      <vt:lpstr>風能缺點</vt:lpstr>
      <vt:lpstr>結論</vt:lpstr>
      <vt:lpstr>參考文獻</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風力發電</dc:title>
  <dc:creator>淑梅</dc:creator>
  <cp:lastModifiedBy>Glane Lin</cp:lastModifiedBy>
  <cp:revision>22</cp:revision>
  <dcterms:created xsi:type="dcterms:W3CDTF">2012-11-24T14:26:35Z</dcterms:created>
  <dcterms:modified xsi:type="dcterms:W3CDTF">2012-12-09T06:43:38Z</dcterms:modified>
</cp:coreProperties>
</file>