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中等深淺樣式 3 - 輔色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中等深淺樣式 3 - 輔色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518"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zh-TW" altLang="en-US" smtClean="0"/>
              <a:t>按一下以編輯母片標題樣式</a:t>
            </a:r>
            <a:endParaRPr lang="en-US" dirty="0"/>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bwMode="white"/>
        <p:txBody>
          <a:bodyPr/>
          <a:lstStyle/>
          <a:p>
            <a:fld id="{25345F64-C474-4B5C-9665-F744DAAD8ECF}" type="datetimeFigureOut">
              <a:rPr lang="zh-TW" altLang="en-US" smtClean="0"/>
              <a:pPr/>
              <a:t>2013/12/15</a:t>
            </a:fld>
            <a:endParaRPr lang="zh-TW" altLang="en-US"/>
          </a:p>
        </p:txBody>
      </p:sp>
      <p:sp>
        <p:nvSpPr>
          <p:cNvPr id="5" name="Footer Placeholder 4"/>
          <p:cNvSpPr>
            <a:spLocks noGrp="1"/>
          </p:cNvSpPr>
          <p:nvPr>
            <p:ph type="ftr" sz="quarter" idx="11"/>
          </p:nvPr>
        </p:nvSpPr>
        <p:spPr bwMode="white"/>
        <p:txBody>
          <a:bodyPr/>
          <a:lstStyle/>
          <a:p>
            <a:endParaRPr lang="zh-TW" altLang="en-US"/>
          </a:p>
        </p:txBody>
      </p:sp>
      <p:sp>
        <p:nvSpPr>
          <p:cNvPr id="6" name="Slide Number Placeholder 5"/>
          <p:cNvSpPr>
            <a:spLocks noGrp="1"/>
          </p:cNvSpPr>
          <p:nvPr>
            <p:ph type="sldNum" sz="quarter" idx="12"/>
          </p:nvPr>
        </p:nvSpPr>
        <p:spPr/>
        <p:txBody>
          <a:bodyPr/>
          <a:lstStyle/>
          <a:p>
            <a:fld id="{0C62138A-0013-4A3A-971C-8A28970E1389}"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25345F64-C474-4B5C-9665-F744DAAD8ECF}" type="datetimeFigureOut">
              <a:rPr lang="zh-TW" altLang="en-US" smtClean="0"/>
              <a:pPr/>
              <a:t>2013/12/15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C62138A-0013-4A3A-971C-8A28970E1389}"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25345F64-C474-4B5C-9665-F744DAAD8ECF}" type="datetimeFigureOut">
              <a:rPr lang="zh-TW" altLang="en-US" smtClean="0"/>
              <a:pPr/>
              <a:t>2013/12/15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C62138A-0013-4A3A-971C-8A28970E1389}"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25345F64-C474-4B5C-9665-F744DAAD8ECF}" type="datetimeFigureOut">
              <a:rPr lang="zh-TW" altLang="en-US" smtClean="0"/>
              <a:pPr/>
              <a:t>2013/12/15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C62138A-0013-4A3A-971C-8A28970E1389}" type="slidenum">
              <a:rPr lang="zh-TW" altLang="en-US" smtClean="0"/>
              <a:pPr/>
              <a:t>‹#›</a:t>
            </a:fld>
            <a:endParaRPr lang="zh-TW" altLang="en-US"/>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5345F64-C474-4B5C-9665-F744DAAD8ECF}" type="datetimeFigureOut">
              <a:rPr lang="zh-TW" altLang="en-US" smtClean="0"/>
              <a:pPr/>
              <a:t>2013/12/15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C62138A-0013-4A3A-971C-8A28970E1389}" type="slidenum">
              <a:rPr lang="zh-TW" altLang="en-US" smtClean="0"/>
              <a:pPr/>
              <a:t>‹#›</a:t>
            </a:fld>
            <a:endParaRPr lang="zh-TW" altLang="en-US"/>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2" name="Title 1"/>
          <p:cNvSpPr>
            <a:spLocks noGrp="1"/>
          </p:cNvSpPr>
          <p:nvPr>
            <p:ph type="title"/>
          </p:nvPr>
        </p:nvSpPr>
        <p:spPr/>
        <p:txBody>
          <a:bodyPr/>
          <a:lstStyle/>
          <a:p>
            <a:r>
              <a:rPr lang="zh-TW" altLang="en-US" smtClean="0"/>
              <a:t>按一下以編輯母片標題樣式</a:t>
            </a:r>
            <a:endParaRPr lang="en-US"/>
          </a:p>
        </p:txBody>
      </p:sp>
      <p:sp>
        <p:nvSpPr>
          <p:cNvPr id="5" name="Date Placeholder 4"/>
          <p:cNvSpPr>
            <a:spLocks noGrp="1"/>
          </p:cNvSpPr>
          <p:nvPr>
            <p:ph type="dt" sz="half" idx="10"/>
          </p:nvPr>
        </p:nvSpPr>
        <p:spPr/>
        <p:txBody>
          <a:bodyPr/>
          <a:lstStyle/>
          <a:p>
            <a:fld id="{25345F64-C474-4B5C-9665-F744DAAD8ECF}" type="datetimeFigureOut">
              <a:rPr lang="zh-TW" altLang="en-US" smtClean="0"/>
              <a:pPr/>
              <a:t>2013/12/15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0C62138A-0013-4A3A-971C-8A28970E1389}" type="slidenum">
              <a:rPr lang="zh-TW" altLang="en-US" smtClean="0"/>
              <a:pPr/>
              <a:t>‹#›</a:t>
            </a:fld>
            <a:endParaRPr lang="zh-TW" altLang="en-US"/>
          </a:p>
        </p:txBody>
      </p:sp>
      <p:sp>
        <p:nvSpPr>
          <p:cNvPr id="12" name="Content Placeholder 11"/>
          <p:cNvSpPr>
            <a:spLocks noGrp="1"/>
          </p:cNvSpPr>
          <p:nvPr>
            <p:ph sz="quarter" idx="14"/>
          </p:nvPr>
        </p:nvSpPr>
        <p:spPr>
          <a:xfrm>
            <a:off x="4648200" y="2438400"/>
            <a:ext cx="3124200" cy="3124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cstate="print">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7" name="Date Placeholder 6"/>
          <p:cNvSpPr>
            <a:spLocks noGrp="1"/>
          </p:cNvSpPr>
          <p:nvPr>
            <p:ph type="dt" sz="half" idx="10"/>
          </p:nvPr>
        </p:nvSpPr>
        <p:spPr/>
        <p:txBody>
          <a:bodyPr/>
          <a:lstStyle/>
          <a:p>
            <a:fld id="{25345F64-C474-4B5C-9665-F744DAAD8ECF}" type="datetimeFigureOut">
              <a:rPr lang="zh-TW" altLang="en-US" smtClean="0"/>
              <a:pPr/>
              <a:t>2013/12/15</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0C62138A-0013-4A3A-971C-8A28970E1389}"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fld id="{25345F64-C474-4B5C-9665-F744DAAD8ECF}" type="datetimeFigureOut">
              <a:rPr lang="zh-TW" altLang="en-US" smtClean="0"/>
              <a:pPr/>
              <a:t>2013/12/15</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0C62138A-0013-4A3A-971C-8A28970E1389}" type="slidenum">
              <a:rPr lang="zh-TW" altLang="en-US" smtClean="0"/>
              <a:pPr/>
              <a:t>‹#›</a:t>
            </a:fld>
            <a:endParaRPr lang="zh-TW" altLang="en-US"/>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5345F64-C474-4B5C-9665-F744DAAD8ECF}" type="datetimeFigureOut">
              <a:rPr lang="zh-TW" altLang="en-US" smtClean="0"/>
              <a:pPr/>
              <a:t>2013/12/15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0C62138A-0013-4A3A-971C-8A28970E1389}"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25345F64-C474-4B5C-9665-F744DAAD8ECF}" type="datetimeFigureOut">
              <a:rPr lang="zh-TW" altLang="en-US" smtClean="0"/>
              <a:pPr/>
              <a:t>2013/12/15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0C62138A-0013-4A3A-971C-8A28970E1389}" type="slidenum">
              <a:rPr lang="zh-TW" altLang="en-US" smtClean="0"/>
              <a:pPr/>
              <a:t>‹#›</a:t>
            </a:fld>
            <a:endParaRPr lang="zh-TW" altLang="en-US"/>
          </a:p>
        </p:txBody>
      </p:sp>
      <p:sp>
        <p:nvSpPr>
          <p:cNvPr id="9" name="Content Placeholder 8"/>
          <p:cNvSpPr>
            <a:spLocks noGrp="1"/>
          </p:cNvSpPr>
          <p:nvPr>
            <p:ph sz="quarter" idx="13"/>
          </p:nvPr>
        </p:nvSpPr>
        <p:spPr>
          <a:xfrm>
            <a:off x="1371600" y="1676400"/>
            <a:ext cx="3276600" cy="3505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zh-TW" altLang="en-US" smtClean="0"/>
              <a:t>按一下以編輯母片標題樣式</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25345F64-C474-4B5C-9665-F744DAAD8ECF}" type="datetimeFigureOut">
              <a:rPr lang="zh-TW" altLang="en-US" smtClean="0"/>
              <a:pPr/>
              <a:t>2013/12/15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0C62138A-0013-4A3A-971C-8A28970E1389}"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25345F64-C474-4B5C-9665-F744DAAD8ECF}" type="datetimeFigureOut">
              <a:rPr lang="zh-TW" altLang="en-US" smtClean="0"/>
              <a:pPr/>
              <a:t>2013/12/15</a:t>
            </a:fld>
            <a:endParaRPr lang="zh-TW" alt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zh-TW" alt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0C62138A-0013-4A3A-971C-8A28970E1389}"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zh.wikipedia.org/w/index.php?title=%E7%A4%BE%E4%BA%A4%E6%9C%BA%E5%99%A8%E4%BA%BA&amp;action=edit&amp;redlink=1" TargetMode="External"/><Relationship Id="rId2" Type="http://schemas.openxmlformats.org/officeDocument/2006/relationships/hyperlink" Target="http://zh.wikipedia.org/wiki/%E7%B6%B2%E8%AA%8C"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zh.wikipedia.org/wiki/%E7%A4%BE%E4%BA%A4%E7%B6%B2%E8%B7%AF%E6%9C%8D%E5%8B%99" TargetMode="External"/><Relationship Id="rId2" Type="http://schemas.openxmlformats.org/officeDocument/2006/relationships/hyperlink" Target="http://zh.wikipedia.org/wiki/%E5%BE%AE%E7%BD%91%E5%BF%97" TargetMode="External"/><Relationship Id="rId1" Type="http://schemas.openxmlformats.org/officeDocument/2006/relationships/slideLayout" Target="../slideLayouts/slideLayout2.xml"/><Relationship Id="rId5" Type="http://schemas.openxmlformats.org/officeDocument/2006/relationships/hyperlink" Target="http://zh.wikipedia.org/wiki/%E7%B6%B2%E7%AB%99" TargetMode="External"/><Relationship Id="rId4" Type="http://schemas.openxmlformats.org/officeDocument/2006/relationships/hyperlink" Target="http://zh.wikipedia.org/wiki/Twitter"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zh.wikipedia.org/wiki/%E7%A4%BE%E4%BA%A4%E7%B6%B2%E7%AB%99" TargetMode="External"/><Relationship Id="rId2" Type="http://schemas.openxmlformats.org/officeDocument/2006/relationships/hyperlink" Target="http://zh.wikipedia.org/wiki/Googl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zh.wikipedia.org/wiki/%E4%BA%92%E8%81%AF%E7%B6%B2" TargetMode="External"/><Relationship Id="rId3" Type="http://schemas.openxmlformats.org/officeDocument/2006/relationships/hyperlink" Target="http://zh.wikipedia.org/wiki/%E6%90%9C%E7%B4%A2%E5%BC%95%E6%93%8E" TargetMode="External"/><Relationship Id="rId7" Type="http://schemas.openxmlformats.org/officeDocument/2006/relationships/hyperlink" Target="http://zh.wikipedia.org/wiki/%E6%B5%81%E5%8B%95%E8%BB%9F%E9%AB%94%E6%87%89%E7%94%A8%E7%A8%8B%E5%BC%8F" TargetMode="External"/><Relationship Id="rId2" Type="http://schemas.openxmlformats.org/officeDocument/2006/relationships/hyperlink" Target="http://zh.wikipedia.org/wiki/%E9%9F%93%E5%9C%8B" TargetMode="External"/><Relationship Id="rId1" Type="http://schemas.openxmlformats.org/officeDocument/2006/relationships/slideLayout" Target="../slideLayouts/slideLayout2.xml"/><Relationship Id="rId6" Type="http://schemas.openxmlformats.org/officeDocument/2006/relationships/hyperlink" Target="http://zh.wikipedia.org/wiki/LINE_(%E5%85%AC%E5%8F%B8)" TargetMode="External"/><Relationship Id="rId5" Type="http://schemas.openxmlformats.org/officeDocument/2006/relationships/hyperlink" Target="http://zh.wikipedia.org/wiki/%E6%97%A5%E6%9C%AC" TargetMode="External"/><Relationship Id="rId10" Type="http://schemas.openxmlformats.org/officeDocument/2006/relationships/hyperlink" Target="http://zh.wikipedia.org/wiki/%E7%B0%A1%E8%A8%8A" TargetMode="External"/><Relationship Id="rId4" Type="http://schemas.openxmlformats.org/officeDocument/2006/relationships/hyperlink" Target="http://zh.wikipedia.org/wiki/NHN" TargetMode="External"/><Relationship Id="rId9" Type="http://schemas.openxmlformats.org/officeDocument/2006/relationships/hyperlink" Target="http://zh.wikipedia.org/wiki/%E8%AA%9E%E9%9F%B3"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zh.wikipedia.org/wiki/%E6%96%87%E5%AD%97" TargetMode="External"/><Relationship Id="rId2" Type="http://schemas.openxmlformats.org/officeDocument/2006/relationships/hyperlink" Target="http://zh.wikipedia.org/wiki/Facebook" TargetMode="External"/><Relationship Id="rId1" Type="http://schemas.openxmlformats.org/officeDocument/2006/relationships/slideLayout" Target="../slideLayouts/slideLayout2.xml"/><Relationship Id="rId5" Type="http://schemas.openxmlformats.org/officeDocument/2006/relationships/hyperlink" Target="http://zh.wikipedia.org/wiki/%E8%81%8A%E5%A4%A9" TargetMode="External"/><Relationship Id="rId4" Type="http://schemas.openxmlformats.org/officeDocument/2006/relationships/hyperlink" Target="http://zh.wikipedia.org/wiki/%E9%9F%B3%E4%B9%9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zh.wikipedia.org/wiki/%E7%B6%B2%E7%AB%99" TargetMode="External"/><Relationship Id="rId2" Type="http://schemas.openxmlformats.org/officeDocument/2006/relationships/hyperlink" Target="http://zh.wikipedia.org/wiki/%E7%A4%BE%E4%BA%A4%E7%BD%91%E7%BB%9C%E6%9C%8D%E5%8A%A1" TargetMode="External"/><Relationship Id="rId1" Type="http://schemas.openxmlformats.org/officeDocument/2006/relationships/slideLayout" Target="../slideLayouts/slideLayout2.xml"/><Relationship Id="rId4" Type="http://schemas.openxmlformats.org/officeDocument/2006/relationships/hyperlink" Target="http://zh.wikipedia.org/wiki/%E9%A9%AC%E5%85%8B%C2%B7%E6%89%8E%E5%85%8B%E4%BC%AF%E6%A0%BC"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zh.wikipedia.org/wiki/%E5%BE%AE%E5%8D%9A%E5%AE%A2" TargetMode="External"/><Relationship Id="rId7" Type="http://schemas.openxmlformats.org/officeDocument/2006/relationships/hyperlink" Target="http://zh.wikipedia.org/wiki/%E8%A5%BF%E5%8D%97%E5%81%8F%E5%8D%97" TargetMode="External"/><Relationship Id="rId2" Type="http://schemas.openxmlformats.org/officeDocument/2006/relationships/hyperlink" Target="http://zh.wikipedia.org/wiki/%E7%A4%BE%E4%BA%A4%E7%B6%B2%E8%B7%AF" TargetMode="External"/><Relationship Id="rId1" Type="http://schemas.openxmlformats.org/officeDocument/2006/relationships/slideLayout" Target="../slideLayouts/slideLayout2.xml"/><Relationship Id="rId6" Type="http://schemas.openxmlformats.org/officeDocument/2006/relationships/hyperlink" Target="http://zh.wikipedia.org/wiki/%E5%BA%94%E7%94%A8%E8%BD%AF%E4%BB%B6" TargetMode="External"/><Relationship Id="rId5" Type="http://schemas.openxmlformats.org/officeDocument/2006/relationships/hyperlink" Target="http://zh.wikipedia.org/wiki/%E7%9F%AD%E4%BF%A1%E6%9C%8D%E5%8A%A1" TargetMode="External"/><Relationship Id="rId4" Type="http://schemas.openxmlformats.org/officeDocument/2006/relationships/hyperlink" Target="http://zh.wikipedia.org/wiki/%E4%BA%92%E8%81%94%E7%BD%9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dirty="0" smtClean="0"/>
              <a:t>工程與社會專題</a:t>
            </a:r>
            <a:endParaRPr lang="zh-TW" altLang="en-US" dirty="0"/>
          </a:p>
        </p:txBody>
      </p:sp>
      <p:sp>
        <p:nvSpPr>
          <p:cNvPr id="3" name="副標題 2"/>
          <p:cNvSpPr>
            <a:spLocks noGrp="1"/>
          </p:cNvSpPr>
          <p:nvPr>
            <p:ph type="subTitle" idx="1"/>
          </p:nvPr>
        </p:nvSpPr>
        <p:spPr>
          <a:xfrm>
            <a:off x="1371600" y="3429000"/>
            <a:ext cx="6400800" cy="1944216"/>
          </a:xfrm>
        </p:spPr>
        <p:txBody>
          <a:bodyPr>
            <a:normAutofit/>
          </a:bodyPr>
          <a:lstStyle/>
          <a:p>
            <a:r>
              <a:rPr lang="zh-TW" altLang="en-US" i="0" dirty="0" smtClean="0"/>
              <a:t>第八組</a:t>
            </a:r>
            <a:endParaRPr lang="en-US" altLang="zh-TW" i="0" dirty="0" smtClean="0"/>
          </a:p>
          <a:p>
            <a:r>
              <a:rPr lang="en-US" altLang="zh-TW" i="0" dirty="0" smtClean="0"/>
              <a:t>499G0901</a:t>
            </a:r>
            <a:r>
              <a:rPr lang="zh-TW" altLang="en-US" i="0" dirty="0" smtClean="0"/>
              <a:t> 李羽書</a:t>
            </a:r>
            <a:endParaRPr lang="en-US" altLang="zh-TW" i="0" dirty="0" smtClean="0"/>
          </a:p>
          <a:p>
            <a:r>
              <a:rPr lang="en-US" altLang="zh-TW" i="0" dirty="0" smtClean="0"/>
              <a:t>499G0908</a:t>
            </a:r>
            <a:r>
              <a:rPr lang="zh-TW" altLang="en-US" i="0" dirty="0" smtClean="0"/>
              <a:t> 岑育恩</a:t>
            </a:r>
            <a:endParaRPr lang="zh-TW" altLang="en-US" i="0" dirty="0"/>
          </a:p>
        </p:txBody>
      </p:sp>
    </p:spTree>
    <p:extLst>
      <p:ext uri="{BB962C8B-B14F-4D97-AF65-F5344CB8AC3E}">
        <p14:creationId xmlns:p14="http://schemas.microsoft.com/office/powerpoint/2010/main" xmlns="" val="925898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t>微博</a:t>
            </a:r>
            <a:endParaRPr lang="zh-TW" altLang="en-US" dirty="0"/>
          </a:p>
        </p:txBody>
      </p:sp>
      <p:sp>
        <p:nvSpPr>
          <p:cNvPr id="3" name="內容版面配置區 2"/>
          <p:cNvSpPr>
            <a:spLocks noGrp="1"/>
          </p:cNvSpPr>
          <p:nvPr>
            <p:ph idx="1"/>
          </p:nvPr>
        </p:nvSpPr>
        <p:spPr/>
        <p:txBody>
          <a:bodyPr>
            <a:normAutofit lnSpcReduction="10000"/>
          </a:bodyPr>
          <a:lstStyle/>
          <a:p>
            <a:r>
              <a:rPr lang="zh-TW" altLang="en-US" dirty="0"/>
              <a:t>又稱</a:t>
            </a:r>
            <a:r>
              <a:rPr lang="zh-TW" altLang="en-US" b="1" dirty="0"/>
              <a:t>微網</a:t>
            </a:r>
            <a:r>
              <a:rPr lang="zh-TW" altLang="en-US" b="1" dirty="0" smtClean="0"/>
              <a:t>誌</a:t>
            </a:r>
            <a:endParaRPr lang="en-US" altLang="zh-TW" b="1" dirty="0" smtClean="0"/>
          </a:p>
          <a:p>
            <a:r>
              <a:rPr lang="zh-TW" altLang="en-US" dirty="0" smtClean="0"/>
              <a:t>允許</a:t>
            </a:r>
            <a:r>
              <a:rPr lang="zh-TW" altLang="en-US" dirty="0"/>
              <a:t>使用者及時更新簡短文字（通常少於</a:t>
            </a:r>
            <a:r>
              <a:rPr lang="en-US" altLang="zh-TW" dirty="0"/>
              <a:t>140</a:t>
            </a:r>
            <a:r>
              <a:rPr lang="zh-TW" altLang="en-US" dirty="0"/>
              <a:t>字）並可以公開發布的微型</a:t>
            </a:r>
            <a:r>
              <a:rPr lang="zh-TW" altLang="en-US" dirty="0">
                <a:hlinkClick r:id="rId2" tooltip="部落格"/>
              </a:rPr>
              <a:t>部落格</a:t>
            </a:r>
            <a:r>
              <a:rPr lang="zh-TW" altLang="en-US" dirty="0"/>
              <a:t>形式</a:t>
            </a:r>
            <a:r>
              <a:rPr lang="zh-TW" altLang="en-US" dirty="0" smtClean="0"/>
              <a:t>。</a:t>
            </a:r>
            <a:endParaRPr lang="en-US" altLang="zh-TW" dirty="0"/>
          </a:p>
          <a:p>
            <a:r>
              <a:rPr lang="zh-TW" altLang="en-US" dirty="0"/>
              <a:t>活躍在微網誌上的使用者並不全是真實的人，也有代碼偽裝成人的</a:t>
            </a:r>
            <a:r>
              <a:rPr lang="zh-TW" altLang="en-US" dirty="0">
                <a:hlinkClick r:id="rId3" tooltip="社交機器人 (頁面不存在)"/>
              </a:rPr>
              <a:t>社交機器人</a:t>
            </a:r>
            <a:r>
              <a:rPr lang="zh-TW" altLang="en-US" dirty="0" smtClean="0"/>
              <a:t>。</a:t>
            </a:r>
            <a:endParaRPr lang="en-US" altLang="zh-TW" dirty="0" smtClean="0"/>
          </a:p>
          <a:p>
            <a:r>
              <a:rPr lang="zh-TW" altLang="en-US" dirty="0"/>
              <a:t>以新浪微博的影響力最大，在中文裡微博一詞經常用以特指新浪微博。</a:t>
            </a:r>
          </a:p>
        </p:txBody>
      </p:sp>
    </p:spTree>
    <p:extLst>
      <p:ext uri="{BB962C8B-B14F-4D97-AF65-F5344CB8AC3E}">
        <p14:creationId xmlns:p14="http://schemas.microsoft.com/office/powerpoint/2010/main" xmlns="" val="414612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err="1"/>
              <a:t>Plurk</a:t>
            </a:r>
            <a:endParaRPr lang="zh-TW" altLang="en-US" dirty="0"/>
          </a:p>
        </p:txBody>
      </p:sp>
      <p:sp>
        <p:nvSpPr>
          <p:cNvPr id="3" name="內容版面配置區 2"/>
          <p:cNvSpPr>
            <a:spLocks noGrp="1"/>
          </p:cNvSpPr>
          <p:nvPr>
            <p:ph idx="1"/>
          </p:nvPr>
        </p:nvSpPr>
        <p:spPr/>
        <p:txBody>
          <a:bodyPr/>
          <a:lstStyle/>
          <a:p>
            <a:r>
              <a:rPr lang="zh-TW" altLang="en-US" dirty="0">
                <a:hlinkClick r:id="rId2" tooltip="微網誌"/>
              </a:rPr>
              <a:t>微網誌</a:t>
            </a:r>
            <a:r>
              <a:rPr lang="zh-TW" altLang="en-US" dirty="0">
                <a:hlinkClick r:id="rId3" tooltip="社交網路服務"/>
              </a:rPr>
              <a:t>社群網站</a:t>
            </a:r>
            <a:r>
              <a:rPr lang="zh-TW" altLang="en-US" dirty="0" smtClean="0"/>
              <a:t>，</a:t>
            </a:r>
            <a:r>
              <a:rPr lang="zh-TW" altLang="en-US" dirty="0"/>
              <a:t>服務雖然類似</a:t>
            </a:r>
            <a:r>
              <a:rPr lang="en-US" altLang="zh-TW" dirty="0" smtClean="0">
                <a:hlinkClick r:id="rId4" tooltip="Twitter"/>
              </a:rPr>
              <a:t>Twitter</a:t>
            </a:r>
            <a:r>
              <a:rPr lang="zh-TW" altLang="en-US" dirty="0" smtClean="0"/>
              <a:t>，</a:t>
            </a:r>
            <a:r>
              <a:rPr lang="zh-TW" altLang="en-US" dirty="0"/>
              <a:t>但其最大的特色就是在一條時間軸上顯示了自己與好友的所有訊息</a:t>
            </a:r>
            <a:r>
              <a:rPr lang="zh-TW" altLang="en-US" dirty="0" smtClean="0"/>
              <a:t>。</a:t>
            </a:r>
            <a:endParaRPr lang="en-US" altLang="zh-TW" dirty="0" smtClean="0"/>
          </a:p>
          <a:p>
            <a:r>
              <a:rPr lang="zh-TW" altLang="en-US" dirty="0"/>
              <a:t>同時，和</a:t>
            </a:r>
            <a:r>
              <a:rPr lang="en-US" altLang="zh-TW" dirty="0">
                <a:hlinkClick r:id="rId4" tooltip="Twitter"/>
              </a:rPr>
              <a:t>Twitter</a:t>
            </a:r>
            <a:r>
              <a:rPr lang="zh-TW" altLang="en-US" dirty="0"/>
              <a:t>的</a:t>
            </a:r>
            <a:r>
              <a:rPr lang="en-US" altLang="zh-TW" dirty="0"/>
              <a:t>@</a:t>
            </a:r>
            <a:r>
              <a:rPr lang="zh-TW" altLang="en-US" dirty="0"/>
              <a:t>回復不同的是，在</a:t>
            </a:r>
            <a:r>
              <a:rPr lang="en-US" altLang="zh-TW" dirty="0" err="1"/>
              <a:t>Plurk</a:t>
            </a:r>
            <a:r>
              <a:rPr lang="zh-TW" altLang="en-US" dirty="0"/>
              <a:t>中，對某一條訊息的回覆都是屬於該條訊息，而不是獨立的</a:t>
            </a:r>
            <a:r>
              <a:rPr lang="zh-TW" altLang="en-US" dirty="0" smtClean="0"/>
              <a:t>。</a:t>
            </a:r>
            <a:endParaRPr lang="en-US" altLang="zh-TW" dirty="0" smtClean="0"/>
          </a:p>
          <a:p>
            <a:r>
              <a:rPr lang="zh-TW" altLang="en-US" dirty="0"/>
              <a:t>亦有一個熱度系統，其名稱叫作</a:t>
            </a:r>
            <a:r>
              <a:rPr lang="en-US" altLang="zh-TW" dirty="0"/>
              <a:t>Karma</a:t>
            </a:r>
            <a:r>
              <a:rPr lang="zh-TW" altLang="en-US" dirty="0"/>
              <a:t>，以令會員更加投入</a:t>
            </a:r>
            <a:r>
              <a:rPr lang="zh-TW" altLang="en-US" dirty="0">
                <a:hlinkClick r:id="rId5" tooltip="網站"/>
              </a:rPr>
              <a:t>網站</a:t>
            </a:r>
            <a:r>
              <a:rPr lang="zh-TW" altLang="en-US" dirty="0"/>
              <a:t>上的活動。</a:t>
            </a:r>
          </a:p>
        </p:txBody>
      </p:sp>
    </p:spTree>
    <p:extLst>
      <p:ext uri="{BB962C8B-B14F-4D97-AF65-F5344CB8AC3E}">
        <p14:creationId xmlns:p14="http://schemas.microsoft.com/office/powerpoint/2010/main" xmlns="" val="1204987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t>Google+</a:t>
            </a:r>
            <a:endParaRPr lang="zh-TW" altLang="en-US" dirty="0"/>
          </a:p>
        </p:txBody>
      </p:sp>
      <p:sp>
        <p:nvSpPr>
          <p:cNvPr id="3" name="內容版面配置區 2"/>
          <p:cNvSpPr>
            <a:spLocks noGrp="1"/>
          </p:cNvSpPr>
          <p:nvPr>
            <p:ph idx="1"/>
          </p:nvPr>
        </p:nvSpPr>
        <p:spPr/>
        <p:txBody>
          <a:bodyPr/>
          <a:lstStyle/>
          <a:p>
            <a:r>
              <a:rPr lang="zh-TW" altLang="en-US" dirty="0"/>
              <a:t> </a:t>
            </a:r>
            <a:r>
              <a:rPr lang="en-US" altLang="zh-TW" dirty="0">
                <a:hlinkClick r:id="rId2" tooltip="Google"/>
              </a:rPr>
              <a:t>Google</a:t>
            </a:r>
            <a:r>
              <a:rPr lang="zh-TW" altLang="en-US" dirty="0"/>
              <a:t> 公司推出的</a:t>
            </a:r>
            <a:r>
              <a:rPr lang="zh-TW" altLang="en-US" dirty="0">
                <a:hlinkClick r:id="rId3" tooltip="社群網站"/>
              </a:rPr>
              <a:t>社群網站</a:t>
            </a:r>
            <a:r>
              <a:rPr lang="zh-TW" altLang="en-US" dirty="0"/>
              <a:t>與身分</a:t>
            </a:r>
            <a:r>
              <a:rPr lang="zh-TW" altLang="en-US" dirty="0" smtClean="0"/>
              <a:t>服務</a:t>
            </a:r>
            <a:endParaRPr lang="en-US" altLang="zh-TW" dirty="0" smtClean="0"/>
          </a:p>
          <a:p>
            <a:r>
              <a:rPr lang="zh-TW" altLang="en-US" dirty="0"/>
              <a:t>社交圈是 </a:t>
            </a:r>
            <a:r>
              <a:rPr lang="en-US" altLang="zh-TW" dirty="0"/>
              <a:t>Google+ </a:t>
            </a:r>
            <a:r>
              <a:rPr lang="zh-TW" altLang="en-US" dirty="0"/>
              <a:t>最重要的一個</a:t>
            </a:r>
            <a:r>
              <a:rPr lang="zh-TW" altLang="en-US" dirty="0" smtClean="0"/>
              <a:t>功能，</a:t>
            </a:r>
            <a:r>
              <a:rPr lang="zh-TW" altLang="en-US" dirty="0"/>
              <a:t>社交圈的另一功能為調整訊息流的各個社交圈訊息的多寡。</a:t>
            </a:r>
            <a:endParaRPr lang="en-US" altLang="zh-TW" dirty="0" smtClean="0"/>
          </a:p>
          <a:p>
            <a:r>
              <a:rPr lang="zh-TW" altLang="en-US" dirty="0"/>
              <a:t>訊息流是會視螢幕大小調整的行數的照片串流訊息牆。並能隨著上方社交圈的標籤，過濾想看的訊息。</a:t>
            </a:r>
          </a:p>
        </p:txBody>
      </p:sp>
    </p:spTree>
    <p:extLst>
      <p:ext uri="{BB962C8B-B14F-4D97-AF65-F5344CB8AC3E}">
        <p14:creationId xmlns:p14="http://schemas.microsoft.com/office/powerpoint/2010/main" xmlns="" val="1322528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t>LINE</a:t>
            </a:r>
            <a:endParaRPr lang="zh-TW" altLang="en-US" dirty="0"/>
          </a:p>
        </p:txBody>
      </p:sp>
      <p:sp>
        <p:nvSpPr>
          <p:cNvPr id="3" name="內容版面配置區 2"/>
          <p:cNvSpPr>
            <a:spLocks noGrp="1"/>
          </p:cNvSpPr>
          <p:nvPr>
            <p:ph idx="1"/>
          </p:nvPr>
        </p:nvSpPr>
        <p:spPr/>
        <p:txBody>
          <a:bodyPr/>
          <a:lstStyle/>
          <a:p>
            <a:r>
              <a:rPr lang="zh-TW" altLang="en-US" dirty="0"/>
              <a:t>是由</a:t>
            </a:r>
            <a:r>
              <a:rPr lang="zh-TW" altLang="en-US" dirty="0">
                <a:hlinkClick r:id="rId2" tooltip="韓國"/>
              </a:rPr>
              <a:t>韓國</a:t>
            </a:r>
            <a:r>
              <a:rPr lang="zh-TW" altLang="en-US" dirty="0">
                <a:hlinkClick r:id="rId3" tooltip="搜尋引擎"/>
              </a:rPr>
              <a:t>網路搜尋引擎</a:t>
            </a:r>
            <a:r>
              <a:rPr lang="zh-TW" altLang="en-US" dirty="0"/>
              <a:t>公司</a:t>
            </a:r>
            <a:r>
              <a:rPr lang="en-US" altLang="zh-TW" dirty="0">
                <a:hlinkClick r:id="rId4" tooltip="NHN"/>
              </a:rPr>
              <a:t>NHN</a:t>
            </a:r>
            <a:r>
              <a:rPr lang="zh-TW" altLang="en-US" dirty="0"/>
              <a:t>在</a:t>
            </a:r>
            <a:r>
              <a:rPr lang="zh-TW" altLang="en-US" dirty="0">
                <a:hlinkClick r:id="rId5" tooltip="日本"/>
              </a:rPr>
              <a:t>日本</a:t>
            </a:r>
            <a:r>
              <a:rPr lang="zh-TW" altLang="en-US" dirty="0"/>
              <a:t>的子公司 </a:t>
            </a:r>
            <a:r>
              <a:rPr lang="en-US" altLang="zh-TW" dirty="0">
                <a:hlinkClick r:id="rId6" tooltip="LINE (公司)"/>
              </a:rPr>
              <a:t>LINE </a:t>
            </a:r>
            <a:r>
              <a:rPr lang="zh-TW" altLang="en-US" dirty="0">
                <a:hlinkClick r:id="rId6" tooltip="LINE (公司)"/>
              </a:rPr>
              <a:t>株式會社</a:t>
            </a:r>
            <a:r>
              <a:rPr lang="zh-TW" altLang="en-US" dirty="0"/>
              <a:t>開發的一個</a:t>
            </a:r>
            <a:r>
              <a:rPr lang="zh-TW" altLang="en-US" dirty="0">
                <a:hlinkClick r:id="rId7" tooltip="行動軟體應用程式"/>
              </a:rPr>
              <a:t>智慧型手機</a:t>
            </a:r>
            <a:r>
              <a:rPr lang="zh-TW" altLang="en-US" dirty="0" smtClean="0">
                <a:hlinkClick r:id="rId7" tooltip="行動軟體應用程式"/>
              </a:rPr>
              <a:t>應用程式</a:t>
            </a:r>
            <a:endParaRPr lang="en-US" altLang="zh-TW" dirty="0" smtClean="0"/>
          </a:p>
          <a:p>
            <a:endParaRPr lang="en-US" altLang="zh-TW" dirty="0"/>
          </a:p>
          <a:p>
            <a:r>
              <a:rPr lang="zh-TW" altLang="en-US" dirty="0"/>
              <a:t>用戶間可以通過</a:t>
            </a:r>
            <a:r>
              <a:rPr lang="zh-TW" altLang="en-US" dirty="0">
                <a:hlinkClick r:id="rId8" tooltip="網際網路"/>
              </a:rPr>
              <a:t>網際網路</a:t>
            </a:r>
            <a:r>
              <a:rPr lang="zh-TW" altLang="en-US" dirty="0"/>
              <a:t>與其他用戶進行</a:t>
            </a:r>
            <a:r>
              <a:rPr lang="zh-TW" altLang="en-US" dirty="0">
                <a:hlinkClick r:id="rId9" tooltip="語音"/>
              </a:rPr>
              <a:t>語音</a:t>
            </a:r>
            <a:r>
              <a:rPr lang="zh-TW" altLang="en-US" dirty="0"/>
              <a:t>通話或傳送</a:t>
            </a:r>
            <a:r>
              <a:rPr lang="zh-TW" altLang="en-US" dirty="0">
                <a:hlinkClick r:id="rId10" tooltip="簡訊"/>
              </a:rPr>
              <a:t>簡訊</a:t>
            </a:r>
            <a:endParaRPr lang="zh-TW" altLang="en-US" dirty="0"/>
          </a:p>
        </p:txBody>
      </p:sp>
    </p:spTree>
    <p:extLst>
      <p:ext uri="{BB962C8B-B14F-4D97-AF65-F5344CB8AC3E}">
        <p14:creationId xmlns:p14="http://schemas.microsoft.com/office/powerpoint/2010/main" xmlns="" val="2696735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t>Path</a:t>
            </a:r>
            <a:r>
              <a:rPr lang="en-US" altLang="zh-TW" dirty="0"/>
              <a:t> </a:t>
            </a:r>
            <a:endParaRPr lang="zh-TW" altLang="en-US" dirty="0"/>
          </a:p>
        </p:txBody>
      </p:sp>
      <p:sp>
        <p:nvSpPr>
          <p:cNvPr id="3" name="內容版面配置區 2"/>
          <p:cNvSpPr>
            <a:spLocks noGrp="1"/>
          </p:cNvSpPr>
          <p:nvPr>
            <p:ph idx="1"/>
          </p:nvPr>
        </p:nvSpPr>
        <p:spPr/>
        <p:txBody>
          <a:bodyPr/>
          <a:lstStyle/>
          <a:p>
            <a:r>
              <a:rPr lang="zh-TW" altLang="en-US" dirty="0"/>
              <a:t>私密社交</a:t>
            </a:r>
            <a:r>
              <a:rPr lang="zh-TW" altLang="en-US" dirty="0" smtClean="0"/>
              <a:t>網站</a:t>
            </a:r>
            <a:endParaRPr lang="en-US" altLang="zh-TW" dirty="0" smtClean="0"/>
          </a:p>
          <a:p>
            <a:r>
              <a:rPr lang="zh-TW" altLang="en-US" dirty="0"/>
              <a:t>由</a:t>
            </a:r>
            <a:r>
              <a:rPr lang="en-US" altLang="zh-TW" dirty="0" smtClean="0">
                <a:hlinkClick r:id="rId2" tooltip="Facebook"/>
              </a:rPr>
              <a:t>Facebook</a:t>
            </a:r>
            <a:r>
              <a:rPr lang="zh-TW" altLang="en-US" dirty="0"/>
              <a:t>前高級主管戴夫</a:t>
            </a:r>
            <a:r>
              <a:rPr lang="en-US" altLang="zh-TW" dirty="0"/>
              <a:t>·</a:t>
            </a:r>
            <a:r>
              <a:rPr lang="zh-TW" altLang="en-US" dirty="0"/>
              <a:t>莫林（</a:t>
            </a:r>
            <a:r>
              <a:rPr lang="en-US" altLang="zh-TW" dirty="0"/>
              <a:t>Dave Morin</a:t>
            </a:r>
            <a:r>
              <a:rPr lang="zh-TW" altLang="en-US" dirty="0"/>
              <a:t>）創建</a:t>
            </a:r>
            <a:r>
              <a:rPr lang="zh-TW" altLang="en-US" dirty="0" smtClean="0"/>
              <a:t>。</a:t>
            </a:r>
            <a:endParaRPr lang="en-US" altLang="zh-TW" dirty="0" smtClean="0"/>
          </a:p>
          <a:p>
            <a:r>
              <a:rPr lang="zh-TW" altLang="en-US" dirty="0"/>
              <a:t>初代的</a:t>
            </a:r>
            <a:r>
              <a:rPr lang="en-US" altLang="zh-TW" dirty="0"/>
              <a:t>Path</a:t>
            </a:r>
            <a:r>
              <a:rPr lang="zh-TW" altLang="en-US" dirty="0"/>
              <a:t>只是一個圖片分享工具，只有從</a:t>
            </a:r>
            <a:r>
              <a:rPr lang="en-US" altLang="zh-TW" dirty="0"/>
              <a:t>2.0</a:t>
            </a:r>
            <a:r>
              <a:rPr lang="zh-TW" altLang="en-US" dirty="0"/>
              <a:t>開始才被加入了</a:t>
            </a:r>
            <a:r>
              <a:rPr lang="zh-TW" altLang="en-US" dirty="0">
                <a:hlinkClick r:id="rId3" tooltip="文字"/>
              </a:rPr>
              <a:t>文字</a:t>
            </a:r>
            <a:r>
              <a:rPr lang="zh-TW" altLang="en-US" dirty="0"/>
              <a:t>發送和簽到、</a:t>
            </a:r>
            <a:r>
              <a:rPr lang="zh-TW" altLang="en-US" dirty="0">
                <a:hlinkClick r:id="rId4" tooltip="音樂"/>
              </a:rPr>
              <a:t>音樂</a:t>
            </a:r>
            <a:r>
              <a:rPr lang="zh-TW" altLang="en-US" dirty="0"/>
              <a:t>分享功能。</a:t>
            </a:r>
            <a:r>
              <a:rPr lang="en-US" altLang="zh-TW" dirty="0"/>
              <a:t>Path</a:t>
            </a:r>
            <a:r>
              <a:rPr lang="zh-TW" altLang="en-US" dirty="0"/>
              <a:t>在</a:t>
            </a:r>
            <a:r>
              <a:rPr lang="en-US" altLang="zh-TW" dirty="0"/>
              <a:t>3.0</a:t>
            </a:r>
            <a:r>
              <a:rPr lang="zh-TW" altLang="en-US" dirty="0"/>
              <a:t>版本中加入了</a:t>
            </a:r>
            <a:r>
              <a:rPr lang="zh-TW" altLang="en-US" dirty="0">
                <a:hlinkClick r:id="rId5" tooltip="聊天"/>
              </a:rPr>
              <a:t>聊天</a:t>
            </a:r>
            <a:r>
              <a:rPr lang="zh-TW" altLang="en-US" dirty="0"/>
              <a:t>功能</a:t>
            </a:r>
            <a:r>
              <a:rPr lang="zh-TW" altLang="en-US" dirty="0" smtClean="0"/>
              <a:t>。</a:t>
            </a:r>
            <a:endParaRPr lang="en-US" altLang="zh-TW" dirty="0" smtClean="0"/>
          </a:p>
          <a:p>
            <a:r>
              <a:rPr lang="en-US" altLang="zh-TW" dirty="0" smtClean="0"/>
              <a:t>Path</a:t>
            </a:r>
            <a:r>
              <a:rPr lang="zh-TW" altLang="en-US" dirty="0"/>
              <a:t>強調的是私密社交。用戶的好友數量會被限制。</a:t>
            </a:r>
          </a:p>
        </p:txBody>
      </p:sp>
    </p:spTree>
    <p:extLst>
      <p:ext uri="{BB962C8B-B14F-4D97-AF65-F5344CB8AC3E}">
        <p14:creationId xmlns:p14="http://schemas.microsoft.com/office/powerpoint/2010/main" xmlns="" val="2232373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標題 23"/>
          <p:cNvSpPr>
            <a:spLocks noGrp="1"/>
          </p:cNvSpPr>
          <p:nvPr>
            <p:ph type="title"/>
          </p:nvPr>
        </p:nvSpPr>
        <p:spPr/>
        <p:txBody>
          <a:bodyPr/>
          <a:lstStyle/>
          <a:p>
            <a:r>
              <a:rPr lang="zh-TW" altLang="en-US" dirty="0" smtClean="0"/>
              <a:t>三者之間的比較</a:t>
            </a:r>
            <a:endParaRPr lang="zh-TW" altLang="en-US" dirty="0"/>
          </a:p>
        </p:txBody>
      </p:sp>
      <p:graphicFrame>
        <p:nvGraphicFramePr>
          <p:cNvPr id="26" name="表格 25"/>
          <p:cNvGraphicFramePr>
            <a:graphicFrameLocks noGrp="1"/>
          </p:cNvGraphicFramePr>
          <p:nvPr>
            <p:extLst>
              <p:ext uri="{D42A27DB-BD31-4B8C-83A1-F6EECF244321}">
                <p14:modId xmlns:p14="http://schemas.microsoft.com/office/powerpoint/2010/main" xmlns="" val="2609386116"/>
              </p:ext>
            </p:extLst>
          </p:nvPr>
        </p:nvGraphicFramePr>
        <p:xfrm>
          <a:off x="1475656" y="2420887"/>
          <a:ext cx="6096000" cy="2661920"/>
        </p:xfrm>
        <a:graphic>
          <a:graphicData uri="http://schemas.openxmlformats.org/drawingml/2006/table">
            <a:tbl>
              <a:tblPr firstRow="1" bandRow="1">
                <a:tableStyleId>{2A488322-F2BA-4B5B-9748-0D474271808F}</a:tableStyleId>
              </a:tblPr>
              <a:tblGrid>
                <a:gridCol w="936104"/>
                <a:gridCol w="1656184"/>
                <a:gridCol w="1800200"/>
                <a:gridCol w="1703512"/>
              </a:tblGrid>
              <a:tr h="154816">
                <a:tc>
                  <a:txBody>
                    <a:bodyPr/>
                    <a:lstStyle/>
                    <a:p>
                      <a:endParaRPr lang="zh-TW" altLang="en-US" dirty="0"/>
                    </a:p>
                  </a:txBody>
                  <a:tcPr/>
                </a:tc>
                <a:tc>
                  <a:txBody>
                    <a:bodyPr/>
                    <a:lstStyle/>
                    <a:p>
                      <a:pPr algn="ctr"/>
                      <a:r>
                        <a:rPr lang="en-US" altLang="zh-TW" dirty="0" err="1" smtClean="0"/>
                        <a:t>Facebook</a:t>
                      </a:r>
                      <a:endParaRPr lang="zh-TW" altLang="en-US" dirty="0"/>
                    </a:p>
                  </a:txBody>
                  <a:tcPr/>
                </a:tc>
                <a:tc>
                  <a:txBody>
                    <a:bodyPr/>
                    <a:lstStyle/>
                    <a:p>
                      <a:pPr algn="ctr"/>
                      <a:r>
                        <a:rPr lang="en-US" altLang="zh-TW" dirty="0" smtClean="0"/>
                        <a:t>Twitter</a:t>
                      </a:r>
                      <a:endParaRPr lang="zh-TW" altLang="en-US" dirty="0"/>
                    </a:p>
                  </a:txBody>
                  <a:tcPr/>
                </a:tc>
                <a:tc>
                  <a:txBody>
                    <a:bodyPr/>
                    <a:lstStyle/>
                    <a:p>
                      <a:pPr algn="ctr"/>
                      <a:r>
                        <a:rPr lang="en-US" altLang="zh-TW" dirty="0" err="1" smtClean="0"/>
                        <a:t>Plurk</a:t>
                      </a:r>
                      <a:endParaRPr lang="zh-TW" altLang="en-US" dirty="0"/>
                    </a:p>
                  </a:txBody>
                  <a:tcPr/>
                </a:tc>
              </a:tr>
              <a:tr h="370840">
                <a:tc>
                  <a:txBody>
                    <a:bodyPr/>
                    <a:lstStyle/>
                    <a:p>
                      <a:pPr algn="ctr"/>
                      <a:r>
                        <a:rPr lang="zh-TW" altLang="en-US" dirty="0" smtClean="0"/>
                        <a:t>介面</a:t>
                      </a:r>
                      <a:endParaRPr lang="zh-TW" altLang="en-US" dirty="0"/>
                    </a:p>
                  </a:txBody>
                  <a:tcPr/>
                </a:tc>
                <a:tc>
                  <a:txBody>
                    <a:bodyPr/>
                    <a:lstStyle/>
                    <a:p>
                      <a:pPr algn="ctr"/>
                      <a:r>
                        <a:rPr lang="zh-TW" altLang="en-US" dirty="0" smtClean="0"/>
                        <a:t>中文化</a:t>
                      </a:r>
                      <a:endParaRPr lang="zh-TW" altLang="en-US" dirty="0"/>
                    </a:p>
                  </a:txBody>
                  <a:tcPr/>
                </a:tc>
                <a:tc>
                  <a:txBody>
                    <a:bodyPr/>
                    <a:lstStyle/>
                    <a:p>
                      <a:pPr algn="ctr"/>
                      <a:r>
                        <a:rPr lang="zh-TW" altLang="en-US" dirty="0" smtClean="0"/>
                        <a:t>最簡單</a:t>
                      </a:r>
                      <a:r>
                        <a:rPr lang="en-US" altLang="zh-TW" dirty="0" smtClean="0"/>
                        <a:t>,</a:t>
                      </a:r>
                      <a:r>
                        <a:rPr lang="zh-TW" altLang="en-US" dirty="0" smtClean="0"/>
                        <a:t>但無中文</a:t>
                      </a:r>
                      <a:endParaRPr lang="zh-TW" altLang="en-US" dirty="0"/>
                    </a:p>
                  </a:txBody>
                  <a:tcPr/>
                </a:tc>
                <a:tc>
                  <a:txBody>
                    <a:bodyPr/>
                    <a:lstStyle/>
                    <a:p>
                      <a:pPr algn="ctr"/>
                      <a:r>
                        <a:rPr lang="zh-TW" altLang="en-US" dirty="0" smtClean="0"/>
                        <a:t>中文化</a:t>
                      </a:r>
                      <a:endParaRPr lang="zh-TW" altLang="en-US" dirty="0"/>
                    </a:p>
                  </a:txBody>
                  <a:tcPr/>
                </a:tc>
              </a:tr>
              <a:tr h="370840">
                <a:tc>
                  <a:txBody>
                    <a:bodyPr/>
                    <a:lstStyle/>
                    <a:p>
                      <a:pPr algn="ctr"/>
                      <a:r>
                        <a:rPr lang="zh-TW" altLang="en-US" dirty="0" smtClean="0"/>
                        <a:t>連結</a:t>
                      </a:r>
                      <a:endParaRPr lang="zh-TW" altLang="en-US" dirty="0"/>
                    </a:p>
                  </a:txBody>
                  <a:tcPr/>
                </a:tc>
                <a:tc>
                  <a:txBody>
                    <a:bodyPr/>
                    <a:lstStyle/>
                    <a:p>
                      <a:pPr algn="ctr"/>
                      <a:r>
                        <a:rPr lang="zh-TW" altLang="en-US" dirty="0" smtClean="0"/>
                        <a:t>不弱</a:t>
                      </a:r>
                      <a:r>
                        <a:rPr lang="en-US" altLang="zh-TW" dirty="0" smtClean="0"/>
                        <a:t>,</a:t>
                      </a:r>
                      <a:r>
                        <a:rPr lang="zh-TW" altLang="en-US" dirty="0" smtClean="0"/>
                        <a:t>可輕鬆連結</a:t>
                      </a:r>
                      <a:r>
                        <a:rPr lang="en-US" altLang="zh-TW" dirty="0" err="1" smtClean="0"/>
                        <a:t>MSN&amp;Outlook</a:t>
                      </a:r>
                      <a:endParaRPr lang="zh-TW" altLang="en-US" dirty="0"/>
                    </a:p>
                  </a:txBody>
                  <a:tcPr/>
                </a:tc>
                <a:tc>
                  <a:txBody>
                    <a:bodyPr/>
                    <a:lstStyle/>
                    <a:p>
                      <a:pPr algn="ctr"/>
                      <a:r>
                        <a:rPr lang="zh-TW" altLang="en-US" dirty="0" smtClean="0"/>
                        <a:t>不好匯入聯絡人</a:t>
                      </a:r>
                      <a:endParaRPr lang="zh-TW"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smtClean="0"/>
                        <a:t>可連結到</a:t>
                      </a:r>
                      <a:r>
                        <a:rPr lang="en-US" altLang="zh-TW" dirty="0" err="1" smtClean="0"/>
                        <a:t>FB&amp;Ttitter</a:t>
                      </a:r>
                      <a:endParaRPr lang="zh-TW" altLang="en-US" dirty="0" smtClean="0"/>
                    </a:p>
                    <a:p>
                      <a:pPr algn="ctr"/>
                      <a:endParaRPr lang="zh-TW" altLang="en-US" dirty="0"/>
                    </a:p>
                  </a:txBody>
                  <a:tcPr/>
                </a:tc>
              </a:tr>
              <a:tr h="370840">
                <a:tc>
                  <a:txBody>
                    <a:bodyPr/>
                    <a:lstStyle/>
                    <a:p>
                      <a:pPr algn="ctr"/>
                      <a:r>
                        <a:rPr lang="zh-TW" altLang="en-US" dirty="0" smtClean="0"/>
                        <a:t>樣式</a:t>
                      </a:r>
                      <a:endParaRPr lang="zh-TW" altLang="en-US" dirty="0"/>
                    </a:p>
                  </a:txBody>
                  <a:tcPr/>
                </a:tc>
                <a:tc>
                  <a:txBody>
                    <a:bodyPr/>
                    <a:lstStyle/>
                    <a:p>
                      <a:pPr algn="ctr"/>
                      <a:r>
                        <a:rPr lang="zh-TW" altLang="en-US" dirty="0" smtClean="0"/>
                        <a:t>容易閱讀</a:t>
                      </a:r>
                      <a:endParaRPr lang="zh-TW" altLang="en-US" dirty="0"/>
                    </a:p>
                  </a:txBody>
                  <a:tcPr/>
                </a:tc>
                <a:tc>
                  <a:txBody>
                    <a:bodyPr/>
                    <a:lstStyle/>
                    <a:p>
                      <a:pPr algn="ctr"/>
                      <a:r>
                        <a:rPr lang="zh-TW" altLang="en-US" dirty="0" smtClean="0"/>
                        <a:t>容易閱讀</a:t>
                      </a:r>
                      <a:endParaRPr lang="zh-TW" altLang="en-US" dirty="0"/>
                    </a:p>
                  </a:txBody>
                  <a:tcPr/>
                </a:tc>
                <a:tc>
                  <a:txBody>
                    <a:bodyPr/>
                    <a:lstStyle/>
                    <a:p>
                      <a:pPr algn="ctr"/>
                      <a:r>
                        <a:rPr lang="zh-TW" altLang="en-US" dirty="0" smtClean="0"/>
                        <a:t>過於花俏</a:t>
                      </a:r>
                      <a:endParaRPr lang="zh-TW" altLang="en-US" dirty="0"/>
                    </a:p>
                  </a:txBody>
                  <a:tcPr/>
                </a:tc>
              </a:tr>
              <a:tr h="370840">
                <a:tc>
                  <a:txBody>
                    <a:bodyPr/>
                    <a:lstStyle/>
                    <a:p>
                      <a:pPr algn="ctr"/>
                      <a:r>
                        <a:rPr lang="zh-TW" altLang="en-US" dirty="0" smtClean="0"/>
                        <a:t>群組</a:t>
                      </a:r>
                      <a:endParaRPr lang="zh-TW" altLang="en-US" dirty="0"/>
                    </a:p>
                  </a:txBody>
                  <a:tcPr/>
                </a:tc>
                <a:tc>
                  <a:txBody>
                    <a:bodyPr/>
                    <a:lstStyle/>
                    <a:p>
                      <a:pPr algn="ctr"/>
                      <a:r>
                        <a:rPr lang="zh-TW" altLang="en-US" dirty="0" smtClean="0"/>
                        <a:t>粉絲及社群</a:t>
                      </a:r>
                      <a:endParaRPr lang="zh-TW" altLang="en-US" dirty="0"/>
                    </a:p>
                  </a:txBody>
                  <a:tcPr/>
                </a:tc>
                <a:tc>
                  <a:txBody>
                    <a:bodyPr/>
                    <a:lstStyle/>
                    <a:p>
                      <a:pPr algn="ctr"/>
                      <a:r>
                        <a:rPr lang="zh-TW" altLang="en-US" dirty="0" smtClean="0"/>
                        <a:t>粉絲</a:t>
                      </a:r>
                      <a:endParaRPr lang="zh-TW" altLang="en-US" dirty="0"/>
                    </a:p>
                  </a:txBody>
                  <a:tcPr/>
                </a:tc>
                <a:tc>
                  <a:txBody>
                    <a:bodyPr/>
                    <a:lstStyle/>
                    <a:p>
                      <a:pPr algn="ctr"/>
                      <a:r>
                        <a:rPr lang="zh-TW" altLang="en-US" dirty="0" smtClean="0"/>
                        <a:t>無</a:t>
                      </a:r>
                      <a:endParaRPr lang="zh-TW" altLang="en-US" dirty="0"/>
                    </a:p>
                  </a:txBody>
                  <a:tcPr/>
                </a:tc>
              </a:tr>
            </a:tbl>
          </a:graphicData>
        </a:graphic>
      </p:graphicFrame>
    </p:spTree>
    <p:extLst>
      <p:ext uri="{BB962C8B-B14F-4D97-AF65-F5344CB8AC3E}">
        <p14:creationId xmlns:p14="http://schemas.microsoft.com/office/powerpoint/2010/main" xmlns="" val="10239787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FB </a:t>
            </a:r>
            <a:r>
              <a:rPr lang="en-US" altLang="zh-TW" dirty="0" err="1" smtClean="0"/>
              <a:t>vs</a:t>
            </a:r>
            <a:r>
              <a:rPr lang="en-US" altLang="zh-TW" dirty="0" smtClean="0"/>
              <a:t> </a:t>
            </a:r>
            <a:r>
              <a:rPr lang="en-US" altLang="zh-TW" dirty="0" err="1" smtClean="0"/>
              <a:t>GooGle</a:t>
            </a:r>
            <a:r>
              <a:rPr lang="en-US" altLang="zh-TW" dirty="0" smtClean="0"/>
              <a:t>+(1)</a:t>
            </a:r>
            <a:endParaRPr lang="zh-TW" altLang="en-US" dirty="0"/>
          </a:p>
        </p:txBody>
      </p:sp>
      <p:pic>
        <p:nvPicPr>
          <p:cNvPr id="1027" name="Picture 3" descr="C:\Users\YSL\Desktop\1.PNG"/>
          <p:cNvPicPr>
            <a:picLocks noChangeAspect="1" noChangeArrowheads="1"/>
          </p:cNvPicPr>
          <p:nvPr/>
        </p:nvPicPr>
        <p:blipFill>
          <a:blip r:embed="rId2" cstate="print"/>
          <a:srcRect/>
          <a:stretch>
            <a:fillRect/>
          </a:stretch>
        </p:blipFill>
        <p:spPr bwMode="auto">
          <a:xfrm>
            <a:off x="2051720" y="1916832"/>
            <a:ext cx="4824535" cy="4202587"/>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FB </a:t>
            </a:r>
            <a:r>
              <a:rPr lang="en-US" altLang="zh-TW" dirty="0" err="1" smtClean="0"/>
              <a:t>vs</a:t>
            </a:r>
            <a:r>
              <a:rPr lang="en-US" altLang="zh-TW" dirty="0" smtClean="0"/>
              <a:t> </a:t>
            </a:r>
            <a:r>
              <a:rPr lang="en-US" altLang="zh-TW" dirty="0" err="1" smtClean="0"/>
              <a:t>GooGle</a:t>
            </a:r>
            <a:r>
              <a:rPr lang="en-US" altLang="zh-TW" dirty="0" smtClean="0"/>
              <a:t>+(2)</a:t>
            </a:r>
            <a:endParaRPr lang="zh-TW" altLang="en-US" dirty="0"/>
          </a:p>
        </p:txBody>
      </p:sp>
      <p:pic>
        <p:nvPicPr>
          <p:cNvPr id="2050" name="Picture 2" descr="C:\Users\YSL\Desktop\2.PNG"/>
          <p:cNvPicPr>
            <a:picLocks noChangeAspect="1" noChangeArrowheads="1"/>
          </p:cNvPicPr>
          <p:nvPr/>
        </p:nvPicPr>
        <p:blipFill>
          <a:blip r:embed="rId2" cstate="print"/>
          <a:srcRect/>
          <a:stretch>
            <a:fillRect/>
          </a:stretch>
        </p:blipFill>
        <p:spPr bwMode="auto">
          <a:xfrm>
            <a:off x="1979712" y="1916832"/>
            <a:ext cx="5229225" cy="475297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FB </a:t>
            </a:r>
            <a:r>
              <a:rPr lang="en-US" altLang="zh-TW" dirty="0" err="1" smtClean="0"/>
              <a:t>vs</a:t>
            </a:r>
            <a:r>
              <a:rPr lang="en-US" altLang="zh-TW" dirty="0" smtClean="0"/>
              <a:t> </a:t>
            </a:r>
            <a:r>
              <a:rPr lang="en-US" altLang="zh-TW" dirty="0" err="1" smtClean="0"/>
              <a:t>GooGle</a:t>
            </a:r>
            <a:r>
              <a:rPr lang="en-US" altLang="zh-TW" dirty="0" smtClean="0"/>
              <a:t>+(3)</a:t>
            </a:r>
            <a:endParaRPr lang="zh-TW" altLang="en-US" dirty="0"/>
          </a:p>
        </p:txBody>
      </p:sp>
      <p:pic>
        <p:nvPicPr>
          <p:cNvPr id="3074" name="Picture 2" descr="C:\Users\YSL\Desktop\3.PNG"/>
          <p:cNvPicPr>
            <a:picLocks noChangeAspect="1" noChangeArrowheads="1"/>
          </p:cNvPicPr>
          <p:nvPr/>
        </p:nvPicPr>
        <p:blipFill>
          <a:blip r:embed="rId2" cstate="print"/>
          <a:srcRect/>
          <a:stretch>
            <a:fillRect/>
          </a:stretch>
        </p:blipFill>
        <p:spPr bwMode="auto">
          <a:xfrm>
            <a:off x="2339752" y="1916832"/>
            <a:ext cx="4536504" cy="4744983"/>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smtClean="0"/>
              <a:t>FB/</a:t>
            </a:r>
            <a:r>
              <a:rPr lang="en-US" altLang="zh-TW" dirty="0" err="1" smtClean="0"/>
              <a:t>google</a:t>
            </a:r>
            <a:r>
              <a:rPr lang="en-US" altLang="zh-TW" dirty="0" smtClean="0"/>
              <a:t>+</a:t>
            </a:r>
            <a:endParaRPr lang="zh-TW" altLang="en-US" dirty="0"/>
          </a:p>
        </p:txBody>
      </p:sp>
      <p:sp>
        <p:nvSpPr>
          <p:cNvPr id="4" name="內容版面配置區 3"/>
          <p:cNvSpPr>
            <a:spLocks noGrp="1"/>
          </p:cNvSpPr>
          <p:nvPr>
            <p:ph idx="1"/>
          </p:nvPr>
        </p:nvSpPr>
        <p:spPr/>
        <p:txBody>
          <a:bodyPr/>
          <a:lstStyle/>
          <a:p>
            <a:r>
              <a:rPr lang="zh-TW" altLang="en-US" dirty="0" smtClean="0"/>
              <a:t>從</a:t>
            </a:r>
            <a:r>
              <a:rPr lang="zh-TW" altLang="en-US" dirty="0" smtClean="0"/>
              <a:t>比較表得知，兩方都有對方沒有推出的優點，但在功能性來說，臉書的功能性明顯是比較強一點。以照片、影片這個功能來說，以社團經營的角度來看，當然把照片、影片集中在社團是最好的，但對於用戶來說，如果該照片要刪除的話，就要從兩個管道去刪掉，比較不便。另外，臉書社團最讓人不滿意的就是不能自己決定是否加入社團，但是 </a:t>
            </a:r>
            <a:r>
              <a:rPr lang="en-US" altLang="zh-TW" dirty="0" smtClean="0"/>
              <a:t>Google+ </a:t>
            </a:r>
            <a:r>
              <a:rPr lang="zh-TW" altLang="en-US" dirty="0" smtClean="0"/>
              <a:t>在這點就明顯比臉書好。</a:t>
            </a:r>
            <a:endParaRPr lang="zh-TW"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討論議題</a:t>
            </a:r>
            <a:r>
              <a:rPr lang="en-US" altLang="zh-TW" dirty="0" smtClean="0"/>
              <a:t>B</a:t>
            </a:r>
            <a:r>
              <a:rPr lang="zh-TW" altLang="en-US" dirty="0" smtClean="0"/>
              <a:t>第三題</a:t>
            </a:r>
            <a:endParaRPr lang="zh-TW" altLang="en-US" dirty="0"/>
          </a:p>
        </p:txBody>
      </p:sp>
      <p:sp>
        <p:nvSpPr>
          <p:cNvPr id="3" name="內容版面配置區 2"/>
          <p:cNvSpPr>
            <a:spLocks noGrp="1"/>
          </p:cNvSpPr>
          <p:nvPr>
            <p:ph idx="1"/>
          </p:nvPr>
        </p:nvSpPr>
        <p:spPr/>
        <p:txBody>
          <a:bodyPr/>
          <a:lstStyle/>
          <a:p>
            <a:r>
              <a:rPr lang="zh-TW" altLang="en-US" dirty="0"/>
              <a:t>如果你是</a:t>
            </a:r>
            <a:r>
              <a:rPr lang="en-US" altLang="zh-TW" dirty="0"/>
              <a:t>Facebook</a:t>
            </a:r>
            <a:r>
              <a:rPr lang="zh-TW" altLang="en-US" dirty="0"/>
              <a:t>的程式開發團隊，</a:t>
            </a:r>
            <a:r>
              <a:rPr lang="en-US" altLang="zh-TW" dirty="0"/>
              <a:t>Facebook</a:t>
            </a:r>
            <a:r>
              <a:rPr lang="zh-TW" altLang="en-US" dirty="0"/>
              <a:t>應該增加那些功能</a:t>
            </a:r>
            <a:r>
              <a:rPr lang="zh-TW" altLang="en-US" dirty="0" smtClean="0"/>
              <a:t>？</a:t>
            </a:r>
            <a:r>
              <a:rPr lang="zh-TW" altLang="en-US" dirty="0"/>
              <a:t/>
            </a:r>
            <a:br>
              <a:rPr lang="zh-TW" altLang="en-US" dirty="0"/>
            </a:br>
            <a:endParaRPr lang="zh-TW" altLang="en-US" dirty="0"/>
          </a:p>
          <a:p>
            <a:r>
              <a:rPr lang="zh-TW" altLang="en-US" dirty="0"/>
              <a:t>請舉出三個以上並說明其優缺點</a:t>
            </a:r>
          </a:p>
          <a:p>
            <a:endParaRPr lang="zh-TW" altLang="en-US" dirty="0"/>
          </a:p>
        </p:txBody>
      </p:sp>
    </p:spTree>
    <p:extLst>
      <p:ext uri="{BB962C8B-B14F-4D97-AF65-F5344CB8AC3E}">
        <p14:creationId xmlns:p14="http://schemas.microsoft.com/office/powerpoint/2010/main" xmlns="" val="1879521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FB </a:t>
            </a:r>
            <a:r>
              <a:rPr lang="en-US" altLang="zh-TW" dirty="0" err="1" smtClean="0"/>
              <a:t>vs</a:t>
            </a:r>
            <a:r>
              <a:rPr lang="en-US" altLang="zh-TW" dirty="0" smtClean="0"/>
              <a:t> </a:t>
            </a:r>
            <a:r>
              <a:rPr lang="en-US" altLang="zh-TW" dirty="0" err="1" smtClean="0"/>
              <a:t>weibo</a:t>
            </a:r>
            <a:endParaRPr lang="zh-TW" altLang="en-US" dirty="0"/>
          </a:p>
        </p:txBody>
      </p:sp>
      <p:graphicFrame>
        <p:nvGraphicFramePr>
          <p:cNvPr id="4" name="內容版面配置區 3"/>
          <p:cNvGraphicFramePr>
            <a:graphicFrameLocks noGrp="1"/>
          </p:cNvGraphicFramePr>
          <p:nvPr>
            <p:ph idx="1"/>
          </p:nvPr>
        </p:nvGraphicFramePr>
        <p:xfrm>
          <a:off x="1371600" y="2438400"/>
          <a:ext cx="6400800" cy="3393440"/>
        </p:xfrm>
        <a:graphic>
          <a:graphicData uri="http://schemas.openxmlformats.org/drawingml/2006/table">
            <a:tbl>
              <a:tblPr firstRow="1" bandRow="1">
                <a:tableStyleId>{073A0DAA-6AF3-43AB-8588-CEC1D06C72B9}</a:tableStyleId>
              </a:tblPr>
              <a:tblGrid>
                <a:gridCol w="1472208"/>
                <a:gridCol w="2448272"/>
                <a:gridCol w="2480320"/>
              </a:tblGrid>
              <a:tr h="370840">
                <a:tc>
                  <a:txBody>
                    <a:bodyPr/>
                    <a:lstStyle/>
                    <a:p>
                      <a:endParaRPr lang="zh-TW" altLang="en-US" dirty="0"/>
                    </a:p>
                  </a:txBody>
                  <a:tcPr/>
                </a:tc>
                <a:tc>
                  <a:txBody>
                    <a:bodyPr/>
                    <a:lstStyle/>
                    <a:p>
                      <a:r>
                        <a:rPr lang="en-US" altLang="zh-TW" dirty="0" err="1" smtClean="0"/>
                        <a:t>Facebook</a:t>
                      </a:r>
                      <a:endParaRPr lang="zh-TW" altLang="en-US" dirty="0"/>
                    </a:p>
                  </a:txBody>
                  <a:tcPr/>
                </a:tc>
                <a:tc>
                  <a:txBody>
                    <a:bodyPr/>
                    <a:lstStyle/>
                    <a:p>
                      <a:r>
                        <a:rPr lang="en-US" altLang="zh-TW" dirty="0" err="1" smtClean="0"/>
                        <a:t>Weibo</a:t>
                      </a:r>
                      <a:endParaRPr lang="zh-TW" altLang="en-US" dirty="0"/>
                    </a:p>
                  </a:txBody>
                  <a:tcPr/>
                </a:tc>
              </a:tr>
              <a:tr h="370840">
                <a:tc>
                  <a:txBody>
                    <a:bodyPr/>
                    <a:lstStyle/>
                    <a:p>
                      <a:r>
                        <a:rPr lang="zh-TW" altLang="en-US" dirty="0" smtClean="0"/>
                        <a:t>用戶數量</a:t>
                      </a:r>
                      <a:endParaRPr lang="zh-TW" altLang="en-US" dirty="0"/>
                    </a:p>
                  </a:txBody>
                  <a:tcPr/>
                </a:tc>
                <a:tc>
                  <a:txBody>
                    <a:bodyPr/>
                    <a:lstStyle/>
                    <a:p>
                      <a:r>
                        <a:rPr lang="en-US" altLang="zh-TW" dirty="0" smtClean="0"/>
                        <a:t>8.37</a:t>
                      </a:r>
                      <a:r>
                        <a:rPr lang="zh-TW" altLang="en-US" dirty="0" smtClean="0"/>
                        <a:t>億</a:t>
                      </a:r>
                      <a:endParaRPr lang="zh-TW" altLang="en-US" dirty="0"/>
                    </a:p>
                  </a:txBody>
                  <a:tcPr/>
                </a:tc>
                <a:tc>
                  <a:txBody>
                    <a:bodyPr/>
                    <a:lstStyle/>
                    <a:p>
                      <a:r>
                        <a:rPr lang="en-US" altLang="zh-TW" dirty="0" smtClean="0"/>
                        <a:t>3</a:t>
                      </a:r>
                      <a:r>
                        <a:rPr lang="zh-TW" altLang="en-US" dirty="0" smtClean="0"/>
                        <a:t>億</a:t>
                      </a:r>
                      <a:endParaRPr lang="zh-TW" altLang="en-US" dirty="0"/>
                    </a:p>
                  </a:txBody>
                  <a:tcPr/>
                </a:tc>
              </a:tr>
              <a:tr h="370840">
                <a:tc>
                  <a:txBody>
                    <a:bodyPr/>
                    <a:lstStyle/>
                    <a:p>
                      <a:r>
                        <a:rPr lang="zh-TW" altLang="en-US" dirty="0" smtClean="0"/>
                        <a:t>功能</a:t>
                      </a:r>
                      <a:endParaRPr lang="zh-TW" altLang="en-US" dirty="0"/>
                    </a:p>
                  </a:txBody>
                  <a:tcPr/>
                </a:tc>
                <a:tc>
                  <a:txBody>
                    <a:bodyPr/>
                    <a:lstStyle/>
                    <a:p>
                      <a:r>
                        <a:rPr lang="zh-TW" altLang="en-US" dirty="0" smtClean="0"/>
                        <a:t>獲取資訊，休閒娛樂，朋友溝通，企業行銷，開發者發布商品與獲取收入（比較全面）</a:t>
                      </a:r>
                      <a:endParaRPr lang="zh-TW" altLang="en-US" dirty="0"/>
                    </a:p>
                  </a:txBody>
                  <a:tcPr/>
                </a:tc>
                <a:tc>
                  <a:txBody>
                    <a:bodyPr/>
                    <a:lstStyle/>
                    <a:p>
                      <a:r>
                        <a:rPr lang="zh-TW" altLang="en-US" dirty="0" smtClean="0"/>
                        <a:t>獲取資訊，朋友溝通，企業行銷</a:t>
                      </a:r>
                      <a:endParaRPr lang="zh-TW" altLang="en-US" dirty="0"/>
                    </a:p>
                  </a:txBody>
                  <a:tcPr/>
                </a:tc>
              </a:tr>
              <a:tr h="370840">
                <a:tc>
                  <a:txBody>
                    <a:bodyPr/>
                    <a:lstStyle/>
                    <a:p>
                      <a:r>
                        <a:rPr lang="zh-TW" altLang="en-US" dirty="0" smtClean="0"/>
                        <a:t>未來發展</a:t>
                      </a:r>
                      <a:endParaRPr lang="zh-TW" altLang="en-US" dirty="0"/>
                    </a:p>
                  </a:txBody>
                  <a:tcPr/>
                </a:tc>
                <a:tc>
                  <a:txBody>
                    <a:bodyPr/>
                    <a:lstStyle/>
                    <a:p>
                      <a:r>
                        <a:rPr lang="zh-TW" altLang="en-US" dirty="0" smtClean="0"/>
                        <a:t>擴展全球用戶，打造富有魅力的移動體驗，幫助開發者通過</a:t>
                      </a:r>
                      <a:r>
                        <a:rPr lang="en-US" altLang="zh-TW" dirty="0" smtClean="0"/>
                        <a:t>FB</a:t>
                      </a:r>
                      <a:r>
                        <a:rPr lang="zh-TW" altLang="en-US" dirty="0" smtClean="0"/>
                        <a:t>平台打造優秀社交產品</a:t>
                      </a:r>
                      <a:endParaRPr lang="zh-TW" altLang="en-US" dirty="0"/>
                    </a:p>
                  </a:txBody>
                  <a:tcPr/>
                </a:tc>
                <a:tc>
                  <a:txBody>
                    <a:bodyPr/>
                    <a:lstStyle/>
                    <a:p>
                      <a:r>
                        <a:rPr lang="zh-TW" altLang="en-US" dirty="0" smtClean="0"/>
                        <a:t>六大商業模式</a:t>
                      </a:r>
                      <a:endParaRPr lang="en-US" altLang="zh-TW" dirty="0" smtClean="0"/>
                    </a:p>
                    <a:p>
                      <a:r>
                        <a:rPr lang="zh-TW" altLang="en-US" dirty="0" smtClean="0"/>
                        <a:t>互動精準廣告，社交遊戲，實時搜索，無限增值服務，電子商務平台以及數字內容收費</a:t>
                      </a:r>
                      <a:endParaRPr lang="zh-TW" altLang="en-US" dirty="0"/>
                    </a:p>
                  </a:txBody>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為何當初會竄紅？</a:t>
            </a:r>
            <a:endParaRPr lang="zh-TW" altLang="en-US" dirty="0"/>
          </a:p>
        </p:txBody>
      </p:sp>
      <p:sp>
        <p:nvSpPr>
          <p:cNvPr id="3" name="內容版面配置區 2"/>
          <p:cNvSpPr>
            <a:spLocks noGrp="1"/>
          </p:cNvSpPr>
          <p:nvPr>
            <p:ph idx="1"/>
          </p:nvPr>
        </p:nvSpPr>
        <p:spPr/>
        <p:txBody>
          <a:bodyPr>
            <a:normAutofit/>
          </a:bodyPr>
          <a:lstStyle/>
          <a:p>
            <a:r>
              <a:rPr lang="zh-TW" altLang="en-US" dirty="0" smtClean="0"/>
              <a:t>開放</a:t>
            </a:r>
            <a:r>
              <a:rPr lang="zh-TW" altLang="en-US" dirty="0" smtClean="0"/>
              <a:t>繁體</a:t>
            </a:r>
            <a:r>
              <a:rPr lang="zh-TW" altLang="en-US" dirty="0" smtClean="0"/>
              <a:t>中文</a:t>
            </a:r>
            <a:endParaRPr lang="en-US" altLang="zh-TW" dirty="0" smtClean="0"/>
          </a:p>
          <a:p>
            <a:r>
              <a:rPr lang="zh-TW" altLang="en-US" dirty="0" smtClean="0"/>
              <a:t>微</a:t>
            </a:r>
            <a:r>
              <a:rPr lang="zh-TW" altLang="en-US" dirty="0" smtClean="0"/>
              <a:t>網誌</a:t>
            </a:r>
            <a:r>
              <a:rPr lang="zh-TW" altLang="en-US" dirty="0" smtClean="0"/>
              <a:t>抬頭</a:t>
            </a:r>
            <a:endParaRPr lang="en-US" altLang="zh-TW" dirty="0" smtClean="0"/>
          </a:p>
          <a:p>
            <a:r>
              <a:rPr lang="zh-TW" altLang="en-US" dirty="0" smtClean="0"/>
              <a:t>雜誌報導</a:t>
            </a:r>
            <a:endParaRPr lang="zh-TW" altLang="en-US" dirty="0" smtClean="0"/>
          </a:p>
          <a:p>
            <a:r>
              <a:rPr lang="zh-TW" altLang="en-US" dirty="0" smtClean="0"/>
              <a:t>包含</a:t>
            </a:r>
            <a:r>
              <a:rPr lang="zh-TW" altLang="en-US" dirty="0" smtClean="0"/>
              <a:t>很多的小</a:t>
            </a:r>
            <a:r>
              <a:rPr lang="zh-TW" altLang="en-US" dirty="0" smtClean="0"/>
              <a:t>遊戲</a:t>
            </a:r>
            <a:endParaRPr lang="zh-TW" altLang="en-US" dirty="0" smtClean="0"/>
          </a:p>
          <a:p>
            <a:r>
              <a:rPr lang="zh-TW" altLang="en-US" dirty="0" smtClean="0"/>
              <a:t>可</a:t>
            </a:r>
            <a:r>
              <a:rPr lang="zh-TW" altLang="en-US" dirty="0" smtClean="0"/>
              <a:t>利用</a:t>
            </a:r>
            <a:r>
              <a:rPr lang="en-US" altLang="zh-TW" dirty="0" smtClean="0"/>
              <a:t>E-mail</a:t>
            </a:r>
            <a:r>
              <a:rPr lang="zh-TW" altLang="en-US" dirty="0" smtClean="0"/>
              <a:t>帳號 及朋友帳號找到其他的朋友，接連無限擴大的朋友圈</a:t>
            </a:r>
          </a:p>
          <a:p>
            <a:endParaRPr lang="zh-TW"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為何退燒？</a:t>
            </a:r>
            <a:endParaRPr lang="zh-TW" altLang="en-US" dirty="0"/>
          </a:p>
        </p:txBody>
      </p:sp>
      <p:sp>
        <p:nvSpPr>
          <p:cNvPr id="3" name="內容版面配置區 2"/>
          <p:cNvSpPr>
            <a:spLocks noGrp="1"/>
          </p:cNvSpPr>
          <p:nvPr>
            <p:ph idx="1"/>
          </p:nvPr>
        </p:nvSpPr>
        <p:spPr/>
        <p:txBody>
          <a:bodyPr>
            <a:normAutofit fontScale="92500" lnSpcReduction="20000"/>
          </a:bodyPr>
          <a:lstStyle/>
          <a:p>
            <a:r>
              <a:rPr lang="zh-TW" altLang="en-US" dirty="0" smtClean="0"/>
              <a:t>「</a:t>
            </a:r>
            <a:r>
              <a:rPr lang="zh-TW" altLang="en-US" dirty="0" smtClean="0"/>
              <a:t>人口太</a:t>
            </a:r>
            <a:r>
              <a:rPr lang="zh-TW" altLang="en-US" dirty="0" smtClean="0"/>
              <a:t>多」管理不易，出現「創國」以來的最大危機。 </a:t>
            </a:r>
            <a:endParaRPr lang="en-US" altLang="zh-TW" dirty="0" smtClean="0"/>
          </a:p>
          <a:p>
            <a:r>
              <a:rPr lang="zh-TW" altLang="en-US" dirty="0" smtClean="0"/>
              <a:t>「</a:t>
            </a:r>
            <a:r>
              <a:rPr lang="zh-TW" altLang="en-US" dirty="0" smtClean="0"/>
              <a:t>社群網疲倦症開始發作了！」</a:t>
            </a:r>
            <a:r>
              <a:rPr lang="en-US" altLang="zh-TW" dirty="0" smtClean="0"/>
              <a:t>《</a:t>
            </a:r>
            <a:r>
              <a:rPr lang="zh-TW" altLang="en-US" dirty="0" smtClean="0"/>
              <a:t>星洲日報</a:t>
            </a:r>
            <a:r>
              <a:rPr lang="en-US" altLang="zh-TW" dirty="0" smtClean="0"/>
              <a:t>》</a:t>
            </a:r>
            <a:r>
              <a:rPr lang="zh-TW" altLang="en-US" dirty="0" smtClean="0"/>
              <a:t>描述。 </a:t>
            </a:r>
            <a:endParaRPr lang="en-US" altLang="zh-TW" dirty="0" smtClean="0"/>
          </a:p>
          <a:p>
            <a:r>
              <a:rPr lang="zh-TW" altLang="en-US" dirty="0" smtClean="0"/>
              <a:t>第一關：政府介入</a:t>
            </a:r>
            <a:br>
              <a:rPr lang="zh-TW" altLang="en-US" dirty="0" smtClean="0"/>
            </a:br>
            <a:r>
              <a:rPr lang="zh-TW" altLang="en-US" dirty="0" smtClean="0"/>
              <a:t>　政府</a:t>
            </a:r>
            <a:r>
              <a:rPr lang="zh-TW" altLang="en-US" dirty="0" smtClean="0"/>
              <a:t>對社群網站管理的介入</a:t>
            </a:r>
            <a:r>
              <a:rPr lang="zh-TW" altLang="en-US" dirty="0" smtClean="0"/>
              <a:t>。（英國男子鼓吹暴動）</a:t>
            </a:r>
            <a:endParaRPr lang="en-US" altLang="zh-TW" dirty="0" smtClean="0"/>
          </a:p>
          <a:p>
            <a:r>
              <a:rPr lang="zh-TW" altLang="en-US" dirty="0" smtClean="0"/>
              <a:t>第二關：隱私權意識</a:t>
            </a:r>
            <a:br>
              <a:rPr lang="zh-TW" altLang="en-US" dirty="0" smtClean="0"/>
            </a:br>
            <a:r>
              <a:rPr lang="zh-TW" altLang="en-US" dirty="0" smtClean="0"/>
              <a:t>　使用者</a:t>
            </a:r>
            <a:r>
              <a:rPr lang="zh-TW" altLang="en-US" dirty="0" smtClean="0"/>
              <a:t>對隱私權的警覺性正在提高。 </a:t>
            </a:r>
            <a:endParaRPr lang="en-US" altLang="zh-TW" dirty="0" smtClean="0"/>
          </a:p>
          <a:p>
            <a:r>
              <a:rPr lang="zh-TW" altLang="en-US" dirty="0" smtClean="0"/>
              <a:t>第三</a:t>
            </a:r>
            <a:r>
              <a:rPr lang="zh-TW" altLang="en-US" dirty="0" smtClean="0"/>
              <a:t>關</a:t>
            </a:r>
            <a:r>
              <a:rPr lang="zh-TW" altLang="en-US" dirty="0" smtClean="0"/>
              <a:t>，</a:t>
            </a:r>
            <a:r>
              <a:rPr lang="zh-TW" altLang="en-US" dirty="0" smtClean="0"/>
              <a:t>竟是因為使用者過多，在臉書創造新服務時，顯得動輒得咎，其多角化之路，難以擴展。 </a:t>
            </a:r>
            <a:endParaRPr lang="zh-TW"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總結</a:t>
            </a:r>
            <a:endParaRPr lang="zh-TW" altLang="en-US" dirty="0"/>
          </a:p>
        </p:txBody>
      </p:sp>
      <p:sp>
        <p:nvSpPr>
          <p:cNvPr id="3" name="內容版面配置區 2"/>
          <p:cNvSpPr>
            <a:spLocks noGrp="1"/>
          </p:cNvSpPr>
          <p:nvPr>
            <p:ph idx="1"/>
          </p:nvPr>
        </p:nvSpPr>
        <p:spPr/>
        <p:txBody>
          <a:bodyPr>
            <a:normAutofit/>
          </a:bodyPr>
          <a:lstStyle/>
          <a:p>
            <a:r>
              <a:rPr lang="zh-TW" altLang="en-US" dirty="0" smtClean="0"/>
              <a:t>雖然臉書仍為社群媒體龍頭，有些數字卻顯示人們對它的癮正為疲乏（倦怠）所取代，至少</a:t>
            </a:r>
            <a:r>
              <a:rPr lang="zh-TW" altLang="en-US" dirty="0" smtClean="0"/>
              <a:t>部分是</a:t>
            </a:r>
            <a:r>
              <a:rPr lang="zh-TW" altLang="en-US" dirty="0" smtClean="0"/>
              <a:t>如此</a:t>
            </a:r>
            <a:r>
              <a:rPr lang="zh-TW" altLang="en-US" dirty="0" smtClean="0"/>
              <a:t>。多數</a:t>
            </a:r>
            <a:r>
              <a:rPr lang="zh-TW" altLang="en-US" dirty="0" smtClean="0"/>
              <a:t>的臉書使用者曾經數星期不使用它，內容單調與無關是原因。關鍵的較年輕使用者（介於</a:t>
            </a:r>
            <a:r>
              <a:rPr lang="en-US" altLang="zh-TW" dirty="0" smtClean="0"/>
              <a:t>18</a:t>
            </a:r>
            <a:r>
              <a:rPr lang="zh-TW" altLang="en-US" dirty="0" smtClean="0"/>
              <a:t>到</a:t>
            </a:r>
            <a:r>
              <a:rPr lang="en-US" altLang="zh-TW" dirty="0" smtClean="0"/>
              <a:t>29</a:t>
            </a:r>
            <a:r>
              <a:rPr lang="zh-TW" altLang="en-US" dirty="0" smtClean="0"/>
              <a:t>歲）當初把臉書推上頂峰，如今卻有</a:t>
            </a:r>
            <a:r>
              <a:rPr lang="en-US" altLang="zh-TW" dirty="0" smtClean="0"/>
              <a:t>38%</a:t>
            </a:r>
            <a:r>
              <a:rPr lang="zh-TW" altLang="en-US" dirty="0" smtClean="0"/>
              <a:t>表示預期今年花在臉書上的時間會</a:t>
            </a:r>
            <a:r>
              <a:rPr lang="zh-TW" altLang="en-US" smtClean="0"/>
              <a:t>減少</a:t>
            </a:r>
            <a:r>
              <a:rPr lang="zh-TW" altLang="en-US" smtClean="0"/>
              <a:t>。</a:t>
            </a:r>
            <a:r>
              <a:rPr lang="zh-TW" altLang="en-US" dirty="0" smtClean="0"/>
              <a:t/>
            </a:r>
            <a:br>
              <a:rPr lang="zh-TW" altLang="en-US" dirty="0" smtClean="0"/>
            </a:br>
            <a:r>
              <a:rPr lang="zh-TW" altLang="en-US" dirty="0" smtClean="0"/>
              <a:t/>
            </a:r>
            <a:br>
              <a:rPr lang="zh-TW" altLang="en-US" dirty="0" smtClean="0"/>
            </a:br>
            <a:endParaRPr lang="zh-TW"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新增功能</a:t>
            </a:r>
            <a:endParaRPr lang="zh-TW" altLang="en-US" dirty="0"/>
          </a:p>
        </p:txBody>
      </p:sp>
      <p:sp>
        <p:nvSpPr>
          <p:cNvPr id="3" name="內容版面配置區 2"/>
          <p:cNvSpPr>
            <a:spLocks noGrp="1"/>
          </p:cNvSpPr>
          <p:nvPr>
            <p:ph idx="1"/>
          </p:nvPr>
        </p:nvSpPr>
        <p:spPr/>
        <p:txBody>
          <a:bodyPr>
            <a:normAutofit fontScale="85000" lnSpcReduction="20000"/>
          </a:bodyPr>
          <a:lstStyle/>
          <a:p>
            <a:r>
              <a:rPr lang="zh-TW" altLang="en-US" sz="2200" b="1" dirty="0" smtClean="0"/>
              <a:t>好友搜尋</a:t>
            </a:r>
            <a:r>
              <a:rPr lang="zh-TW" altLang="en-US" sz="2200" b="1" dirty="0"/>
              <a:t>再優</a:t>
            </a:r>
            <a:r>
              <a:rPr lang="zh-TW" altLang="en-US" sz="2200" b="1" dirty="0" smtClean="0"/>
              <a:t>化</a:t>
            </a:r>
            <a:r>
              <a:rPr lang="zh-TW" altLang="en-US" sz="2200" b="1" dirty="0"/>
              <a:t/>
            </a:r>
            <a:br>
              <a:rPr lang="zh-TW" altLang="en-US" sz="2200" b="1" dirty="0"/>
            </a:br>
            <a:endParaRPr lang="zh-TW" altLang="en-US" sz="2200" dirty="0"/>
          </a:p>
          <a:p>
            <a:r>
              <a:rPr lang="zh-TW" altLang="en-US" sz="2200" b="1" dirty="0" smtClean="0"/>
              <a:t>增加</a:t>
            </a:r>
            <a:r>
              <a:rPr lang="zh-TW" altLang="en-US" sz="2200" b="1" dirty="0"/>
              <a:t>＂ｄｏｎ’ｔ　ｌｉｋｅ＂的按鈕　　</a:t>
            </a:r>
            <a:endParaRPr lang="en-US" altLang="zh-TW" sz="2200" b="1" dirty="0" smtClean="0"/>
          </a:p>
          <a:p>
            <a:pPr indent="0">
              <a:buNone/>
            </a:pPr>
            <a:endParaRPr lang="en-US" altLang="zh-TW" sz="2200" b="1" dirty="0" smtClean="0"/>
          </a:p>
          <a:p>
            <a:pPr marL="285750" indent="-285750"/>
            <a:r>
              <a:rPr lang="zh-TW" altLang="en-US" sz="2200" b="1" dirty="0" smtClean="0"/>
              <a:t>隱私</a:t>
            </a:r>
            <a:r>
              <a:rPr lang="zh-TW" altLang="en-US" sz="2200" b="1" dirty="0"/>
              <a:t>的部分　</a:t>
            </a:r>
            <a:endParaRPr lang="zh-TW" altLang="en-US" sz="2200" dirty="0"/>
          </a:p>
          <a:p>
            <a:pPr indent="0">
              <a:buNone/>
            </a:pPr>
            <a:endParaRPr lang="zh-TW" altLang="en-US" sz="2200" dirty="0"/>
          </a:p>
          <a:p>
            <a:r>
              <a:rPr lang="zh-TW" altLang="en-US" sz="2200" b="1" dirty="0" smtClean="0"/>
              <a:t>申請</a:t>
            </a:r>
            <a:r>
              <a:rPr lang="zh-TW" altLang="en-US" sz="2200" b="1" dirty="0"/>
              <a:t>帳號的難度（門檻）再調高，以免帳號氾濫</a:t>
            </a:r>
            <a:endParaRPr lang="zh-TW" altLang="en-US" sz="2200" dirty="0"/>
          </a:p>
          <a:p>
            <a:endParaRPr lang="zh-TW" altLang="en-US" dirty="0"/>
          </a:p>
        </p:txBody>
      </p:sp>
    </p:spTree>
    <p:extLst>
      <p:ext uri="{BB962C8B-B14F-4D97-AF65-F5344CB8AC3E}">
        <p14:creationId xmlns:p14="http://schemas.microsoft.com/office/powerpoint/2010/main" xmlns="" val="543720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p:cNvSpPr>
            <a:spLocks noGrp="1"/>
          </p:cNvSpPr>
          <p:nvPr>
            <p:ph sz="quarter" idx="13"/>
          </p:nvPr>
        </p:nvSpPr>
        <p:spPr/>
        <p:txBody>
          <a:bodyPr>
            <a:normAutofit fontScale="85000" lnSpcReduction="10000"/>
          </a:bodyPr>
          <a:lstStyle/>
          <a:p>
            <a:r>
              <a:rPr lang="zh-TW" altLang="en-US" dirty="0" smtClean="0"/>
              <a:t>搜尋</a:t>
            </a:r>
            <a:r>
              <a:rPr lang="zh-TW" altLang="en-US" dirty="0"/>
              <a:t>朋友便利性提高</a:t>
            </a:r>
          </a:p>
          <a:p>
            <a:pPr indent="0">
              <a:buNone/>
            </a:pPr>
            <a:endParaRPr lang="zh-TW" altLang="en-US" dirty="0"/>
          </a:p>
          <a:p>
            <a:r>
              <a:rPr lang="zh-TW" altLang="en-US" dirty="0" smtClean="0"/>
              <a:t>互動</a:t>
            </a:r>
            <a:r>
              <a:rPr lang="zh-TW" altLang="en-US" dirty="0"/>
              <a:t>性更多元</a:t>
            </a:r>
          </a:p>
          <a:p>
            <a:pPr indent="0">
              <a:buNone/>
            </a:pPr>
            <a:endParaRPr lang="zh-TW" altLang="en-US" dirty="0"/>
          </a:p>
          <a:p>
            <a:r>
              <a:rPr lang="zh-TW" altLang="en-US" dirty="0" smtClean="0"/>
              <a:t>隱私</a:t>
            </a:r>
            <a:r>
              <a:rPr lang="zh-TW" altLang="en-US" dirty="0"/>
              <a:t>問題得以解決</a:t>
            </a:r>
          </a:p>
          <a:p>
            <a:pPr indent="0">
              <a:buNone/>
            </a:pPr>
            <a:endParaRPr lang="zh-TW" altLang="en-US" dirty="0"/>
          </a:p>
          <a:p>
            <a:r>
              <a:rPr lang="zh-TW" altLang="en-US" dirty="0" smtClean="0"/>
              <a:t>詐騙</a:t>
            </a:r>
            <a:r>
              <a:rPr lang="zh-TW" altLang="en-US" dirty="0"/>
              <a:t>分身打擾減少</a:t>
            </a:r>
          </a:p>
          <a:p>
            <a:endParaRPr lang="zh-TW" altLang="en-US" dirty="0"/>
          </a:p>
        </p:txBody>
      </p:sp>
      <p:sp>
        <p:nvSpPr>
          <p:cNvPr id="8" name="內容版面配置區 7"/>
          <p:cNvSpPr>
            <a:spLocks noGrp="1"/>
          </p:cNvSpPr>
          <p:nvPr>
            <p:ph sz="quarter" idx="14"/>
          </p:nvPr>
        </p:nvSpPr>
        <p:spPr/>
        <p:txBody>
          <a:bodyPr>
            <a:noAutofit/>
          </a:bodyPr>
          <a:lstStyle/>
          <a:p>
            <a:r>
              <a:rPr lang="zh-TW" altLang="en-US" sz="1200" dirty="0" smtClean="0"/>
              <a:t>隱私</a:t>
            </a:r>
            <a:r>
              <a:rPr lang="zh-TW" altLang="en-US" sz="1200" dirty="0"/>
              <a:t>問題有利有弊</a:t>
            </a:r>
          </a:p>
          <a:p>
            <a:pPr indent="0">
              <a:buNone/>
            </a:pPr>
            <a:r>
              <a:rPr lang="zh-TW" altLang="en-US" sz="1200" dirty="0"/>
              <a:t> </a:t>
            </a:r>
            <a:r>
              <a:rPr lang="zh-TW" altLang="en-US" sz="1200" dirty="0" smtClean="0"/>
              <a:t>      搜尋</a:t>
            </a:r>
            <a:r>
              <a:rPr lang="zh-TW" altLang="en-US" sz="1200" dirty="0"/>
              <a:t>朋友變方便，但隱私問題還是有</a:t>
            </a:r>
            <a:r>
              <a:rPr lang="zh-TW" altLang="en-US" sz="1200" dirty="0" smtClean="0"/>
              <a:t>被　　</a:t>
            </a:r>
            <a:endParaRPr lang="en-US" altLang="zh-TW" sz="1200" dirty="0" smtClean="0"/>
          </a:p>
          <a:p>
            <a:pPr indent="0">
              <a:buNone/>
            </a:pPr>
            <a:r>
              <a:rPr lang="zh-TW" altLang="en-US" sz="1200" dirty="0"/>
              <a:t>　</a:t>
            </a:r>
            <a:r>
              <a:rPr lang="zh-TW" altLang="en-US" sz="1200" dirty="0" smtClean="0"/>
              <a:t>　侵犯到</a:t>
            </a:r>
            <a:endParaRPr lang="zh-TW" altLang="en-US" sz="1200" dirty="0"/>
          </a:p>
          <a:p>
            <a:r>
              <a:rPr lang="zh-TW" altLang="en-US" sz="1200" dirty="0" smtClean="0"/>
              <a:t>雖然</a:t>
            </a:r>
            <a:r>
              <a:rPr lang="zh-TW" altLang="en-US" sz="1200" dirty="0"/>
              <a:t>增加ｄｏｎ’ｔ　ｌｉｋｅ能更</a:t>
            </a:r>
            <a:r>
              <a:rPr lang="zh-TW" altLang="en-US" sz="1200" dirty="0" smtClean="0"/>
              <a:t>多　　</a:t>
            </a:r>
            <a:endParaRPr lang="en-US" altLang="zh-TW" sz="1200" dirty="0" smtClean="0"/>
          </a:p>
          <a:p>
            <a:pPr indent="0">
              <a:buNone/>
            </a:pPr>
            <a:r>
              <a:rPr lang="zh-TW" altLang="en-US" sz="1200" dirty="0"/>
              <a:t>　</a:t>
            </a:r>
            <a:r>
              <a:rPr lang="zh-TW" altLang="en-US" sz="1200" dirty="0" smtClean="0"/>
              <a:t>　元，但</a:t>
            </a:r>
            <a:r>
              <a:rPr lang="zh-TW" altLang="en-US" sz="1200" dirty="0"/>
              <a:t>很容易造成</a:t>
            </a:r>
            <a:r>
              <a:rPr lang="zh-TW" altLang="en-US" sz="1200" dirty="0" smtClean="0"/>
              <a:t>紛爭</a:t>
            </a:r>
            <a:endParaRPr lang="zh-TW" altLang="en-US" sz="1200" dirty="0"/>
          </a:p>
          <a:p>
            <a:r>
              <a:rPr lang="zh-TW" altLang="en-US" sz="1200" dirty="0" smtClean="0"/>
              <a:t>同一</a:t>
            </a:r>
            <a:endParaRPr lang="zh-TW" altLang="en-US" sz="1200" dirty="0"/>
          </a:p>
          <a:p>
            <a:r>
              <a:rPr lang="zh-TW" altLang="en-US" sz="1200" dirty="0" smtClean="0"/>
              <a:t>申請</a:t>
            </a:r>
            <a:r>
              <a:rPr lang="zh-TW" altLang="en-US" sz="1200" dirty="0"/>
              <a:t>不同身分使用的帳號會變得比較麻煩</a:t>
            </a:r>
          </a:p>
          <a:p>
            <a:endParaRPr lang="zh-TW" altLang="en-US" sz="1200" dirty="0"/>
          </a:p>
        </p:txBody>
      </p:sp>
      <p:sp>
        <p:nvSpPr>
          <p:cNvPr id="4" name="標題 3"/>
          <p:cNvSpPr>
            <a:spLocks noGrp="1"/>
          </p:cNvSpPr>
          <p:nvPr>
            <p:ph type="title"/>
          </p:nvPr>
        </p:nvSpPr>
        <p:spPr/>
        <p:txBody>
          <a:bodyPr/>
          <a:lstStyle/>
          <a:p>
            <a:r>
              <a:rPr lang="zh-TW" altLang="en-US" dirty="0" smtClean="0"/>
              <a:t>優缺點比較</a:t>
            </a:r>
            <a:endParaRPr lang="zh-TW" altLang="en-US" dirty="0"/>
          </a:p>
        </p:txBody>
      </p:sp>
      <p:sp>
        <p:nvSpPr>
          <p:cNvPr id="5" name="文字版面配置區 4"/>
          <p:cNvSpPr>
            <a:spLocks noGrp="1"/>
          </p:cNvSpPr>
          <p:nvPr>
            <p:ph type="body" idx="1"/>
          </p:nvPr>
        </p:nvSpPr>
        <p:spPr/>
        <p:txBody>
          <a:bodyPr>
            <a:normAutofit fontScale="92500" lnSpcReduction="20000"/>
          </a:bodyPr>
          <a:lstStyle/>
          <a:p>
            <a:r>
              <a:rPr lang="zh-TW" altLang="en-US" dirty="0" smtClean="0"/>
              <a:t>優點</a:t>
            </a:r>
            <a:endParaRPr lang="zh-TW" altLang="en-US" dirty="0"/>
          </a:p>
        </p:txBody>
      </p:sp>
      <p:sp>
        <p:nvSpPr>
          <p:cNvPr id="6" name="文字版面配置區 5"/>
          <p:cNvSpPr>
            <a:spLocks noGrp="1"/>
          </p:cNvSpPr>
          <p:nvPr>
            <p:ph type="body" sz="quarter" idx="3"/>
          </p:nvPr>
        </p:nvSpPr>
        <p:spPr/>
        <p:txBody>
          <a:bodyPr>
            <a:normAutofit fontScale="92500" lnSpcReduction="20000"/>
          </a:bodyPr>
          <a:lstStyle/>
          <a:p>
            <a:r>
              <a:rPr lang="zh-TW" altLang="en-US" dirty="0" smtClean="0"/>
              <a:t>缺點</a:t>
            </a:r>
            <a:endParaRPr lang="zh-TW" altLang="en-US" dirty="0"/>
          </a:p>
        </p:txBody>
      </p:sp>
    </p:spTree>
    <p:extLst>
      <p:ext uri="{BB962C8B-B14F-4D97-AF65-F5344CB8AC3E}">
        <p14:creationId xmlns:p14="http://schemas.microsoft.com/office/powerpoint/2010/main" xmlns="" val="1346251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小組意見</a:t>
            </a:r>
          </a:p>
        </p:txBody>
      </p:sp>
      <p:sp>
        <p:nvSpPr>
          <p:cNvPr id="7" name="內容版面配置區 6"/>
          <p:cNvSpPr>
            <a:spLocks noGrp="1"/>
          </p:cNvSpPr>
          <p:nvPr>
            <p:ph idx="1"/>
          </p:nvPr>
        </p:nvSpPr>
        <p:spPr/>
        <p:txBody>
          <a:bodyPr>
            <a:normAutofit fontScale="92500"/>
          </a:bodyPr>
          <a:lstStyle/>
          <a:p>
            <a:r>
              <a:rPr lang="en-US" altLang="zh-TW" sz="2000" dirty="0" err="1" smtClean="0"/>
              <a:t>facebook</a:t>
            </a:r>
            <a:r>
              <a:rPr lang="zh-TW" altLang="en-US" sz="2000" dirty="0"/>
              <a:t>豐富了我們的生活，可以從</a:t>
            </a:r>
            <a:r>
              <a:rPr lang="en-US" altLang="zh-TW" sz="2000" dirty="0" err="1"/>
              <a:t>facebook</a:t>
            </a:r>
            <a:r>
              <a:rPr lang="zh-TW" altLang="en-US" sz="2000" dirty="0"/>
              <a:t>上得知社會的大</a:t>
            </a:r>
            <a:r>
              <a:rPr lang="zh-TW" altLang="en-US" sz="2000" dirty="0" smtClean="0"/>
              <a:t>小事可是</a:t>
            </a:r>
            <a:r>
              <a:rPr lang="zh-TW" altLang="en-US" sz="2000" dirty="0"/>
              <a:t>卻也讓我們的時間 浪費在</a:t>
            </a:r>
            <a:r>
              <a:rPr lang="en-US" altLang="zh-TW" sz="2000" dirty="0" err="1"/>
              <a:t>facebook</a:t>
            </a:r>
            <a:r>
              <a:rPr lang="en-US" altLang="zh-TW" sz="2000" dirty="0"/>
              <a:t> </a:t>
            </a:r>
            <a:r>
              <a:rPr lang="zh-TW" altLang="en-US" sz="2000" dirty="0" smtClean="0"/>
              <a:t>，再</a:t>
            </a:r>
            <a:r>
              <a:rPr lang="zh-TW" altLang="en-US" sz="2000" dirty="0"/>
              <a:t>用的時候還要擔心 </a:t>
            </a:r>
            <a:r>
              <a:rPr lang="zh-TW" altLang="en-US" sz="2000" dirty="0" smtClean="0"/>
              <a:t>隱私 越來越</a:t>
            </a:r>
            <a:r>
              <a:rPr lang="zh-TW" altLang="en-US" sz="2000" dirty="0" smtClean="0"/>
              <a:t>沒有，凡事</a:t>
            </a:r>
            <a:r>
              <a:rPr lang="zh-TW" altLang="en-US" sz="2000" dirty="0"/>
              <a:t>有一好必有一</a:t>
            </a:r>
            <a:r>
              <a:rPr lang="zh-TW" altLang="en-US" sz="2000" dirty="0" smtClean="0"/>
              <a:t>壞</a:t>
            </a:r>
            <a:endParaRPr lang="zh-TW" altLang="en-US" sz="2000" dirty="0"/>
          </a:p>
          <a:p>
            <a:r>
              <a:rPr lang="en-US" altLang="zh-TW" sz="2000" dirty="0" smtClean="0"/>
              <a:t> </a:t>
            </a:r>
            <a:r>
              <a:rPr lang="en-US" altLang="zh-TW" sz="2000" dirty="0" err="1"/>
              <a:t>facebook</a:t>
            </a:r>
            <a:r>
              <a:rPr lang="zh-TW" altLang="en-US" sz="2000" dirty="0"/>
              <a:t>的使用上給人們更多的方便</a:t>
            </a:r>
            <a:r>
              <a:rPr lang="zh-TW" altLang="en-US" sz="2000" dirty="0" smtClean="0"/>
              <a:t>性，替</a:t>
            </a:r>
            <a:r>
              <a:rPr lang="zh-TW" altLang="en-US" sz="2000" dirty="0"/>
              <a:t>商家賺取</a:t>
            </a:r>
            <a:r>
              <a:rPr lang="zh-TW" altLang="en-US" sz="2000" dirty="0" smtClean="0"/>
              <a:t>不少收入，</a:t>
            </a:r>
            <a:r>
              <a:rPr lang="en-US" altLang="zh-TW" sz="2000" dirty="0"/>
              <a:t> </a:t>
            </a:r>
            <a:r>
              <a:rPr lang="zh-TW" altLang="en-US" sz="2000" dirty="0"/>
              <a:t>可是近來廣告量越來越</a:t>
            </a:r>
            <a:r>
              <a:rPr lang="zh-TW" altLang="en-US" sz="2000" dirty="0" smtClean="0"/>
              <a:t>多，導致</a:t>
            </a:r>
            <a:r>
              <a:rPr lang="zh-TW" altLang="en-US" sz="2000" dirty="0"/>
              <a:t>使用上的</a:t>
            </a:r>
            <a:r>
              <a:rPr lang="zh-TW" altLang="en-US" sz="2000" dirty="0" smtClean="0"/>
              <a:t>困擾希望</a:t>
            </a:r>
            <a:r>
              <a:rPr lang="zh-TW" altLang="en-US" sz="2000" dirty="0"/>
              <a:t>能改善此問題</a:t>
            </a:r>
          </a:p>
          <a:p>
            <a:pPr indent="0">
              <a:buNone/>
            </a:pPr>
            <a:endParaRPr lang="zh-TW" altLang="en-US" sz="1600" dirty="0"/>
          </a:p>
        </p:txBody>
      </p:sp>
    </p:spTree>
    <p:extLst>
      <p:ext uri="{BB962C8B-B14F-4D97-AF65-F5344CB8AC3E}">
        <p14:creationId xmlns:p14="http://schemas.microsoft.com/office/powerpoint/2010/main" xmlns="" val="2986050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lstStyle/>
          <a:p>
            <a:r>
              <a:rPr lang="zh-TW" altLang="en-US" dirty="0" smtClean="0"/>
              <a:t>討論議題</a:t>
            </a:r>
            <a:r>
              <a:rPr lang="en-US" altLang="zh-TW" dirty="0" smtClean="0"/>
              <a:t>B</a:t>
            </a:r>
            <a:r>
              <a:rPr lang="zh-TW" altLang="en-US" dirty="0" smtClean="0"/>
              <a:t>第六題</a:t>
            </a:r>
            <a:endParaRPr lang="zh-TW" altLang="en-US" dirty="0"/>
          </a:p>
        </p:txBody>
      </p:sp>
      <p:sp>
        <p:nvSpPr>
          <p:cNvPr id="6" name="副標題 5"/>
          <p:cNvSpPr>
            <a:spLocks noGrp="1"/>
          </p:cNvSpPr>
          <p:nvPr>
            <p:ph type="subTitle" idx="1"/>
          </p:nvPr>
        </p:nvSpPr>
        <p:spPr/>
        <p:txBody>
          <a:bodyPr>
            <a:normAutofit fontScale="77500" lnSpcReduction="20000"/>
          </a:bodyPr>
          <a:lstStyle/>
          <a:p>
            <a:r>
              <a:rPr lang="zh-TW" altLang="en-US" i="0" dirty="0"/>
              <a:t>小組針對以上案例設計一個討論題目，並列舉各方意見，對其做探討並試著下結論</a:t>
            </a:r>
            <a:endParaRPr lang="zh-TW" altLang="en-US" dirty="0"/>
          </a:p>
        </p:txBody>
      </p:sp>
    </p:spTree>
    <p:extLst>
      <p:ext uri="{BB962C8B-B14F-4D97-AF65-F5344CB8AC3E}">
        <p14:creationId xmlns:p14="http://schemas.microsoft.com/office/powerpoint/2010/main" xmlns="" val="3657369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主要探討題目</a:t>
            </a:r>
            <a:endParaRPr lang="zh-TW" altLang="en-US" dirty="0"/>
          </a:p>
        </p:txBody>
      </p:sp>
      <p:sp>
        <p:nvSpPr>
          <p:cNvPr id="3" name="內容版面配置區 2"/>
          <p:cNvSpPr>
            <a:spLocks noGrp="1"/>
          </p:cNvSpPr>
          <p:nvPr>
            <p:ph idx="1"/>
          </p:nvPr>
        </p:nvSpPr>
        <p:spPr/>
        <p:txBody>
          <a:bodyPr/>
          <a:lstStyle/>
          <a:p>
            <a:r>
              <a:rPr lang="zh-TW" altLang="en-US" dirty="0"/>
              <a:t>社群網站之間的差異</a:t>
            </a:r>
            <a:r>
              <a:rPr lang="zh-TW" altLang="en-US" dirty="0" smtClean="0"/>
              <a:t>？</a:t>
            </a:r>
            <a:endParaRPr lang="en-US" altLang="zh-TW" dirty="0" smtClean="0"/>
          </a:p>
          <a:p>
            <a:pPr indent="0">
              <a:buNone/>
            </a:pPr>
            <a:r>
              <a:rPr lang="en-US" altLang="zh-TW" dirty="0" smtClean="0"/>
              <a:t>     (ex: Facebook,twitter,plurk,</a:t>
            </a:r>
            <a:r>
              <a:rPr lang="en-US" altLang="zh-TW" dirty="0" err="1" smtClean="0"/>
              <a:t>google</a:t>
            </a:r>
            <a:r>
              <a:rPr lang="en-US" altLang="zh-TW" dirty="0" smtClean="0"/>
              <a:t>+,</a:t>
            </a:r>
            <a:r>
              <a:rPr lang="en-US" altLang="zh-TW" dirty="0" err="1" smtClean="0"/>
              <a:t>weibo</a:t>
            </a:r>
            <a:r>
              <a:rPr lang="en-US" altLang="zh-TW" dirty="0" smtClean="0"/>
              <a:t>..</a:t>
            </a:r>
            <a:r>
              <a:rPr lang="en-US" altLang="zh-TW" dirty="0" err="1" smtClean="0"/>
              <a:t>etc</a:t>
            </a:r>
            <a:r>
              <a:rPr lang="en-US" altLang="zh-TW" dirty="0" smtClean="0"/>
              <a:t>)</a:t>
            </a:r>
          </a:p>
          <a:p>
            <a:r>
              <a:rPr lang="zh-TW" altLang="en-US" dirty="0"/>
              <a:t>為何</a:t>
            </a:r>
            <a:r>
              <a:rPr lang="en-US" altLang="zh-TW" dirty="0"/>
              <a:t>Facebook</a:t>
            </a:r>
            <a:r>
              <a:rPr lang="zh-TW" altLang="en-US" dirty="0"/>
              <a:t>會在一開始的時候迅速竄</a:t>
            </a:r>
            <a:r>
              <a:rPr lang="zh-TW" altLang="en-US" dirty="0" smtClean="0"/>
              <a:t>紅</a:t>
            </a:r>
            <a:endParaRPr lang="en-US" altLang="zh-TW" dirty="0" smtClean="0"/>
          </a:p>
          <a:p>
            <a:endParaRPr lang="en-US" altLang="zh-TW" dirty="0" smtClean="0"/>
          </a:p>
          <a:p>
            <a:r>
              <a:rPr lang="zh-TW" altLang="en-US" dirty="0"/>
              <a:t>又為何近期會沒落</a:t>
            </a:r>
          </a:p>
        </p:txBody>
      </p:sp>
    </p:spTree>
    <p:extLst>
      <p:ext uri="{BB962C8B-B14F-4D97-AF65-F5344CB8AC3E}">
        <p14:creationId xmlns:p14="http://schemas.microsoft.com/office/powerpoint/2010/main" xmlns="" val="3469663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Facebook</a:t>
            </a:r>
            <a:endParaRPr lang="zh-TW" altLang="en-US" dirty="0"/>
          </a:p>
        </p:txBody>
      </p:sp>
      <p:sp>
        <p:nvSpPr>
          <p:cNvPr id="3" name="內容版面配置區 2"/>
          <p:cNvSpPr>
            <a:spLocks noGrp="1"/>
          </p:cNvSpPr>
          <p:nvPr>
            <p:ph idx="1"/>
          </p:nvPr>
        </p:nvSpPr>
        <p:spPr/>
        <p:txBody>
          <a:bodyPr>
            <a:normAutofit lnSpcReduction="10000"/>
          </a:bodyPr>
          <a:lstStyle/>
          <a:p>
            <a:r>
              <a:rPr lang="zh-TW" altLang="en-US" dirty="0"/>
              <a:t>是一個線上</a:t>
            </a:r>
            <a:r>
              <a:rPr lang="zh-TW" altLang="en-US" dirty="0">
                <a:hlinkClick r:id="rId2" tooltip="社群網路服務"/>
              </a:rPr>
              <a:t>社群網路服務</a:t>
            </a:r>
            <a:r>
              <a:rPr lang="zh-TW" altLang="en-US" dirty="0">
                <a:hlinkClick r:id="rId3" tooltip="網站"/>
              </a:rPr>
              <a:t>網站</a:t>
            </a:r>
            <a:r>
              <a:rPr lang="zh-TW" altLang="en-US" dirty="0"/>
              <a:t>，它的名字源於口語化，最初的目的是給予一些美國的大學新鮮人們在一學年的開始註冊的時候，能相互認識</a:t>
            </a:r>
            <a:r>
              <a:rPr lang="zh-TW" altLang="en-US" dirty="0" smtClean="0"/>
              <a:t>。</a:t>
            </a:r>
            <a:endParaRPr lang="en-US" altLang="zh-TW" dirty="0" smtClean="0"/>
          </a:p>
          <a:p>
            <a:r>
              <a:rPr lang="zh-TW" altLang="en-US" dirty="0"/>
              <a:t>由</a:t>
            </a:r>
            <a:r>
              <a:rPr lang="zh-TW" altLang="en-US" dirty="0">
                <a:hlinkClick r:id="rId4" tooltip="馬克·祖克柏"/>
              </a:rPr>
              <a:t>馬克</a:t>
            </a:r>
            <a:r>
              <a:rPr lang="en-US" altLang="zh-TW" dirty="0">
                <a:hlinkClick r:id="rId4" tooltip="馬克·祖克柏"/>
              </a:rPr>
              <a:t>·</a:t>
            </a:r>
            <a:r>
              <a:rPr lang="zh-TW" altLang="en-US" dirty="0">
                <a:hlinkClick r:id="rId4" tooltip="馬克·祖克柏"/>
              </a:rPr>
              <a:t>祖克柏</a:t>
            </a:r>
            <a:r>
              <a:rPr lang="zh-TW" altLang="en-US" dirty="0"/>
              <a:t>與他的大學室友們所創立</a:t>
            </a:r>
            <a:r>
              <a:rPr lang="zh-TW" altLang="en-US" dirty="0" smtClean="0"/>
              <a:t>。</a:t>
            </a:r>
            <a:endParaRPr lang="en-US" altLang="zh-TW" dirty="0" smtClean="0"/>
          </a:p>
          <a:p>
            <a:r>
              <a:rPr lang="zh-TW" altLang="en-US" dirty="0"/>
              <a:t>網站會員最初限制於哈佛的學生</a:t>
            </a:r>
            <a:r>
              <a:rPr lang="zh-TW" altLang="en-US" dirty="0" smtClean="0"/>
              <a:t>，</a:t>
            </a:r>
            <a:r>
              <a:rPr lang="zh-TW" altLang="en-US" dirty="0"/>
              <a:t>它逐漸增加了對未加入大學的高中學生之支援，並最終擴及到任何以</a:t>
            </a:r>
            <a:r>
              <a:rPr lang="en-US" altLang="zh-TW" dirty="0"/>
              <a:t>13</a:t>
            </a:r>
            <a:r>
              <a:rPr lang="zh-TW" altLang="en-US" dirty="0"/>
              <a:t>歲及以上的成人。</a:t>
            </a:r>
          </a:p>
        </p:txBody>
      </p:sp>
    </p:spTree>
    <p:extLst>
      <p:ext uri="{BB962C8B-B14F-4D97-AF65-F5344CB8AC3E}">
        <p14:creationId xmlns:p14="http://schemas.microsoft.com/office/powerpoint/2010/main" xmlns="" val="2700277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Twitter</a:t>
            </a:r>
            <a:endParaRPr lang="zh-TW" altLang="en-US" dirty="0"/>
          </a:p>
        </p:txBody>
      </p:sp>
      <p:sp>
        <p:nvSpPr>
          <p:cNvPr id="3" name="內容版面配置區 2"/>
          <p:cNvSpPr>
            <a:spLocks noGrp="1"/>
          </p:cNvSpPr>
          <p:nvPr>
            <p:ph idx="1"/>
          </p:nvPr>
        </p:nvSpPr>
        <p:spPr/>
        <p:txBody>
          <a:bodyPr>
            <a:normAutofit lnSpcReduction="10000"/>
          </a:bodyPr>
          <a:lstStyle/>
          <a:p>
            <a:r>
              <a:rPr lang="zh-TW" altLang="en-US" dirty="0"/>
              <a:t>是一個</a:t>
            </a:r>
            <a:r>
              <a:rPr lang="zh-TW" altLang="en-US" dirty="0">
                <a:hlinkClick r:id="rId2" tooltip="社交網路"/>
              </a:rPr>
              <a:t>社群網路</a:t>
            </a:r>
            <a:r>
              <a:rPr lang="zh-TW" altLang="en-US" dirty="0"/>
              <a:t>和一個</a:t>
            </a:r>
            <a:r>
              <a:rPr lang="zh-TW" altLang="en-US" dirty="0">
                <a:hlinkClick r:id="rId3" tooltip="微網誌"/>
              </a:rPr>
              <a:t>微網誌</a:t>
            </a:r>
            <a:r>
              <a:rPr lang="zh-TW" altLang="en-US" dirty="0"/>
              <a:t>服務，它可以讓使用者更新不超過</a:t>
            </a:r>
            <a:r>
              <a:rPr lang="en-US" altLang="zh-TW" dirty="0"/>
              <a:t>140</a:t>
            </a:r>
            <a:r>
              <a:rPr lang="zh-TW" altLang="en-US" dirty="0"/>
              <a:t>個字元的</a:t>
            </a:r>
            <a:r>
              <a:rPr lang="zh-TW" altLang="en-US" dirty="0" smtClean="0"/>
              <a:t>訊息</a:t>
            </a:r>
            <a:endParaRPr lang="en-US" altLang="zh-TW" dirty="0" smtClean="0"/>
          </a:p>
          <a:p>
            <a:r>
              <a:rPr lang="en-US" altLang="zh-TW" dirty="0"/>
              <a:t>Twitter </a:t>
            </a:r>
            <a:r>
              <a:rPr lang="zh-TW" altLang="en-US" dirty="0"/>
              <a:t>被形容為「</a:t>
            </a:r>
            <a:r>
              <a:rPr lang="zh-TW" altLang="en-US" dirty="0">
                <a:hlinkClick r:id="rId4" tooltip="網際網路"/>
              </a:rPr>
              <a:t>網際網路</a:t>
            </a:r>
            <a:r>
              <a:rPr lang="zh-TW" altLang="en-US" dirty="0"/>
              <a:t>的</a:t>
            </a:r>
            <a:r>
              <a:rPr lang="zh-TW" altLang="en-US" dirty="0">
                <a:hlinkClick r:id="rId5" tooltip="簡訊服務"/>
              </a:rPr>
              <a:t>簡訊服務</a:t>
            </a:r>
            <a:r>
              <a:rPr lang="zh-TW" altLang="en-US" dirty="0" smtClean="0"/>
              <a:t>」</a:t>
            </a:r>
            <a:endParaRPr lang="en-US" altLang="zh-TW" dirty="0" smtClean="0"/>
          </a:p>
          <a:p>
            <a:r>
              <a:rPr lang="zh-TW" altLang="en-US" dirty="0"/>
              <a:t>網站的非註冊使用者可以閱讀公開的推文，而註冊使用者則可以透過 </a:t>
            </a:r>
            <a:r>
              <a:rPr lang="en-US" altLang="zh-TW" dirty="0"/>
              <a:t>Twitter </a:t>
            </a:r>
            <a:r>
              <a:rPr lang="zh-TW" altLang="en-US" dirty="0"/>
              <a:t>網站、簡訊或者各種各樣的</a:t>
            </a:r>
            <a:r>
              <a:rPr lang="zh-TW" altLang="en-US" dirty="0">
                <a:hlinkClick r:id="rId6" tooltip="應用軟體"/>
              </a:rPr>
              <a:t>應用軟體</a:t>
            </a:r>
            <a:r>
              <a:rPr lang="zh-TW" altLang="en-US" dirty="0"/>
              <a:t>來發行訊息</a:t>
            </a:r>
            <a:r>
              <a:rPr lang="zh-TW" altLang="en-US" dirty="0" smtClean="0"/>
              <a:t>。</a:t>
            </a:r>
            <a:endParaRPr lang="en-US" altLang="zh-TW" dirty="0" smtClean="0"/>
          </a:p>
          <a:p>
            <a:r>
              <a:rPr lang="zh-TW" altLang="en-US" dirty="0"/>
              <a:t>使</a:t>
            </a:r>
            <a:r>
              <a:rPr lang="en-US" altLang="zh-TW" dirty="0"/>
              <a:t>Twitter</a:t>
            </a:r>
            <a:r>
              <a:rPr lang="zh-TW" altLang="en-US" dirty="0"/>
              <a:t>一炮走紅的是</a:t>
            </a:r>
            <a:r>
              <a:rPr lang="en-US" altLang="zh-TW" dirty="0"/>
              <a:t>2007</a:t>
            </a:r>
            <a:r>
              <a:rPr lang="zh-TW" altLang="en-US" dirty="0"/>
              <a:t>年的</a:t>
            </a:r>
            <a:r>
              <a:rPr lang="zh-TW" altLang="en-US" dirty="0">
                <a:hlinkClick r:id="rId7" tooltip="西南偏南"/>
              </a:rPr>
              <a:t>西南偏南</a:t>
            </a:r>
            <a:r>
              <a:rPr lang="zh-TW" altLang="en-US" dirty="0"/>
              <a:t>（</a:t>
            </a:r>
            <a:r>
              <a:rPr lang="en-US" altLang="zh-TW" dirty="0"/>
              <a:t>SXSW</a:t>
            </a:r>
            <a:r>
              <a:rPr lang="zh-TW" altLang="en-US" dirty="0"/>
              <a:t>）活動</a:t>
            </a:r>
          </a:p>
        </p:txBody>
      </p:sp>
    </p:spTree>
    <p:extLst>
      <p:ext uri="{BB962C8B-B14F-4D97-AF65-F5344CB8AC3E}">
        <p14:creationId xmlns:p14="http://schemas.microsoft.com/office/powerpoint/2010/main" xmlns="" val="22780386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時裝">
  <a:themeElements>
    <a:clrScheme name="時裝">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黑領帶">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時裝">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69</TotalTime>
  <Words>1062</Words>
  <Application>Microsoft Office PowerPoint</Application>
  <PresentationFormat>如螢幕大小 (4:3)</PresentationFormat>
  <Paragraphs>125</Paragraphs>
  <Slides>23</Slides>
  <Notes>0</Notes>
  <HiddenSlides>0</HiddenSlides>
  <MMClips>0</MMClips>
  <ScaleCrop>false</ScaleCrop>
  <HeadingPairs>
    <vt:vector size="4" baseType="variant">
      <vt:variant>
        <vt:lpstr>佈景主題</vt:lpstr>
      </vt:variant>
      <vt:variant>
        <vt:i4>1</vt:i4>
      </vt:variant>
      <vt:variant>
        <vt:lpstr>投影片標題</vt:lpstr>
      </vt:variant>
      <vt:variant>
        <vt:i4>23</vt:i4>
      </vt:variant>
    </vt:vector>
  </HeadingPairs>
  <TitlesOfParts>
    <vt:vector size="24" baseType="lpstr">
      <vt:lpstr>時裝</vt:lpstr>
      <vt:lpstr>工程與社會專題</vt:lpstr>
      <vt:lpstr>討論議題B第三題</vt:lpstr>
      <vt:lpstr>新增功能</vt:lpstr>
      <vt:lpstr>優缺點比較</vt:lpstr>
      <vt:lpstr>小組意見</vt:lpstr>
      <vt:lpstr>討論議題B第六題</vt:lpstr>
      <vt:lpstr>主要探討題目</vt:lpstr>
      <vt:lpstr>Facebook</vt:lpstr>
      <vt:lpstr>Twitter</vt:lpstr>
      <vt:lpstr>微博</vt:lpstr>
      <vt:lpstr>Plurk</vt:lpstr>
      <vt:lpstr>Google+</vt:lpstr>
      <vt:lpstr>LINE</vt:lpstr>
      <vt:lpstr>Path </vt:lpstr>
      <vt:lpstr>三者之間的比較</vt:lpstr>
      <vt:lpstr>FB vs GooGle+(1)</vt:lpstr>
      <vt:lpstr>FB vs GooGle+(2)</vt:lpstr>
      <vt:lpstr>FB vs GooGle+(3)</vt:lpstr>
      <vt:lpstr>FB/google+</vt:lpstr>
      <vt:lpstr>FB vs weibo</vt:lpstr>
      <vt:lpstr>為何當初會竄紅？</vt:lpstr>
      <vt:lpstr>為何退燒？</vt:lpstr>
      <vt:lpstr>總結</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工程與社會專題</dc:title>
  <dc:creator>csie</dc:creator>
  <cp:lastModifiedBy>YSL</cp:lastModifiedBy>
  <cp:revision>10</cp:revision>
  <dcterms:created xsi:type="dcterms:W3CDTF">2013-12-11T03:27:33Z</dcterms:created>
  <dcterms:modified xsi:type="dcterms:W3CDTF">2013-12-15T11:02:11Z</dcterms:modified>
</cp:coreProperties>
</file>