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257" r:id="rId3"/>
    <p:sldId id="282" r:id="rId4"/>
    <p:sldId id="260" r:id="rId5"/>
    <p:sldId id="261" r:id="rId6"/>
    <p:sldId id="258" r:id="rId7"/>
    <p:sldId id="272" r:id="rId8"/>
    <p:sldId id="259" r:id="rId9"/>
    <p:sldId id="280" r:id="rId10"/>
    <p:sldId id="273" r:id="rId11"/>
    <p:sldId id="275" r:id="rId12"/>
    <p:sldId id="276" r:id="rId13"/>
    <p:sldId id="277" r:id="rId14"/>
    <p:sldId id="274" r:id="rId15"/>
    <p:sldId id="278" r:id="rId16"/>
    <p:sldId id="281" r:id="rId17"/>
    <p:sldId id="270" r:id="rId18"/>
    <p:sldId id="279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39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63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8818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3103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582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73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9693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36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633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56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57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329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6255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9539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0702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17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025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B00D-FEA5-45C4-9370-81F91FD2520E}" type="datetimeFigureOut">
              <a:rPr lang="zh-TW" altLang="en-US" smtClean="0"/>
              <a:t>2015/12/29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C05684B-F800-4DC9-9CBF-9BDEC7F6C42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286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DINP" TargetMode="External"/><Relationship Id="rId2" Type="http://schemas.openxmlformats.org/officeDocument/2006/relationships/hyperlink" Target="https://zh.wikipedia.org/wiki/DEH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h.wikipedia.org/w/index.php?title=DIDP&amp;action=edit&amp;redlink=1" TargetMode="External"/><Relationship Id="rId4" Type="http://schemas.openxmlformats.org/officeDocument/2006/relationships/hyperlink" Target="https://zh.wikipedia.org/wiki/DNOP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DBP" TargetMode="External"/><Relationship Id="rId2" Type="http://schemas.openxmlformats.org/officeDocument/2006/relationships/hyperlink" Target="https://zh.wikipedia.org/wiki/DIB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h.wikipedia.org/w/index.php?title=DMP&amp;action=edit&amp;redlink=1" TargetMode="External"/><Relationship Id="rId5" Type="http://schemas.openxmlformats.org/officeDocument/2006/relationships/hyperlink" Target="https://zh.wikipedia.org/wiki/DEP" TargetMode="External"/><Relationship Id="rId4" Type="http://schemas.openxmlformats.org/officeDocument/2006/relationships/hyperlink" Target="https://zh.wikipedia.org/w/index.php?title=BBP&amp;action=edit&amp;redlink=1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43880" y="908720"/>
            <a:ext cx="7772400" cy="1470025"/>
          </a:xfrm>
        </p:spPr>
        <p:txBody>
          <a:bodyPr>
            <a:noAutofit/>
          </a:bodyPr>
          <a:lstStyle/>
          <a:p>
            <a:pPr algn="l"/>
            <a:r>
              <a:rPr lang="en-US" altLang="zh-TW" sz="96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96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80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天然物期末報告</a:t>
            </a:r>
            <a:r>
              <a:rPr lang="en-US" altLang="zh-TW" sz="96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96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36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 </a:t>
            </a:r>
            <a:r>
              <a:rPr lang="zh-TW" altLang="en-US" sz="36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化 </a:t>
            </a:r>
            <a:r>
              <a:rPr lang="zh-TW" altLang="en-US" sz="36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劑</a:t>
            </a:r>
            <a:r>
              <a:rPr lang="zh-TW" altLang="en-US" sz="36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36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</a:t>
            </a:r>
            <a:r>
              <a:rPr lang="zh-TW" altLang="en-US" sz="36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鄰</a:t>
            </a:r>
            <a:r>
              <a:rPr lang="zh-TW" altLang="en-US" sz="36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苯二甲酸酯</a:t>
            </a:r>
            <a:r>
              <a:rPr lang="zh-TW" altLang="en-US" sz="36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</a:t>
            </a:r>
            <a:endParaRPr lang="zh-TW" altLang="en-US" sz="36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600056" y="2708920"/>
            <a:ext cx="3312368" cy="3960440"/>
          </a:xfrm>
        </p:spPr>
        <p:txBody>
          <a:bodyPr>
            <a:normAutofit fontScale="85000" lnSpcReduction="20000"/>
          </a:bodyPr>
          <a:lstStyle/>
          <a:p>
            <a:pPr algn="l">
              <a:lnSpc>
                <a:spcPct val="150000"/>
              </a:lnSpc>
            </a:pP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組員：許</a:t>
            </a:r>
            <a:r>
              <a:rPr lang="zh-TW" altLang="en-US" sz="32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世</a:t>
            </a: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螢</a:t>
            </a:r>
            <a:endParaRPr lang="en-US" altLang="zh-TW" sz="3200" b="1" dirty="0" smtClean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王育豐</a:t>
            </a:r>
            <a:endParaRPr lang="en-US" altLang="zh-TW" sz="32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江</a:t>
            </a:r>
            <a:r>
              <a:rPr lang="zh-TW" altLang="en-US" sz="32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晏存</a:t>
            </a:r>
            <a:endParaRPr lang="en-US" altLang="zh-TW" sz="32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陳立榮</a:t>
            </a:r>
            <a:endParaRPr lang="en-US" altLang="zh-TW" sz="32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陳柏皇</a:t>
            </a:r>
            <a:endParaRPr lang="en-US" altLang="zh-TW" sz="32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sz="32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溫</a:t>
            </a:r>
            <a:r>
              <a:rPr lang="zh-TW" altLang="en-US" sz="32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彬誠</a:t>
            </a:r>
            <a:endParaRPr lang="en-US" altLang="zh-TW" sz="32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2492896"/>
            <a:ext cx="5307417" cy="4072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6407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476672"/>
            <a:ext cx="8596668" cy="6264695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02.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根據美國環保署認定塑化劑（</a:t>
            </a:r>
            <a:r>
              <a:rPr lang="en-US" altLang="zh-TW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DEHP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）會引起動物的肝臟腫瘤，為</a:t>
            </a:r>
            <a:r>
              <a:rPr lang="zh-TW" altLang="en-US" sz="32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人類可能致癌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物質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。</a:t>
            </a:r>
            <a:endParaRPr lang="en-US" altLang="zh-TW" sz="3200" b="1" dirty="0" smtClean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另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外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塑化劑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含有類似女性賀爾蒙的作用，長期大量暴露，恐引起罹患乳癌、子宮內膜癌等女性賀爾蒙相關癌症的風險增加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。</a:t>
            </a:r>
            <a:endParaRPr lang="en-US" altLang="zh-TW" sz="3200" b="1" dirty="0" smtClean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孩童若長期暴露於大量塑化劑之下，將引起</a:t>
            </a:r>
            <a:r>
              <a:rPr lang="zh-TW" altLang="en-US" sz="32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性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早熟 </a:t>
            </a:r>
            <a:r>
              <a:rPr lang="en-US" altLang="zh-TW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!!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將引起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性早熟 </a:t>
            </a:r>
            <a:r>
              <a:rPr lang="en-US" altLang="zh-TW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!!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引起</a:t>
            </a:r>
            <a:r>
              <a:rPr lang="zh-TW" altLang="en-US" sz="32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性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早熟 </a:t>
            </a:r>
            <a:r>
              <a:rPr lang="en-US" altLang="zh-TW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!!</a:t>
            </a:r>
            <a:endParaRPr lang="zh-TW" altLang="en-US" sz="32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33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7657826"/>
              </p:ext>
            </p:extLst>
          </p:nvPr>
        </p:nvGraphicFramePr>
        <p:xfrm>
          <a:off x="191344" y="260648"/>
          <a:ext cx="9433050" cy="6456660"/>
        </p:xfrm>
        <a:graphic>
          <a:graphicData uri="http://schemas.openxmlformats.org/drawingml/2006/table">
            <a:tbl>
              <a:tblPr/>
              <a:tblGrid>
                <a:gridCol w="1886610"/>
                <a:gridCol w="1886610"/>
                <a:gridCol w="1886610"/>
                <a:gridCol w="1886610"/>
                <a:gridCol w="1886610"/>
              </a:tblGrid>
              <a:tr h="72008">
                <a:tc gridSpan="5">
                  <a:txBody>
                    <a:bodyPr/>
                    <a:lstStyle/>
                    <a:p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Adobe 繁黑體 Std B" panose="020B0700000000000000" pitchFamily="34" charset="-120"/>
                          <a:ea typeface="Adobe 繁黑體 Std B" panose="020B0700000000000000" pitchFamily="34" charset="-120"/>
                        </a:rPr>
                        <a:t>以下列出鄰苯二甲酸酯的致癌性及生殖毒性比較，致癌性部份以國際癌症研究機構（</a:t>
                      </a:r>
                      <a:r>
                        <a:rPr lang="en-US" altLang="zh-TW" sz="1600" b="1" dirty="0" smtClean="0">
                          <a:solidFill>
                            <a:srgbClr val="FF0000"/>
                          </a:solidFill>
                          <a:latin typeface="Adobe 繁黑體 Std B" panose="020B0700000000000000" pitchFamily="34" charset="-120"/>
                          <a:ea typeface="Adobe 繁黑體 Std B" panose="020B0700000000000000" pitchFamily="34" charset="-120"/>
                        </a:rPr>
                        <a:t>IARC</a:t>
                      </a:r>
                      <a:r>
                        <a:rPr lang="zh-TW" altLang="en-US" sz="1600" b="1" dirty="0" smtClean="0">
                          <a:solidFill>
                            <a:srgbClr val="FF0000"/>
                          </a:solidFill>
                          <a:latin typeface="Adobe 繁黑體 Std B" panose="020B0700000000000000" pitchFamily="34" charset="-120"/>
                          <a:ea typeface="Adobe 繁黑體 Std B" panose="020B0700000000000000" pitchFamily="34" charset="-120"/>
                        </a:rPr>
                        <a:t>）的分類為主。</a:t>
                      </a:r>
                      <a:endParaRPr lang="en-US" altLang="zh-TW" sz="1600" b="1" dirty="0">
                        <a:solidFill>
                          <a:srgbClr val="FF0000"/>
                        </a:solidFill>
                        <a:latin typeface="Adobe 繁黑體 Std B" panose="020B0700000000000000" pitchFamily="34" charset="-120"/>
                        <a:ea typeface="Adobe 繁黑體 Std B" panose="020B0700000000000000" pitchFamily="34" charset="-120"/>
                      </a:endParaRPr>
                    </a:p>
                  </a:txBody>
                  <a:tcPr marL="29629" marR="29629" marT="14815" marB="14815" anchor="ctr">
                    <a:solidFill>
                      <a:srgbClr val="F9F9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560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塑化劑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用途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致癌</a:t>
                      </a:r>
                      <a:r>
                        <a:rPr lang="zh-TW" altLang="en-US" sz="2200" dirty="0" smtClean="0">
                          <a:effectLst/>
                        </a:rPr>
                        <a:t>性</a:t>
                      </a:r>
                      <a:endParaRPr lang="zh-TW" altLang="en-US" sz="22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生殖毒性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內分泌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干擾物質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（環境荷爾蒙）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593199">
                <a:tc>
                  <a:txBody>
                    <a:bodyPr/>
                    <a:lstStyle/>
                    <a:p>
                      <a:r>
                        <a:rPr lang="en-US" sz="2200" u="none" strike="noStrike">
                          <a:solidFill>
                            <a:srgbClr val="0B0080"/>
                          </a:solidFill>
                          <a:effectLst/>
                          <a:hlinkClick r:id="rId2" tooltip="DEHP"/>
                        </a:rPr>
                        <a:t>DEHP</a:t>
                      </a:r>
                      <a:endParaRPr lang="en-US" sz="220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食品包裝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醫療器材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建築材料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塑化劑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動物</a:t>
                      </a:r>
                      <a:r>
                        <a:rPr lang="en-US" altLang="zh-TW" sz="2200" dirty="0">
                          <a:effectLst/>
                        </a:rPr>
                        <a:t>:</a:t>
                      </a:r>
                      <a:r>
                        <a:rPr lang="zh-TW" altLang="en-US" sz="2200" dirty="0">
                          <a:effectLst/>
                        </a:rPr>
                        <a:t>有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en-US" altLang="zh-TW" sz="2200" dirty="0" smtClean="0">
                          <a:effectLst/>
                        </a:rPr>
                        <a:t>2B</a:t>
                      </a:r>
                      <a:r>
                        <a:rPr lang="zh-TW" altLang="en-US" sz="2200" dirty="0">
                          <a:effectLst/>
                        </a:rPr>
                        <a:t/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en-US" altLang="zh-TW" sz="2200" dirty="0">
                          <a:effectLst/>
                        </a:rPr>
                        <a:t>3</a:t>
                      </a:r>
                      <a:r>
                        <a:rPr lang="zh-TW" altLang="en-US" sz="2200" dirty="0" smtClean="0">
                          <a:effectLst/>
                        </a:rPr>
                        <a:t>類</a:t>
                      </a:r>
                      <a:endParaRPr lang="zh-TW" altLang="en-US" sz="22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動物</a:t>
                      </a:r>
                      <a:r>
                        <a:rPr lang="en-US" altLang="zh-TW" sz="2200">
                          <a:effectLst/>
                        </a:rPr>
                        <a:t>:</a:t>
                      </a:r>
                      <a:r>
                        <a:rPr lang="zh-TW" altLang="en-US" sz="2200">
                          <a:effectLst/>
                        </a:rPr>
                        <a:t>有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人類</a:t>
                      </a:r>
                      <a:r>
                        <a:rPr lang="en-US" altLang="zh-TW" sz="2200">
                          <a:effectLst/>
                        </a:rPr>
                        <a:t>:</a:t>
                      </a:r>
                      <a:r>
                        <a:rPr lang="zh-TW" altLang="en-US" sz="220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56012">
                <a:tc>
                  <a:txBody>
                    <a:bodyPr/>
                    <a:lstStyle/>
                    <a:p>
                      <a:r>
                        <a:rPr lang="en-US" sz="2200" u="none" strike="noStrike">
                          <a:solidFill>
                            <a:srgbClr val="0B0080"/>
                          </a:solidFill>
                          <a:effectLst/>
                          <a:hlinkClick r:id="rId3" tooltip="DINP"/>
                        </a:rPr>
                        <a:t>DINP</a:t>
                      </a:r>
                      <a:endParaRPr lang="en-US" sz="220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鞋底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建築材料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塑化劑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動物</a:t>
                      </a:r>
                      <a:r>
                        <a:rPr lang="en-US" altLang="zh-TW" sz="2200" dirty="0">
                          <a:effectLst/>
                        </a:rPr>
                        <a:t>:</a:t>
                      </a:r>
                      <a:r>
                        <a:rPr lang="zh-TW" altLang="en-US" sz="2200" dirty="0">
                          <a:effectLst/>
                        </a:rPr>
                        <a:t>有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動物</a:t>
                      </a:r>
                      <a:r>
                        <a:rPr lang="en-US" altLang="zh-TW" sz="2200">
                          <a:effectLst/>
                        </a:rPr>
                        <a:t>:</a:t>
                      </a:r>
                      <a:r>
                        <a:rPr lang="zh-TW" altLang="en-US" sz="2200">
                          <a:effectLst/>
                        </a:rPr>
                        <a:t>不明顯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人類</a:t>
                      </a:r>
                      <a:r>
                        <a:rPr lang="en-US" altLang="zh-TW" sz="2200">
                          <a:effectLst/>
                        </a:rPr>
                        <a:t>:</a:t>
                      </a:r>
                      <a:r>
                        <a:rPr lang="zh-TW" altLang="en-US" sz="220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不是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93199">
                <a:tc>
                  <a:txBody>
                    <a:bodyPr/>
                    <a:lstStyle/>
                    <a:p>
                      <a:r>
                        <a:rPr lang="en-US" sz="2200" u="none" strike="noStrike">
                          <a:solidFill>
                            <a:srgbClr val="0B0080"/>
                          </a:solidFill>
                          <a:effectLst/>
                          <a:hlinkClick r:id="rId4" tooltip="DNOP"/>
                        </a:rPr>
                        <a:t>DNOP</a:t>
                      </a:r>
                      <a:endParaRPr lang="en-US" sz="220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地板膠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聚乙烯磁磚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帆布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塑化劑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動物</a:t>
                      </a:r>
                      <a:r>
                        <a:rPr lang="en-US" altLang="zh-TW" sz="2200" dirty="0">
                          <a:effectLst/>
                        </a:rPr>
                        <a:t>:</a:t>
                      </a:r>
                      <a:r>
                        <a:rPr lang="zh-TW" altLang="en-US" sz="2200" dirty="0">
                          <a:effectLst/>
                        </a:rPr>
                        <a:t>不明顯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人類</a:t>
                      </a:r>
                      <a:r>
                        <a:rPr lang="en-US" altLang="zh-TW" sz="2200" dirty="0">
                          <a:effectLst/>
                        </a:rPr>
                        <a:t>:</a:t>
                      </a:r>
                      <a:r>
                        <a:rPr lang="zh-TW" altLang="en-US" sz="2200" dirty="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不是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93199">
                <a:tc>
                  <a:txBody>
                    <a:bodyPr/>
                    <a:lstStyle/>
                    <a:p>
                      <a:r>
                        <a:rPr lang="en-US" sz="2200" u="none" strike="noStrike">
                          <a:solidFill>
                            <a:srgbClr val="A55858"/>
                          </a:solidFill>
                          <a:effectLst/>
                          <a:hlinkClick r:id="rId5" tooltip="DIDP（頁面不存在）"/>
                        </a:rPr>
                        <a:t>DIDP</a:t>
                      </a:r>
                      <a:endParaRPr lang="en-US" sz="220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電纜線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膠鞋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地毯黏膠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橡膠襯墊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>
                          <a:effectLst/>
                        </a:rPr>
                        <a:t>動物</a:t>
                      </a:r>
                      <a:r>
                        <a:rPr lang="en-US" altLang="zh-TW" sz="2200">
                          <a:effectLst/>
                        </a:rPr>
                        <a:t>:</a:t>
                      </a:r>
                      <a:r>
                        <a:rPr lang="zh-TW" altLang="en-US" sz="2200">
                          <a:effectLst/>
                        </a:rPr>
                        <a:t>不明顯</a:t>
                      </a:r>
                      <a:br>
                        <a:rPr lang="zh-TW" altLang="en-US" sz="2200">
                          <a:effectLst/>
                        </a:rPr>
                      </a:br>
                      <a:r>
                        <a:rPr lang="zh-TW" altLang="en-US" sz="2200">
                          <a:effectLst/>
                        </a:rPr>
                        <a:t>人類</a:t>
                      </a:r>
                      <a:r>
                        <a:rPr lang="en-US" altLang="zh-TW" sz="2200">
                          <a:effectLst/>
                        </a:rPr>
                        <a:t>:</a:t>
                      </a:r>
                      <a:r>
                        <a:rPr lang="zh-TW" altLang="en-US" sz="220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>
                          <a:effectLst/>
                        </a:rPr>
                        <a:t>不是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04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134038"/>
              </p:ext>
            </p:extLst>
          </p:nvPr>
        </p:nvGraphicFramePr>
        <p:xfrm>
          <a:off x="191344" y="1440134"/>
          <a:ext cx="9433050" cy="5024950"/>
        </p:xfrm>
        <a:graphic>
          <a:graphicData uri="http://schemas.openxmlformats.org/drawingml/2006/table">
            <a:tbl>
              <a:tblPr/>
              <a:tblGrid>
                <a:gridCol w="1886610"/>
                <a:gridCol w="1886610"/>
                <a:gridCol w="1886610"/>
                <a:gridCol w="1886610"/>
                <a:gridCol w="1886610"/>
              </a:tblGrid>
              <a:tr h="867571">
                <a:tc>
                  <a:txBody>
                    <a:bodyPr/>
                    <a:lstStyle/>
                    <a:p>
                      <a:r>
                        <a:rPr lang="en-US" sz="2400" u="none" strike="noStrike" dirty="0">
                          <a:solidFill>
                            <a:srgbClr val="0B0080"/>
                          </a:solidFill>
                          <a:effectLst/>
                          <a:hlinkClick r:id="rId2" tooltip="DIBP"/>
                        </a:rPr>
                        <a:t>DIBP</a:t>
                      </a:r>
                      <a:endParaRPr lang="en-US" sz="24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dirty="0">
                          <a:effectLst/>
                        </a:rPr>
                        <a:t>油漆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紙漿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紙板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接著劑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塑化劑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黏度調整劑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動物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不明顯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人類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不是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56012">
                <a:tc>
                  <a:txBody>
                    <a:bodyPr/>
                    <a:lstStyle/>
                    <a:p>
                      <a:r>
                        <a:rPr lang="en-US" sz="2400" u="none" strike="noStrike" dirty="0">
                          <a:solidFill>
                            <a:srgbClr val="0B0080"/>
                          </a:solidFill>
                          <a:effectLst/>
                          <a:hlinkClick r:id="rId3" tooltip="DBP"/>
                        </a:rPr>
                        <a:t>DBP</a:t>
                      </a:r>
                      <a:endParaRPr lang="en-US" sz="24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dirty="0">
                          <a:effectLst/>
                        </a:rPr>
                        <a:t>食品包裝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乳膠黏合劑</a:t>
                      </a:r>
                      <a:br>
                        <a:rPr lang="zh-TW" altLang="en-US" sz="1600" dirty="0">
                          <a:effectLst/>
                        </a:rPr>
                      </a:br>
                      <a:r>
                        <a:rPr lang="zh-TW" altLang="en-US" sz="1600" dirty="0">
                          <a:effectLst/>
                        </a:rPr>
                        <a:t>溶劑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動物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有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人類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30385">
                <a:tc>
                  <a:txBody>
                    <a:bodyPr/>
                    <a:lstStyle/>
                    <a:p>
                      <a:r>
                        <a:rPr lang="en-US" sz="2400" u="none" strike="noStrike" dirty="0">
                          <a:solidFill>
                            <a:srgbClr val="A55858"/>
                          </a:solidFill>
                          <a:effectLst/>
                          <a:hlinkClick r:id="rId4" tooltip="BBP（頁面不存在）"/>
                        </a:rPr>
                        <a:t>BBP</a:t>
                      </a:r>
                      <a:endParaRPr lang="en-US" sz="24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effectLst/>
                        </a:rPr>
                        <a:t>建築材料（含</a:t>
                      </a:r>
                      <a:r>
                        <a:rPr lang="en-US" altLang="zh-TW" sz="1600">
                          <a:effectLst/>
                        </a:rPr>
                        <a:t>PVC</a:t>
                      </a:r>
                      <a:r>
                        <a:rPr lang="zh-TW" altLang="en-US" sz="1600">
                          <a:effectLst/>
                        </a:rPr>
                        <a:t>）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人造皮革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汽車內飾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塑化劑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動物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有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en-US" altLang="zh-TW" sz="2000" dirty="0">
                          <a:effectLst/>
                        </a:rPr>
                        <a:t>3</a:t>
                      </a:r>
                      <a:r>
                        <a:rPr lang="zh-TW" altLang="en-US" sz="2000" dirty="0" smtClean="0">
                          <a:effectLst/>
                        </a:rPr>
                        <a:t>類</a:t>
                      </a:r>
                      <a:endParaRPr lang="zh-TW" altLang="en-US" sz="20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動物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有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人類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56012">
                <a:tc>
                  <a:txBody>
                    <a:bodyPr/>
                    <a:lstStyle/>
                    <a:p>
                      <a:r>
                        <a:rPr lang="en-US" sz="2400" u="none" strike="noStrike" dirty="0">
                          <a:solidFill>
                            <a:srgbClr val="0B0080"/>
                          </a:solidFill>
                          <a:effectLst/>
                          <a:hlinkClick r:id="rId5" tooltip="DEP"/>
                        </a:rPr>
                        <a:t>DEP</a:t>
                      </a:r>
                      <a:endParaRPr lang="en-US" sz="24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effectLst/>
                        </a:rPr>
                        <a:t>溶劑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護理用品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油墨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動物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有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人類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93199">
                <a:tc>
                  <a:txBody>
                    <a:bodyPr/>
                    <a:lstStyle/>
                    <a:p>
                      <a:r>
                        <a:rPr lang="en-US" sz="2400" u="none" strike="noStrike" dirty="0">
                          <a:solidFill>
                            <a:srgbClr val="A55858"/>
                          </a:solidFill>
                          <a:effectLst/>
                          <a:hlinkClick r:id="rId6" tooltip="DMP（頁面不存在）"/>
                        </a:rPr>
                        <a:t>DMP</a:t>
                      </a:r>
                      <a:endParaRPr lang="en-US" sz="24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>
                          <a:effectLst/>
                        </a:rPr>
                        <a:t>溶劑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個人衛生用品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護理用品</a:t>
                      </a:r>
                      <a:br>
                        <a:rPr lang="zh-TW" altLang="en-US" sz="1600">
                          <a:effectLst/>
                        </a:rPr>
                      </a:br>
                      <a:r>
                        <a:rPr lang="zh-TW" altLang="en-US" sz="1600">
                          <a:effectLst/>
                        </a:rPr>
                        <a:t>油墨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未列入致癌物分類中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動物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不明顯</a:t>
                      </a:r>
                      <a:br>
                        <a:rPr lang="zh-TW" altLang="en-US" sz="2000" dirty="0">
                          <a:effectLst/>
                        </a:rPr>
                      </a:br>
                      <a:r>
                        <a:rPr lang="zh-TW" altLang="en-US" sz="2000" dirty="0">
                          <a:effectLst/>
                        </a:rPr>
                        <a:t>人類</a:t>
                      </a:r>
                      <a:r>
                        <a:rPr lang="en-US" altLang="zh-TW" sz="2000" dirty="0">
                          <a:effectLst/>
                        </a:rPr>
                        <a:t>:</a:t>
                      </a:r>
                      <a:r>
                        <a:rPr lang="zh-TW" altLang="en-US" sz="2000" dirty="0">
                          <a:effectLst/>
                        </a:rPr>
                        <a:t>研究中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effectLst/>
                        </a:rPr>
                        <a:t>不是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94660"/>
              </p:ext>
            </p:extLst>
          </p:nvPr>
        </p:nvGraphicFramePr>
        <p:xfrm>
          <a:off x="191344" y="404664"/>
          <a:ext cx="9433050" cy="1035470"/>
        </p:xfrm>
        <a:graphic>
          <a:graphicData uri="http://schemas.openxmlformats.org/drawingml/2006/table">
            <a:tbl>
              <a:tblPr/>
              <a:tblGrid>
                <a:gridCol w="1886610"/>
                <a:gridCol w="1886610"/>
                <a:gridCol w="1886610"/>
                <a:gridCol w="1886610"/>
                <a:gridCol w="1886610"/>
              </a:tblGrid>
              <a:tr h="45601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塑化劑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用途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致癌</a:t>
                      </a:r>
                      <a:r>
                        <a:rPr lang="zh-TW" altLang="en-US" sz="2200" dirty="0" smtClean="0">
                          <a:effectLst/>
                        </a:rPr>
                        <a:t>性</a:t>
                      </a:r>
                      <a:endParaRPr lang="zh-TW" altLang="en-US" sz="2200" dirty="0">
                        <a:effectLst/>
                      </a:endParaRP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生殖毒性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>
                          <a:effectLst/>
                        </a:rPr>
                        <a:t>內分泌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干擾物質</a:t>
                      </a:r>
                      <a:br>
                        <a:rPr lang="zh-TW" altLang="en-US" sz="2200" dirty="0">
                          <a:effectLst/>
                        </a:rPr>
                      </a:br>
                      <a:r>
                        <a:rPr lang="zh-TW" altLang="en-US" sz="2200" dirty="0">
                          <a:effectLst/>
                        </a:rPr>
                        <a:t>（環境荷爾蒙）</a:t>
                      </a:r>
                    </a:p>
                  </a:txBody>
                  <a:tcPr marL="29629" marR="29629" marT="14815" marB="14815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500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112724"/>
              </p:ext>
            </p:extLst>
          </p:nvPr>
        </p:nvGraphicFramePr>
        <p:xfrm>
          <a:off x="191344" y="1700808"/>
          <a:ext cx="9361040" cy="4320480"/>
        </p:xfrm>
        <a:graphic>
          <a:graphicData uri="http://schemas.openxmlformats.org/drawingml/2006/table">
            <a:tbl>
              <a:tblPr/>
              <a:tblGrid>
                <a:gridCol w="1872208"/>
                <a:gridCol w="1872208"/>
                <a:gridCol w="1872208"/>
                <a:gridCol w="1872208"/>
                <a:gridCol w="1872208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effectLst/>
                        </a:rPr>
                        <a:t>毒性化學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物質類別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effectLst/>
                        </a:rPr>
                        <a:t>第一類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（難分解物質）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effectLst/>
                        </a:rPr>
                        <a:t>第二類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（慢毒性物質）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effectLst/>
                        </a:rPr>
                        <a:t>第三類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（急毒性物質）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>
                          <a:effectLst/>
                        </a:rPr>
                        <a:t>第四類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（疑似毒化物）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2571714"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特性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在環境中不易分解或因生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物蓄積、生物濃縮、生物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轉化等作用，致污染環境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或危害人體健康者。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有致腫瘤、生育能力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受損、畸胎、遺傳因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子突變或其他慢性疾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病等作用者。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化學物質經暴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露，將立即危害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人體健康或生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物生命者。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非前三類而有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汙染環境或危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害人體健康之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虞者。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1028686"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塑化物</a:t>
                      </a:r>
                      <a:br>
                        <a:rPr lang="zh-TW" altLang="en-US">
                          <a:effectLst/>
                        </a:rPr>
                      </a:br>
                      <a:r>
                        <a:rPr lang="zh-TW" altLang="en-US">
                          <a:effectLst/>
                        </a:rPr>
                        <a:t>名稱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DNOP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暫無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>
                          <a:effectLst/>
                        </a:rPr>
                        <a:t>暫無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effectLst/>
                        </a:rPr>
                        <a:t>DEHP</a:t>
                      </a:r>
                      <a:br>
                        <a:rPr lang="en-US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DBP</a:t>
                      </a:r>
                      <a:br>
                        <a:rPr lang="en-US" dirty="0">
                          <a:effectLst/>
                        </a:rPr>
                      </a:br>
                      <a:r>
                        <a:rPr lang="en-US" dirty="0">
                          <a:effectLst/>
                        </a:rPr>
                        <a:t>DMP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sp>
        <p:nvSpPr>
          <p:cNvPr id="5" name="標題 1"/>
          <p:cNvSpPr txBox="1">
            <a:spLocks/>
          </p:cNvSpPr>
          <p:nvPr/>
        </p:nvSpPr>
        <p:spPr>
          <a:xfrm>
            <a:off x="191344" y="548680"/>
            <a:ext cx="8596668" cy="132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3200" b="1" dirty="0">
                <a:solidFill>
                  <a:srgbClr val="FF0000"/>
                </a:solidFill>
              </a:rPr>
              <a:t>以下是中華民國環保署之毒物類別分類</a:t>
            </a:r>
            <a:r>
              <a:rPr lang="zh-TW" altLang="en-US" sz="3200" b="1" dirty="0" smtClean="0">
                <a:solidFill>
                  <a:srgbClr val="FF0000"/>
                </a:solidFill>
              </a:rPr>
              <a:t>，</a:t>
            </a:r>
            <a:endParaRPr lang="en-US" altLang="zh-TW" sz="3200" b="1" dirty="0" smtClean="0">
              <a:solidFill>
                <a:srgbClr val="FF0000"/>
              </a:solidFill>
            </a:endParaRPr>
          </a:p>
          <a:p>
            <a:r>
              <a:rPr lang="zh-TW" altLang="en-US" sz="3200" b="1" dirty="0" smtClean="0">
                <a:solidFill>
                  <a:srgbClr val="FF0000"/>
                </a:solidFill>
              </a:rPr>
              <a:t>其</a:t>
            </a:r>
            <a:r>
              <a:rPr lang="zh-TW" altLang="en-US" sz="3200" b="1" dirty="0">
                <a:solidFill>
                  <a:srgbClr val="FF0000"/>
                </a:solidFill>
              </a:rPr>
              <a:t>級數並非完全與毒性強弱相關</a:t>
            </a:r>
          </a:p>
        </p:txBody>
      </p:sp>
    </p:spTree>
    <p:extLst>
      <p:ext uri="{BB962C8B-B14F-4D97-AF65-F5344CB8AC3E}">
        <p14:creationId xmlns:p14="http://schemas.microsoft.com/office/powerpoint/2010/main" val="103926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22"/>
          <a:stretch/>
        </p:blipFill>
        <p:spPr>
          <a:xfrm>
            <a:off x="5231904" y="4409728"/>
            <a:ext cx="3901117" cy="244827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6416" y="548680"/>
            <a:ext cx="8596668" cy="3880773"/>
          </a:xfrm>
        </p:spPr>
        <p:txBody>
          <a:bodyPr>
            <a:normAutofit/>
          </a:bodyPr>
          <a:lstStyle/>
          <a:p>
            <a:r>
              <a:rPr lang="en-US" altLang="zh-TW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03.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國內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學者也發現若孕婦尿液中塑化劑代謝物濃度越高，則孕婦體內的甲狀腺賀爾蒙濃度越低，如此恐怕影響嬰兒的腦部發育，造成智能低下。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224" y="3429000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8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44" y="4926658"/>
            <a:ext cx="1931342" cy="193134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5391138"/>
            <a:ext cx="1478984" cy="147898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7"/>
          <a:stretch/>
        </p:blipFill>
        <p:spPr>
          <a:xfrm>
            <a:off x="5159896" y="4889733"/>
            <a:ext cx="2475036" cy="197432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2064" y="4503695"/>
            <a:ext cx="2206500" cy="2354305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6416" y="548680"/>
            <a:ext cx="8596668" cy="3880773"/>
          </a:xfrm>
        </p:spPr>
        <p:txBody>
          <a:bodyPr>
            <a:normAutofit fontScale="92500"/>
          </a:bodyPr>
          <a:lstStyle/>
          <a:p>
            <a:r>
              <a:rPr lang="en-US" altLang="zh-TW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04.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孕婦尿液中塑化劑代謝物濃度越高，其生產</a:t>
            </a:r>
            <a:r>
              <a:rPr lang="zh-TW" altLang="en-US" sz="32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男嬰生殖器官先天性異常風險越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高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。</a:t>
            </a:r>
            <a:r>
              <a:rPr lang="en-US" altLang="zh-TW" sz="19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19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zh-TW" sz="19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生殖器官</a:t>
            </a:r>
            <a:r>
              <a:rPr lang="zh-TW" altLang="zh-TW" sz="19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到肛門距離越</a:t>
            </a:r>
            <a:r>
              <a:rPr lang="zh-TW" altLang="zh-TW" sz="19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短</a:t>
            </a:r>
            <a:r>
              <a:rPr lang="zh-TW" altLang="en-US" sz="19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9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且塑化劑對睪丸具有致毒性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，男童成長後</a:t>
            </a:r>
            <a:r>
              <a:rPr lang="zh-TW" altLang="en-US" sz="32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精子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稀少、活動</a:t>
            </a:r>
            <a:r>
              <a:rPr lang="zh-TW" altLang="en-US" sz="3200" b="1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力弱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</a:t>
            </a:r>
            <a:r>
              <a:rPr lang="zh-TW" altLang="en-US" sz="3200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易不孕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!!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3369114"/>
            <a:ext cx="3501008" cy="35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b="1" dirty="0" smtClean="0">
                <a:solidFill>
                  <a:schemeClr val="tx1"/>
                </a:solidFill>
              </a:rPr>
              <a:t>總結</a:t>
            </a:r>
            <a:endParaRPr lang="zh-TW" altLang="en-US" sz="7200" b="1" dirty="0">
              <a:solidFill>
                <a:schemeClr val="tx1"/>
              </a:solidFill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4" y="0"/>
            <a:ext cx="4824536" cy="6843313"/>
          </a:xfrm>
        </p:spPr>
      </p:pic>
      <p:sp>
        <p:nvSpPr>
          <p:cNvPr id="6" name="文字方塊 5"/>
          <p:cNvSpPr txBox="1"/>
          <p:nvPr/>
        </p:nvSpPr>
        <p:spPr>
          <a:xfrm>
            <a:off x="706540" y="1745734"/>
            <a:ext cx="4506362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/>
              <a:t>做吃的，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一定要有職業道德與良心 </a:t>
            </a:r>
            <a:r>
              <a:rPr lang="en-US" altLang="zh-TW" sz="2400" b="1" dirty="0" smtClean="0"/>
              <a:t>!!</a:t>
            </a:r>
          </a:p>
          <a:p>
            <a:endParaRPr lang="en-US" altLang="zh-TW" sz="2400" b="1" dirty="0"/>
          </a:p>
          <a:p>
            <a:r>
              <a:rPr lang="zh-TW" altLang="en-US" sz="2400" b="1" dirty="0" smtClean="0"/>
              <a:t>別再亂加奇奇怪怪的添加物啦 </a:t>
            </a:r>
            <a:r>
              <a:rPr lang="en-US" altLang="zh-TW" sz="2400" b="1" dirty="0" smtClean="0"/>
              <a:t>!!</a:t>
            </a:r>
          </a:p>
          <a:p>
            <a:endParaRPr lang="en-US" altLang="zh-TW" sz="2400" b="1" dirty="0"/>
          </a:p>
          <a:p>
            <a:r>
              <a:rPr lang="zh-TW" altLang="en-US" sz="3600" b="1" dirty="0" smtClean="0"/>
              <a:t>自然 最健康 </a:t>
            </a:r>
            <a:r>
              <a:rPr lang="en-US" altLang="zh-TW" sz="3600" b="1" dirty="0" smtClean="0"/>
              <a:t>!!</a:t>
            </a:r>
            <a:r>
              <a:rPr lang="zh-TW" altLang="en-US" sz="3600" b="1" dirty="0" smtClean="0"/>
              <a:t> 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6778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參考資料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a-Latn-NG" altLang="zh-TW" dirty="0"/>
              <a:t>http</a:t>
            </a:r>
            <a:r>
              <a:rPr lang="ha-Latn-NG" altLang="zh-TW" dirty="0" smtClean="0"/>
              <a:t>://e-info.org.tw/node/102919</a:t>
            </a:r>
            <a:endParaRPr lang="en-US" altLang="zh-TW" dirty="0" smtClean="0"/>
          </a:p>
          <a:p>
            <a:r>
              <a:rPr lang="ha-Latn-NG" altLang="zh-TW" dirty="0"/>
              <a:t>http://</a:t>
            </a:r>
            <a:r>
              <a:rPr lang="ha-Latn-NG" altLang="zh-TW" dirty="0" smtClean="0"/>
              <a:t>www.greencross.org.tw/enviroment/DEHP.htm</a:t>
            </a:r>
            <a:endParaRPr lang="en-US" altLang="zh-TW" dirty="0" smtClean="0"/>
          </a:p>
          <a:p>
            <a:r>
              <a:rPr lang="ha-Latn-NG" altLang="zh-TW" dirty="0"/>
              <a:t>http://</a:t>
            </a:r>
            <a:r>
              <a:rPr lang="ha-Latn-NG" altLang="zh-TW" dirty="0" smtClean="0"/>
              <a:t>starcommedia.blogspot.tw/2010/05/blog-post.html</a:t>
            </a:r>
            <a:endParaRPr lang="en-US" altLang="zh-TW" dirty="0" smtClean="0"/>
          </a:p>
          <a:p>
            <a:r>
              <a:rPr lang="ha-Latn-NG" altLang="zh-TW" dirty="0"/>
              <a:t>https://zh.wikipedia.org/wiki/%</a:t>
            </a:r>
            <a:r>
              <a:rPr lang="ha-Latn-NG" altLang="zh-TW" dirty="0" smtClean="0"/>
              <a:t>E8%B5%B7%E9%9B%B2%E5%8A%91</a:t>
            </a:r>
            <a:endParaRPr lang="en-US" altLang="zh-TW" dirty="0" smtClean="0"/>
          </a:p>
          <a:p>
            <a:r>
              <a:rPr lang="ha-Latn-NG" altLang="zh-TW" dirty="0"/>
              <a:t>https://zh.wikipedia.org/wiki/%</a:t>
            </a:r>
            <a:r>
              <a:rPr lang="ha-Latn-NG" altLang="zh-TW" dirty="0" smtClean="0"/>
              <a:t>E5%A1%91%E5%8C%96%E5%8A%91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06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5400" b="1" dirty="0" smtClean="0"/>
              <a:t>Thank you so much !!!</a:t>
            </a:r>
          </a:p>
          <a:p>
            <a:pPr marL="0" indent="0" algn="ctr">
              <a:buNone/>
            </a:pPr>
            <a:r>
              <a:rPr lang="zh-TW" altLang="en-US" sz="5400" b="1" dirty="0" smtClean="0"/>
              <a:t>感謝聆聽 </a:t>
            </a:r>
            <a:endParaRPr lang="zh-TW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04399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4221088"/>
            <a:ext cx="2622381" cy="2813392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733686"/>
            <a:ext cx="5904656" cy="2515383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551384" y="4283028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ym typeface="Wingdings" panose="05000000000000000000" pitchFamily="2" charset="2"/>
              </a:rPr>
              <a:t>▲</a:t>
            </a:r>
            <a:r>
              <a:rPr lang="en-US" altLang="zh-TW" sz="3200" b="1" dirty="0" smtClean="0">
                <a:sym typeface="Wingdings" panose="05000000000000000000" pitchFamily="2" charset="2"/>
              </a:rPr>
              <a:t> </a:t>
            </a:r>
            <a:r>
              <a:rPr lang="zh-TW" altLang="en-US" sz="3200" b="1" dirty="0" smtClean="0">
                <a:sym typeface="Wingdings" panose="05000000000000000000" pitchFamily="2" charset="2"/>
              </a:rPr>
              <a:t>大多數人聽到的反應</a:t>
            </a:r>
            <a:endParaRPr lang="zh-TW" altLang="en-US" sz="32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2991378"/>
            <a:ext cx="4739893" cy="386404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-28667"/>
            <a:ext cx="3810000" cy="386715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72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什麼是塑化劑 </a:t>
            </a:r>
            <a:r>
              <a:rPr lang="en-US" altLang="zh-TW" sz="72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lang="zh-TW" altLang="en-US" sz="7200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147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69160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塑化劑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1.</a:t>
            </a:r>
            <a:r>
              <a:rPr lang="zh-TW" altLang="en-US" dirty="0" smtClean="0"/>
              <a:t>增塑性</a:t>
            </a:r>
            <a:r>
              <a:rPr lang="en-US" altLang="zh-TW" dirty="0" smtClean="0"/>
              <a:t>.</a:t>
            </a:r>
            <a:r>
              <a:rPr lang="zh-TW" altLang="en-US" dirty="0" smtClean="0"/>
              <a:t>可塑性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2.</a:t>
            </a:r>
            <a:r>
              <a:rPr lang="zh-TW" altLang="en-US" dirty="0" smtClean="0"/>
              <a:t>可增加材料的柔軟性或使材料液化的添加物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3.</a:t>
            </a:r>
            <a:r>
              <a:rPr lang="zh-TW" altLang="en-US" dirty="0" smtClean="0"/>
              <a:t>最普遍的是一種鄰苯二甲酸酯類的化合物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606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塑化劑毒風暴新聞 蘋果動新聞 雲端多媒體 全省播出中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7408" y="1700808"/>
            <a:ext cx="6768752" cy="5076563"/>
          </a:xfr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何為塑化風暴 </a:t>
            </a:r>
            <a:r>
              <a:rPr lang="en-US" altLang="zh-TW" sz="7200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r>
              <a:rPr lang="zh-TW" altLang="en-US" sz="7200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zh-TW" altLang="en-US" sz="7200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7536160" y="1694487"/>
            <a:ext cx="38436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/>
              <a:t>來源：</a:t>
            </a:r>
            <a:endParaRPr lang="en-US" altLang="zh-TW" sz="3600" b="1" dirty="0" smtClean="0"/>
          </a:p>
          <a:p>
            <a:r>
              <a:rPr lang="zh-TW" altLang="en-US" sz="3600" b="1" dirty="0" smtClean="0">
                <a:solidFill>
                  <a:srgbClr val="FF0000"/>
                </a:solidFill>
              </a:rPr>
              <a:t>蘋果</a:t>
            </a:r>
            <a:r>
              <a:rPr lang="zh-TW" altLang="en-US" sz="4800" b="1" dirty="0" smtClean="0"/>
              <a:t>動</a:t>
            </a:r>
            <a:r>
              <a:rPr lang="zh-TW" altLang="en-US" sz="3600" b="1" dirty="0" smtClean="0"/>
              <a:t>新聞</a:t>
            </a:r>
            <a:endParaRPr lang="en-US" altLang="zh-TW" sz="3600" b="1" dirty="0" smtClean="0"/>
          </a:p>
          <a:p>
            <a:r>
              <a:rPr lang="en-US" altLang="zh-TW" sz="1200" b="1" dirty="0"/>
              <a:t>https://www.youtube.com/watch?v=TKmUfgVaWcA</a:t>
            </a:r>
            <a:endParaRPr lang="zh-TW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9144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塑化劑 </a:t>
            </a:r>
            <a:r>
              <a:rPr lang="en-US" altLang="zh-TW" sz="4800" b="1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+</a:t>
            </a:r>
            <a:r>
              <a:rPr lang="zh-TW" altLang="en-US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食</a:t>
            </a:r>
            <a:r>
              <a:rPr lang="zh-TW" altLang="en-US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 </a:t>
            </a:r>
            <a:r>
              <a:rPr lang="en-US" altLang="zh-TW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</a:t>
            </a:r>
            <a:r>
              <a:rPr lang="zh-TW" altLang="en-US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食安問題 </a:t>
            </a:r>
            <a:r>
              <a:rPr lang="en-US" altLang="zh-TW" sz="4800" b="1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lang="zh-TW" altLang="en-US" sz="4800" b="1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844824"/>
            <a:ext cx="3175000" cy="410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416" y="1930399"/>
            <a:ext cx="5033912" cy="3947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字方塊 7"/>
          <p:cNvSpPr txBox="1"/>
          <p:nvPr/>
        </p:nvSpPr>
        <p:spPr>
          <a:xfrm>
            <a:off x="839416" y="5955197"/>
            <a:ext cx="56509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▲ 原本應添加起雲劑，而非塑化劑</a:t>
            </a:r>
            <a:endParaRPr lang="zh-TW" altLang="en-US" sz="28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905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760" y="1909688"/>
            <a:ext cx="6651369" cy="4434246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2168859"/>
            <a:ext cx="6399952" cy="4037948"/>
          </a:xfrm>
          <a:prstGeom prst="rect">
            <a:avLst/>
          </a:prstGeom>
        </p:spPr>
      </p:pic>
      <p:pic>
        <p:nvPicPr>
          <p:cNvPr id="1027" name="Picture 3" descr="C:\Users\Administrator\AppData\Local\Microsoft\Windows\Temporary Internet Files\Content.IE5\NIVCXN7S\check-mark-297738_64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25" y="1748625"/>
            <a:ext cx="1080120" cy="84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乘號 5"/>
          <p:cNvSpPr/>
          <p:nvPr/>
        </p:nvSpPr>
        <p:spPr>
          <a:xfrm>
            <a:off x="5087888" y="1484783"/>
            <a:ext cx="1224136" cy="1368152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塑化劑的用途</a:t>
            </a:r>
            <a:endParaRPr lang="zh-TW" altLang="en-US" sz="7200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480376" y="6445266"/>
            <a:ext cx="2637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Ps. </a:t>
            </a:r>
            <a:r>
              <a:rPr lang="zh-TW" altLang="en-US" b="1" dirty="0" smtClean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圖示廠商非當事廠商</a:t>
            </a:r>
            <a:endParaRPr lang="zh-TW" altLang="en-US" b="1" dirty="0">
              <a:solidFill>
                <a:srgbClr val="FF00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897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400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簡單一句話：</a:t>
            </a:r>
            <a:r>
              <a:rPr lang="en-US" altLang="zh-TW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8000" dirty="0" smtClean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塑化劑能不能吃</a:t>
            </a:r>
            <a:r>
              <a:rPr lang="zh-TW" altLang="en-US" sz="8000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8000" dirty="0">
                <a:solidFill>
                  <a:schemeClr val="tx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lang="zh-TW" altLang="en-US" sz="8000" dirty="0">
              <a:solidFill>
                <a:schemeClr val="tx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2160588"/>
            <a:ext cx="4788892" cy="4788892"/>
          </a:xfrm>
        </p:spPr>
      </p:pic>
    </p:spTree>
    <p:extLst>
      <p:ext uri="{BB962C8B-B14F-4D97-AF65-F5344CB8AC3E}">
        <p14:creationId xmlns:p14="http://schemas.microsoft.com/office/powerpoint/2010/main" val="104034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b="1" dirty="0" smtClean="0">
                <a:solidFill>
                  <a:schemeClr val="tx1"/>
                </a:solidFill>
              </a:rPr>
              <a:t>塑化劑對人體的影響</a:t>
            </a:r>
            <a:endParaRPr lang="zh-TW" altLang="en-US" sz="7200" b="1" dirty="0">
              <a:solidFill>
                <a:schemeClr val="tx1"/>
              </a:solidFill>
            </a:endParaRPr>
          </a:p>
        </p:txBody>
      </p:sp>
      <p:pic>
        <p:nvPicPr>
          <p:cNvPr id="12" name="【圖解新聞】塑化劑讓你變笨！ --蘋果日報2015112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7333" y="1700808"/>
            <a:ext cx="9019067" cy="5072836"/>
          </a:xfrm>
        </p:spPr>
      </p:pic>
    </p:spTree>
    <p:extLst>
      <p:ext uri="{BB962C8B-B14F-4D97-AF65-F5344CB8AC3E}">
        <p14:creationId xmlns:p14="http://schemas.microsoft.com/office/powerpoint/2010/main" val="345568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677334" y="404665"/>
            <a:ext cx="8596668" cy="5636698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01.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PVC</a:t>
            </a:r>
            <a:r>
              <a:rPr lang="en-US" altLang="zh-TW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聚氯乙烯</a:t>
            </a:r>
            <a:r>
              <a:rPr lang="en-US" altLang="zh-TW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保鮮膜使用後通常是直接丟棄，進入焚化廠後若焚燒溫度不夠則易產生所謂世紀之毒「戴奧辛」（</a:t>
            </a:r>
            <a:r>
              <a:rPr lang="en-US" altLang="zh-TW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Dioxin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），只要一點點，就足以對吸入的人造成各式各樣的文明病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</a:t>
            </a:r>
            <a:endParaRPr lang="en-US" altLang="zh-TW" sz="3200" b="1" dirty="0" smtClean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如：心臟病</a:t>
            </a:r>
            <a:r>
              <a:rPr lang="zh-TW" altLang="en-US" sz="3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、糖尿病、過敏、不孕、癌症</a:t>
            </a:r>
            <a:r>
              <a:rPr lang="zh-TW" altLang="en-US" sz="3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等。</a:t>
            </a:r>
            <a:endParaRPr lang="zh-TW" altLang="en-US" sz="32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572" y="3573016"/>
            <a:ext cx="3089444" cy="308944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0416" y="4653136"/>
            <a:ext cx="2281079" cy="228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4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藍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375</TotalTime>
  <Words>573</Words>
  <Application>Microsoft Office PowerPoint</Application>
  <PresentationFormat>寬螢幕</PresentationFormat>
  <Paragraphs>120</Paragraphs>
  <Slides>18</Slides>
  <Notes>0</Notes>
  <HiddenSlides>0</HiddenSlides>
  <MMClips>2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5" baseType="lpstr">
      <vt:lpstr>Adobe 繁黑體 Std B</vt:lpstr>
      <vt:lpstr>微軟正黑體</vt:lpstr>
      <vt:lpstr>Arial</vt:lpstr>
      <vt:lpstr>Trebuchet MS</vt:lpstr>
      <vt:lpstr>Wingdings</vt:lpstr>
      <vt:lpstr>Wingdings 3</vt:lpstr>
      <vt:lpstr>多面向</vt:lpstr>
      <vt:lpstr> 天然物期末報告 塑 化 劑 - 鄰苯二甲酸酯類</vt:lpstr>
      <vt:lpstr>PowerPoint 簡報</vt:lpstr>
      <vt:lpstr>塑化劑  1.增塑性.可塑性  2.可增加材料的柔軟性或使材料液化的添加物  3.最普遍的是一種鄰苯二甲酸酯類的化合物</vt:lpstr>
      <vt:lpstr>何為塑化風暴 ? </vt:lpstr>
      <vt:lpstr>塑化劑 + 食安 = 食安問題 ?</vt:lpstr>
      <vt:lpstr>塑化劑的用途</vt:lpstr>
      <vt:lpstr>簡單一句話： 塑化劑能不能吃 ?</vt:lpstr>
      <vt:lpstr>塑化劑對人體的影響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總結</vt:lpstr>
      <vt:lpstr>參考資料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塑化劑</dc:title>
  <dc:creator>Administrator</dc:creator>
  <cp:lastModifiedBy>陳皇</cp:lastModifiedBy>
  <cp:revision>44</cp:revision>
  <dcterms:created xsi:type="dcterms:W3CDTF">2015-12-23T09:46:51Z</dcterms:created>
  <dcterms:modified xsi:type="dcterms:W3CDTF">2015-12-29T00:33:07Z</dcterms:modified>
</cp:coreProperties>
</file>