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09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6C261C8E-A2DD-4C86-844F-40D596FBBF7B}" type="datetimeFigureOut">
              <a:rPr lang="zh-TW" altLang="en-US" smtClean="0"/>
              <a:t>2011/12/2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6F825CC-31C0-43C3-AD3B-18711A4C8352}"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261C8E-A2DD-4C86-844F-40D596FBBF7B}" type="datetimeFigureOut">
              <a:rPr lang="zh-TW" altLang="en-US" smtClean="0"/>
              <a:t>2011/12/2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825CC-31C0-43C3-AD3B-18711A4C8352}"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zh-TW" dirty="0" smtClean="0"/>
              <a:t>以適當科技與風險評估的角度來看</a:t>
            </a:r>
            <a:r>
              <a:rPr lang="zh-TW" altLang="en-US" dirty="0" smtClean="0"/>
              <a:t>風力</a:t>
            </a:r>
            <a:r>
              <a:rPr lang="zh-TW" altLang="zh-TW" dirty="0" smtClean="0"/>
              <a:t>系統</a:t>
            </a:r>
            <a:endParaRPr lang="zh-TW" altLang="en-US" dirty="0"/>
          </a:p>
        </p:txBody>
      </p:sp>
      <p:sp>
        <p:nvSpPr>
          <p:cNvPr id="3" name="副標題 2"/>
          <p:cNvSpPr>
            <a:spLocks noGrp="1"/>
          </p:cNvSpPr>
          <p:nvPr>
            <p:ph type="subTitle" idx="1"/>
          </p:nvPr>
        </p:nvSpPr>
        <p:spPr/>
        <p:txBody>
          <a:bodyPr/>
          <a:lstStyle/>
          <a:p>
            <a:r>
              <a:rPr lang="zh-TW" altLang="en-US" dirty="0" smtClean="0"/>
              <a:t>指導老師</a:t>
            </a:r>
            <a:r>
              <a:rPr lang="en-US" altLang="zh-TW" dirty="0" smtClean="0"/>
              <a:t>:</a:t>
            </a:r>
            <a:r>
              <a:rPr lang="zh-TW" altLang="en-US" dirty="0" smtClean="0"/>
              <a:t>林聰益</a:t>
            </a:r>
            <a:endParaRPr lang="en-US" altLang="zh-TW" dirty="0"/>
          </a:p>
          <a:p>
            <a:r>
              <a:rPr lang="zh-TW" altLang="en-US" dirty="0" smtClean="0"/>
              <a:t>班級</a:t>
            </a:r>
            <a:r>
              <a:rPr lang="en-US" altLang="zh-TW" dirty="0" smtClean="0"/>
              <a:t>:</a:t>
            </a:r>
            <a:r>
              <a:rPr lang="zh-TW" altLang="en-US" dirty="0" smtClean="0"/>
              <a:t>車輛三甲</a:t>
            </a:r>
            <a:endParaRPr lang="en-US" altLang="zh-TW" dirty="0" smtClean="0"/>
          </a:p>
          <a:p>
            <a:r>
              <a:rPr lang="zh-TW" altLang="en-US" dirty="0" smtClean="0"/>
              <a:t>姓名</a:t>
            </a:r>
            <a:r>
              <a:rPr lang="en-US" altLang="zh-TW" dirty="0" smtClean="0"/>
              <a:t>:</a:t>
            </a:r>
            <a:r>
              <a:rPr lang="zh-TW" altLang="en-US" dirty="0" smtClean="0"/>
              <a:t>阮榮義</a:t>
            </a:r>
            <a:endParaRPr lang="en-US" altLang="zh-TW"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風力發電介紹</a:t>
            </a:r>
            <a:endParaRPr lang="zh-TW" altLang="en-US" dirty="0"/>
          </a:p>
        </p:txBody>
      </p:sp>
      <p:sp>
        <p:nvSpPr>
          <p:cNvPr id="3" name="內容版面配置區 2"/>
          <p:cNvSpPr>
            <a:spLocks noGrp="1"/>
          </p:cNvSpPr>
          <p:nvPr>
            <p:ph idx="1"/>
          </p:nvPr>
        </p:nvSpPr>
        <p:spPr/>
        <p:txBody>
          <a:bodyPr>
            <a:normAutofit/>
          </a:bodyPr>
          <a:lstStyle/>
          <a:p>
            <a:r>
              <a:rPr lang="zh-TW" altLang="en-US" sz="2000" dirty="0" smtClean="0">
                <a:latin typeface="+mn-ea"/>
              </a:rPr>
              <a:t>當太陽照在地球上</a:t>
            </a:r>
            <a:r>
              <a:rPr lang="zh-TW" altLang="en-US" sz="2000" dirty="0">
                <a:latin typeface="+mn-ea"/>
              </a:rPr>
              <a:t>，</a:t>
            </a:r>
            <a:r>
              <a:rPr lang="zh-TW" altLang="en-US" sz="2000" dirty="0" smtClean="0">
                <a:latin typeface="+mn-ea"/>
              </a:rPr>
              <a:t>受到地形變化</a:t>
            </a:r>
            <a:r>
              <a:rPr lang="zh-TW" altLang="en-US" sz="2000" dirty="0">
                <a:latin typeface="+mn-ea"/>
              </a:rPr>
              <a:t>，</a:t>
            </a:r>
            <a:r>
              <a:rPr lang="zh-TW" altLang="en-US" sz="2000" dirty="0" smtClean="0">
                <a:latin typeface="+mn-ea"/>
              </a:rPr>
              <a:t>與緯度的影響</a:t>
            </a:r>
            <a:r>
              <a:rPr lang="zh-TW" altLang="en-US" sz="2000" dirty="0">
                <a:latin typeface="+mn-ea"/>
              </a:rPr>
              <a:t>，</a:t>
            </a:r>
            <a:r>
              <a:rPr lang="zh-TW" altLang="en-US" sz="2000" dirty="0" smtClean="0">
                <a:latin typeface="+mn-ea"/>
              </a:rPr>
              <a:t>使得</a:t>
            </a:r>
            <a:r>
              <a:rPr lang="zh-TW" altLang="en-US" sz="2000" dirty="0" smtClean="0">
                <a:solidFill>
                  <a:srgbClr val="FF0000"/>
                </a:solidFill>
                <a:latin typeface="+mn-ea"/>
              </a:rPr>
              <a:t>日照不平均</a:t>
            </a:r>
            <a:r>
              <a:rPr lang="zh-TW" altLang="en-US" sz="2000" dirty="0">
                <a:latin typeface="+mn-ea"/>
              </a:rPr>
              <a:t>，</a:t>
            </a:r>
            <a:r>
              <a:rPr lang="zh-TW" altLang="en-US" sz="2000" dirty="0" smtClean="0">
                <a:latin typeface="+mn-ea"/>
              </a:rPr>
              <a:t>形成</a:t>
            </a:r>
            <a:r>
              <a:rPr lang="zh-TW" altLang="en-US" sz="2000" dirty="0" smtClean="0">
                <a:solidFill>
                  <a:srgbClr val="FF0000"/>
                </a:solidFill>
                <a:latin typeface="+mn-ea"/>
              </a:rPr>
              <a:t>溫度的差異</a:t>
            </a:r>
            <a:r>
              <a:rPr lang="zh-TW" altLang="en-US" sz="2000" dirty="0">
                <a:latin typeface="+mn-ea"/>
              </a:rPr>
              <a:t>，</a:t>
            </a:r>
            <a:r>
              <a:rPr lang="zh-TW" altLang="en-US" sz="2000" dirty="0" smtClean="0">
                <a:latin typeface="+mn-ea"/>
              </a:rPr>
              <a:t>所以會造成</a:t>
            </a:r>
            <a:r>
              <a:rPr lang="zh-TW" altLang="en-US" sz="2000" dirty="0" smtClean="0">
                <a:solidFill>
                  <a:srgbClr val="FF0000"/>
                </a:solidFill>
                <a:latin typeface="+mn-ea"/>
              </a:rPr>
              <a:t>冷熱空氣對流</a:t>
            </a:r>
            <a:r>
              <a:rPr lang="zh-TW" altLang="en-US" sz="2000" dirty="0" smtClean="0">
                <a:latin typeface="+mn-ea"/>
              </a:rPr>
              <a:t>，</a:t>
            </a:r>
            <a:r>
              <a:rPr lang="zh-TW" altLang="en-US" sz="2000" dirty="0" smtClean="0">
                <a:solidFill>
                  <a:srgbClr val="FF0000"/>
                </a:solidFill>
                <a:latin typeface="+mn-ea"/>
              </a:rPr>
              <a:t>熱輕上昇冷重下降而生成風</a:t>
            </a:r>
            <a:r>
              <a:rPr lang="zh-TW" altLang="en-US" sz="2000" dirty="0">
                <a:latin typeface="+mn-ea"/>
              </a:rPr>
              <a:t>，</a:t>
            </a:r>
            <a:r>
              <a:rPr lang="zh-TW" altLang="en-US" sz="2000" dirty="0" smtClean="0">
                <a:latin typeface="+mn-ea"/>
              </a:rPr>
              <a:t>此外</a:t>
            </a:r>
            <a:r>
              <a:rPr lang="zh-TW" altLang="en-US" sz="2000" dirty="0">
                <a:latin typeface="+mn-ea"/>
              </a:rPr>
              <a:t>，</a:t>
            </a:r>
            <a:r>
              <a:rPr lang="zh-TW" altLang="en-US" sz="2000" dirty="0" smtClean="0">
                <a:latin typeface="+mn-ea"/>
              </a:rPr>
              <a:t>月球引力造成潮汐</a:t>
            </a:r>
            <a:r>
              <a:rPr lang="zh-TW" altLang="en-US" sz="2000" dirty="0">
                <a:latin typeface="+mn-ea"/>
              </a:rPr>
              <a:t>，</a:t>
            </a:r>
            <a:r>
              <a:rPr lang="zh-TW" altLang="en-US" sz="2000" dirty="0" smtClean="0">
                <a:latin typeface="+mn-ea"/>
              </a:rPr>
              <a:t>與地球的自轉</a:t>
            </a:r>
            <a:r>
              <a:rPr lang="zh-TW" altLang="en-US" sz="2000" dirty="0">
                <a:latin typeface="+mn-ea"/>
              </a:rPr>
              <a:t>，</a:t>
            </a:r>
            <a:r>
              <a:rPr lang="zh-TW" altLang="en-US" sz="2000" dirty="0" smtClean="0">
                <a:latin typeface="+mn-ea"/>
              </a:rPr>
              <a:t>也能產生風</a:t>
            </a:r>
            <a:r>
              <a:rPr lang="zh-TW" altLang="en-US" sz="2000" dirty="0">
                <a:latin typeface="+mn-ea"/>
              </a:rPr>
              <a:t>，</a:t>
            </a:r>
            <a:r>
              <a:rPr lang="zh-TW" altLang="en-US" sz="2000" dirty="0" smtClean="0">
                <a:latin typeface="+mn-ea"/>
              </a:rPr>
              <a:t>由於風力可以發電</a:t>
            </a:r>
            <a:r>
              <a:rPr lang="zh-TW" altLang="en-US" sz="2000" dirty="0">
                <a:latin typeface="+mn-ea"/>
              </a:rPr>
              <a:t>，</a:t>
            </a:r>
            <a:r>
              <a:rPr lang="zh-TW" altLang="en-US" sz="2000" dirty="0" smtClean="0">
                <a:latin typeface="+mn-ea"/>
              </a:rPr>
              <a:t>所以有些國家會將 風力發電也歸屬於太陽能源的範圍內</a:t>
            </a:r>
            <a:endParaRPr lang="en-US" altLang="zh-TW" sz="2000" dirty="0" smtClean="0">
              <a:latin typeface="+mn-ea"/>
            </a:endParaRPr>
          </a:p>
          <a:p>
            <a:r>
              <a:rPr lang="zh-TW" altLang="en-US" sz="2000" dirty="0" smtClean="0"/>
              <a:t>大型風力發電機通常採用</a:t>
            </a:r>
            <a:r>
              <a:rPr lang="en-US" altLang="zh-TW" sz="2000" dirty="0" smtClean="0"/>
              <a:t>"</a:t>
            </a:r>
            <a:r>
              <a:rPr lang="zh-TW" altLang="en-US" sz="2000" dirty="0" smtClean="0">
                <a:solidFill>
                  <a:srgbClr val="FF0000"/>
                </a:solidFill>
              </a:rPr>
              <a:t>水平軸</a:t>
            </a:r>
            <a:r>
              <a:rPr lang="en-US" altLang="zh-TW" sz="2000" dirty="0" smtClean="0"/>
              <a:t>"</a:t>
            </a:r>
            <a:r>
              <a:rPr lang="zh-TW" altLang="en-US" sz="2000" dirty="0" smtClean="0"/>
              <a:t>型式，它由風葉輪、變速箱</a:t>
            </a:r>
            <a:r>
              <a:rPr lang="en-US" altLang="zh-TW" sz="2000" dirty="0" smtClean="0"/>
              <a:t>(</a:t>
            </a:r>
            <a:r>
              <a:rPr lang="zh-TW" altLang="en-US" sz="2000" dirty="0" smtClean="0"/>
              <a:t>加速齒輪箱</a:t>
            </a:r>
            <a:r>
              <a:rPr lang="en-US" altLang="zh-TW" sz="2000" dirty="0" smtClean="0"/>
              <a:t>)</a:t>
            </a:r>
            <a:r>
              <a:rPr lang="zh-TW" altLang="en-US" sz="2000" dirty="0" smtClean="0"/>
              <a:t>、發電機、偏移裝置、控制系統、塔架等部件所組成。 風葉輪的作用是將</a:t>
            </a:r>
            <a:r>
              <a:rPr lang="zh-TW" altLang="en-US" sz="2000" dirty="0" smtClean="0">
                <a:solidFill>
                  <a:srgbClr val="FF0000"/>
                </a:solidFill>
              </a:rPr>
              <a:t>風能轉換為機械能</a:t>
            </a:r>
            <a:r>
              <a:rPr lang="zh-TW" altLang="en-US" sz="2000" dirty="0" smtClean="0"/>
              <a:t>，它是由氣體流動性能良好的葉片裝在輪軸上所組成，低速轉動的風葉輪通過傳動系統 經由加速齒輪箱來增速，將動力傳導給發電機。上述這些組件都安裝在機艙內，整個機艙由高大的塔架支撐，由於風向會 經常改變，為了有效地利用風能，必須要有自動迎風的裝置，根據風向感測儀測得的風向信號，再由控制器來控制偏移電機， 驅動小齒輪去推動塔架上的大齒輪，使整個機艙藉由此自動控制的系統，能夠保持正確對向迎風面。</a:t>
            </a:r>
            <a:endParaRPr lang="zh-TW" altLang="en-US" sz="2000" dirty="0">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8115328" cy="1162050"/>
          </a:xfrm>
        </p:spPr>
        <p:txBody>
          <a:bodyPr>
            <a:normAutofit/>
          </a:bodyPr>
          <a:lstStyle/>
          <a:p>
            <a:pPr algn="ctr"/>
            <a:r>
              <a:rPr lang="zh-TW" altLang="en-US" sz="3200" dirty="0"/>
              <a:t>風力發電機</a:t>
            </a:r>
          </a:p>
        </p:txBody>
      </p:sp>
      <p:pic>
        <p:nvPicPr>
          <p:cNvPr id="1026" name="Picture 2"/>
          <p:cNvPicPr>
            <a:picLocks noGrp="1" noChangeAspect="1" noChangeArrowheads="1"/>
          </p:cNvPicPr>
          <p:nvPr>
            <p:ph idx="1"/>
          </p:nvPr>
        </p:nvPicPr>
        <p:blipFill>
          <a:blip r:embed="rId2"/>
          <a:stretch>
            <a:fillRect/>
          </a:stretch>
        </p:blipFill>
        <p:spPr bwMode="auto">
          <a:xfrm>
            <a:off x="285720" y="1428736"/>
            <a:ext cx="2857500" cy="5086350"/>
          </a:xfrm>
          <a:prstGeom prst="rect">
            <a:avLst/>
          </a:prstGeom>
          <a:noFill/>
          <a:ln w="9525">
            <a:noFill/>
            <a:miter lim="800000"/>
            <a:headEnd/>
            <a:tailEnd/>
          </a:ln>
          <a:effectLst/>
        </p:spPr>
      </p:pic>
      <p:sp>
        <p:nvSpPr>
          <p:cNvPr id="5" name="文字版面配置區 4"/>
          <p:cNvSpPr>
            <a:spLocks noGrp="1"/>
          </p:cNvSpPr>
          <p:nvPr>
            <p:ph type="body" sz="half" idx="2"/>
          </p:nvPr>
        </p:nvSpPr>
        <p:spPr>
          <a:xfrm>
            <a:off x="3357554" y="1500174"/>
            <a:ext cx="5429288" cy="5000660"/>
          </a:xfrm>
        </p:spPr>
        <p:txBody>
          <a:bodyPr>
            <a:noAutofit/>
          </a:bodyPr>
          <a:lstStyle/>
          <a:p>
            <a:r>
              <a:rPr lang="zh-TW" altLang="en-US" sz="1800" dirty="0" smtClean="0">
                <a:latin typeface="+mn-ea"/>
              </a:rPr>
              <a:t>在距今</a:t>
            </a:r>
            <a:r>
              <a:rPr lang="en-US" altLang="zh-TW" sz="1800" dirty="0" smtClean="0">
                <a:latin typeface="+mn-ea"/>
              </a:rPr>
              <a:t>1500</a:t>
            </a:r>
            <a:r>
              <a:rPr lang="zh-TW" altLang="en-US" sz="1800" dirty="0" smtClean="0">
                <a:latin typeface="+mn-ea"/>
              </a:rPr>
              <a:t>年以前</a:t>
            </a:r>
            <a:r>
              <a:rPr lang="zh-TW" altLang="en-US" sz="1800" dirty="0">
                <a:latin typeface="+mn-ea"/>
              </a:rPr>
              <a:t>，</a:t>
            </a:r>
            <a:r>
              <a:rPr lang="zh-TW" altLang="en-US" sz="1800" dirty="0" smtClean="0">
                <a:latin typeface="+mn-ea"/>
              </a:rPr>
              <a:t>中國農村即利用風力驅動磨坊</a:t>
            </a:r>
            <a:r>
              <a:rPr lang="zh-TW" altLang="en-US" sz="1800" dirty="0">
                <a:latin typeface="+mn-ea"/>
              </a:rPr>
              <a:t>，</a:t>
            </a:r>
            <a:r>
              <a:rPr lang="zh-TW" altLang="en-US" sz="1800" dirty="0" smtClean="0">
                <a:latin typeface="+mn-ea"/>
              </a:rPr>
              <a:t>之後發展灌溉水田</a:t>
            </a:r>
            <a:r>
              <a:rPr lang="zh-TW" altLang="en-US" sz="1800" dirty="0">
                <a:latin typeface="+mn-ea"/>
              </a:rPr>
              <a:t>，</a:t>
            </a:r>
            <a:r>
              <a:rPr lang="zh-TW" altLang="en-US" sz="1800" dirty="0" smtClean="0">
                <a:latin typeface="+mn-ea"/>
              </a:rPr>
              <a:t>與抽取海水到鹽田晒鹽</a:t>
            </a:r>
            <a:r>
              <a:rPr lang="zh-TW" altLang="en-US" sz="1800" dirty="0">
                <a:latin typeface="+mn-ea"/>
              </a:rPr>
              <a:t>，</a:t>
            </a:r>
            <a:r>
              <a:rPr lang="zh-TW" altLang="en-US" sz="1800" dirty="0" smtClean="0">
                <a:latin typeface="+mn-ea"/>
              </a:rPr>
              <a:t>直到</a:t>
            </a:r>
            <a:r>
              <a:rPr lang="en-US" altLang="zh-TW" sz="1800" dirty="0" smtClean="0">
                <a:latin typeface="+mn-ea"/>
              </a:rPr>
              <a:t>60</a:t>
            </a:r>
            <a:r>
              <a:rPr lang="zh-TW" altLang="en-US" sz="1800" dirty="0" smtClean="0">
                <a:latin typeface="+mn-ea"/>
              </a:rPr>
              <a:t>年代大陸文化大革命前，江蘇省仍有數萬台古蹟仍然使用中。而在西方</a:t>
            </a:r>
            <a:r>
              <a:rPr lang="en-US" altLang="zh-TW" sz="1800" dirty="0" smtClean="0">
                <a:latin typeface="+mn-ea"/>
              </a:rPr>
              <a:t>13</a:t>
            </a:r>
            <a:r>
              <a:rPr lang="zh-TW" altLang="en-US" sz="1800" dirty="0" smtClean="0">
                <a:latin typeface="+mn-ea"/>
              </a:rPr>
              <a:t>世紀中期</a:t>
            </a:r>
            <a:r>
              <a:rPr lang="zh-TW" altLang="en-US" sz="1800" dirty="0" smtClean="0">
                <a:latin typeface="+mn-ea"/>
              </a:rPr>
              <a:t>，</a:t>
            </a:r>
            <a:r>
              <a:rPr lang="zh-TW" altLang="en-US" sz="1800" dirty="0" smtClean="0">
                <a:latin typeface="+mn-ea"/>
              </a:rPr>
              <a:t>歐洲農村的風車</a:t>
            </a:r>
            <a:r>
              <a:rPr lang="zh-TW" altLang="en-US" sz="1800" dirty="0" smtClean="0">
                <a:latin typeface="+mn-ea"/>
              </a:rPr>
              <a:t>，</a:t>
            </a:r>
            <a:r>
              <a:rPr lang="zh-TW" altLang="en-US" sz="1800" dirty="0" smtClean="0">
                <a:latin typeface="+mn-ea"/>
              </a:rPr>
              <a:t>也遍佈於地中海週圍區域</a:t>
            </a:r>
            <a:r>
              <a:rPr lang="zh-TW" altLang="en-US" sz="1800" dirty="0">
                <a:latin typeface="+mn-ea"/>
              </a:rPr>
              <a:t>。</a:t>
            </a:r>
            <a:r>
              <a:rPr lang="zh-TW" altLang="en-US" sz="1800" dirty="0" smtClean="0">
                <a:latin typeface="+mn-ea"/>
              </a:rPr>
              <a:t>之後，大型且大動力的荷蘭風車出現</a:t>
            </a:r>
            <a:r>
              <a:rPr lang="zh-TW" altLang="en-US" sz="1800" dirty="0" smtClean="0">
                <a:latin typeface="+mn-ea"/>
              </a:rPr>
              <a:t>，</a:t>
            </a:r>
            <a:r>
              <a:rPr lang="zh-TW" altLang="en-US" sz="1800" dirty="0" smtClean="0">
                <a:latin typeface="+mn-ea"/>
              </a:rPr>
              <a:t>荷蘭有一大片土地是在海平面之下</a:t>
            </a:r>
            <a:r>
              <a:rPr lang="zh-TW" altLang="en-US" sz="1800" dirty="0" smtClean="0">
                <a:latin typeface="+mn-ea"/>
              </a:rPr>
              <a:t>，</a:t>
            </a:r>
            <a:r>
              <a:rPr lang="zh-TW" altLang="en-US" sz="1800" dirty="0" smtClean="0">
                <a:latin typeface="+mn-ea"/>
              </a:rPr>
              <a:t>連續幾世紀以來</a:t>
            </a:r>
            <a:r>
              <a:rPr lang="zh-TW" altLang="en-US" sz="1800" dirty="0" smtClean="0">
                <a:latin typeface="+mn-ea"/>
              </a:rPr>
              <a:t>，</a:t>
            </a:r>
            <a:r>
              <a:rPr lang="zh-TW" altLang="en-US" sz="1800" dirty="0" smtClean="0">
                <a:latin typeface="+mn-ea"/>
              </a:rPr>
              <a:t>抽水的工作仍然靠風車進行。到了</a:t>
            </a:r>
            <a:r>
              <a:rPr lang="en-US" altLang="zh-TW" sz="1800" dirty="0" smtClean="0">
                <a:latin typeface="+mn-ea"/>
              </a:rPr>
              <a:t>1855</a:t>
            </a:r>
            <a:r>
              <a:rPr lang="zh-TW" altLang="en-US" sz="1800" dirty="0" smtClean="0">
                <a:latin typeface="+mn-ea"/>
              </a:rPr>
              <a:t>年</a:t>
            </a:r>
            <a:r>
              <a:rPr lang="zh-TW" altLang="en-US" sz="1800" dirty="0" smtClean="0">
                <a:latin typeface="+mn-ea"/>
              </a:rPr>
              <a:t>，</a:t>
            </a:r>
            <a:r>
              <a:rPr lang="zh-TW" altLang="en-US" sz="1800" dirty="0" smtClean="0">
                <a:latin typeface="+mn-ea"/>
              </a:rPr>
              <a:t>美國出現了多頁片型風車</a:t>
            </a:r>
            <a:r>
              <a:rPr lang="zh-TW" altLang="en-US" sz="1800" dirty="0" smtClean="0">
                <a:latin typeface="+mn-ea"/>
              </a:rPr>
              <a:t>，</a:t>
            </a:r>
            <a:r>
              <a:rPr lang="zh-TW" altLang="en-US" sz="1800" dirty="0" smtClean="0">
                <a:latin typeface="+mn-ea"/>
              </a:rPr>
              <a:t>到今天於美國鄉村農莊或在有些牧場仍可見到</a:t>
            </a:r>
            <a:r>
              <a:rPr lang="en-US" altLang="zh-TW" sz="1800" dirty="0" smtClean="0">
                <a:latin typeface="+mn-ea"/>
              </a:rPr>
              <a:t>.</a:t>
            </a:r>
            <a:r>
              <a:rPr lang="zh-TW" altLang="en-US" sz="1800" dirty="0" smtClean="0">
                <a:latin typeface="+mn-ea"/>
              </a:rPr>
              <a:t>於</a:t>
            </a:r>
            <a:r>
              <a:rPr lang="en-US" altLang="zh-TW" sz="1800" dirty="0" smtClean="0">
                <a:latin typeface="+mn-ea"/>
              </a:rPr>
              <a:t>19</a:t>
            </a:r>
            <a:r>
              <a:rPr lang="zh-TW" altLang="en-US" sz="1800" dirty="0" smtClean="0">
                <a:latin typeface="+mn-ea"/>
              </a:rPr>
              <a:t>世紀末</a:t>
            </a:r>
            <a:r>
              <a:rPr lang="zh-TW" altLang="en-US" sz="1800" dirty="0" smtClean="0">
                <a:latin typeface="+mn-ea"/>
              </a:rPr>
              <a:t>，</a:t>
            </a:r>
            <a:r>
              <a:rPr lang="zh-TW" altLang="en-US" sz="1800" dirty="0" smtClean="0">
                <a:latin typeface="+mn-ea"/>
              </a:rPr>
              <a:t>美國一個由</a:t>
            </a:r>
            <a:r>
              <a:rPr lang="en-US" altLang="zh-TW" sz="1800" dirty="0" smtClean="0">
                <a:latin typeface="+mn-ea"/>
              </a:rPr>
              <a:t>30</a:t>
            </a:r>
            <a:r>
              <a:rPr lang="zh-TW" altLang="en-US" sz="1800" dirty="0" smtClean="0">
                <a:latin typeface="+mn-ea"/>
              </a:rPr>
              <a:t>家公司聯合組成的風力電機工業集團</a:t>
            </a:r>
            <a:r>
              <a:rPr lang="zh-TW" altLang="en-US" sz="1800" dirty="0" smtClean="0">
                <a:latin typeface="+mn-ea"/>
              </a:rPr>
              <a:t>，</a:t>
            </a:r>
            <a:r>
              <a:rPr lang="zh-TW" altLang="en-US" sz="1800" dirty="0" smtClean="0">
                <a:latin typeface="+mn-ea"/>
              </a:rPr>
              <a:t>大量生產風電機</a:t>
            </a:r>
            <a:r>
              <a:rPr lang="zh-TW" altLang="en-US" sz="1800" dirty="0">
                <a:latin typeface="+mn-ea"/>
              </a:rPr>
              <a:t>。</a:t>
            </a:r>
            <a:r>
              <a:rPr lang="en-US" altLang="zh-TW" sz="1800" dirty="0" err="1" smtClean="0">
                <a:latin typeface="+mn-ea"/>
              </a:rPr>
              <a:t>Westernwind</a:t>
            </a:r>
            <a:r>
              <a:rPr lang="zh-TW" altLang="en-US" sz="1800" dirty="0" smtClean="0">
                <a:latin typeface="+mn-ea"/>
              </a:rPr>
              <a:t>至今已經生產六百萬多架風車。地球上的空氣受到太陽的熱與地球的自轉</a:t>
            </a:r>
            <a:r>
              <a:rPr lang="zh-TW" altLang="en-US" sz="1800" dirty="0">
                <a:latin typeface="+mn-ea"/>
              </a:rPr>
              <a:t>，</a:t>
            </a:r>
            <a:r>
              <a:rPr lang="zh-TW" altLang="en-US" sz="1800" dirty="0" smtClean="0">
                <a:latin typeface="+mn-ea"/>
              </a:rPr>
              <a:t>所造成冷熱空氣對流成為風。年平均風速達到或超過每秒鐘</a:t>
            </a:r>
            <a:r>
              <a:rPr lang="en-US" altLang="zh-TW" sz="1800" dirty="0" smtClean="0">
                <a:latin typeface="+mn-ea"/>
              </a:rPr>
              <a:t>4</a:t>
            </a:r>
            <a:r>
              <a:rPr lang="zh-TW" altLang="en-US" sz="1800" dirty="0" smtClean="0">
                <a:latin typeface="+mn-ea"/>
              </a:rPr>
              <a:t>公尺以上的地區</a:t>
            </a:r>
            <a:r>
              <a:rPr lang="zh-TW" altLang="en-US" sz="1800" dirty="0" smtClean="0">
                <a:latin typeface="+mn-ea"/>
              </a:rPr>
              <a:t>，</a:t>
            </a:r>
            <a:r>
              <a:rPr lang="zh-TW" altLang="en-US" sz="1800" dirty="0" smtClean="0">
                <a:latin typeface="+mn-ea"/>
              </a:rPr>
              <a:t>即可為風力開發的最佳場所</a:t>
            </a:r>
            <a:r>
              <a:rPr lang="zh-TW" altLang="en-US" sz="1800" dirty="0">
                <a:latin typeface="+mn-ea"/>
              </a:rPr>
              <a:t>。</a:t>
            </a:r>
            <a:r>
              <a:rPr lang="zh-TW" altLang="en-US" sz="1800" dirty="0" smtClean="0">
                <a:latin typeface="+mn-ea"/>
              </a:rPr>
              <a:t>一般以沿海或北方地區為佳。在台灣</a:t>
            </a:r>
            <a:r>
              <a:rPr lang="zh-TW" altLang="en-US" sz="1800" dirty="0" smtClean="0">
                <a:latin typeface="+mn-ea"/>
              </a:rPr>
              <a:t>，</a:t>
            </a:r>
            <a:r>
              <a:rPr lang="zh-TW" altLang="en-US" sz="1800" dirty="0" smtClean="0">
                <a:latin typeface="+mn-ea"/>
              </a:rPr>
              <a:t>目前有雲林麥寮</a:t>
            </a:r>
            <a:r>
              <a:rPr lang="zh-TW" altLang="en-US" sz="1800" dirty="0" smtClean="0">
                <a:latin typeface="+mn-ea"/>
              </a:rPr>
              <a:t>，</a:t>
            </a:r>
            <a:r>
              <a:rPr lang="zh-TW" altLang="en-US" sz="1800" dirty="0" smtClean="0">
                <a:latin typeface="+mn-ea"/>
              </a:rPr>
              <a:t>及澎湖中屯</a:t>
            </a:r>
            <a:r>
              <a:rPr lang="zh-TW" altLang="en-US" sz="1800" dirty="0" smtClean="0">
                <a:latin typeface="+mn-ea"/>
              </a:rPr>
              <a:t>，</a:t>
            </a:r>
            <a:r>
              <a:rPr lang="zh-TW" altLang="en-US" sz="1800" dirty="0" smtClean="0">
                <a:latin typeface="+mn-ea"/>
              </a:rPr>
              <a:t>竹北春風</a:t>
            </a:r>
            <a:r>
              <a:rPr lang="zh-TW" altLang="en-US" sz="1800" dirty="0" smtClean="0">
                <a:latin typeface="+mn-ea"/>
              </a:rPr>
              <a:t>，</a:t>
            </a:r>
            <a:r>
              <a:rPr lang="zh-TW" altLang="en-US" sz="1800" dirty="0" smtClean="0">
                <a:latin typeface="+mn-ea"/>
              </a:rPr>
              <a:t>北縣石門</a:t>
            </a:r>
            <a:r>
              <a:rPr lang="zh-TW" altLang="en-US" sz="1800" dirty="0" smtClean="0">
                <a:latin typeface="+mn-ea"/>
              </a:rPr>
              <a:t>，</a:t>
            </a:r>
            <a:r>
              <a:rPr lang="zh-TW" altLang="en-US" sz="1800" dirty="0" smtClean="0">
                <a:latin typeface="+mn-ea"/>
              </a:rPr>
              <a:t>屏東恆春</a:t>
            </a:r>
            <a:r>
              <a:rPr lang="zh-TW" altLang="en-US" sz="1800" dirty="0" smtClean="0">
                <a:latin typeface="+mn-ea"/>
              </a:rPr>
              <a:t>，</a:t>
            </a:r>
            <a:r>
              <a:rPr lang="zh-TW" altLang="en-US" sz="1800" dirty="0" smtClean="0">
                <a:latin typeface="+mn-ea"/>
              </a:rPr>
              <a:t>及彰濱工業區等大型風力發電機組近百座</a:t>
            </a:r>
            <a:r>
              <a:rPr lang="zh-TW" altLang="en-US" sz="1800" dirty="0">
                <a:latin typeface="+mn-ea"/>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8"/>
          <p:cNvSpPr>
            <a:spLocks noGrp="1"/>
          </p:cNvSpPr>
          <p:nvPr>
            <p:ph type="title"/>
          </p:nvPr>
        </p:nvSpPr>
        <p:spPr/>
        <p:txBody>
          <a:bodyPr/>
          <a:lstStyle/>
          <a:p>
            <a:r>
              <a:rPr lang="zh-TW" altLang="en-US" dirty="0"/>
              <a:t>風力</a:t>
            </a:r>
            <a:r>
              <a:rPr lang="zh-TW" altLang="en-US" dirty="0" smtClean="0"/>
              <a:t>的適當科技</a:t>
            </a:r>
            <a:endParaRPr lang="zh-TW" altLang="en-US" dirty="0"/>
          </a:p>
        </p:txBody>
      </p:sp>
      <p:sp>
        <p:nvSpPr>
          <p:cNvPr id="10" name="內容版面配置區 9"/>
          <p:cNvSpPr>
            <a:spLocks noGrp="1"/>
          </p:cNvSpPr>
          <p:nvPr>
            <p:ph idx="1"/>
          </p:nvPr>
        </p:nvSpPr>
        <p:spPr/>
        <p:txBody>
          <a:bodyPr/>
          <a:lstStyle/>
          <a:p>
            <a:r>
              <a:rPr lang="zh-TW" altLang="en-US" dirty="0" smtClean="0"/>
              <a:t>         小</a:t>
            </a:r>
            <a:r>
              <a:rPr lang="zh-TW" altLang="en-US" dirty="0"/>
              <a:t>即是</a:t>
            </a:r>
            <a:r>
              <a:rPr lang="zh-TW" altLang="en-US" dirty="0" smtClean="0"/>
              <a:t>美這</a:t>
            </a:r>
            <a:r>
              <a:rPr lang="zh-TW" altLang="en-US" dirty="0"/>
              <a:t>句話，點出「適當科技」理念的精髓。「小」在這句話中有雙重涵義。第一、規模大、效率高的新科技，並不等同於好的科技。在大多數時候，對大多數社會而言，許多成本低廉、技術簡單的「小」科技，反而最能滿足人們的需求。第二、人們必需掌握科技，而非反過來被科技所掌握。</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風力發電機的優點</a:t>
            </a:r>
            <a:endParaRPr lang="zh-TW" altLang="en-US" dirty="0"/>
          </a:p>
        </p:txBody>
      </p:sp>
      <p:sp>
        <p:nvSpPr>
          <p:cNvPr id="3" name="內容版面配置區 2"/>
          <p:cNvSpPr>
            <a:spLocks noGrp="1"/>
          </p:cNvSpPr>
          <p:nvPr>
            <p:ph idx="1"/>
          </p:nvPr>
        </p:nvSpPr>
        <p:spPr/>
        <p:txBody>
          <a:bodyPr/>
          <a:lstStyle/>
          <a:p>
            <a:pPr lvl="0"/>
            <a:r>
              <a:rPr lang="zh-TW" altLang="en-US" sz="2000" b="1" dirty="0"/>
              <a:t>風力能源永不耗竭：</a:t>
            </a:r>
            <a:r>
              <a:rPr lang="zh-TW" altLang="en-US" sz="2000" dirty="0"/>
              <a:t>人類追求經濟成長及現代化的結果使得能源大量消耗，然而地球的化石燃料蘊藏量有限，終有一日將沒有石油可用。</a:t>
            </a:r>
          </a:p>
          <a:p>
            <a:pPr lvl="0"/>
            <a:r>
              <a:rPr lang="zh-TW" altLang="en-US" sz="2000" b="1" dirty="0"/>
              <a:t>風力發電無污染：</a:t>
            </a:r>
            <a:r>
              <a:rPr lang="zh-TW" altLang="en-US" sz="2000" dirty="0"/>
              <a:t>大家都知道火力發電會排放大量二氧化碳及污染物質，嚴重破壞環境，影響生態並造成全球暖化；核能發電雖不像火力發電般排放污染物質，但溫排水可能影響海洋生態，而且核廢料的問題也會造成人們的</a:t>
            </a:r>
            <a:r>
              <a:rPr lang="zh-TW" altLang="en-US" sz="2000" dirty="0" smtClean="0"/>
              <a:t>恐懼。</a:t>
            </a:r>
            <a:endParaRPr lang="en-US" altLang="zh-TW" sz="2000" dirty="0" smtClean="0"/>
          </a:p>
          <a:p>
            <a:r>
              <a:rPr lang="zh-TW" altLang="en-US" sz="2000" b="1" dirty="0"/>
              <a:t>分散式特性：</a:t>
            </a:r>
            <a:r>
              <a:rPr lang="zh-TW" altLang="en-US" sz="2000" dirty="0"/>
              <a:t>風力發電屬於分散式電源的一種，由於風能分布十分廣泛，幾乎隨處可得，因此無須原料運輸，對於偏遠地區的電力供應，有莫大的幫助。</a:t>
            </a:r>
          </a:p>
          <a:p>
            <a:r>
              <a:rPr lang="zh-TW" altLang="en-US" sz="2000" b="1" dirty="0"/>
              <a:t>經濟效益：</a:t>
            </a:r>
            <a:r>
              <a:rPr lang="zh-TW" altLang="en-US" sz="2000" dirty="0"/>
              <a:t>以風力發電的成本來看，由於沒有燃料成本，其主要的成本為資本設備成本，在考量外部成本之下，可有效降低發電成本，並促進風力發電產業的進步與發展，創造投資機會與許多就業機會。</a:t>
            </a:r>
          </a:p>
          <a:p>
            <a:pPr lvl="0"/>
            <a:endParaRPr lang="zh-TW" altLang="en-US" sz="2000" dirty="0"/>
          </a:p>
          <a:p>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風力發電機的缺點</a:t>
            </a:r>
            <a:endParaRPr lang="zh-TW" altLang="en-US" dirty="0"/>
          </a:p>
        </p:txBody>
      </p:sp>
      <p:sp>
        <p:nvSpPr>
          <p:cNvPr id="3" name="內容版面配置區 2"/>
          <p:cNvSpPr>
            <a:spLocks noGrp="1"/>
          </p:cNvSpPr>
          <p:nvPr>
            <p:ph idx="1"/>
          </p:nvPr>
        </p:nvSpPr>
        <p:spPr/>
        <p:txBody>
          <a:bodyPr>
            <a:normAutofit lnSpcReduction="10000"/>
          </a:bodyPr>
          <a:lstStyle/>
          <a:p>
            <a:pPr lvl="0"/>
            <a:r>
              <a:rPr lang="zh-TW" altLang="en-US" sz="2800" b="1" dirty="0"/>
              <a:t>噪音問題：</a:t>
            </a:r>
            <a:r>
              <a:rPr lang="zh-TW" altLang="en-US" sz="2800" dirty="0"/>
              <a:t>風力發電運轉期間所產生的噪音，主要源於風力發電機運轉時葉片轉動所引起。而風力機組在運轉的過程中的確會產生一定分貝的噪音。</a:t>
            </a:r>
          </a:p>
          <a:p>
            <a:pPr lvl="0"/>
            <a:r>
              <a:rPr lang="zh-TW" altLang="en-US" sz="2800" b="1" dirty="0"/>
              <a:t>生態問題：</a:t>
            </a:r>
            <a:r>
              <a:rPr lang="zh-TW" altLang="en-US" sz="2800" dirty="0"/>
              <a:t>風力機組在運行時產生的生態問題主要以鳥類撞擊為主，有關風力機對附近鳥類活動之影響，世界發展風力發電主要的國家均有進行長期的研究調查。</a:t>
            </a:r>
          </a:p>
          <a:p>
            <a:pPr lvl="0"/>
            <a:r>
              <a:rPr lang="zh-TW" altLang="en-US" sz="2800" b="1" dirty="0"/>
              <a:t>供電不穩問題：</a:t>
            </a:r>
            <a:r>
              <a:rPr lang="zh-TW" altLang="en-US" sz="2800" dirty="0"/>
              <a:t>由於風的瞬間強弱與區域性天然環境影響風力發電之穩定性，因而使電力系統無法正常且持續供電。</a:t>
            </a:r>
          </a:p>
          <a:p>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風力發電的風險評估</a:t>
            </a:r>
            <a:endParaRPr lang="zh-TW" altLang="en-US" dirty="0"/>
          </a:p>
        </p:txBody>
      </p:sp>
      <p:sp>
        <p:nvSpPr>
          <p:cNvPr id="3" name="內容版面配置區 2"/>
          <p:cNvSpPr>
            <a:spLocks noGrp="1"/>
          </p:cNvSpPr>
          <p:nvPr>
            <p:ph idx="1"/>
          </p:nvPr>
        </p:nvSpPr>
        <p:spPr/>
        <p:txBody>
          <a:bodyPr>
            <a:normAutofit/>
          </a:bodyPr>
          <a:lstStyle/>
          <a:p>
            <a:r>
              <a:rPr lang="zh-TW" altLang="en-US" sz="2400" dirty="0" smtClean="0"/>
              <a:t>風力發電是一項無汙染並可重複使用事的發電系統，他所需要的只是剛開始所需的製造成本，但風力的發電狀況會隨環境而浮動，造成在剛開始製造實的考慮因素很多，而台灣的風力發電機所放置的地點和風力機葉片的高度都是在候鳥的路徑中，進而會造成生態的一大變數。</a:t>
            </a:r>
            <a:endParaRPr lang="en-US" altLang="zh-TW" sz="2400" dirty="0" smtClean="0"/>
          </a:p>
          <a:p>
            <a:r>
              <a:rPr lang="zh-TW" altLang="en-US" sz="2400" dirty="0"/>
              <a:t>風力</a:t>
            </a:r>
            <a:r>
              <a:rPr lang="zh-TW" altLang="en-US" sz="2400" dirty="0" smtClean="0"/>
              <a:t>機的整體結構必須能夠抵抗環境天災的破壞力，須要能承受颱風所帶來的強風豪雨，在材料選擇上又是多了一樣困難。</a:t>
            </a:r>
            <a:endParaRPr lang="en-US" altLang="zh-TW" sz="2400" dirty="0" smtClean="0"/>
          </a:p>
          <a:p>
            <a:r>
              <a:rPr lang="zh-TW" altLang="en-US" sz="2400" dirty="0"/>
              <a:t>在製造且將風力機定位</a:t>
            </a:r>
            <a:r>
              <a:rPr lang="zh-TW" altLang="en-US" sz="2400" dirty="0" smtClean="0"/>
              <a:t>後，難以移動他的位置，有時是必須以破壞來讓出空地，在人口越來越密集的狀況中，風力機會是一個難題。</a:t>
            </a:r>
            <a:endParaRPr lang="en-US" altLang="zh-TW"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結論</a:t>
            </a:r>
            <a:endParaRPr lang="zh-TW" altLang="en-US" dirty="0"/>
          </a:p>
        </p:txBody>
      </p:sp>
      <p:sp>
        <p:nvSpPr>
          <p:cNvPr id="3" name="內容版面配置區 2"/>
          <p:cNvSpPr>
            <a:spLocks noGrp="1"/>
          </p:cNvSpPr>
          <p:nvPr>
            <p:ph idx="1"/>
          </p:nvPr>
        </p:nvSpPr>
        <p:spPr/>
        <p:txBody>
          <a:bodyPr>
            <a:normAutofit/>
          </a:bodyPr>
          <a:lstStyle/>
          <a:p>
            <a:r>
              <a:rPr lang="zh-TW" altLang="en-US" sz="2400" dirty="0" smtClean="0"/>
              <a:t>在我想法中風力機是一個很好的發電系統，但是它會造成鳥類生態的問題，但我覺得它是可以解決的，只要事先調查過並將風力機本身的配置改變一點，我相信風力發電的比例將會越來越重。而且它在公眾的風險中算是最低的，還有觀光的價值，可以為風力發電的地區帶來一些效益。</a:t>
            </a:r>
            <a:endParaRPr lang="zh-TW" altLang="en-US" sz="2400" dirty="0"/>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1160</Words>
  <Application>Microsoft Office PowerPoint</Application>
  <PresentationFormat>如螢幕大小 (4:3)</PresentationFormat>
  <Paragraphs>26</Paragraphs>
  <Slides>8</Slides>
  <Notes>0</Notes>
  <HiddenSlides>0</HiddenSlides>
  <MMClips>0</MMClips>
  <ScaleCrop>false</ScaleCrop>
  <HeadingPairs>
    <vt:vector size="4" baseType="variant">
      <vt:variant>
        <vt:lpstr>佈景主題</vt:lpstr>
      </vt:variant>
      <vt:variant>
        <vt:i4>1</vt:i4>
      </vt:variant>
      <vt:variant>
        <vt:lpstr>投影片標題</vt:lpstr>
      </vt:variant>
      <vt:variant>
        <vt:i4>8</vt:i4>
      </vt:variant>
    </vt:vector>
  </HeadingPairs>
  <TitlesOfParts>
    <vt:vector size="9" baseType="lpstr">
      <vt:lpstr>Office 佈景主題</vt:lpstr>
      <vt:lpstr>以適當科技與風險評估的角度來看風力系統</vt:lpstr>
      <vt:lpstr>風力發電介紹</vt:lpstr>
      <vt:lpstr>風力發電機</vt:lpstr>
      <vt:lpstr>風力的適當科技</vt:lpstr>
      <vt:lpstr>風力發電機的優點</vt:lpstr>
      <vt:lpstr>風力發電機的缺點</vt:lpstr>
      <vt:lpstr>風力發電的風險評估</vt:lpstr>
      <vt:lpstr>結論</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以適當科技與風險評估的角度來看風力系統</dc:title>
  <dc:creator>Easy_PC</dc:creator>
  <cp:lastModifiedBy>Easy_PC</cp:lastModifiedBy>
  <cp:revision>5</cp:revision>
  <dcterms:created xsi:type="dcterms:W3CDTF">2011-12-02T08:07:58Z</dcterms:created>
  <dcterms:modified xsi:type="dcterms:W3CDTF">2011-12-02T08:50:02Z</dcterms:modified>
</cp:coreProperties>
</file>