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D5DE"/>
    <a:srgbClr val="27D7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00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bg>
      <p:bgPr>
        <a:solidFill>
          <a:srgbClr val="20D5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平行四邊形 7"/>
          <p:cNvSpPr/>
          <p:nvPr userDrawn="1"/>
        </p:nvSpPr>
        <p:spPr>
          <a:xfrm rot="10543864" flipV="1">
            <a:off x="188914" y="540926"/>
            <a:ext cx="8643729" cy="5272324"/>
          </a:xfrm>
          <a:prstGeom prst="parallelogram">
            <a:avLst>
              <a:gd name="adj" fmla="val 5969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梯形 12"/>
          <p:cNvSpPr/>
          <p:nvPr userDrawn="1"/>
        </p:nvSpPr>
        <p:spPr>
          <a:xfrm>
            <a:off x="708282" y="3726670"/>
            <a:ext cx="8416698" cy="2376264"/>
          </a:xfrm>
          <a:prstGeom prst="trapezoid">
            <a:avLst>
              <a:gd name="adj" fmla="val 16334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567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October 29, 2015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363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October 29, 2015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985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October 29, 2015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23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October 29, 2015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44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October 29, 2015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4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October 29, 2015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4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October 29, 2015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88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October 29, 2015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65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October 29, 2015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68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October 29, 2015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996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October 29, 2015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883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856941" y="2120220"/>
            <a:ext cx="7675499" cy="39010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25000"/>
              </a:lnSpc>
              <a:buFont typeface="Wingdings" panose="05000000000000000000" pitchFamily="2" charset="2"/>
              <a:buChar char="n"/>
            </a:pP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地點</a:t>
            </a: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心靈勇氣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駱育萱老師主場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：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K401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穹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頂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之下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林聰益老師主場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：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K007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最後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總結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林聰益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老師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與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駱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育萱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老師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：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K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007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285750" indent="-285750">
              <a:lnSpc>
                <a:spcPct val="125000"/>
              </a:lnSpc>
              <a:buFont typeface="Wingdings" panose="05000000000000000000" pitchFamily="2" charset="2"/>
              <a:buChar char="n"/>
            </a:pP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每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組</a:t>
            </a:r>
            <a:r>
              <a:rPr lang="en-US" altLang="zh-TW" smtClean="0">
                <a:latin typeface="Adobe 繁黑體 Std B" pitchFamily="34" charset="-120"/>
                <a:ea typeface="Adobe 繁黑體 Std B" pitchFamily="34" charset="-120"/>
              </a:rPr>
              <a:t>7</a:t>
            </a:r>
            <a:r>
              <a:rPr lang="zh-TW" altLang="en-US" smtClean="0">
                <a:latin typeface="Adobe 繁黑體 Std B" pitchFamily="34" charset="-120"/>
                <a:ea typeface="Adobe 繁黑體 Std B" pitchFamily="34" charset="-120"/>
              </a:rPr>
              <a:t>分鐘</a:t>
            </a: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6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分鐘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報告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每位組員都得上台口頭報告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1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分鐘安排組別評論問題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例：第一組為報告者，第三組就為評論者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</a:p>
          <a:p>
            <a:pPr marL="285750" indent="-285750">
              <a:lnSpc>
                <a:spcPct val="125000"/>
              </a:lnSpc>
              <a:buFont typeface="Wingdings" panose="05000000000000000000" pitchFamily="2" charset="2"/>
              <a:buChar char="n"/>
            </a:pP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pPr marL="285750" indent="-285750">
              <a:lnSpc>
                <a:spcPct val="125000"/>
              </a:lnSpc>
              <a:buFont typeface="Wingdings" panose="05000000000000000000" pitchFamily="2" charset="2"/>
              <a:buChar char="n"/>
            </a:pP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於第十週週三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(11/18)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前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繳交 </a:t>
            </a:r>
            <a:r>
              <a:rPr lang="en-US" altLang="zh-TW" u="sng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u="sng" dirty="0" smtClean="0">
                <a:latin typeface="Adobe 繁黑體 Std B" pitchFamily="34" charset="-120"/>
                <a:ea typeface="Adobe 繁黑體 Std B" pitchFamily="34" charset="-120"/>
              </a:rPr>
              <a:t>繳交前必須找</a:t>
            </a:r>
            <a:r>
              <a:rPr lang="en-US" altLang="zh-TW" u="sng" dirty="0" smtClean="0">
                <a:latin typeface="Adobe 繁黑體 Std B" pitchFamily="34" charset="-120"/>
                <a:ea typeface="Adobe 繁黑體 Std B" pitchFamily="34" charset="-120"/>
              </a:rPr>
              <a:t>TA</a:t>
            </a:r>
            <a:r>
              <a:rPr lang="zh-TW" altLang="en-US" u="sng" dirty="0" smtClean="0">
                <a:latin typeface="Adobe 繁黑體 Std B" pitchFamily="34" charset="-120"/>
                <a:ea typeface="Adobe 繁黑體 Std B" pitchFamily="34" charset="-120"/>
              </a:rPr>
              <a:t>預演一次</a:t>
            </a:r>
            <a:r>
              <a:rPr lang="en-US" altLang="zh-TW" u="sng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</a:p>
        </p:txBody>
      </p:sp>
      <p:sp>
        <p:nvSpPr>
          <p:cNvPr id="2" name="矩形 1"/>
          <p:cNvSpPr/>
          <p:nvPr/>
        </p:nvSpPr>
        <p:spPr>
          <a:xfrm>
            <a:off x="364759" y="1090252"/>
            <a:ext cx="82103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>
                <a:latin typeface="Adobe 繁黑體 Std B" pitchFamily="34" charset="-120"/>
                <a:ea typeface="Adobe 繁黑體 Std B" pitchFamily="34" charset="-120"/>
              </a:rPr>
              <a:t>11/20(</a:t>
            </a:r>
            <a:r>
              <a:rPr lang="zh-TW" altLang="en-US" sz="2400" dirty="0">
                <a:latin typeface="Adobe 繁黑體 Std B" pitchFamily="34" charset="-120"/>
                <a:ea typeface="Adobe 繁黑體 Std B" pitchFamily="34" charset="-120"/>
              </a:rPr>
              <a:t>五</a:t>
            </a:r>
            <a:r>
              <a:rPr lang="en-US" altLang="zh-TW" sz="2400" dirty="0">
                <a:latin typeface="Adobe 繁黑體 Std B" pitchFamily="34" charset="-120"/>
                <a:ea typeface="Adobe 繁黑體 Std B" pitchFamily="34" charset="-120"/>
              </a:rPr>
              <a:t>)</a:t>
            </a:r>
            <a:r>
              <a:rPr lang="zh-TW" altLang="en-US" sz="2400" dirty="0">
                <a:latin typeface="Adobe 繁黑體 Std B" pitchFamily="34" charset="-120"/>
                <a:ea typeface="Adobe 繁黑體 Std B" pitchFamily="34" charset="-120"/>
              </a:rPr>
              <a:t>  課堂討論會    </a:t>
            </a:r>
            <a:r>
              <a:rPr lang="en-US" altLang="zh-TW" sz="2400" dirty="0">
                <a:latin typeface="Adobe 繁黑體 Std B" pitchFamily="34" charset="-120"/>
                <a:ea typeface="Adobe 繁黑體 Std B" pitchFamily="34" charset="-120"/>
              </a:rPr>
              <a:t>12</a:t>
            </a:r>
            <a:r>
              <a:rPr lang="zh-TW" altLang="en-US" sz="2400" dirty="0">
                <a:latin typeface="Adobe 繁黑體 Std B" pitchFamily="34" charset="-120"/>
                <a:ea typeface="Adobe 繁黑體 Std B" pitchFamily="34" charset="-120"/>
              </a:rPr>
              <a:t>：</a:t>
            </a:r>
            <a:r>
              <a:rPr lang="en-US" altLang="zh-TW" sz="2400" dirty="0">
                <a:latin typeface="Adobe 繁黑體 Std B" pitchFamily="34" charset="-120"/>
                <a:ea typeface="Adobe 繁黑體 Std B" pitchFamily="34" charset="-120"/>
              </a:rPr>
              <a:t>50-14</a:t>
            </a:r>
            <a:r>
              <a:rPr lang="zh-TW" altLang="en-US" sz="2400" dirty="0">
                <a:latin typeface="Adobe 繁黑體 Std B" pitchFamily="34" charset="-120"/>
                <a:ea typeface="Adobe 繁黑體 Std B" pitchFamily="34" charset="-120"/>
              </a:rPr>
              <a:t>：</a:t>
            </a:r>
            <a:r>
              <a:rPr lang="en-US" altLang="zh-TW" sz="2400" dirty="0">
                <a:latin typeface="Adobe 繁黑體 Std B" pitchFamily="34" charset="-120"/>
                <a:ea typeface="Adobe 繁黑體 Std B" pitchFamily="34" charset="-120"/>
              </a:rPr>
              <a:t>40</a:t>
            </a:r>
          </a:p>
          <a:p>
            <a:r>
              <a:rPr lang="zh-TW" altLang="en-US" sz="2400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sz="2400" u="sng" dirty="0">
                <a:solidFill>
                  <a:schemeClr val="accent6">
                    <a:lumMod val="7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從</a:t>
            </a:r>
            <a:r>
              <a:rPr lang="en-US" altLang="zh-TW" sz="2400" u="sng" dirty="0">
                <a:solidFill>
                  <a:schemeClr val="accent6">
                    <a:lumMod val="7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｢</a:t>
            </a:r>
            <a:r>
              <a:rPr lang="zh-TW" altLang="en-US" sz="2400" u="sng" dirty="0">
                <a:solidFill>
                  <a:schemeClr val="accent6">
                    <a:lumMod val="7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心靈勇氣</a:t>
            </a:r>
            <a:r>
              <a:rPr lang="en-US" altLang="zh-TW" sz="2400" u="sng" dirty="0">
                <a:solidFill>
                  <a:schemeClr val="accent6">
                    <a:lumMod val="7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｣</a:t>
            </a:r>
            <a:r>
              <a:rPr lang="zh-TW" altLang="en-US" sz="2400" u="sng" dirty="0">
                <a:solidFill>
                  <a:schemeClr val="accent6">
                    <a:lumMod val="7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與</a:t>
            </a:r>
            <a:r>
              <a:rPr lang="en-US" altLang="zh-TW" sz="2400" u="sng" dirty="0">
                <a:solidFill>
                  <a:schemeClr val="accent6">
                    <a:lumMod val="7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｢</a:t>
            </a:r>
            <a:r>
              <a:rPr lang="zh-TW" altLang="en-US" sz="2400" u="sng" dirty="0">
                <a:solidFill>
                  <a:schemeClr val="accent6">
                    <a:lumMod val="7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穹頂之下</a:t>
            </a:r>
            <a:r>
              <a:rPr lang="en-US" altLang="zh-TW" sz="2400" u="sng" dirty="0">
                <a:solidFill>
                  <a:schemeClr val="accent6">
                    <a:lumMod val="7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｣</a:t>
            </a:r>
            <a:r>
              <a:rPr lang="zh-TW" altLang="en-US" sz="2400" u="sng" dirty="0">
                <a:solidFill>
                  <a:schemeClr val="accent6">
                    <a:lumMod val="75000"/>
                  </a:schemeClr>
                </a:solidFill>
                <a:latin typeface="Adobe 繁黑體 Std B" pitchFamily="34" charset="-120"/>
                <a:ea typeface="Adobe 繁黑體 Std B" pitchFamily="34" charset="-120"/>
              </a:rPr>
              <a:t>電影看能源與環境議題</a:t>
            </a:r>
            <a:endParaRPr lang="en-US" altLang="zh-TW" sz="2400" u="sng" dirty="0">
              <a:solidFill>
                <a:schemeClr val="accent6">
                  <a:lumMod val="75000"/>
                </a:schemeClr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888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360078" y="1530365"/>
            <a:ext cx="862093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5000"/>
              </a:lnSpc>
              <a:buFont typeface="+mj-lt"/>
              <a:buAutoNum type="arabicPeriod"/>
            </a:pP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劇情簡介</a:t>
            </a: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lvl="1">
              <a:lnSpc>
                <a:spcPct val="125000"/>
              </a:lnSpc>
            </a:pP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以幾段文字的重新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敘述電影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故事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不需評論故事背後的含意與用意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。</a:t>
            </a: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lvl="1">
              <a:lnSpc>
                <a:spcPct val="125000"/>
              </a:lnSpc>
            </a:pP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342900" indent="-342900">
              <a:lnSpc>
                <a:spcPct val="125000"/>
              </a:lnSpc>
              <a:buFont typeface="+mj-lt"/>
              <a:buAutoNum type="arabicPeriod"/>
            </a:pP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角色人物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剖析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pPr lvl="1">
              <a:lnSpc>
                <a:spcPct val="125000"/>
              </a:lnSpc>
            </a:pPr>
            <a:endParaRPr lang="en-US" altLang="zh-TW" u="sng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342900" indent="-342900">
              <a:lnSpc>
                <a:spcPct val="125000"/>
              </a:lnSpc>
              <a:buFont typeface="+mj-lt"/>
              <a:buAutoNum type="arabicPeriod"/>
            </a:pP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故事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意義</a:t>
            </a: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342900" indent="-342900">
              <a:lnSpc>
                <a:spcPct val="125000"/>
              </a:lnSpc>
              <a:buFont typeface="+mj-lt"/>
              <a:buAutoNum type="arabicPeriod"/>
            </a:pP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342900" indent="-342900">
              <a:lnSpc>
                <a:spcPct val="125000"/>
              </a:lnSpc>
              <a:buFont typeface="+mj-lt"/>
              <a:buAutoNum type="arabicPeriod"/>
            </a:pP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以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｢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適當科技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｣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與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｢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風險評估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｣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角度看電影內所表達的能源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天然氣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議題</a:t>
            </a: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25000"/>
              </a:lnSpc>
            </a:pP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  適當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科技：由社會的脈絡找到真正的需求，從技術的脈絡找出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解決問題的適當技術。     </a:t>
            </a: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25000"/>
              </a:lnSpc>
            </a:pP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 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 風險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評估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：找到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真正的風險，以確認需求，進而找到降低風險的設計與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技術。</a:t>
            </a: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19064" y="5343497"/>
            <a:ext cx="842493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lvl="1">
              <a:lnSpc>
                <a:spcPct val="125000"/>
              </a:lnSpc>
            </a:pPr>
            <a:r>
              <a:rPr lang="zh-TW" altLang="en-US" u="sng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加</a:t>
            </a:r>
            <a:r>
              <a:rPr lang="zh-TW" altLang="en-US" u="sng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分祕笈；為鼓勵同學達成共學利他的精神，如果由工程倫理課程組員報告角色人物，電影文學課程組員報告能源議題則小組加分。</a:t>
            </a:r>
            <a:endParaRPr lang="en-US" altLang="zh-TW" u="sng" dirty="0">
              <a:solidFill>
                <a:srgbClr val="FF0000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7504" y="832351"/>
            <a:ext cx="418576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5000"/>
              </a:lnSpc>
            </a:pPr>
            <a:r>
              <a:rPr lang="zh-TW" altLang="en-US" sz="2400" u="sng" dirty="0">
                <a:solidFill>
                  <a:srgbClr val="F79646">
                    <a:lumMod val="75000"/>
                  </a:srgbClr>
                </a:solidFill>
                <a:latin typeface="Adobe 繁黑體 Std B" pitchFamily="34" charset="-120"/>
                <a:ea typeface="Adobe 繁黑體 Std B" pitchFamily="34" charset="-120"/>
              </a:rPr>
              <a:t>從</a:t>
            </a:r>
            <a:r>
              <a:rPr lang="en-US" altLang="zh-TW" sz="2400" u="sng" dirty="0">
                <a:solidFill>
                  <a:srgbClr val="F79646">
                    <a:lumMod val="75000"/>
                  </a:srgbClr>
                </a:solidFill>
                <a:latin typeface="Adobe 繁黑體 Std B" pitchFamily="34" charset="-120"/>
                <a:ea typeface="Adobe 繁黑體 Std B" pitchFamily="34" charset="-120"/>
              </a:rPr>
              <a:t>｢</a:t>
            </a:r>
            <a:r>
              <a:rPr lang="zh-TW" altLang="en-US" sz="2400" u="sng" dirty="0">
                <a:solidFill>
                  <a:srgbClr val="F79646">
                    <a:lumMod val="75000"/>
                  </a:srgbClr>
                </a:solidFill>
                <a:latin typeface="Adobe 繁黑體 Std B" pitchFamily="34" charset="-120"/>
                <a:ea typeface="Adobe 繁黑體 Std B" pitchFamily="34" charset="-120"/>
              </a:rPr>
              <a:t>心靈勇氣</a:t>
            </a:r>
            <a:r>
              <a:rPr lang="en-US" altLang="zh-TW" sz="2400" u="sng" dirty="0">
                <a:solidFill>
                  <a:srgbClr val="F79646">
                    <a:lumMod val="75000"/>
                  </a:srgbClr>
                </a:solidFill>
                <a:latin typeface="Adobe 繁黑體 Std B" pitchFamily="34" charset="-120"/>
                <a:ea typeface="Adobe 繁黑體 Std B" pitchFamily="34" charset="-120"/>
              </a:rPr>
              <a:t>｣</a:t>
            </a:r>
            <a:r>
              <a:rPr lang="zh-TW" altLang="en-US" sz="2400" u="sng" dirty="0">
                <a:solidFill>
                  <a:srgbClr val="F79646">
                    <a:lumMod val="75000"/>
                  </a:srgbClr>
                </a:solidFill>
                <a:latin typeface="Adobe 繁黑體 Std B" pitchFamily="34" charset="-120"/>
                <a:ea typeface="Adobe 繁黑體 Std B" pitchFamily="34" charset="-120"/>
              </a:rPr>
              <a:t>電影看能源議題</a:t>
            </a:r>
            <a:endParaRPr lang="en-US" altLang="zh-TW" sz="2400" u="sng" dirty="0">
              <a:solidFill>
                <a:srgbClr val="F79646">
                  <a:lumMod val="75000"/>
                </a:srgbClr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304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467545" y="1484784"/>
            <a:ext cx="8568951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5000"/>
              </a:lnSpc>
              <a:buFont typeface="+mj-lt"/>
              <a:buAutoNum type="arabicPeriod"/>
            </a:pP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重點摘要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pPr lvl="1">
              <a:lnSpc>
                <a:spcPct val="125000"/>
              </a:lnSpc>
            </a:pP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以幾段文字的重新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敘述此記錄片之重點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不需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評論電影內容背後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的含意與用意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)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。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pPr marL="342900" indent="-342900">
              <a:lnSpc>
                <a:spcPct val="125000"/>
              </a:lnSpc>
              <a:buFont typeface="+mj-lt"/>
              <a:buAutoNum type="arabicPeriod"/>
            </a:pPr>
            <a:endParaRPr lang="en-US" altLang="zh-TW" dirty="0" smtClean="0">
              <a:solidFill>
                <a:schemeClr val="tx2">
                  <a:lumMod val="60000"/>
                  <a:lumOff val="40000"/>
                </a:schemeClr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pPr marL="342900" indent="-342900">
              <a:lnSpc>
                <a:spcPct val="125000"/>
              </a:lnSpc>
              <a:buFont typeface="+mj-lt"/>
              <a:buAutoNum type="arabicPeriod"/>
            </a:pP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談穹頂之下的敘事方法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 (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如簡報技巧、短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講的說理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與達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情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</a:p>
          <a:p>
            <a:pPr marL="342900" indent="-342900">
              <a:lnSpc>
                <a:spcPct val="125000"/>
              </a:lnSpc>
              <a:buFont typeface="+mj-lt"/>
              <a:buAutoNum type="arabicPeriod"/>
            </a:pP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  <a:p>
            <a:pPr marL="342900" indent="-342900">
              <a:lnSpc>
                <a:spcPct val="125000"/>
              </a:lnSpc>
              <a:buFont typeface="+mj-lt"/>
              <a:buAutoNum type="arabicPeriod"/>
            </a:pP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故事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意義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本記錄片最終要傳達的理念</a:t>
            </a:r>
            <a:r>
              <a:rPr lang="en-US" altLang="zh-TW" dirty="0" smtClean="0">
                <a:latin typeface="Adobe 繁黑體 Std B" pitchFamily="34" charset="-120"/>
                <a:ea typeface="Adobe 繁黑體 Std B" pitchFamily="34" charset="-120"/>
              </a:rPr>
              <a:t>)</a:t>
            </a:r>
          </a:p>
          <a:p>
            <a:pPr marL="342900" indent="-342900">
              <a:lnSpc>
                <a:spcPct val="125000"/>
              </a:lnSpc>
              <a:buFont typeface="+mj-lt"/>
              <a:buAutoNum type="arabicPeriod"/>
            </a:pPr>
            <a:endParaRPr lang="en-US" altLang="zh-TW" dirty="0" smtClean="0">
              <a:solidFill>
                <a:srgbClr val="FF0000"/>
              </a:solidFill>
              <a:latin typeface="Adobe 繁黑體 Std B" pitchFamily="34" charset="-120"/>
              <a:ea typeface="Adobe 繁黑體 Std B" pitchFamily="34" charset="-120"/>
            </a:endParaRPr>
          </a:p>
          <a:p>
            <a:pPr marL="342900" indent="-342900">
              <a:lnSpc>
                <a:spcPct val="125000"/>
              </a:lnSpc>
              <a:buFont typeface="+mj-lt"/>
              <a:buAutoNum type="arabicPeriod"/>
            </a:pP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以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｢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適當科技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｣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與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｢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風險評估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｣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角度看電影內所表達的能源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天然氣</a:t>
            </a: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>)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議題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25000"/>
              </a:lnSpc>
            </a:pP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適當</a:t>
            </a: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科技：由社會的脈絡找到真正的需求，從技術的脈絡找出解決問題的適當技術。</a:t>
            </a:r>
            <a:endParaRPr lang="en-US" altLang="zh-TW" dirty="0">
              <a:latin typeface="Adobe 繁黑體 Std B" pitchFamily="34" charset="-120"/>
              <a:ea typeface="Adobe 繁黑體 Std B" pitchFamily="34" charset="-120"/>
            </a:endParaRPr>
          </a:p>
          <a:p>
            <a:pPr>
              <a:lnSpc>
                <a:spcPct val="125000"/>
              </a:lnSpc>
            </a:pPr>
            <a:r>
              <a:rPr lang="zh-TW" altLang="en-US" dirty="0">
                <a:latin typeface="Adobe 繁黑體 Std B" pitchFamily="34" charset="-120"/>
                <a:ea typeface="Adobe 繁黑體 Std B" pitchFamily="34" charset="-120"/>
              </a:rPr>
              <a:t>風險評估：找到真正的風險，以確認需求，進而找到降低風險的設計與技術</a:t>
            </a:r>
            <a:r>
              <a:rPr lang="zh-TW" altLang="en-US" dirty="0" smtClean="0">
                <a:latin typeface="Adobe 繁黑體 Std B" pitchFamily="34" charset="-120"/>
                <a:ea typeface="Adobe 繁黑體 Std B" pitchFamily="34" charset="-120"/>
              </a:rPr>
              <a:t>。</a:t>
            </a:r>
            <a:endParaRPr lang="en-US" altLang="zh-TW" dirty="0" smtClean="0"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19064" y="5343497"/>
            <a:ext cx="842493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lvl="1">
              <a:lnSpc>
                <a:spcPct val="125000"/>
              </a:lnSpc>
            </a:pPr>
            <a:r>
              <a:rPr lang="zh-TW" altLang="en-US" u="sng" dirty="0" smtClean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加</a:t>
            </a:r>
            <a:r>
              <a:rPr lang="zh-TW" altLang="en-US" u="sng" dirty="0">
                <a:solidFill>
                  <a:srgbClr val="FF0000"/>
                </a:solidFill>
                <a:latin typeface="Adobe 繁黑體 Std B" pitchFamily="34" charset="-120"/>
                <a:ea typeface="Adobe 繁黑體 Std B" pitchFamily="34" charset="-120"/>
              </a:rPr>
              <a:t>分祕笈；為鼓勵同學達成共學利他的精神，如果由工程倫理課程組員報告角色人物，電影文學課程組員報告能源議題則小組加分。</a:t>
            </a:r>
            <a:endParaRPr lang="en-US" altLang="zh-TW" u="sng" dirty="0">
              <a:solidFill>
                <a:srgbClr val="FF0000"/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7504" y="881276"/>
            <a:ext cx="41857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2400" u="sng" dirty="0">
                <a:solidFill>
                  <a:srgbClr val="F79646">
                    <a:lumMod val="75000"/>
                  </a:srgbClr>
                </a:solidFill>
                <a:latin typeface="Adobe 繁黑體 Std B" pitchFamily="34" charset="-120"/>
                <a:ea typeface="Adobe 繁黑體 Std B" pitchFamily="34" charset="-120"/>
              </a:rPr>
              <a:t>從</a:t>
            </a:r>
            <a:r>
              <a:rPr lang="en-US" altLang="zh-TW" sz="2400" u="sng" dirty="0">
                <a:solidFill>
                  <a:srgbClr val="F79646">
                    <a:lumMod val="75000"/>
                  </a:srgbClr>
                </a:solidFill>
                <a:latin typeface="Adobe 繁黑體 Std B" pitchFamily="34" charset="-120"/>
                <a:ea typeface="Adobe 繁黑體 Std B" pitchFamily="34" charset="-120"/>
              </a:rPr>
              <a:t>｢</a:t>
            </a:r>
            <a:r>
              <a:rPr lang="zh-TW" altLang="en-US" sz="2400" u="sng" dirty="0">
                <a:solidFill>
                  <a:srgbClr val="F79646">
                    <a:lumMod val="75000"/>
                  </a:srgbClr>
                </a:solidFill>
                <a:latin typeface="Adobe 繁黑體 Std B" pitchFamily="34" charset="-120"/>
                <a:ea typeface="Adobe 繁黑體 Std B" pitchFamily="34" charset="-120"/>
              </a:rPr>
              <a:t>穹頂之下</a:t>
            </a:r>
            <a:r>
              <a:rPr lang="en-US" altLang="zh-TW" sz="2400" u="sng" dirty="0">
                <a:solidFill>
                  <a:srgbClr val="F79646">
                    <a:lumMod val="75000"/>
                  </a:srgbClr>
                </a:solidFill>
                <a:latin typeface="Adobe 繁黑體 Std B" pitchFamily="34" charset="-120"/>
                <a:ea typeface="Adobe 繁黑體 Std B" pitchFamily="34" charset="-120"/>
              </a:rPr>
              <a:t>｣</a:t>
            </a:r>
            <a:r>
              <a:rPr lang="zh-TW" altLang="en-US" sz="2400" u="sng" dirty="0">
                <a:solidFill>
                  <a:srgbClr val="F79646">
                    <a:lumMod val="75000"/>
                  </a:srgbClr>
                </a:solidFill>
                <a:latin typeface="Adobe 繁黑體 Std B" pitchFamily="34" charset="-120"/>
                <a:ea typeface="Adobe 繁黑體 Std B" pitchFamily="34" charset="-120"/>
              </a:rPr>
              <a:t>電影看環境議題</a:t>
            </a:r>
            <a:endParaRPr lang="en-US" altLang="zh-TW" sz="2400" u="sng" dirty="0">
              <a:solidFill>
                <a:srgbClr val="F79646">
                  <a:lumMod val="75000"/>
                </a:srgbClr>
              </a:solidFill>
              <a:latin typeface="Adobe 繁黑體 Std B" pitchFamily="34" charset="-120"/>
              <a:ea typeface="Adobe 繁黑體 Std B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847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438</Words>
  <Application>Microsoft Office PowerPoint</Application>
  <PresentationFormat>如螢幕大小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LinFung</dc:creator>
  <cp:lastModifiedBy>LinFung</cp:lastModifiedBy>
  <cp:revision>33</cp:revision>
  <dcterms:created xsi:type="dcterms:W3CDTF">2015-10-23T07:56:59Z</dcterms:created>
  <dcterms:modified xsi:type="dcterms:W3CDTF">2015-10-29T07:32:00Z</dcterms:modified>
</cp:coreProperties>
</file>