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9" r:id="rId2"/>
    <p:sldId id="265" r:id="rId3"/>
    <p:sldId id="269" r:id="rId4"/>
    <p:sldId id="261" r:id="rId5"/>
    <p:sldId id="262" r:id="rId6"/>
    <p:sldId id="264" r:id="rId7"/>
    <p:sldId id="263" r:id="rId8"/>
    <p:sldId id="266" r:id="rId9"/>
    <p:sldId id="274" r:id="rId10"/>
    <p:sldId id="267" r:id="rId11"/>
    <p:sldId id="271" r:id="rId12"/>
    <p:sldId id="268"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D5DE"/>
    <a:srgbClr val="27D7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3" d="100"/>
          <a:sy n="93" d="100"/>
        </p:scale>
        <p:origin x="-130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投影片">
    <p:bg>
      <p:bgPr>
        <a:solidFill>
          <a:srgbClr val="20D5DE"/>
        </a:solidFill>
        <a:effectLst/>
      </p:bgPr>
    </p:bg>
    <p:spTree>
      <p:nvGrpSpPr>
        <p:cNvPr id="1" name=""/>
        <p:cNvGrpSpPr/>
        <p:nvPr/>
      </p:nvGrpSpPr>
      <p:grpSpPr>
        <a:xfrm>
          <a:off x="0" y="0"/>
          <a:ext cx="0" cy="0"/>
          <a:chOff x="0" y="0"/>
          <a:chExt cx="0" cy="0"/>
        </a:xfrm>
      </p:grpSpPr>
      <p:sp>
        <p:nvSpPr>
          <p:cNvPr id="8" name="平行四邊形 7"/>
          <p:cNvSpPr/>
          <p:nvPr userDrawn="1"/>
        </p:nvSpPr>
        <p:spPr>
          <a:xfrm rot="10543864" flipV="1">
            <a:off x="188914" y="540926"/>
            <a:ext cx="8643729" cy="5272324"/>
          </a:xfrm>
          <a:prstGeom prst="parallelogram">
            <a:avLst>
              <a:gd name="adj" fmla="val 596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梯形 12"/>
          <p:cNvSpPr/>
          <p:nvPr userDrawn="1"/>
        </p:nvSpPr>
        <p:spPr>
          <a:xfrm>
            <a:off x="708282" y="3726670"/>
            <a:ext cx="8416698" cy="2376264"/>
          </a:xfrm>
          <a:prstGeom prst="trapezoid">
            <a:avLst>
              <a:gd name="adj" fmla="val 1633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0645677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3131F9E-604E-4343-9F29-EF72E8231CAD}"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381136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4A8E1CE-37F8-4102-8DF9-852A0A51F293}"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1295985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3333F43-3E86-47E4-BFBB-2476D384E1C6}"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6030232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751663BA-01FC-4367-B6F3-ABB2645D55F1}" type="datetime4">
              <a:rPr lang="en-US" smtClean="0"/>
              <a:pPr/>
              <a:t>November 19, 2015</a:t>
            </a:fld>
            <a:endParaRPr lang="en-US" dirty="0"/>
          </a:p>
        </p:txBody>
      </p:sp>
      <p:sp>
        <p:nvSpPr>
          <p:cNvPr id="5" name="頁尾版面配置區 4"/>
          <p:cNvSpPr>
            <a:spLocks noGrp="1"/>
          </p:cNvSpPr>
          <p:nvPr>
            <p:ph type="ftr" sz="quarter" idx="11"/>
          </p:nvPr>
        </p:nvSpPr>
        <p:spPr/>
        <p:txBody>
          <a:bodyPr/>
          <a:lstStyle/>
          <a:p>
            <a:endParaRPr lang="en-US" dirty="0"/>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387544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79B19C71-EC74-44AF-B27E-FC7DC3C3A61D}"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917043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A5CDA29-3CBE-48EA-92AE-A996835462BA}" type="datetime4">
              <a:rPr lang="en-US" smtClean="0"/>
              <a:pPr/>
              <a:t>November 19, 2015</a:t>
            </a:fld>
            <a:endParaRPr lang="en-US"/>
          </a:p>
        </p:txBody>
      </p:sp>
      <p:sp>
        <p:nvSpPr>
          <p:cNvPr id="8" name="頁尾版面配置區 7"/>
          <p:cNvSpPr>
            <a:spLocks noGrp="1"/>
          </p:cNvSpPr>
          <p:nvPr>
            <p:ph type="ftr" sz="quarter" idx="11"/>
          </p:nvPr>
        </p:nvSpPr>
        <p:spPr/>
        <p:txBody>
          <a:bodyPr/>
          <a:lstStyle/>
          <a:p>
            <a:endParaRPr lang="en-US"/>
          </a:p>
        </p:txBody>
      </p:sp>
      <p:sp>
        <p:nvSpPr>
          <p:cNvPr id="9" name="投影片編號版面配置區 8"/>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1550541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29EC054-3869-4501-B163-1BBFDE8DCE04}" type="datetime4">
              <a:rPr lang="en-US" smtClean="0"/>
              <a:pPr/>
              <a:t>November 19, 2015</a:t>
            </a:fld>
            <a:endParaRPr lang="en-US"/>
          </a:p>
        </p:txBody>
      </p:sp>
      <p:sp>
        <p:nvSpPr>
          <p:cNvPr id="4" name="頁尾版面配置區 3"/>
          <p:cNvSpPr>
            <a:spLocks noGrp="1"/>
          </p:cNvSpPr>
          <p:nvPr>
            <p:ph type="ftr" sz="quarter" idx="11"/>
          </p:nvPr>
        </p:nvSpPr>
        <p:spPr/>
        <p:txBody>
          <a:bodyPr/>
          <a:lstStyle/>
          <a:p>
            <a:endParaRPr lang="en-US"/>
          </a:p>
        </p:txBody>
      </p:sp>
      <p:sp>
        <p:nvSpPr>
          <p:cNvPr id="5" name="投影片編號版面配置區 4"/>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45738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A63D831-56C1-49CF-8EF7-8B9A98402BCD}" type="datetime4">
              <a:rPr lang="en-US" smtClean="0"/>
              <a:pPr/>
              <a:t>November 19, 2015</a:t>
            </a:fld>
            <a:endParaRPr lang="en-US"/>
          </a:p>
        </p:txBody>
      </p:sp>
      <p:sp>
        <p:nvSpPr>
          <p:cNvPr id="3" name="頁尾版面配置區 2"/>
          <p:cNvSpPr>
            <a:spLocks noGrp="1"/>
          </p:cNvSpPr>
          <p:nvPr>
            <p:ph type="ftr" sz="quarter" idx="11"/>
          </p:nvPr>
        </p:nvSpPr>
        <p:spPr/>
        <p:txBody>
          <a:bodyPr/>
          <a:lstStyle/>
          <a:p>
            <a:endParaRPr lang="en-US"/>
          </a:p>
        </p:txBody>
      </p:sp>
      <p:sp>
        <p:nvSpPr>
          <p:cNvPr id="4" name="投影片編號版面配置區 3"/>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34766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EAD5615-7F4F-4584-84D5-CC95918C321F}"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75816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76EEA923-9BEE-48CE-9F28-5B525F399BAD}"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70299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0EFEE-2756-4A20-BF2A-63F0A94F99AC}" type="datetime4">
              <a:rPr lang="en-US" smtClean="0"/>
              <a:pPr/>
              <a:t>November 19, 2015</a:t>
            </a:fld>
            <a:endParaRPr lang="en-US" dirty="0"/>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2099883574"/>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07504" y="832350"/>
            <a:ext cx="8712968" cy="938719"/>
          </a:xfrm>
          <a:prstGeom prst="rect">
            <a:avLst/>
          </a:prstGeom>
        </p:spPr>
        <p:txBody>
          <a:bodyPr wrap="square">
            <a:spAutoFit/>
          </a:bodyPr>
          <a:lstStyle/>
          <a:p>
            <a:pPr lvl="0" algn="ctr">
              <a:lnSpc>
                <a:spcPct val="125000"/>
              </a:lnSpc>
            </a:pPr>
            <a:r>
              <a:rPr lang="zh-TW" altLang="en-US" sz="4400" b="1" dirty="0">
                <a:latin typeface="標楷體" pitchFamily="65" charset="-120"/>
                <a:ea typeface="標楷體" pitchFamily="65" charset="-120"/>
              </a:rPr>
              <a:t>從</a:t>
            </a:r>
            <a:r>
              <a:rPr lang="en-US" altLang="zh-TW" sz="4400" b="1" dirty="0">
                <a:latin typeface="標楷體" pitchFamily="65" charset="-120"/>
                <a:ea typeface="標楷體" pitchFamily="65" charset="-120"/>
              </a:rPr>
              <a:t>｢</a:t>
            </a:r>
            <a:r>
              <a:rPr lang="zh-TW" altLang="en-US" sz="4400" b="1" dirty="0">
                <a:latin typeface="標楷體" pitchFamily="65" charset="-120"/>
                <a:ea typeface="標楷體" pitchFamily="65" charset="-120"/>
              </a:rPr>
              <a:t>心靈勇氣</a:t>
            </a:r>
            <a:r>
              <a:rPr lang="en-US" altLang="zh-TW" sz="4400" b="1" dirty="0">
                <a:latin typeface="標楷體" pitchFamily="65" charset="-120"/>
                <a:ea typeface="標楷體" pitchFamily="65" charset="-120"/>
              </a:rPr>
              <a:t>｣</a:t>
            </a:r>
            <a:r>
              <a:rPr lang="zh-TW" altLang="en-US" sz="4400" b="1" dirty="0">
                <a:latin typeface="標楷體" pitchFamily="65" charset="-120"/>
                <a:ea typeface="標楷體" pitchFamily="65" charset="-120"/>
              </a:rPr>
              <a:t>電影看能源議題</a:t>
            </a:r>
            <a:endParaRPr lang="en-US" altLang="zh-TW" sz="4400" b="1" dirty="0">
              <a:latin typeface="標楷體" pitchFamily="65" charset="-120"/>
              <a:ea typeface="標楷體" pitchFamily="65" charset="-120"/>
            </a:endParaRPr>
          </a:p>
        </p:txBody>
      </p:sp>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090379"/>
            <a:ext cx="2626443" cy="3939663"/>
          </a:xfrm>
          <a:prstGeom prst="rect">
            <a:avLst/>
          </a:prstGeom>
          <a:ln>
            <a:noFill/>
          </a:ln>
          <a:effectLst>
            <a:softEdge rad="112500"/>
          </a:effectLst>
        </p:spPr>
      </p:pic>
      <p:sp>
        <p:nvSpPr>
          <p:cNvPr id="7" name="矩形 6"/>
          <p:cNvSpPr/>
          <p:nvPr/>
        </p:nvSpPr>
        <p:spPr>
          <a:xfrm>
            <a:off x="3718623" y="1916832"/>
            <a:ext cx="4463898" cy="5632311"/>
          </a:xfrm>
          <a:prstGeom prst="rect">
            <a:avLst/>
          </a:prstGeom>
        </p:spPr>
        <p:txBody>
          <a:bodyPr wrap="square">
            <a:spAutoFit/>
          </a:bodyPr>
          <a:lstStyle/>
          <a:p>
            <a:pPr lvl="0">
              <a:lnSpc>
                <a:spcPct val="125000"/>
              </a:lnSpc>
            </a:pPr>
            <a:r>
              <a:rPr lang="zh-TW" altLang="en-US" sz="2400" dirty="0" smtClean="0">
                <a:latin typeface="微軟正黑體" pitchFamily="34" charset="-120"/>
                <a:ea typeface="微軟正黑體" pitchFamily="34" charset="-120"/>
              </a:rPr>
              <a:t>課程</a:t>
            </a:r>
            <a:r>
              <a:rPr lang="zh-TW" altLang="en-US" sz="2400" dirty="0">
                <a:latin typeface="微軟正黑體" pitchFamily="34" charset="-120"/>
                <a:ea typeface="微軟正黑體" pitchFamily="34" charset="-120"/>
              </a:rPr>
              <a:t>：</a:t>
            </a:r>
            <a:r>
              <a:rPr lang="zh-TW" altLang="en-US" sz="2400" dirty="0" smtClean="0">
                <a:latin typeface="微軟正黑體" pitchFamily="34" charset="-120"/>
                <a:ea typeface="微軟正黑體" pitchFamily="34" charset="-120"/>
              </a:rPr>
              <a:t>工程與倫理、電影與文學</a:t>
            </a:r>
            <a:endParaRPr lang="en-US" altLang="zh-TW" sz="2400" dirty="0" smtClean="0">
              <a:latin typeface="微軟正黑體" pitchFamily="34" charset="-120"/>
              <a:ea typeface="微軟正黑體" pitchFamily="34" charset="-120"/>
            </a:endParaRPr>
          </a:p>
          <a:p>
            <a:pPr lvl="0">
              <a:lnSpc>
                <a:spcPct val="125000"/>
              </a:lnSpc>
            </a:pPr>
            <a:endParaRPr lang="en-US" altLang="zh-TW" sz="2400" dirty="0" smtClean="0">
              <a:latin typeface="微軟正黑體" pitchFamily="34" charset="-120"/>
              <a:ea typeface="微軟正黑體" pitchFamily="34" charset="-120"/>
            </a:endParaRPr>
          </a:p>
          <a:p>
            <a:pPr>
              <a:lnSpc>
                <a:spcPct val="125000"/>
              </a:lnSpc>
            </a:pPr>
            <a:r>
              <a:rPr lang="zh-TW" altLang="en-US" sz="2400" dirty="0" smtClean="0">
                <a:latin typeface="微軟正黑體" pitchFamily="34" charset="-120"/>
                <a:ea typeface="微軟正黑體" pitchFamily="34" charset="-120"/>
              </a:rPr>
              <a:t>自控</a:t>
            </a:r>
            <a:r>
              <a:rPr lang="zh-TW" altLang="en-US" sz="2400" dirty="0">
                <a:latin typeface="微軟正黑體" pitchFamily="34" charset="-120"/>
                <a:ea typeface="微軟正黑體" pitchFamily="34" charset="-120"/>
              </a:rPr>
              <a:t>三</a:t>
            </a:r>
            <a:r>
              <a:rPr lang="zh-TW" altLang="en-US" sz="2400" dirty="0" smtClean="0">
                <a:latin typeface="微軟正黑體" pitchFamily="34" charset="-120"/>
                <a:ea typeface="微軟正黑體" pitchFamily="34" charset="-120"/>
              </a:rPr>
              <a:t>甲：黃則宇</a:t>
            </a:r>
            <a:r>
              <a:rPr lang="en-US" altLang="zh-TW" sz="2400" dirty="0" smtClean="0">
                <a:latin typeface="微軟正黑體" pitchFamily="34" charset="-120"/>
                <a:ea typeface="微軟正黑體" pitchFamily="34" charset="-120"/>
              </a:rPr>
              <a:t>4A212047</a:t>
            </a:r>
          </a:p>
          <a:p>
            <a:pPr lvl="0">
              <a:lnSpc>
                <a:spcPct val="125000"/>
              </a:lnSpc>
            </a:pPr>
            <a:r>
              <a:rPr lang="zh-TW" altLang="en-US" sz="2400" dirty="0" smtClean="0">
                <a:latin typeface="微軟正黑體" pitchFamily="34" charset="-120"/>
                <a:ea typeface="微軟正黑體" pitchFamily="34" charset="-120"/>
              </a:rPr>
              <a:t>                    余承哲</a:t>
            </a:r>
            <a:r>
              <a:rPr lang="en-US" altLang="zh-TW" sz="2400" dirty="0" smtClean="0">
                <a:latin typeface="微軟正黑體" pitchFamily="34" charset="-120"/>
                <a:ea typeface="微軟正黑體" pitchFamily="34" charset="-120"/>
              </a:rPr>
              <a:t>4A212100</a:t>
            </a:r>
          </a:p>
          <a:p>
            <a:pPr lvl="0">
              <a:lnSpc>
                <a:spcPct val="125000"/>
              </a:lnSpc>
            </a:pPr>
            <a:r>
              <a:rPr lang="zh-TW" altLang="en-US" sz="2400" dirty="0" smtClean="0">
                <a:latin typeface="微軟正黑體" pitchFamily="34" charset="-120"/>
                <a:ea typeface="微軟正黑體" pitchFamily="34" charset="-120"/>
              </a:rPr>
              <a:t>                    吳佳澤</a:t>
            </a:r>
            <a:r>
              <a:rPr lang="en-US" altLang="zh-TW" sz="2400" dirty="0" smtClean="0">
                <a:latin typeface="微軟正黑體" pitchFamily="34" charset="-120"/>
                <a:ea typeface="微軟正黑體" pitchFamily="34" charset="-120"/>
              </a:rPr>
              <a:t>4A212901</a:t>
            </a:r>
          </a:p>
          <a:p>
            <a:pPr lvl="0">
              <a:lnSpc>
                <a:spcPct val="125000"/>
              </a:lnSpc>
            </a:pPr>
            <a:r>
              <a:rPr lang="zh-TW" altLang="en-US" sz="2400" dirty="0" smtClean="0">
                <a:latin typeface="微軟正黑體" pitchFamily="34" charset="-120"/>
                <a:ea typeface="微軟正黑體" pitchFamily="34" charset="-120"/>
              </a:rPr>
              <a:t>                    林甲寅</a:t>
            </a:r>
            <a:r>
              <a:rPr lang="en-US" altLang="zh-TW" sz="2400" dirty="0" smtClean="0">
                <a:latin typeface="微軟正黑體" pitchFamily="34" charset="-120"/>
                <a:ea typeface="微軟正黑體" pitchFamily="34" charset="-120"/>
              </a:rPr>
              <a:t>4A212025</a:t>
            </a:r>
          </a:p>
          <a:p>
            <a:pPr>
              <a:lnSpc>
                <a:spcPct val="125000"/>
              </a:lnSpc>
            </a:pPr>
            <a:r>
              <a:rPr lang="zh-TW" altLang="en-US" sz="2400" dirty="0" smtClean="0">
                <a:latin typeface="微軟正黑體" pitchFamily="34" charset="-120"/>
                <a:ea typeface="微軟正黑體" pitchFamily="34" charset="-120"/>
              </a:rPr>
              <a:t>    通</a:t>
            </a:r>
            <a:r>
              <a:rPr lang="zh-TW" altLang="en-US" sz="2400" dirty="0">
                <a:latin typeface="微軟正黑體" pitchFamily="34" charset="-120"/>
                <a:ea typeface="微軟正黑體" pitchFamily="34" charset="-120"/>
              </a:rPr>
              <a:t>識</a:t>
            </a:r>
            <a:r>
              <a:rPr lang="zh-TW" altLang="en-US" sz="2400" dirty="0" smtClean="0">
                <a:latin typeface="微軟正黑體" pitchFamily="34" charset="-120"/>
                <a:ea typeface="微軟正黑體" pitchFamily="34" charset="-120"/>
              </a:rPr>
              <a:t>課：林欣樺</a:t>
            </a:r>
            <a:r>
              <a:rPr lang="en-US" altLang="zh-TW" sz="2400" dirty="0" smtClean="0">
                <a:latin typeface="微軟正黑體" pitchFamily="34" charset="-120"/>
                <a:ea typeface="微軟正黑體" pitchFamily="34" charset="-120"/>
              </a:rPr>
              <a:t>4A4i0053</a:t>
            </a:r>
          </a:p>
          <a:p>
            <a:pPr>
              <a:lnSpc>
                <a:spcPct val="125000"/>
              </a:lnSpc>
            </a:pPr>
            <a:r>
              <a:rPr lang="zh-TW" altLang="en-US" sz="2400" dirty="0" smtClean="0">
                <a:latin typeface="微軟正黑體" pitchFamily="34" charset="-120"/>
                <a:ea typeface="微軟正黑體" pitchFamily="34" charset="-120"/>
              </a:rPr>
              <a:t>                    張智堯</a:t>
            </a:r>
            <a:r>
              <a:rPr lang="en-US" altLang="zh-TW" sz="2400" dirty="0" smtClean="0">
                <a:latin typeface="微軟正黑體" pitchFamily="34" charset="-120"/>
                <a:ea typeface="微軟正黑體" pitchFamily="34" charset="-120"/>
              </a:rPr>
              <a:t>4a452056</a:t>
            </a:r>
          </a:p>
          <a:p>
            <a:pPr>
              <a:lnSpc>
                <a:spcPct val="125000"/>
              </a:lnSpc>
            </a:pPr>
            <a:r>
              <a:rPr lang="zh-TW" altLang="en-US" sz="2400" dirty="0">
                <a:latin typeface="微軟正黑體" pitchFamily="34" charset="-120"/>
                <a:ea typeface="微軟正黑體" pitchFamily="34" charset="-120"/>
              </a:rPr>
              <a:t> </a:t>
            </a:r>
            <a:r>
              <a:rPr lang="zh-TW" altLang="en-US" sz="2400" dirty="0" smtClean="0">
                <a:latin typeface="微軟正黑體" pitchFamily="34" charset="-120"/>
                <a:ea typeface="微軟正黑體" pitchFamily="34" charset="-120"/>
              </a:rPr>
              <a:t>                   吳逸群</a:t>
            </a:r>
            <a:r>
              <a:rPr lang="en-US" altLang="zh-TW" sz="2400" dirty="0" smtClean="0">
                <a:latin typeface="微軟正黑體" pitchFamily="34" charset="-120"/>
                <a:ea typeface="微軟正黑體" pitchFamily="34" charset="-120"/>
              </a:rPr>
              <a:t>4a1j3052</a:t>
            </a:r>
          </a:p>
          <a:p>
            <a:pPr lvl="0">
              <a:lnSpc>
                <a:spcPct val="125000"/>
              </a:lnSpc>
            </a:pPr>
            <a:endParaRPr lang="en-US" altLang="zh-TW" sz="2400" dirty="0">
              <a:latin typeface="微軟正黑體" pitchFamily="34" charset="-120"/>
              <a:ea typeface="微軟正黑體" pitchFamily="34" charset="-120"/>
            </a:endParaRPr>
          </a:p>
          <a:p>
            <a:pPr lvl="0">
              <a:lnSpc>
                <a:spcPct val="125000"/>
              </a:lnSpc>
            </a:pPr>
            <a:endParaRPr lang="en-US" altLang="zh-TW" sz="2400" dirty="0">
              <a:latin typeface="微軟正黑體" pitchFamily="34" charset="-120"/>
              <a:ea typeface="微軟正黑體" pitchFamily="34" charset="-120"/>
            </a:endParaRPr>
          </a:p>
          <a:p>
            <a:pPr lvl="0">
              <a:lnSpc>
                <a:spcPct val="125000"/>
              </a:lnSpc>
            </a:pPr>
            <a:endParaRPr lang="en-US" altLang="zh-TW" sz="2400" dirty="0">
              <a:solidFill>
                <a:srgbClr val="F79646">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2404398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10</a:t>
            </a:fld>
            <a:endParaRPr lang="en-US"/>
          </a:p>
        </p:txBody>
      </p:sp>
      <p:sp>
        <p:nvSpPr>
          <p:cNvPr id="5" name="矩形 4"/>
          <p:cNvSpPr/>
          <p:nvPr/>
        </p:nvSpPr>
        <p:spPr>
          <a:xfrm>
            <a:off x="0" y="0"/>
            <a:ext cx="9144000" cy="722057"/>
          </a:xfrm>
          <a:prstGeom prst="rect">
            <a:avLst/>
          </a:prstGeom>
        </p:spPr>
        <p:txBody>
          <a:bodyPr wrap="square">
            <a:spAutoFit/>
          </a:bodyPr>
          <a:lstStyle/>
          <a:p>
            <a:pPr algn="ctr">
              <a:lnSpc>
                <a:spcPct val="125000"/>
              </a:lnSpc>
            </a:pPr>
            <a:r>
              <a:rPr lang="zh-TW" altLang="en-US" sz="3600" b="1" dirty="0">
                <a:latin typeface="Adobe 繁黑體 Std B"/>
                <a:ea typeface="標楷體" pitchFamily="65" charset="-120"/>
              </a:rPr>
              <a:t>以</a:t>
            </a:r>
            <a:r>
              <a:rPr lang="en-US" altLang="zh-TW" sz="3600" b="1" dirty="0">
                <a:latin typeface="Adobe 繁黑體 Std B"/>
                <a:ea typeface="標楷體" pitchFamily="65" charset="-120"/>
              </a:rPr>
              <a:t>｢</a:t>
            </a:r>
            <a:r>
              <a:rPr lang="zh-TW" altLang="en-US" sz="3600" b="1" dirty="0">
                <a:latin typeface="Adobe 繁黑體 Std B"/>
                <a:ea typeface="標楷體" pitchFamily="65" charset="-120"/>
              </a:rPr>
              <a:t>適當科技</a:t>
            </a:r>
            <a:r>
              <a:rPr lang="en-US" altLang="zh-TW" sz="3600" b="1" dirty="0" smtClean="0">
                <a:latin typeface="Adobe 繁黑體 Std B"/>
                <a:ea typeface="標楷體" pitchFamily="65" charset="-120"/>
              </a:rPr>
              <a:t>｣</a:t>
            </a:r>
            <a:r>
              <a:rPr lang="zh-TW" altLang="en-US" sz="3600" b="1" dirty="0" smtClean="0">
                <a:latin typeface="Adobe 繁黑體 Std B"/>
                <a:ea typeface="標楷體" pitchFamily="65" charset="-120"/>
              </a:rPr>
              <a:t>看</a:t>
            </a:r>
            <a:r>
              <a:rPr lang="zh-TW" altLang="en-US" sz="3600" b="1" dirty="0">
                <a:latin typeface="Adobe 繁黑體 Std B"/>
                <a:ea typeface="標楷體" pitchFamily="65" charset="-120"/>
              </a:rPr>
              <a:t>電影內所表達的</a:t>
            </a:r>
            <a:r>
              <a:rPr lang="zh-TW" altLang="en-US" sz="3600" b="1" dirty="0" smtClean="0">
                <a:latin typeface="Adobe 繁黑體 Std B"/>
                <a:ea typeface="標楷體" pitchFamily="65" charset="-120"/>
              </a:rPr>
              <a:t>能源議題</a:t>
            </a:r>
            <a:endParaRPr lang="en-US" altLang="zh-TW" sz="3600" b="1" dirty="0">
              <a:latin typeface="Adobe 繁黑體 Std B"/>
              <a:ea typeface="標楷體" pitchFamily="65" charset="-120"/>
            </a:endParaRPr>
          </a:p>
        </p:txBody>
      </p:sp>
      <p:sp>
        <p:nvSpPr>
          <p:cNvPr id="6" name="矩形 5"/>
          <p:cNvSpPr/>
          <p:nvPr/>
        </p:nvSpPr>
        <p:spPr>
          <a:xfrm>
            <a:off x="359532" y="908720"/>
            <a:ext cx="8424936" cy="4893647"/>
          </a:xfrm>
          <a:prstGeom prst="rect">
            <a:avLst/>
          </a:prstGeom>
        </p:spPr>
        <p:txBody>
          <a:bodyPr wrap="square">
            <a:spAutoFit/>
          </a:bodyPr>
          <a:lstStyle/>
          <a:p>
            <a:r>
              <a:rPr lang="zh-TW" altLang="zh-TW" sz="2400" dirty="0">
                <a:latin typeface="微軟正黑體" pitchFamily="34" charset="-120"/>
                <a:ea typeface="微軟正黑體" pitchFamily="34" charset="-120"/>
              </a:rPr>
              <a:t>石化燃料包括煤、石油和</a:t>
            </a:r>
            <a:r>
              <a:rPr lang="zh-TW" altLang="zh-TW" sz="2400" b="1" dirty="0">
                <a:latin typeface="微軟正黑體" pitchFamily="34" charset="-120"/>
                <a:ea typeface="微軟正黑體" pitchFamily="34" charset="-120"/>
              </a:rPr>
              <a:t>天然氣</a:t>
            </a:r>
            <a:r>
              <a:rPr lang="zh-TW" altLang="zh-TW" sz="2400" dirty="0">
                <a:latin typeface="微軟正黑體" pitchFamily="34" charset="-120"/>
                <a:ea typeface="微軟正黑體" pitchFamily="34" charset="-120"/>
              </a:rPr>
              <a:t>，這三樣的存量都在日益減少，而造成了全面的恐慌。伴隨而來的是價格上漲，影響了生活的開支。然而</a:t>
            </a:r>
            <a:r>
              <a:rPr lang="zh-TW" altLang="zh-TW" sz="2400" b="1" dirty="0">
                <a:latin typeface="微軟正黑體" pitchFamily="34" charset="-120"/>
                <a:ea typeface="微軟正黑體" pitchFamily="34" charset="-120"/>
              </a:rPr>
              <a:t>頁岩氣（</a:t>
            </a:r>
            <a:r>
              <a:rPr lang="en-US" altLang="zh-TW" sz="2400" b="1" dirty="0">
                <a:latin typeface="微軟正黑體" pitchFamily="34" charset="-120"/>
                <a:ea typeface="微軟正黑體" pitchFamily="34" charset="-120"/>
              </a:rPr>
              <a:t>shale gas</a:t>
            </a:r>
            <a:r>
              <a:rPr lang="zh-TW" altLang="zh-TW" sz="2400" b="1" dirty="0">
                <a:latin typeface="微軟正黑體" pitchFamily="34" charset="-120"/>
                <a:ea typeface="微軟正黑體" pitchFamily="34" charset="-120"/>
              </a:rPr>
              <a:t>）</a:t>
            </a:r>
            <a:r>
              <a:rPr lang="zh-TW" altLang="zh-TW" sz="2400" dirty="0">
                <a:latin typeface="微軟正黑體" pitchFamily="34" charset="-120"/>
                <a:ea typeface="微軟正黑體" pitchFamily="34" charset="-120"/>
              </a:rPr>
              <a:t>的發現，舒緩了部份能源枯竭的焦慮。</a:t>
            </a:r>
            <a:r>
              <a:rPr lang="zh-TW" altLang="zh-TW" sz="2400" b="1" u="sng" dirty="0">
                <a:latin typeface="微軟正黑體" pitchFamily="34" charset="-120"/>
                <a:ea typeface="微軟正黑體" pitchFamily="34" charset="-120"/>
              </a:rPr>
              <a:t>天然氣</a:t>
            </a:r>
            <a:r>
              <a:rPr lang="zh-TW" altLang="zh-TW" sz="2400" u="sng" dirty="0">
                <a:latin typeface="微軟正黑體" pitchFamily="34" charset="-120"/>
                <a:ea typeface="微軟正黑體" pitchFamily="34" charset="-120"/>
              </a:rPr>
              <a:t>不但產生二氧化碳之量是煤的一半，其他溫室氣體的產生量更是微不足道。</a:t>
            </a:r>
            <a:r>
              <a:rPr lang="zh-TW" altLang="zh-TW" sz="2400" dirty="0">
                <a:solidFill>
                  <a:srgbClr val="FF0000"/>
                </a:solidFill>
                <a:latin typeface="微軟正黑體" pitchFamily="34" charset="-120"/>
                <a:ea typeface="微軟正黑體" pitchFamily="34" charset="-120"/>
              </a:rPr>
              <a:t>對緩和全球氣溫上升有積極正面作用</a:t>
            </a:r>
            <a:r>
              <a:rPr lang="zh-TW" altLang="zh-TW" sz="2400" dirty="0">
                <a:latin typeface="微軟正黑體" pitchFamily="34" charset="-120"/>
                <a:ea typeface="微軟正黑體" pitchFamily="34" charset="-120"/>
              </a:rPr>
              <a:t>。不過煤的最大優點是價格便宜，所以各國火力發電仍以燒煤為主。</a:t>
            </a:r>
            <a:r>
              <a:rPr lang="zh-TW" altLang="zh-TW" sz="2400" b="1" u="sng" dirty="0">
                <a:latin typeface="微軟正黑體" pitchFamily="34" charset="-120"/>
                <a:ea typeface="微軟正黑體" pitchFamily="34" charset="-120"/>
              </a:rPr>
              <a:t>頁岩氣</a:t>
            </a:r>
            <a:r>
              <a:rPr lang="zh-TW" altLang="zh-TW" sz="2400" u="sng" dirty="0">
                <a:latin typeface="微軟正黑體" pitchFamily="34" charset="-120"/>
                <a:ea typeface="微軟正黑體" pitchFamily="34" charset="-120"/>
              </a:rPr>
              <a:t>的量產有使原比石油便宜的</a:t>
            </a:r>
            <a:r>
              <a:rPr lang="zh-TW" altLang="zh-TW" sz="2400" b="1" u="sng" dirty="0">
                <a:latin typeface="微軟正黑體" pitchFamily="34" charset="-120"/>
                <a:ea typeface="微軟正黑體" pitchFamily="34" charset="-120"/>
              </a:rPr>
              <a:t>天然氣</a:t>
            </a:r>
            <a:r>
              <a:rPr lang="zh-TW" altLang="zh-TW" sz="2400" u="sng" dirty="0">
                <a:latin typeface="微軟正黑體" pitchFamily="34" charset="-120"/>
                <a:ea typeface="微軟正黑體" pitchFamily="34" charset="-120"/>
              </a:rPr>
              <a:t>價格再下降的潛力</a:t>
            </a:r>
            <a:r>
              <a:rPr lang="zh-TW" altLang="zh-TW" sz="2400" dirty="0">
                <a:latin typeface="微軟正黑體" pitchFamily="34" charset="-120"/>
                <a:ea typeface="微軟正黑體" pitchFamily="34" charset="-120"/>
              </a:rPr>
              <a:t>，</a:t>
            </a:r>
            <a:r>
              <a:rPr lang="zh-TW" altLang="zh-TW" sz="2400" dirty="0">
                <a:solidFill>
                  <a:srgbClr val="FF0000"/>
                </a:solidFill>
                <a:latin typeface="微軟正黑體" pitchFamily="34" charset="-120"/>
                <a:ea typeface="微軟正黑體" pitchFamily="34" charset="-120"/>
              </a:rPr>
              <a:t>比如說美國</a:t>
            </a:r>
            <a:r>
              <a:rPr lang="zh-TW" altLang="zh-TW" sz="2400" b="1" dirty="0">
                <a:solidFill>
                  <a:srgbClr val="FF0000"/>
                </a:solidFill>
                <a:latin typeface="微軟正黑體" pitchFamily="34" charset="-120"/>
                <a:ea typeface="微軟正黑體" pitchFamily="34" charset="-120"/>
              </a:rPr>
              <a:t>天然氣</a:t>
            </a:r>
            <a:r>
              <a:rPr lang="zh-TW" altLang="zh-TW" sz="2400" dirty="0">
                <a:solidFill>
                  <a:srgbClr val="FF0000"/>
                </a:solidFill>
                <a:latin typeface="微軟正黑體" pitchFamily="34" charset="-120"/>
                <a:ea typeface="微軟正黑體" pitchFamily="34" charset="-120"/>
              </a:rPr>
              <a:t>的價格已下降約</a:t>
            </a:r>
            <a:r>
              <a:rPr lang="en-US" altLang="zh-TW" sz="2400" dirty="0">
                <a:solidFill>
                  <a:srgbClr val="FF0000"/>
                </a:solidFill>
                <a:latin typeface="微軟正黑體" pitchFamily="34" charset="-120"/>
                <a:ea typeface="微軟正黑體" pitchFamily="34" charset="-120"/>
              </a:rPr>
              <a:t>50</a:t>
            </a:r>
            <a:r>
              <a:rPr lang="zh-TW" altLang="zh-TW" sz="2400" dirty="0">
                <a:solidFill>
                  <a:srgbClr val="FF0000"/>
                </a:solidFill>
                <a:latin typeface="微軟正黑體" pitchFamily="34" charset="-120"/>
                <a:ea typeface="微軟正黑體" pitchFamily="34" charset="-120"/>
              </a:rPr>
              <a:t>％</a:t>
            </a:r>
            <a:r>
              <a:rPr lang="zh-TW" altLang="zh-TW" sz="2400" dirty="0">
                <a:latin typeface="微軟正黑體" pitchFamily="34" charset="-120"/>
                <a:ea typeface="微軟正黑體" pitchFamily="34" charset="-120"/>
              </a:rPr>
              <a:t>，現在和煤的價格已經逆轉了，只是所佔的比重仍比煤少得多。在電影中對小鎮來講是真的需要一些能源的開發維持經濟的發展，才能夠讓小鎮不會面臨滅亡的危機，但是如果真的要開發天然氣也</a:t>
            </a:r>
            <a:r>
              <a:rPr lang="zh-TW" altLang="zh-TW" sz="2400" b="1" u="sng" dirty="0">
                <a:latin typeface="微軟正黑體" pitchFamily="34" charset="-120"/>
                <a:ea typeface="微軟正黑體" pitchFamily="34" charset="-120"/>
              </a:rPr>
              <a:t>必須要注意</a:t>
            </a:r>
            <a:r>
              <a:rPr lang="zh-TW" altLang="zh-TW" sz="2400" b="1" u="sng" dirty="0">
                <a:solidFill>
                  <a:srgbClr val="FF0000"/>
                </a:solidFill>
                <a:latin typeface="微軟正黑體" pitchFamily="34" charset="-120"/>
                <a:ea typeface="微軟正黑體" pitchFamily="34" charset="-120"/>
              </a:rPr>
              <a:t>安全</a:t>
            </a:r>
            <a:r>
              <a:rPr lang="zh-TW" altLang="zh-TW" sz="2400" b="1" u="sng" dirty="0">
                <a:latin typeface="微軟正黑體" pitchFamily="34" charset="-120"/>
                <a:ea typeface="微軟正黑體" pitchFamily="34" charset="-120"/>
              </a:rPr>
              <a:t>的考量</a:t>
            </a:r>
            <a:r>
              <a:rPr lang="zh-TW" altLang="zh-TW" sz="2400" dirty="0">
                <a:latin typeface="微軟正黑體" pitchFamily="34" charset="-120"/>
                <a:ea typeface="微軟正黑體" pitchFamily="34" charset="-120"/>
              </a:rPr>
              <a:t>，還有</a:t>
            </a:r>
            <a:r>
              <a:rPr lang="zh-TW" altLang="zh-TW" sz="2400" b="1" dirty="0">
                <a:solidFill>
                  <a:srgbClr val="FF0000"/>
                </a:solidFill>
                <a:latin typeface="微軟正黑體" pitchFamily="34" charset="-120"/>
                <a:ea typeface="微軟正黑體" pitchFamily="34" charset="-120"/>
              </a:rPr>
              <a:t>按時檢查</a:t>
            </a:r>
            <a:r>
              <a:rPr lang="zh-TW" altLang="zh-TW" sz="2400" dirty="0">
                <a:latin typeface="微軟正黑體" pitchFamily="34" charset="-120"/>
                <a:ea typeface="微軟正黑體" pitchFamily="34" charset="-120"/>
              </a:rPr>
              <a:t>並且注意是否有爆炸的疑慮。</a:t>
            </a:r>
          </a:p>
        </p:txBody>
      </p:sp>
    </p:spTree>
    <p:extLst>
      <p:ext uri="{BB962C8B-B14F-4D97-AF65-F5344CB8AC3E}">
        <p14:creationId xmlns:p14="http://schemas.microsoft.com/office/powerpoint/2010/main" val="3747166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11</a:t>
            </a:fld>
            <a:endParaRPr lang="en-US"/>
          </a:p>
        </p:txBody>
      </p:sp>
      <p:graphicFrame>
        <p:nvGraphicFramePr>
          <p:cNvPr id="5" name="表格 4"/>
          <p:cNvGraphicFramePr>
            <a:graphicFrameLocks noGrp="1"/>
          </p:cNvGraphicFramePr>
          <p:nvPr>
            <p:extLst>
              <p:ext uri="{D42A27DB-BD31-4B8C-83A1-F6EECF244321}">
                <p14:modId xmlns:p14="http://schemas.microsoft.com/office/powerpoint/2010/main" val="1053149227"/>
              </p:ext>
            </p:extLst>
          </p:nvPr>
        </p:nvGraphicFramePr>
        <p:xfrm>
          <a:off x="611560" y="404664"/>
          <a:ext cx="7920880" cy="5570247"/>
        </p:xfrm>
        <a:graphic>
          <a:graphicData uri="http://schemas.openxmlformats.org/drawingml/2006/table">
            <a:tbl>
              <a:tblPr firstRow="1" bandRow="1">
                <a:tableStyleId>{5940675A-B579-460E-94D1-54222C63F5DA}</a:tableStyleId>
              </a:tblPr>
              <a:tblGrid>
                <a:gridCol w="1980220"/>
                <a:gridCol w="2941492"/>
                <a:gridCol w="2999168"/>
              </a:tblGrid>
              <a:tr h="887609">
                <a:tc>
                  <a:txBody>
                    <a:bodyPr/>
                    <a:lstStyle/>
                    <a:p>
                      <a:endParaRPr lang="zh-TW" altLang="en-US" sz="2200" kern="1200" dirty="0">
                        <a:solidFill>
                          <a:schemeClr val="tx1"/>
                        </a:solidFill>
                        <a:latin typeface="微軟正黑體" pitchFamily="34" charset="-120"/>
                        <a:ea typeface="微軟正黑體" pitchFamily="34" charset="-120"/>
                        <a:cs typeface="+mn-cs"/>
                      </a:endParaRPr>
                    </a:p>
                  </a:txBody>
                  <a:tcPr>
                    <a:lnTlToBr w="12700" cap="flat" cmpd="sng" algn="ctr">
                      <a:solidFill>
                        <a:schemeClr val="tx1"/>
                      </a:solidFill>
                      <a:prstDash val="solid"/>
                      <a:round/>
                      <a:headEnd type="none" w="med" len="med"/>
                      <a:tailEnd type="none" w="med" len="med"/>
                    </a:lnTlToBr>
                  </a:tcPr>
                </a:tc>
                <a:tc>
                  <a:txBody>
                    <a:bodyPr/>
                    <a:lstStyle/>
                    <a:p>
                      <a:pPr algn="ctr">
                        <a:lnSpc>
                          <a:spcPct val="200000"/>
                        </a:lnSpc>
                      </a:pPr>
                      <a:r>
                        <a:rPr lang="zh-TW" altLang="en-US" sz="2200" dirty="0" smtClean="0">
                          <a:latin typeface="微軟正黑體" pitchFamily="34" charset="-120"/>
                          <a:ea typeface="微軟正黑體" pitchFamily="34" charset="-120"/>
                        </a:rPr>
                        <a:t>優點 </a:t>
                      </a:r>
                      <a:endParaRPr lang="zh-TW" altLang="en-US" sz="2200" dirty="0">
                        <a:latin typeface="微軟正黑體" pitchFamily="34" charset="-120"/>
                        <a:ea typeface="微軟正黑體" pitchFamily="34" charset="-120"/>
                      </a:endParaRPr>
                    </a:p>
                  </a:txBody>
                  <a:tcPr/>
                </a:tc>
                <a:tc>
                  <a:txBody>
                    <a:bodyPr/>
                    <a:lstStyle/>
                    <a:p>
                      <a:pPr algn="ctr">
                        <a:lnSpc>
                          <a:spcPct val="200000"/>
                        </a:lnSpc>
                      </a:pPr>
                      <a:r>
                        <a:rPr lang="zh-TW" altLang="en-US" sz="2200" dirty="0" smtClean="0">
                          <a:latin typeface="微軟正黑體" pitchFamily="34" charset="-120"/>
                          <a:ea typeface="微軟正黑體" pitchFamily="34" charset="-120"/>
                        </a:rPr>
                        <a:t>缺點</a:t>
                      </a:r>
                      <a:endParaRPr lang="zh-TW" altLang="en-US" sz="2200" dirty="0">
                        <a:latin typeface="微軟正黑體" pitchFamily="34" charset="-120"/>
                        <a:ea typeface="微軟正黑體" pitchFamily="34" charset="-120"/>
                      </a:endParaRPr>
                    </a:p>
                  </a:txBody>
                  <a:tcPr/>
                </a:tc>
              </a:tr>
              <a:tr h="2138193">
                <a:tc>
                  <a:txBody>
                    <a:bodyPr/>
                    <a:lstStyle/>
                    <a:p>
                      <a:pPr algn="ctr">
                        <a:lnSpc>
                          <a:spcPct val="400000"/>
                        </a:lnSpc>
                      </a:pPr>
                      <a:r>
                        <a:rPr lang="zh-TW" altLang="en-US" sz="2200" dirty="0" smtClean="0">
                          <a:latin typeface="微軟正黑體" pitchFamily="34" charset="-120"/>
                          <a:ea typeface="微軟正黑體" pitchFamily="34" charset="-120"/>
                        </a:rPr>
                        <a:t>開採天然氣</a:t>
                      </a:r>
                      <a:endParaRPr lang="zh-TW" altLang="en-US" sz="2200" dirty="0">
                        <a:latin typeface="微軟正黑體" pitchFamily="34" charset="-120"/>
                        <a:ea typeface="微軟正黑體" pitchFamily="34" charset="-120"/>
                      </a:endParaRPr>
                    </a:p>
                  </a:txBody>
                  <a:tcPr/>
                </a:tc>
                <a:tc>
                  <a:txBody>
                    <a:bodyPr/>
                    <a:lstStyle/>
                    <a:p>
                      <a:pPr marL="342900" lvl="0" indent="-342900">
                        <a:lnSpc>
                          <a:spcPct val="20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增加經濟效益。</a:t>
                      </a:r>
                    </a:p>
                    <a:p>
                      <a:pPr marL="342900" lvl="0" indent="-342900">
                        <a:lnSpc>
                          <a:spcPct val="20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提供工作機會。</a:t>
                      </a:r>
                    </a:p>
                    <a:p>
                      <a:pPr marL="342900" lvl="0" indent="-342900">
                        <a:lnSpc>
                          <a:spcPct val="20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獲得較乾淨能源。</a:t>
                      </a:r>
                      <a:endParaRPr lang="zh-TW" altLang="zh-TW" sz="2200" kern="1200" dirty="0">
                        <a:solidFill>
                          <a:schemeClr val="tx1"/>
                        </a:solidFill>
                        <a:effectLst/>
                        <a:latin typeface="微軟正黑體" pitchFamily="34" charset="-120"/>
                        <a:ea typeface="微軟正黑體" pitchFamily="34" charset="-120"/>
                        <a:cs typeface="+mn-cs"/>
                      </a:endParaRPr>
                    </a:p>
                  </a:txBody>
                  <a:tcPr/>
                </a:tc>
                <a:tc>
                  <a:txBody>
                    <a:bodyPr/>
                    <a:lstStyle/>
                    <a:p>
                      <a:pPr marL="342900" lvl="0" indent="-342900">
                        <a:lnSpc>
                          <a:spcPct val="20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施工管線破裂帶來災害。</a:t>
                      </a:r>
                      <a:endParaRPr lang="zh-TW" altLang="zh-TW" sz="2200" kern="1200" dirty="0">
                        <a:solidFill>
                          <a:schemeClr val="tx1"/>
                        </a:solidFill>
                        <a:effectLst/>
                        <a:latin typeface="微軟正黑體" pitchFamily="34" charset="-120"/>
                        <a:ea typeface="微軟正黑體" pitchFamily="34" charset="-120"/>
                        <a:cs typeface="+mn-cs"/>
                      </a:endParaRPr>
                    </a:p>
                  </a:txBody>
                  <a:tcPr/>
                </a:tc>
              </a:tr>
              <a:tr h="2230781">
                <a:tc>
                  <a:txBody>
                    <a:bodyPr/>
                    <a:lstStyle/>
                    <a:p>
                      <a:pPr algn="ctr">
                        <a:lnSpc>
                          <a:spcPct val="250000"/>
                        </a:lnSpc>
                      </a:pPr>
                      <a:endParaRPr lang="en-US" altLang="zh-TW" sz="2200" dirty="0" smtClean="0">
                        <a:latin typeface="微軟正黑體" pitchFamily="34" charset="-120"/>
                        <a:ea typeface="微軟正黑體" pitchFamily="34" charset="-120"/>
                      </a:endParaRPr>
                    </a:p>
                    <a:p>
                      <a:pPr algn="ctr">
                        <a:lnSpc>
                          <a:spcPct val="200000"/>
                        </a:lnSpc>
                      </a:pPr>
                      <a:r>
                        <a:rPr lang="zh-TW" altLang="en-US" sz="2200" dirty="0" smtClean="0">
                          <a:latin typeface="微軟正黑體" pitchFamily="34" charset="-120"/>
                          <a:ea typeface="微軟正黑體" pitchFamily="34" charset="-120"/>
                        </a:rPr>
                        <a:t>不開採天然氣</a:t>
                      </a:r>
                      <a:endParaRPr lang="zh-TW" altLang="en-US" sz="2200" dirty="0">
                        <a:latin typeface="微軟正黑體" pitchFamily="34" charset="-120"/>
                        <a:ea typeface="微軟正黑體" pitchFamily="34" charset="-120"/>
                      </a:endParaRPr>
                    </a:p>
                  </a:txBody>
                  <a:tcPr/>
                </a:tc>
                <a:tc>
                  <a:txBody>
                    <a:bodyPr/>
                    <a:lstStyle/>
                    <a:p>
                      <a:pPr marL="342900" lvl="0" indent="-342900">
                        <a:lnSpc>
                          <a:spcPct val="15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不用擔心開採災害。</a:t>
                      </a:r>
                      <a:endParaRPr lang="en-US" altLang="zh-TW" sz="2200" kern="1200" dirty="0" smtClean="0">
                        <a:solidFill>
                          <a:schemeClr val="tx1"/>
                        </a:solidFill>
                        <a:effectLst/>
                        <a:latin typeface="微軟正黑體" pitchFamily="34" charset="-120"/>
                        <a:ea typeface="微軟正黑體" pitchFamily="34" charset="-120"/>
                        <a:cs typeface="+mn-cs"/>
                      </a:endParaRPr>
                    </a:p>
                    <a:p>
                      <a:pPr marL="342900" lvl="0" indent="-342900">
                        <a:lnSpc>
                          <a:spcPct val="15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免於環境汙染。</a:t>
                      </a:r>
                      <a:endParaRPr lang="zh-TW" altLang="zh-TW" sz="2200" kern="1200" dirty="0">
                        <a:solidFill>
                          <a:schemeClr val="tx1"/>
                        </a:solidFill>
                        <a:effectLst/>
                        <a:latin typeface="微軟正黑體" pitchFamily="34" charset="-120"/>
                        <a:ea typeface="微軟正黑體" pitchFamily="34" charset="-120"/>
                        <a:cs typeface="+mn-cs"/>
                      </a:endParaRPr>
                    </a:p>
                  </a:txBody>
                  <a:tcPr/>
                </a:tc>
                <a:tc>
                  <a:txBody>
                    <a:bodyPr/>
                    <a:lstStyle/>
                    <a:p>
                      <a:pPr marL="342900" lvl="0" indent="-342900">
                        <a:lnSpc>
                          <a:spcPct val="15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無法改善小鎮萎靡的經濟。</a:t>
                      </a:r>
                    </a:p>
                    <a:p>
                      <a:pPr marL="342900" indent="-342900">
                        <a:lnSpc>
                          <a:spcPct val="150000"/>
                        </a:lnSpc>
                        <a:buFont typeface="+mj-lt"/>
                        <a:buAutoNum type="arabicPeriod"/>
                      </a:pPr>
                      <a:r>
                        <a:rPr lang="zh-TW" altLang="zh-TW" sz="2200" kern="1200" dirty="0" smtClean="0">
                          <a:solidFill>
                            <a:schemeClr val="tx1"/>
                          </a:solidFill>
                          <a:effectLst/>
                          <a:latin typeface="微軟正黑體" pitchFamily="34" charset="-120"/>
                          <a:ea typeface="微軟正黑體" pitchFamily="34" charset="-120"/>
                          <a:cs typeface="+mn-cs"/>
                        </a:rPr>
                        <a:t>沒有天然氣就只能用煤炭，</a:t>
                      </a:r>
                      <a:r>
                        <a:rPr lang="zh-TW" altLang="en-US" sz="2200" kern="1200" dirty="0" smtClean="0">
                          <a:solidFill>
                            <a:schemeClr val="tx1"/>
                          </a:solidFill>
                          <a:effectLst/>
                          <a:latin typeface="微軟正黑體" pitchFamily="34" charset="-120"/>
                          <a:ea typeface="微軟正黑體" pitchFamily="34" charset="-120"/>
                          <a:cs typeface="+mn-cs"/>
                        </a:rPr>
                        <a:t>會</a:t>
                      </a:r>
                      <a:r>
                        <a:rPr lang="zh-TW" altLang="zh-TW" sz="2200" kern="1200" dirty="0" smtClean="0">
                          <a:solidFill>
                            <a:schemeClr val="tx1"/>
                          </a:solidFill>
                          <a:effectLst/>
                          <a:latin typeface="微軟正黑體" pitchFamily="34" charset="-120"/>
                          <a:ea typeface="微軟正黑體" pitchFamily="34" charset="-120"/>
                          <a:cs typeface="+mn-cs"/>
                        </a:rPr>
                        <a:t>帶來更多環境汙染。</a:t>
                      </a:r>
                      <a:endParaRPr lang="zh-TW" altLang="en-US" sz="2200" dirty="0">
                        <a:latin typeface="微軟正黑體" pitchFamily="34" charset="-120"/>
                        <a:ea typeface="微軟正黑體" pitchFamily="34" charset="-120"/>
                      </a:endParaRPr>
                    </a:p>
                  </a:txBody>
                  <a:tcPr/>
                </a:tc>
              </a:tr>
            </a:tbl>
          </a:graphicData>
        </a:graphic>
      </p:graphicFrame>
    </p:spTree>
    <p:extLst>
      <p:ext uri="{BB962C8B-B14F-4D97-AF65-F5344CB8AC3E}">
        <p14:creationId xmlns:p14="http://schemas.microsoft.com/office/powerpoint/2010/main" val="9950632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12</a:t>
            </a:fld>
            <a:endParaRPr lang="en-US"/>
          </a:p>
        </p:txBody>
      </p:sp>
      <p:sp>
        <p:nvSpPr>
          <p:cNvPr id="6" name="矩形 5"/>
          <p:cNvSpPr/>
          <p:nvPr/>
        </p:nvSpPr>
        <p:spPr>
          <a:xfrm>
            <a:off x="0" y="116632"/>
            <a:ext cx="9144000" cy="646331"/>
          </a:xfrm>
          <a:prstGeom prst="rect">
            <a:avLst/>
          </a:prstGeom>
        </p:spPr>
        <p:txBody>
          <a:bodyPr wrap="square">
            <a:spAutoFit/>
          </a:bodyPr>
          <a:lstStyle/>
          <a:p>
            <a:pPr algn="ctr"/>
            <a:r>
              <a:rPr lang="zh-TW" altLang="en-US" sz="3600" b="1" dirty="0">
                <a:latin typeface="Adobe 繁黑體 Std B"/>
                <a:ea typeface="標楷體" pitchFamily="65" charset="-120"/>
              </a:rPr>
              <a:t>以</a:t>
            </a:r>
            <a:r>
              <a:rPr lang="en-US" altLang="zh-TW" sz="3600" b="1" dirty="0" smtClean="0">
                <a:latin typeface="Adobe 繁黑體 Std B"/>
                <a:ea typeface="標楷體" pitchFamily="65" charset="-120"/>
              </a:rPr>
              <a:t>｢</a:t>
            </a:r>
            <a:r>
              <a:rPr lang="zh-TW" altLang="en-US" sz="3600" b="1" dirty="0">
                <a:latin typeface="Adobe 繁黑體 Std B"/>
                <a:ea typeface="標楷體" pitchFamily="65" charset="-120"/>
              </a:rPr>
              <a:t>風險評估</a:t>
            </a:r>
            <a:r>
              <a:rPr lang="en-US" altLang="zh-TW" sz="3600" b="1" dirty="0" smtClean="0">
                <a:latin typeface="Adobe 繁黑體 Std B"/>
                <a:ea typeface="標楷體" pitchFamily="65" charset="-120"/>
              </a:rPr>
              <a:t>｣</a:t>
            </a:r>
            <a:r>
              <a:rPr lang="zh-TW" altLang="en-US" sz="3600" b="1" dirty="0" smtClean="0">
                <a:latin typeface="Adobe 繁黑體 Std B"/>
                <a:ea typeface="標楷體" pitchFamily="65" charset="-120"/>
              </a:rPr>
              <a:t>看</a:t>
            </a:r>
            <a:r>
              <a:rPr lang="zh-TW" altLang="en-US" sz="3600" b="1" dirty="0">
                <a:latin typeface="Adobe 繁黑體 Std B"/>
                <a:ea typeface="標楷體" pitchFamily="65" charset="-120"/>
              </a:rPr>
              <a:t>電影內所表達的</a:t>
            </a:r>
            <a:r>
              <a:rPr lang="zh-TW" altLang="en-US" sz="3600" b="1" dirty="0" smtClean="0">
                <a:latin typeface="Adobe 繁黑體 Std B"/>
                <a:ea typeface="標楷體" pitchFamily="65" charset="-120"/>
              </a:rPr>
              <a:t>能源議題</a:t>
            </a:r>
            <a:endParaRPr lang="en-US" altLang="zh-TW" sz="3600" b="1" dirty="0">
              <a:latin typeface="Adobe 繁黑體 Std B"/>
              <a:ea typeface="標楷體" pitchFamily="65" charset="-120"/>
            </a:endParaRPr>
          </a:p>
        </p:txBody>
      </p:sp>
      <p:sp>
        <p:nvSpPr>
          <p:cNvPr id="5" name="矩形 4"/>
          <p:cNvSpPr/>
          <p:nvPr/>
        </p:nvSpPr>
        <p:spPr>
          <a:xfrm>
            <a:off x="348813" y="1124744"/>
            <a:ext cx="8424936" cy="4524315"/>
          </a:xfrm>
          <a:prstGeom prst="rect">
            <a:avLst/>
          </a:prstGeom>
        </p:spPr>
        <p:txBody>
          <a:bodyPr wrap="square">
            <a:spAutoFit/>
          </a:bodyPr>
          <a:lstStyle/>
          <a:p>
            <a:r>
              <a:rPr lang="zh-TW" altLang="zh-TW" sz="2400" dirty="0">
                <a:latin typeface="微軟正黑體" pitchFamily="34" charset="-120"/>
                <a:ea typeface="微軟正黑體" pitchFamily="34" charset="-120"/>
              </a:rPr>
              <a:t>主角為了幫助小鎮賺錢卻</a:t>
            </a:r>
            <a:r>
              <a:rPr lang="zh-TW" altLang="zh-TW" sz="2400" b="1" u="sng" dirty="0">
                <a:latin typeface="微軟正黑體" pitchFamily="34" charset="-120"/>
                <a:ea typeface="微軟正黑體" pitchFamily="34" charset="-120"/>
              </a:rPr>
              <a:t>沒有</a:t>
            </a:r>
            <a:r>
              <a:rPr lang="zh-TW" altLang="zh-TW" sz="2400" u="sng" dirty="0">
                <a:latin typeface="微軟正黑體" pitchFamily="34" charset="-120"/>
                <a:ea typeface="微軟正黑體" pitchFamily="34" charset="-120"/>
              </a:rPr>
              <a:t>告訴居民開採天然氣之後可能會對土地造成嚴重的影響</a:t>
            </a:r>
            <a:r>
              <a:rPr lang="zh-TW" altLang="zh-TW" sz="2400" dirty="0">
                <a:latin typeface="微軟正黑體" pitchFamily="34" charset="-120"/>
                <a:ea typeface="微軟正黑體" pitchFamily="34" charset="-120"/>
              </a:rPr>
              <a:t>。天然氣主要依靠管道系統輸送，管道在運行過程中可受到多種因素侵擾，例如：內外腐蝕、機械撞擊、第三方活動等，使得管線發生破裂。而天然氣比重較空氣輕，漏氣時，易往上飄散。一旦發生洩漏時，天然氣和空氣混和將形成天然氣－空氣預混氣雲，達到燃燒爆炸下限，空氣中之天然氣含量達百分之五至十五之間，</a:t>
            </a:r>
            <a:r>
              <a:rPr lang="zh-TW" altLang="zh-TW" sz="2400" dirty="0">
                <a:solidFill>
                  <a:srgbClr val="FF0000"/>
                </a:solidFill>
                <a:latin typeface="微軟正黑體" pitchFamily="34" charset="-120"/>
                <a:ea typeface="微軟正黑體" pitchFamily="34" charset="-120"/>
              </a:rPr>
              <a:t>遇到火源即會引起</a:t>
            </a:r>
            <a:r>
              <a:rPr lang="zh-TW" altLang="zh-TW" sz="2400" b="1" dirty="0">
                <a:solidFill>
                  <a:srgbClr val="FF0000"/>
                </a:solidFill>
                <a:latin typeface="微軟正黑體" pitchFamily="34" charset="-120"/>
                <a:ea typeface="微軟正黑體" pitchFamily="34" charset="-120"/>
              </a:rPr>
              <a:t>燃燒或爆炸</a:t>
            </a:r>
            <a:r>
              <a:rPr lang="zh-TW" altLang="zh-TW" sz="2400" dirty="0">
                <a:latin typeface="微軟正黑體" pitchFamily="34" charset="-120"/>
                <a:ea typeface="微軟正黑體" pitchFamily="34" charset="-120"/>
              </a:rPr>
              <a:t>。一開始主角並沒有告知居民們有什麼危險性，但在開會議的時候，有一個</a:t>
            </a:r>
            <a:r>
              <a:rPr lang="zh-TW" altLang="zh-TW" sz="2400" u="sng" dirty="0">
                <a:latin typeface="微軟正黑體" pitchFamily="34" charset="-120"/>
                <a:ea typeface="微軟正黑體" pitchFamily="34" charset="-120"/>
              </a:rPr>
              <a:t>自然科教師提出了質疑並且告訴居民們</a:t>
            </a:r>
            <a:r>
              <a:rPr lang="zh-TW" altLang="zh-TW" sz="2400" b="1" u="sng" dirty="0">
                <a:latin typeface="微軟正黑體" pitchFamily="34" charset="-120"/>
                <a:ea typeface="微軟正黑體" pitchFamily="34" charset="-120"/>
              </a:rPr>
              <a:t>開發天然氣必定是有相當大的風險</a:t>
            </a:r>
            <a:r>
              <a:rPr lang="zh-TW" altLang="zh-TW" sz="2400" dirty="0">
                <a:latin typeface="微軟正黑體" pitchFamily="34" charset="-120"/>
                <a:ea typeface="微軟正黑體" pitchFamily="34" charset="-120"/>
              </a:rPr>
              <a:t>，後來抗議人數開始多了起來，於是他們決定在幾個月後進行</a:t>
            </a:r>
            <a:r>
              <a:rPr lang="zh-TW" altLang="zh-TW" sz="2400" dirty="0">
                <a:solidFill>
                  <a:srgbClr val="FF0000"/>
                </a:solidFill>
                <a:latin typeface="微軟正黑體" pitchFamily="34" charset="-120"/>
                <a:ea typeface="微軟正黑體" pitchFamily="34" charset="-120"/>
              </a:rPr>
              <a:t>投票選擇</a:t>
            </a:r>
            <a:r>
              <a:rPr lang="zh-TW" altLang="zh-TW" sz="2400" dirty="0">
                <a:latin typeface="微軟正黑體" pitchFamily="34" charset="-120"/>
                <a:ea typeface="微軟正黑體" pitchFamily="34" charset="-120"/>
              </a:rPr>
              <a:t>。</a:t>
            </a:r>
            <a:r>
              <a:rPr lang="zh-TW" altLang="zh-TW" sz="2400" b="1" u="sng" dirty="0">
                <a:solidFill>
                  <a:srgbClr val="FF0000"/>
                </a:solidFill>
                <a:latin typeface="微軟正黑體" pitchFamily="34" charset="-120"/>
                <a:ea typeface="微軟正黑體" pitchFamily="34" charset="-120"/>
              </a:rPr>
              <a:t>在選擇是否要開發天然氣的同時，應該要適時提出維護安全的方案，讓居民們</a:t>
            </a:r>
            <a:r>
              <a:rPr lang="zh-TW" altLang="zh-TW" sz="2400" b="1" u="sng" dirty="0" smtClean="0">
                <a:solidFill>
                  <a:srgbClr val="FF0000"/>
                </a:solidFill>
                <a:latin typeface="微軟正黑體" pitchFamily="34" charset="-120"/>
                <a:ea typeface="微軟正黑體" pitchFamily="34" charset="-120"/>
              </a:rPr>
              <a:t>放心</a:t>
            </a:r>
            <a:r>
              <a:rPr lang="zh-TW" altLang="en-US" sz="2400" b="1" dirty="0" smtClean="0">
                <a:solidFill>
                  <a:srgbClr val="FF0000"/>
                </a:solidFill>
                <a:latin typeface="微軟正黑體" pitchFamily="34" charset="-120"/>
                <a:ea typeface="微軟正黑體" pitchFamily="34" charset="-120"/>
              </a:rPr>
              <a:t>。</a:t>
            </a:r>
            <a:endParaRPr lang="zh-TW" altLang="zh-TW" sz="2400" dirty="0">
              <a:solidFill>
                <a:srgbClr val="FF0000"/>
              </a:solidFill>
              <a:latin typeface="微軟正黑體" pitchFamily="34" charset="-120"/>
              <a:ea typeface="微軟正黑體" pitchFamily="34" charset="-120"/>
            </a:endParaRPr>
          </a:p>
        </p:txBody>
      </p:sp>
    </p:spTree>
    <p:extLst>
      <p:ext uri="{BB962C8B-B14F-4D97-AF65-F5344CB8AC3E}">
        <p14:creationId xmlns:p14="http://schemas.microsoft.com/office/powerpoint/2010/main" val="2269348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13</a:t>
            </a:fld>
            <a:endParaRPr lang="en-US"/>
          </a:p>
        </p:txBody>
      </p:sp>
      <p:graphicFrame>
        <p:nvGraphicFramePr>
          <p:cNvPr id="5" name="表格 4"/>
          <p:cNvGraphicFramePr>
            <a:graphicFrameLocks noGrp="1"/>
          </p:cNvGraphicFramePr>
          <p:nvPr>
            <p:extLst>
              <p:ext uri="{D42A27DB-BD31-4B8C-83A1-F6EECF244321}">
                <p14:modId xmlns:p14="http://schemas.microsoft.com/office/powerpoint/2010/main" val="1403714807"/>
              </p:ext>
            </p:extLst>
          </p:nvPr>
        </p:nvGraphicFramePr>
        <p:xfrm>
          <a:off x="611560" y="836712"/>
          <a:ext cx="7920880" cy="5112567"/>
        </p:xfrm>
        <a:graphic>
          <a:graphicData uri="http://schemas.openxmlformats.org/drawingml/2006/table">
            <a:tbl>
              <a:tblPr firstRow="1" bandRow="1">
                <a:tableStyleId>{5940675A-B579-460E-94D1-54222C63F5DA}</a:tableStyleId>
              </a:tblPr>
              <a:tblGrid>
                <a:gridCol w="1980220"/>
                <a:gridCol w="2941492"/>
                <a:gridCol w="2999168"/>
              </a:tblGrid>
              <a:tr h="743593">
                <a:tc>
                  <a:txBody>
                    <a:bodyPr/>
                    <a:lstStyle/>
                    <a:p>
                      <a:endParaRPr lang="zh-TW" altLang="en-US" sz="1800" kern="1200" dirty="0">
                        <a:solidFill>
                          <a:schemeClr val="tx1"/>
                        </a:solidFill>
                        <a:latin typeface="微軟正黑體" pitchFamily="34" charset="-120"/>
                        <a:ea typeface="微軟正黑體" pitchFamily="34" charset="-120"/>
                        <a:cs typeface="+mn-cs"/>
                      </a:endParaRPr>
                    </a:p>
                  </a:txBody>
                  <a:tcPr>
                    <a:lnTlToBr w="12700" cap="flat" cmpd="sng" algn="ctr">
                      <a:solidFill>
                        <a:schemeClr val="tx1"/>
                      </a:solidFill>
                      <a:prstDash val="solid"/>
                      <a:round/>
                      <a:headEnd type="none" w="med" len="med"/>
                      <a:tailEnd type="none" w="med" len="med"/>
                    </a:lnTlToBr>
                  </a:tcPr>
                </a:tc>
                <a:tc>
                  <a:txBody>
                    <a:bodyPr/>
                    <a:lstStyle/>
                    <a:p>
                      <a:pPr algn="ctr">
                        <a:lnSpc>
                          <a:spcPct val="200000"/>
                        </a:lnSpc>
                      </a:pPr>
                      <a:r>
                        <a:rPr lang="zh-TW" altLang="en-US" sz="2000" dirty="0" smtClean="0">
                          <a:latin typeface="微軟正黑體" pitchFamily="34" charset="-120"/>
                          <a:ea typeface="微軟正黑體" pitchFamily="34" charset="-120"/>
                        </a:rPr>
                        <a:t>優點 </a:t>
                      </a:r>
                      <a:endParaRPr lang="zh-TW" altLang="en-US" sz="2000" dirty="0">
                        <a:latin typeface="微軟正黑體" pitchFamily="34" charset="-120"/>
                        <a:ea typeface="微軟正黑體" pitchFamily="34" charset="-120"/>
                      </a:endParaRPr>
                    </a:p>
                  </a:txBody>
                  <a:tcPr/>
                </a:tc>
                <a:tc>
                  <a:txBody>
                    <a:bodyPr/>
                    <a:lstStyle/>
                    <a:p>
                      <a:pPr algn="ctr">
                        <a:lnSpc>
                          <a:spcPct val="200000"/>
                        </a:lnSpc>
                      </a:pPr>
                      <a:r>
                        <a:rPr lang="zh-TW" altLang="en-US" sz="1800" dirty="0" smtClean="0">
                          <a:latin typeface="微軟正黑體" pitchFamily="34" charset="-120"/>
                          <a:ea typeface="微軟正黑體" pitchFamily="34" charset="-120"/>
                        </a:rPr>
                        <a:t>缺點</a:t>
                      </a:r>
                      <a:endParaRPr lang="zh-TW" altLang="en-US" sz="1800" dirty="0">
                        <a:latin typeface="微軟正黑體" pitchFamily="34" charset="-120"/>
                        <a:ea typeface="微軟正黑體" pitchFamily="34" charset="-120"/>
                      </a:endParaRPr>
                    </a:p>
                  </a:txBody>
                  <a:tcPr/>
                </a:tc>
              </a:tr>
              <a:tr h="2138193">
                <a:tc>
                  <a:txBody>
                    <a:bodyPr/>
                    <a:lstStyle/>
                    <a:p>
                      <a:pPr algn="ctr">
                        <a:lnSpc>
                          <a:spcPct val="400000"/>
                        </a:lnSpc>
                      </a:pPr>
                      <a:r>
                        <a:rPr lang="zh-TW" altLang="en-US" sz="1800" dirty="0" smtClean="0">
                          <a:latin typeface="微軟正黑體" pitchFamily="34" charset="-120"/>
                          <a:ea typeface="微軟正黑體" pitchFamily="34" charset="-120"/>
                        </a:rPr>
                        <a:t>天然氣</a:t>
                      </a:r>
                      <a:endParaRPr lang="zh-TW" altLang="en-US" sz="1800" dirty="0">
                        <a:latin typeface="微軟正黑體" pitchFamily="34" charset="-120"/>
                        <a:ea typeface="微軟正黑體" pitchFamily="34" charset="-120"/>
                      </a:endParaRPr>
                    </a:p>
                  </a:txBody>
                  <a:tcPr/>
                </a:tc>
                <a:tc>
                  <a:txBody>
                    <a:bodyPr/>
                    <a:lstStyle/>
                    <a:p>
                      <a:pPr marL="0" indent="0">
                        <a:lnSpc>
                          <a:spcPct val="150000"/>
                        </a:lnSpc>
                        <a:buFont typeface="+mj-lt"/>
                        <a:buNone/>
                      </a:pPr>
                      <a:r>
                        <a:rPr lang="en-US" altLang="zh-TW" sz="1800" kern="1200" dirty="0" smtClean="0">
                          <a:solidFill>
                            <a:schemeClr val="tx1"/>
                          </a:solidFill>
                          <a:effectLst/>
                          <a:latin typeface="微軟正黑體" pitchFamily="34" charset="-120"/>
                          <a:ea typeface="微軟正黑體" pitchFamily="34" charset="-120"/>
                          <a:cs typeface="+mn-cs"/>
                        </a:rPr>
                        <a:t>1</a:t>
                      </a:r>
                      <a:r>
                        <a:rPr lang="zh-TW" altLang="zh-TW" sz="1800" kern="1200" dirty="0" smtClean="0">
                          <a:solidFill>
                            <a:schemeClr val="tx1"/>
                          </a:solidFill>
                          <a:effectLst/>
                          <a:latin typeface="微軟正黑體" pitchFamily="34" charset="-120"/>
                          <a:ea typeface="微軟正黑體" pitchFamily="34" charset="-120"/>
                          <a:cs typeface="+mn-cs"/>
                        </a:rPr>
                        <a:t>目前天然氣</a:t>
                      </a:r>
                      <a:r>
                        <a:rPr lang="zh-TW" altLang="zh-TW" sz="1800" kern="1200" dirty="0" smtClean="0">
                          <a:solidFill>
                            <a:srgbClr val="FF0000"/>
                          </a:solidFill>
                          <a:effectLst/>
                          <a:latin typeface="微軟正黑體" pitchFamily="34" charset="-120"/>
                          <a:ea typeface="微軟正黑體" pitchFamily="34" charset="-120"/>
                          <a:cs typeface="+mn-cs"/>
                        </a:rPr>
                        <a:t>價格</a:t>
                      </a:r>
                      <a:r>
                        <a:rPr lang="zh-TW" altLang="zh-TW" sz="1800" kern="1200" dirty="0" smtClean="0">
                          <a:solidFill>
                            <a:schemeClr val="tx1"/>
                          </a:solidFill>
                          <a:effectLst/>
                          <a:latin typeface="微軟正黑體" pitchFamily="34" charset="-120"/>
                          <a:ea typeface="微軟正黑體" pitchFamily="34" charset="-120"/>
                          <a:cs typeface="+mn-cs"/>
                        </a:rPr>
                        <a:t>比煤</a:t>
                      </a:r>
                      <a:r>
                        <a:rPr lang="zh-TW" altLang="zh-TW" sz="1800" kern="1200" dirty="0" smtClean="0">
                          <a:solidFill>
                            <a:srgbClr val="FF0000"/>
                          </a:solidFill>
                          <a:effectLst/>
                          <a:latin typeface="微軟正黑體" pitchFamily="34" charset="-120"/>
                          <a:ea typeface="微軟正黑體" pitchFamily="34" charset="-120"/>
                          <a:cs typeface="+mn-cs"/>
                        </a:rPr>
                        <a:t>便宜</a:t>
                      </a:r>
                      <a:r>
                        <a:rPr lang="zh-TW" altLang="zh-TW" sz="1800" kern="1200" dirty="0" smtClean="0">
                          <a:solidFill>
                            <a:schemeClr val="tx1"/>
                          </a:solidFill>
                          <a:effectLst/>
                          <a:latin typeface="微軟正黑體" pitchFamily="34" charset="-120"/>
                          <a:ea typeface="微軟正黑體" pitchFamily="34" charset="-120"/>
                          <a:cs typeface="+mn-cs"/>
                        </a:rPr>
                        <a:t>許多。</a:t>
                      </a:r>
                    </a:p>
                    <a:p>
                      <a:pPr marL="0" indent="0">
                        <a:lnSpc>
                          <a:spcPct val="150000"/>
                        </a:lnSpc>
                        <a:buFont typeface="+mj-lt"/>
                        <a:buNone/>
                      </a:pPr>
                      <a:r>
                        <a:rPr lang="en-US" altLang="zh-TW" sz="1800" kern="1200" dirty="0" smtClean="0">
                          <a:solidFill>
                            <a:schemeClr val="tx1"/>
                          </a:solidFill>
                          <a:effectLst/>
                          <a:latin typeface="微軟正黑體" pitchFamily="34" charset="-120"/>
                          <a:ea typeface="微軟正黑體" pitchFamily="34" charset="-120"/>
                          <a:cs typeface="+mn-cs"/>
                        </a:rPr>
                        <a:t>2.</a:t>
                      </a:r>
                      <a:r>
                        <a:rPr lang="zh-TW" altLang="zh-TW" sz="1800" kern="1200" dirty="0" smtClean="0">
                          <a:solidFill>
                            <a:srgbClr val="FF0000"/>
                          </a:solidFill>
                          <a:effectLst/>
                          <a:latin typeface="微軟正黑體" pitchFamily="34" charset="-120"/>
                          <a:ea typeface="微軟正黑體" pitchFamily="34" charset="-120"/>
                          <a:cs typeface="+mn-cs"/>
                        </a:rPr>
                        <a:t>運送</a:t>
                      </a:r>
                      <a:r>
                        <a:rPr lang="zh-TW" altLang="zh-TW" sz="1800" kern="1200" dirty="0" smtClean="0">
                          <a:solidFill>
                            <a:schemeClr val="tx1"/>
                          </a:solidFill>
                          <a:effectLst/>
                          <a:latin typeface="微軟正黑體" pitchFamily="34" charset="-120"/>
                          <a:ea typeface="微軟正黑體" pitchFamily="34" charset="-120"/>
                          <a:cs typeface="+mn-cs"/>
                        </a:rPr>
                        <a:t>和</a:t>
                      </a:r>
                      <a:r>
                        <a:rPr lang="zh-TW" altLang="zh-TW" sz="1800" kern="1200" dirty="0" smtClean="0">
                          <a:solidFill>
                            <a:srgbClr val="FF0000"/>
                          </a:solidFill>
                          <a:effectLst/>
                          <a:latin typeface="微軟正黑體" pitchFamily="34" charset="-120"/>
                          <a:ea typeface="微軟正黑體" pitchFamily="34" charset="-120"/>
                          <a:cs typeface="+mn-cs"/>
                        </a:rPr>
                        <a:t>存放方便</a:t>
                      </a:r>
                      <a:r>
                        <a:rPr lang="zh-TW" altLang="zh-TW" sz="1800" kern="1200" dirty="0" smtClean="0">
                          <a:solidFill>
                            <a:schemeClr val="tx1"/>
                          </a:solidFill>
                          <a:effectLst/>
                          <a:latin typeface="微軟正黑體" pitchFamily="34" charset="-120"/>
                          <a:ea typeface="微軟正黑體" pitchFamily="34" charset="-120"/>
                          <a:cs typeface="+mn-cs"/>
                        </a:rPr>
                        <a:t>。</a:t>
                      </a: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3.</a:t>
                      </a:r>
                      <a:r>
                        <a:rPr lang="zh-TW" altLang="zh-TW" sz="1800" kern="1200" dirty="0" smtClean="0">
                          <a:solidFill>
                            <a:schemeClr val="tx1"/>
                          </a:solidFill>
                          <a:effectLst/>
                          <a:latin typeface="微軟正黑體" pitchFamily="34" charset="-120"/>
                          <a:ea typeface="微軟正黑體" pitchFamily="34" charset="-120"/>
                          <a:cs typeface="+mn-cs"/>
                        </a:rPr>
                        <a:t>燃料</a:t>
                      </a:r>
                      <a:r>
                        <a:rPr lang="zh-TW" altLang="zh-TW" sz="1800" kern="1200" dirty="0" smtClean="0">
                          <a:solidFill>
                            <a:srgbClr val="FF0000"/>
                          </a:solidFill>
                          <a:effectLst/>
                          <a:latin typeface="微軟正黑體" pitchFamily="34" charset="-120"/>
                          <a:ea typeface="微軟正黑體" pitchFamily="34" charset="-120"/>
                          <a:cs typeface="+mn-cs"/>
                        </a:rPr>
                        <a:t>乾淨</a:t>
                      </a:r>
                      <a:r>
                        <a:rPr lang="zh-TW" altLang="zh-TW" sz="1800" kern="1200" dirty="0" smtClean="0">
                          <a:solidFill>
                            <a:schemeClr val="tx1"/>
                          </a:solidFill>
                          <a:effectLst/>
                          <a:latin typeface="微軟正黑體" pitchFamily="34" charset="-120"/>
                          <a:ea typeface="微軟正黑體" pitchFamily="34" charset="-120"/>
                          <a:cs typeface="+mn-cs"/>
                        </a:rPr>
                        <a:t>，不會造成空氣污染。</a:t>
                      </a:r>
                      <a:endParaRPr lang="zh-TW" altLang="zh-TW" sz="1800" kern="1200" dirty="0">
                        <a:solidFill>
                          <a:schemeClr val="tx1"/>
                        </a:solidFill>
                        <a:effectLst/>
                        <a:latin typeface="微軟正黑體" pitchFamily="34" charset="-120"/>
                        <a:ea typeface="微軟正黑體" pitchFamily="34" charset="-120"/>
                        <a:cs typeface="+mn-cs"/>
                      </a:endParaRPr>
                    </a:p>
                  </a:txBody>
                  <a:tcPr/>
                </a:tc>
                <a:tc>
                  <a:txBody>
                    <a:bodyPr/>
                    <a:lstStyle/>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1.</a:t>
                      </a:r>
                      <a:r>
                        <a:rPr lang="zh-TW" altLang="zh-TW" sz="1800" kern="1200" dirty="0" smtClean="0">
                          <a:solidFill>
                            <a:schemeClr val="tx1"/>
                          </a:solidFill>
                          <a:effectLst/>
                          <a:latin typeface="微軟正黑體" pitchFamily="34" charset="-120"/>
                          <a:ea typeface="微軟正黑體" pitchFamily="34" charset="-120"/>
                          <a:cs typeface="+mn-cs"/>
                        </a:rPr>
                        <a:t>內外</a:t>
                      </a:r>
                      <a:r>
                        <a:rPr lang="zh-TW" altLang="zh-TW" sz="1800" kern="1200" dirty="0" smtClean="0">
                          <a:solidFill>
                            <a:srgbClr val="FF0000"/>
                          </a:solidFill>
                          <a:effectLst/>
                          <a:latin typeface="微軟正黑體" pitchFamily="34" charset="-120"/>
                          <a:ea typeface="微軟正黑體" pitchFamily="34" charset="-120"/>
                          <a:cs typeface="+mn-cs"/>
                        </a:rPr>
                        <a:t>腐蝕</a:t>
                      </a:r>
                      <a:r>
                        <a:rPr lang="zh-TW" altLang="zh-TW" sz="1800" kern="1200" dirty="0" smtClean="0">
                          <a:solidFill>
                            <a:schemeClr val="tx1"/>
                          </a:solidFill>
                          <a:effectLst/>
                          <a:latin typeface="微軟正黑體" pitchFamily="34" charset="-120"/>
                          <a:ea typeface="微軟正黑體" pitchFamily="34" charset="-120"/>
                          <a:cs typeface="+mn-cs"/>
                        </a:rPr>
                        <a:t>、機械撞擊</a:t>
                      </a:r>
                      <a:r>
                        <a:rPr lang="zh-TW" altLang="zh-TW" sz="1800" kern="1200" dirty="0" smtClean="0">
                          <a:solidFill>
                            <a:srgbClr val="FF0000"/>
                          </a:solidFill>
                          <a:effectLst/>
                          <a:latin typeface="微軟正黑體" pitchFamily="34" charset="-120"/>
                          <a:ea typeface="微軟正黑體" pitchFamily="34" charset="-120"/>
                          <a:cs typeface="+mn-cs"/>
                        </a:rPr>
                        <a:t>容易</a:t>
                      </a:r>
                      <a:r>
                        <a:rPr lang="zh-TW" altLang="zh-TW" sz="1800" kern="1200" dirty="0" smtClean="0">
                          <a:solidFill>
                            <a:schemeClr val="tx1"/>
                          </a:solidFill>
                          <a:effectLst/>
                          <a:latin typeface="微軟正黑體" pitchFamily="34" charset="-120"/>
                          <a:ea typeface="微軟正黑體" pitchFamily="34" charset="-120"/>
                          <a:cs typeface="+mn-cs"/>
                        </a:rPr>
                        <a:t>使管線</a:t>
                      </a:r>
                      <a:r>
                        <a:rPr lang="zh-TW" altLang="zh-TW" sz="1800" kern="1200" dirty="0" smtClean="0">
                          <a:solidFill>
                            <a:srgbClr val="FF0000"/>
                          </a:solidFill>
                          <a:effectLst/>
                          <a:latin typeface="微軟正黑體" pitchFamily="34" charset="-120"/>
                          <a:ea typeface="微軟正黑體" pitchFamily="34" charset="-120"/>
                          <a:cs typeface="+mn-cs"/>
                        </a:rPr>
                        <a:t>破裂</a:t>
                      </a:r>
                      <a:r>
                        <a:rPr lang="zh-TW" altLang="zh-TW" sz="1800" kern="1200" dirty="0" smtClean="0">
                          <a:solidFill>
                            <a:schemeClr val="tx1"/>
                          </a:solidFill>
                          <a:effectLst/>
                          <a:latin typeface="微軟正黑體" pitchFamily="34" charset="-120"/>
                          <a:ea typeface="微軟正黑體" pitchFamily="34" charset="-120"/>
                          <a:cs typeface="+mn-cs"/>
                        </a:rPr>
                        <a:t>。</a:t>
                      </a: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2.</a:t>
                      </a:r>
                      <a:r>
                        <a:rPr lang="zh-TW" altLang="zh-TW" sz="1800" kern="1200" dirty="0" smtClean="0">
                          <a:solidFill>
                            <a:schemeClr val="tx1"/>
                          </a:solidFill>
                          <a:effectLst/>
                          <a:latin typeface="微軟正黑體" pitchFamily="34" charset="-120"/>
                          <a:ea typeface="微軟正黑體" pitchFamily="34" charset="-120"/>
                          <a:cs typeface="+mn-cs"/>
                        </a:rPr>
                        <a:t>發電</a:t>
                      </a:r>
                      <a:r>
                        <a:rPr lang="zh-TW" altLang="zh-TW" sz="1800" kern="1200" dirty="0" smtClean="0">
                          <a:solidFill>
                            <a:srgbClr val="FF0000"/>
                          </a:solidFill>
                          <a:effectLst/>
                          <a:latin typeface="微軟正黑體" pitchFamily="34" charset="-120"/>
                          <a:ea typeface="微軟正黑體" pitchFamily="34" charset="-120"/>
                          <a:cs typeface="+mn-cs"/>
                        </a:rPr>
                        <a:t>成本</a:t>
                      </a:r>
                      <a:r>
                        <a:rPr lang="zh-TW" altLang="zh-TW" sz="1800" kern="1200" dirty="0" smtClean="0">
                          <a:solidFill>
                            <a:schemeClr val="tx1"/>
                          </a:solidFill>
                          <a:effectLst/>
                          <a:latin typeface="微軟正黑體" pitchFamily="34" charset="-120"/>
                          <a:ea typeface="微軟正黑體" pitchFamily="34" charset="-120"/>
                          <a:cs typeface="+mn-cs"/>
                        </a:rPr>
                        <a:t>高</a:t>
                      </a:r>
                      <a:r>
                        <a:rPr lang="en-US" altLang="zh-TW" sz="1800" kern="1200" dirty="0" smtClean="0">
                          <a:solidFill>
                            <a:schemeClr val="tx1"/>
                          </a:solidFill>
                          <a:effectLst/>
                          <a:latin typeface="微軟正黑體" pitchFamily="34" charset="-120"/>
                          <a:ea typeface="微軟正黑體" pitchFamily="34" charset="-120"/>
                          <a:cs typeface="+mn-cs"/>
                        </a:rPr>
                        <a:t>(</a:t>
                      </a:r>
                      <a:r>
                        <a:rPr lang="zh-TW" altLang="zh-TW" sz="1800" kern="1200" dirty="0" smtClean="0">
                          <a:solidFill>
                            <a:schemeClr val="tx1"/>
                          </a:solidFill>
                          <a:effectLst/>
                          <a:latin typeface="微軟正黑體" pitchFamily="34" charset="-120"/>
                          <a:ea typeface="微軟正黑體" pitchFamily="34" charset="-120"/>
                          <a:cs typeface="+mn-cs"/>
                        </a:rPr>
                        <a:t>每度</a:t>
                      </a:r>
                      <a:r>
                        <a:rPr lang="en-US" altLang="zh-TW" sz="1800" kern="1200" dirty="0" smtClean="0">
                          <a:solidFill>
                            <a:schemeClr val="tx1"/>
                          </a:solidFill>
                          <a:effectLst/>
                          <a:latin typeface="微軟正黑體" pitchFamily="34" charset="-120"/>
                          <a:ea typeface="微軟正黑體" pitchFamily="34" charset="-120"/>
                          <a:cs typeface="+mn-cs"/>
                        </a:rPr>
                        <a:t>2.16</a:t>
                      </a:r>
                      <a:r>
                        <a:rPr lang="zh-TW" altLang="zh-TW" sz="1800" kern="1200" dirty="0" smtClean="0">
                          <a:solidFill>
                            <a:schemeClr val="tx1"/>
                          </a:solidFill>
                          <a:effectLst/>
                          <a:latin typeface="微軟正黑體" pitchFamily="34" charset="-120"/>
                          <a:ea typeface="微軟正黑體" pitchFamily="34" charset="-120"/>
                          <a:cs typeface="+mn-cs"/>
                        </a:rPr>
                        <a:t>元</a:t>
                      </a:r>
                      <a:r>
                        <a:rPr lang="en-US" altLang="zh-TW" sz="1800" kern="1200" dirty="0" smtClean="0">
                          <a:solidFill>
                            <a:schemeClr val="tx1"/>
                          </a:solidFill>
                          <a:effectLst/>
                          <a:latin typeface="微軟正黑體" pitchFamily="34" charset="-120"/>
                          <a:ea typeface="微軟正黑體" pitchFamily="34" charset="-120"/>
                          <a:cs typeface="+mn-cs"/>
                        </a:rPr>
                        <a:t>)</a:t>
                      </a:r>
                      <a:r>
                        <a:rPr lang="zh-TW" altLang="zh-TW" sz="1800" kern="1200" dirty="0" smtClean="0">
                          <a:solidFill>
                            <a:schemeClr val="tx1"/>
                          </a:solidFill>
                          <a:effectLst/>
                          <a:latin typeface="微軟正黑體" pitchFamily="34" charset="-120"/>
                          <a:ea typeface="微軟正黑體" pitchFamily="34" charset="-120"/>
                          <a:cs typeface="+mn-cs"/>
                        </a:rPr>
                        <a:t>。</a:t>
                      </a: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3.</a:t>
                      </a:r>
                      <a:r>
                        <a:rPr lang="zh-TW" altLang="zh-TW" sz="1800" kern="1200" dirty="0" smtClean="0">
                          <a:solidFill>
                            <a:schemeClr val="tx1"/>
                          </a:solidFill>
                          <a:effectLst/>
                          <a:latin typeface="微軟正黑體" pitchFamily="34" charset="-120"/>
                          <a:ea typeface="微軟正黑體" pitchFamily="34" charset="-120"/>
                          <a:cs typeface="+mn-cs"/>
                        </a:rPr>
                        <a:t>意外事故問題仍</a:t>
                      </a:r>
                      <a:r>
                        <a:rPr lang="zh-TW" altLang="zh-TW" sz="1800" kern="1200" dirty="0" smtClean="0">
                          <a:solidFill>
                            <a:srgbClr val="FF0000"/>
                          </a:solidFill>
                          <a:effectLst/>
                          <a:latin typeface="微軟正黑體" pitchFamily="34" charset="-120"/>
                          <a:ea typeface="微軟正黑體" pitchFamily="34" charset="-120"/>
                          <a:cs typeface="+mn-cs"/>
                        </a:rPr>
                        <a:t>偏高</a:t>
                      </a:r>
                      <a:r>
                        <a:rPr lang="zh-TW" altLang="zh-TW" sz="1800" kern="1200" dirty="0" smtClean="0">
                          <a:solidFill>
                            <a:schemeClr val="tx1"/>
                          </a:solidFill>
                          <a:effectLst/>
                          <a:latin typeface="微軟正黑體" pitchFamily="34" charset="-120"/>
                          <a:ea typeface="微軟正黑體" pitchFamily="34" charset="-120"/>
                          <a:cs typeface="+mn-cs"/>
                        </a:rPr>
                        <a:t>。</a:t>
                      </a: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4.</a:t>
                      </a:r>
                      <a:r>
                        <a:rPr lang="zh-TW" altLang="zh-TW" sz="1800" kern="1200" dirty="0" smtClean="0">
                          <a:solidFill>
                            <a:schemeClr val="tx1"/>
                          </a:solidFill>
                          <a:effectLst/>
                          <a:latin typeface="微軟正黑體" pitchFamily="34" charset="-120"/>
                          <a:ea typeface="微軟正黑體" pitchFamily="34" charset="-120"/>
                          <a:cs typeface="+mn-cs"/>
                        </a:rPr>
                        <a:t>燃燒後</a:t>
                      </a:r>
                      <a:r>
                        <a:rPr lang="zh-TW" altLang="zh-TW" sz="1800" kern="1200" dirty="0" smtClean="0">
                          <a:solidFill>
                            <a:srgbClr val="FF0000"/>
                          </a:solidFill>
                          <a:effectLst/>
                          <a:latin typeface="微軟正黑體" pitchFamily="34" charset="-120"/>
                          <a:ea typeface="微軟正黑體" pitchFamily="34" charset="-120"/>
                          <a:cs typeface="+mn-cs"/>
                        </a:rPr>
                        <a:t>無法重複使用</a:t>
                      </a:r>
                      <a:r>
                        <a:rPr lang="zh-TW" altLang="zh-TW" sz="1800" kern="1200" dirty="0" smtClean="0">
                          <a:solidFill>
                            <a:schemeClr val="tx1"/>
                          </a:solidFill>
                          <a:effectLst/>
                          <a:latin typeface="微軟正黑體" pitchFamily="34" charset="-120"/>
                          <a:ea typeface="微軟正黑體" pitchFamily="34" charset="-120"/>
                          <a:cs typeface="+mn-cs"/>
                        </a:rPr>
                        <a:t>。</a:t>
                      </a:r>
                      <a:endParaRPr lang="zh-TW" altLang="en-US" sz="1800" dirty="0">
                        <a:latin typeface="微軟正黑體" pitchFamily="34" charset="-120"/>
                        <a:ea typeface="微軟正黑體" pitchFamily="34" charset="-120"/>
                      </a:endParaRPr>
                    </a:p>
                  </a:txBody>
                  <a:tcPr/>
                </a:tc>
              </a:tr>
              <a:tr h="2230781">
                <a:tc>
                  <a:txBody>
                    <a:bodyPr/>
                    <a:lstStyle/>
                    <a:p>
                      <a:pPr algn="ctr">
                        <a:lnSpc>
                          <a:spcPct val="250000"/>
                        </a:lnSpc>
                      </a:pPr>
                      <a:endParaRPr lang="en-US" altLang="zh-TW" sz="1800" dirty="0" smtClean="0">
                        <a:latin typeface="微軟正黑體" pitchFamily="34" charset="-120"/>
                        <a:ea typeface="微軟正黑體" pitchFamily="34" charset="-120"/>
                      </a:endParaRPr>
                    </a:p>
                    <a:p>
                      <a:pPr algn="ctr">
                        <a:lnSpc>
                          <a:spcPct val="200000"/>
                        </a:lnSpc>
                      </a:pPr>
                      <a:r>
                        <a:rPr lang="zh-TW" altLang="en-US" sz="1800" dirty="0" smtClean="0">
                          <a:latin typeface="微軟正黑體" pitchFamily="34" charset="-120"/>
                          <a:ea typeface="微軟正黑體" pitchFamily="34" charset="-120"/>
                        </a:rPr>
                        <a:t>煤炭</a:t>
                      </a:r>
                      <a:endParaRPr lang="zh-TW" altLang="en-US" sz="1800" dirty="0">
                        <a:latin typeface="微軟正黑體" pitchFamily="34" charset="-120"/>
                        <a:ea typeface="微軟正黑體" pitchFamily="34" charset="-120"/>
                      </a:endParaRPr>
                    </a:p>
                  </a:txBody>
                  <a:tcPr/>
                </a:tc>
                <a:tc>
                  <a:txBody>
                    <a:bodyPr/>
                    <a:lstStyle/>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1.</a:t>
                      </a:r>
                      <a:r>
                        <a:rPr lang="zh-TW" altLang="zh-TW" sz="1800" kern="1200" dirty="0" smtClean="0">
                          <a:solidFill>
                            <a:schemeClr val="tx1"/>
                          </a:solidFill>
                          <a:effectLst/>
                          <a:latin typeface="微軟正黑體" pitchFamily="34" charset="-120"/>
                          <a:ea typeface="微軟正黑體" pitchFamily="34" charset="-120"/>
                          <a:cs typeface="+mn-cs"/>
                        </a:rPr>
                        <a:t>煤的儲藏量很</a:t>
                      </a:r>
                      <a:r>
                        <a:rPr lang="zh-TW" altLang="zh-TW" sz="1800" kern="1200" dirty="0" smtClean="0">
                          <a:solidFill>
                            <a:srgbClr val="FF0000"/>
                          </a:solidFill>
                          <a:effectLst/>
                          <a:latin typeface="微軟正黑體" pitchFamily="34" charset="-120"/>
                          <a:ea typeface="微軟正黑體" pitchFamily="34" charset="-120"/>
                          <a:cs typeface="+mn-cs"/>
                        </a:rPr>
                        <a:t>豐</a:t>
                      </a:r>
                      <a:r>
                        <a:rPr lang="zh-TW" altLang="zh-TW" sz="1800" kern="1200" dirty="0" smtClean="0">
                          <a:solidFill>
                            <a:schemeClr val="tx1"/>
                          </a:solidFill>
                          <a:effectLst/>
                          <a:latin typeface="微軟正黑體" pitchFamily="34" charset="-120"/>
                          <a:ea typeface="微軟正黑體" pitchFamily="34" charset="-120"/>
                          <a:cs typeface="+mn-cs"/>
                        </a:rPr>
                        <a:t>富</a:t>
                      </a:r>
                      <a:r>
                        <a:rPr lang="zh-TW" altLang="en-US" sz="1800" kern="1200" dirty="0" smtClean="0">
                          <a:solidFill>
                            <a:schemeClr val="tx1"/>
                          </a:solidFill>
                          <a:effectLst/>
                          <a:latin typeface="微軟正黑體" pitchFamily="34" charset="-120"/>
                          <a:ea typeface="微軟正黑體" pitchFamily="34" charset="-120"/>
                          <a:cs typeface="+mn-cs"/>
                        </a:rPr>
                        <a:t>。</a:t>
                      </a:r>
                      <a:endParaRPr lang="zh-TW" altLang="zh-TW" sz="1800" kern="1200" dirty="0" smtClean="0">
                        <a:solidFill>
                          <a:schemeClr val="tx1"/>
                        </a:solidFill>
                        <a:effectLst/>
                        <a:latin typeface="微軟正黑體" pitchFamily="34" charset="-120"/>
                        <a:ea typeface="微軟正黑體" pitchFamily="34" charset="-120"/>
                        <a:cs typeface="+mn-cs"/>
                      </a:endParaRP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2.</a:t>
                      </a:r>
                      <a:r>
                        <a:rPr lang="zh-TW" altLang="zh-TW" sz="1800" kern="1200" dirty="0" smtClean="0">
                          <a:solidFill>
                            <a:srgbClr val="FF0000"/>
                          </a:solidFill>
                          <a:effectLst/>
                          <a:latin typeface="微軟正黑體" pitchFamily="34" charset="-120"/>
                          <a:ea typeface="微軟正黑體" pitchFamily="34" charset="-120"/>
                          <a:cs typeface="+mn-cs"/>
                        </a:rPr>
                        <a:t>容易</a:t>
                      </a:r>
                      <a:r>
                        <a:rPr lang="zh-TW" altLang="zh-TW" sz="1800" kern="1200" dirty="0" smtClean="0">
                          <a:solidFill>
                            <a:schemeClr val="tx1"/>
                          </a:solidFill>
                          <a:effectLst/>
                          <a:latin typeface="微軟正黑體" pitchFamily="34" charset="-120"/>
                          <a:ea typeface="微軟正黑體" pitchFamily="34" charset="-120"/>
                          <a:cs typeface="+mn-cs"/>
                        </a:rPr>
                        <a:t>被</a:t>
                      </a:r>
                      <a:r>
                        <a:rPr lang="zh-TW" altLang="zh-TW" sz="1800" kern="1200" dirty="0" smtClean="0">
                          <a:solidFill>
                            <a:srgbClr val="FF0000"/>
                          </a:solidFill>
                          <a:effectLst/>
                          <a:latin typeface="微軟正黑體" pitchFamily="34" charset="-120"/>
                          <a:ea typeface="微軟正黑體" pitchFamily="34" charset="-120"/>
                          <a:cs typeface="+mn-cs"/>
                        </a:rPr>
                        <a:t>轉成</a:t>
                      </a:r>
                      <a:r>
                        <a:rPr lang="zh-TW" altLang="zh-TW" sz="1800" kern="1200" dirty="0" smtClean="0">
                          <a:solidFill>
                            <a:schemeClr val="tx1"/>
                          </a:solidFill>
                          <a:effectLst/>
                          <a:latin typeface="微軟正黑體" pitchFamily="34" charset="-120"/>
                          <a:ea typeface="微軟正黑體" pitchFamily="34" charset="-120"/>
                          <a:cs typeface="+mn-cs"/>
                        </a:rPr>
                        <a:t>熱能。</a:t>
                      </a:r>
                    </a:p>
                    <a:p>
                      <a:pPr>
                        <a:lnSpc>
                          <a:spcPct val="150000"/>
                        </a:lnSpc>
                      </a:pPr>
                      <a:r>
                        <a:rPr lang="en-US" altLang="zh-TW" sz="1800" kern="1200" dirty="0" smtClean="0">
                          <a:solidFill>
                            <a:schemeClr val="tx1"/>
                          </a:solidFill>
                          <a:effectLst/>
                          <a:latin typeface="微軟正黑體" pitchFamily="34" charset="-120"/>
                          <a:ea typeface="微軟正黑體" pitchFamily="34" charset="-120"/>
                          <a:cs typeface="+mn-cs"/>
                        </a:rPr>
                        <a:t>3.</a:t>
                      </a:r>
                      <a:r>
                        <a:rPr lang="zh-TW" altLang="zh-TW" sz="1800" kern="1200" dirty="0" smtClean="0">
                          <a:solidFill>
                            <a:srgbClr val="FF0000"/>
                          </a:solidFill>
                          <a:effectLst/>
                          <a:latin typeface="微軟正黑體" pitchFamily="34" charset="-120"/>
                          <a:ea typeface="微軟正黑體" pitchFamily="34" charset="-120"/>
                          <a:cs typeface="+mn-cs"/>
                        </a:rPr>
                        <a:t>容易運送</a:t>
                      </a:r>
                      <a:r>
                        <a:rPr lang="zh-TW" altLang="zh-TW" sz="1800" kern="1200" dirty="0" smtClean="0">
                          <a:solidFill>
                            <a:schemeClr val="tx1"/>
                          </a:solidFill>
                          <a:effectLst/>
                          <a:latin typeface="微軟正黑體" pitchFamily="34" charset="-120"/>
                          <a:ea typeface="微軟正黑體" pitchFamily="34" charset="-120"/>
                          <a:cs typeface="+mn-cs"/>
                        </a:rPr>
                        <a:t>，且使用</a:t>
                      </a:r>
                      <a:r>
                        <a:rPr lang="zh-TW" altLang="zh-TW" sz="1800" kern="1200" dirty="0" smtClean="0">
                          <a:solidFill>
                            <a:srgbClr val="FF0000"/>
                          </a:solidFill>
                          <a:effectLst/>
                          <a:latin typeface="微軟正黑體" pitchFamily="34" charset="-120"/>
                          <a:ea typeface="微軟正黑體" pitchFamily="34" charset="-120"/>
                          <a:cs typeface="+mn-cs"/>
                        </a:rPr>
                        <a:t>安全性高</a:t>
                      </a:r>
                      <a:r>
                        <a:rPr lang="zh-TW" altLang="zh-TW" sz="1800" kern="1200" dirty="0" smtClean="0">
                          <a:solidFill>
                            <a:schemeClr val="tx1"/>
                          </a:solidFill>
                          <a:effectLst/>
                          <a:latin typeface="微軟正黑體" pitchFamily="34" charset="-120"/>
                          <a:ea typeface="微軟正黑體" pitchFamily="34" charset="-120"/>
                          <a:cs typeface="+mn-cs"/>
                        </a:rPr>
                        <a:t>。</a:t>
                      </a:r>
                      <a:endParaRPr lang="zh-TW" altLang="en-US" sz="1800" dirty="0">
                        <a:latin typeface="微軟正黑體" pitchFamily="34" charset="-120"/>
                        <a:ea typeface="微軟正黑體" pitchFamily="34" charset="-120"/>
                      </a:endParaRPr>
                    </a:p>
                  </a:txBody>
                  <a:tcPr/>
                </a:tc>
                <a:tc>
                  <a:txBody>
                    <a:bodyPr/>
                    <a:lstStyle/>
                    <a:p>
                      <a:r>
                        <a:rPr lang="en-US" altLang="zh-TW" sz="1800" kern="1200" dirty="0" smtClean="0">
                          <a:solidFill>
                            <a:schemeClr val="tx1"/>
                          </a:solidFill>
                          <a:effectLst/>
                          <a:latin typeface="微軟正黑體" pitchFamily="34" charset="-120"/>
                          <a:ea typeface="微軟正黑體" pitchFamily="34" charset="-120"/>
                          <a:cs typeface="+mn-cs"/>
                        </a:rPr>
                        <a:t>1.</a:t>
                      </a:r>
                      <a:r>
                        <a:rPr lang="zh-TW" altLang="zh-TW" sz="1800" kern="1200" dirty="0" smtClean="0">
                          <a:solidFill>
                            <a:schemeClr val="tx1"/>
                          </a:solidFill>
                          <a:effectLst/>
                          <a:latin typeface="微軟正黑體" pitchFamily="34" charset="-120"/>
                          <a:ea typeface="微軟正黑體" pitchFamily="34" charset="-120"/>
                          <a:cs typeface="+mn-cs"/>
                        </a:rPr>
                        <a:t>煤一經使用，就</a:t>
                      </a:r>
                      <a:r>
                        <a:rPr lang="zh-TW" altLang="zh-TW" sz="1800" kern="1200" dirty="0" smtClean="0">
                          <a:solidFill>
                            <a:srgbClr val="FF0000"/>
                          </a:solidFill>
                          <a:effectLst/>
                          <a:latin typeface="微軟正黑體" pitchFamily="34" charset="-120"/>
                          <a:ea typeface="微軟正黑體" pitchFamily="34" charset="-120"/>
                          <a:cs typeface="+mn-cs"/>
                        </a:rPr>
                        <a:t>不能</a:t>
                      </a:r>
                      <a:r>
                        <a:rPr lang="zh-TW" altLang="zh-TW" sz="1800" kern="1200" dirty="0" smtClean="0">
                          <a:solidFill>
                            <a:schemeClr val="tx1"/>
                          </a:solidFill>
                          <a:effectLst/>
                          <a:latin typeface="微軟正黑體" pitchFamily="34" charset="-120"/>
                          <a:ea typeface="微軟正黑體" pitchFamily="34" charset="-120"/>
                          <a:cs typeface="+mn-cs"/>
                        </a:rPr>
                        <a:t>再</a:t>
                      </a:r>
                      <a:r>
                        <a:rPr lang="zh-TW" altLang="zh-TW" sz="1800" kern="1200" dirty="0" smtClean="0">
                          <a:solidFill>
                            <a:srgbClr val="FF0000"/>
                          </a:solidFill>
                          <a:effectLst/>
                          <a:latin typeface="微軟正黑體" pitchFamily="34" charset="-120"/>
                          <a:ea typeface="微軟正黑體" pitchFamily="34" charset="-120"/>
                          <a:cs typeface="+mn-cs"/>
                        </a:rPr>
                        <a:t>重複使用</a:t>
                      </a:r>
                      <a:r>
                        <a:rPr lang="zh-TW" altLang="zh-TW" sz="1800" kern="1200" dirty="0" smtClean="0">
                          <a:solidFill>
                            <a:schemeClr val="tx1"/>
                          </a:solidFill>
                          <a:effectLst/>
                          <a:latin typeface="微軟正黑體" pitchFamily="34" charset="-120"/>
                          <a:ea typeface="微軟正黑體" pitchFamily="34" charset="-120"/>
                          <a:cs typeface="+mn-cs"/>
                        </a:rPr>
                        <a:t>。</a:t>
                      </a:r>
                    </a:p>
                    <a:p>
                      <a:r>
                        <a:rPr lang="en-US" altLang="zh-TW" sz="1800" kern="1200" dirty="0" smtClean="0">
                          <a:solidFill>
                            <a:schemeClr val="tx1"/>
                          </a:solidFill>
                          <a:effectLst/>
                          <a:latin typeface="微軟正黑體" pitchFamily="34" charset="-120"/>
                          <a:ea typeface="微軟正黑體" pitchFamily="34" charset="-120"/>
                          <a:cs typeface="+mn-cs"/>
                        </a:rPr>
                        <a:t>2.</a:t>
                      </a:r>
                      <a:r>
                        <a:rPr lang="zh-TW" altLang="zh-TW" sz="1800" kern="1200" dirty="0" smtClean="0">
                          <a:solidFill>
                            <a:schemeClr val="tx1"/>
                          </a:solidFill>
                          <a:effectLst/>
                          <a:latin typeface="微軟正黑體" pitchFamily="34" charset="-120"/>
                          <a:ea typeface="微軟正黑體" pitchFamily="34" charset="-120"/>
                          <a:cs typeface="+mn-cs"/>
                        </a:rPr>
                        <a:t>開採煤礦的</a:t>
                      </a:r>
                      <a:r>
                        <a:rPr lang="zh-TW" altLang="zh-TW" sz="1800" kern="1200" dirty="0" smtClean="0">
                          <a:solidFill>
                            <a:srgbClr val="FF0000"/>
                          </a:solidFill>
                          <a:effectLst/>
                          <a:latin typeface="微軟正黑體" pitchFamily="34" charset="-120"/>
                          <a:ea typeface="微軟正黑體" pitchFamily="34" charset="-120"/>
                          <a:cs typeface="+mn-cs"/>
                        </a:rPr>
                        <a:t>危險性很高</a:t>
                      </a:r>
                      <a:r>
                        <a:rPr lang="zh-TW" altLang="zh-TW" sz="1800" kern="1200" dirty="0" smtClean="0">
                          <a:solidFill>
                            <a:schemeClr val="tx1"/>
                          </a:solidFill>
                          <a:effectLst/>
                          <a:latin typeface="微軟正黑體" pitchFamily="34" charset="-120"/>
                          <a:ea typeface="微軟正黑體" pitchFamily="34" charset="-120"/>
                          <a:cs typeface="+mn-cs"/>
                        </a:rPr>
                        <a:t>。</a:t>
                      </a:r>
                    </a:p>
                    <a:p>
                      <a:r>
                        <a:rPr lang="en-US" altLang="zh-TW" sz="1800" kern="1200" dirty="0" smtClean="0">
                          <a:solidFill>
                            <a:schemeClr val="tx1"/>
                          </a:solidFill>
                          <a:effectLst/>
                          <a:latin typeface="微軟正黑體" pitchFamily="34" charset="-120"/>
                          <a:ea typeface="微軟正黑體" pitchFamily="34" charset="-120"/>
                          <a:cs typeface="+mn-cs"/>
                        </a:rPr>
                        <a:t>3. </a:t>
                      </a:r>
                      <a:r>
                        <a:rPr lang="zh-TW" altLang="zh-TW" sz="1800" kern="1200" dirty="0" smtClean="0">
                          <a:solidFill>
                            <a:schemeClr val="tx1"/>
                          </a:solidFill>
                          <a:effectLst/>
                          <a:latin typeface="微軟正黑體" pitchFamily="34" charset="-120"/>
                          <a:ea typeface="微軟正黑體" pitchFamily="34" charset="-120"/>
                          <a:cs typeface="+mn-cs"/>
                        </a:rPr>
                        <a:t>燃燒煤時會浪費熱能，並釋放出二氧化硫、二氧化碳、微粒及黑煙等，造成</a:t>
                      </a:r>
                      <a:r>
                        <a:rPr lang="zh-TW" altLang="zh-TW" sz="1800" kern="1200" dirty="0" smtClean="0">
                          <a:solidFill>
                            <a:srgbClr val="FF0000"/>
                          </a:solidFill>
                          <a:effectLst/>
                          <a:latin typeface="微軟正黑體" pitchFamily="34" charset="-120"/>
                          <a:ea typeface="微軟正黑體" pitchFamily="34" charset="-120"/>
                          <a:cs typeface="+mn-cs"/>
                        </a:rPr>
                        <a:t>空氣污染</a:t>
                      </a:r>
                      <a:r>
                        <a:rPr lang="zh-TW" altLang="zh-TW" sz="1800" kern="1200" dirty="0" smtClean="0">
                          <a:solidFill>
                            <a:schemeClr val="tx1"/>
                          </a:solidFill>
                          <a:effectLst/>
                          <a:latin typeface="微軟正黑體" pitchFamily="34" charset="-120"/>
                          <a:ea typeface="微軟正黑體" pitchFamily="34" charset="-120"/>
                          <a:cs typeface="+mn-cs"/>
                        </a:rPr>
                        <a:t>。</a:t>
                      </a:r>
                      <a:r>
                        <a:rPr lang="en-US" altLang="zh-TW" sz="1800" kern="1200" dirty="0" smtClean="0">
                          <a:solidFill>
                            <a:schemeClr val="tx1"/>
                          </a:solidFill>
                          <a:effectLst/>
                          <a:latin typeface="微軟正黑體" pitchFamily="34" charset="-120"/>
                          <a:ea typeface="微軟正黑體" pitchFamily="34" charset="-120"/>
                          <a:cs typeface="+mn-cs"/>
                        </a:rPr>
                        <a:t> </a:t>
                      </a:r>
                      <a:endParaRPr lang="zh-TW" altLang="en-US" sz="1800" dirty="0">
                        <a:latin typeface="微軟正黑體" pitchFamily="34" charset="-120"/>
                        <a:ea typeface="微軟正黑體" pitchFamily="34" charset="-120"/>
                      </a:endParaRPr>
                    </a:p>
                  </a:txBody>
                  <a:tcPr/>
                </a:tc>
              </a:tr>
            </a:tbl>
          </a:graphicData>
        </a:graphic>
      </p:graphicFrame>
    </p:spTree>
    <p:extLst>
      <p:ext uri="{BB962C8B-B14F-4D97-AF65-F5344CB8AC3E}">
        <p14:creationId xmlns:p14="http://schemas.microsoft.com/office/powerpoint/2010/main" val="2504194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14</a:t>
            </a:fld>
            <a:endParaRPr lang="en-US"/>
          </a:p>
        </p:txBody>
      </p:sp>
      <p:sp>
        <p:nvSpPr>
          <p:cNvPr id="5" name="矩形 4"/>
          <p:cNvSpPr/>
          <p:nvPr/>
        </p:nvSpPr>
        <p:spPr>
          <a:xfrm rot="5400000">
            <a:off x="3844878" y="2046355"/>
            <a:ext cx="1454244" cy="1246880"/>
          </a:xfrm>
          <a:prstGeom prst="rect">
            <a:avLst/>
          </a:prstGeom>
        </p:spPr>
        <p:txBody>
          <a:bodyPr vert="eaVert" wrap="square">
            <a:spAutoFit/>
          </a:bodyPr>
          <a:lstStyle/>
          <a:p>
            <a:pPr algn="ctr">
              <a:lnSpc>
                <a:spcPct val="125000"/>
              </a:lnSpc>
            </a:pPr>
            <a:endParaRPr lang="en-US" altLang="zh-TW" sz="6600" b="1" dirty="0">
              <a:latin typeface="標楷體" pitchFamily="65" charset="-120"/>
              <a:ea typeface="標楷體" pitchFamily="65" charset="-120"/>
            </a:endParaRPr>
          </a:p>
        </p:txBody>
      </p:sp>
      <p:pic>
        <p:nvPicPr>
          <p:cNvPr id="7" name="圖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6041" y="4149080"/>
            <a:ext cx="1717746" cy="2483768"/>
          </a:xfrm>
          <a:prstGeom prst="rect">
            <a:avLst/>
          </a:prstGeom>
          <a:ln>
            <a:noFill/>
          </a:ln>
          <a:effectLst>
            <a:softEdge rad="112500"/>
          </a:effectLst>
        </p:spPr>
      </p:pic>
      <p:sp>
        <p:nvSpPr>
          <p:cNvPr id="8" name="雲朵形圖說文字 7"/>
          <p:cNvSpPr/>
          <p:nvPr/>
        </p:nvSpPr>
        <p:spPr>
          <a:xfrm>
            <a:off x="2603152" y="1253991"/>
            <a:ext cx="5184576" cy="2725893"/>
          </a:xfrm>
          <a:prstGeom prst="cloud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TW" altLang="en-US" sz="6000" dirty="0" smtClean="0">
                <a:latin typeface="微軟正黑體" pitchFamily="34" charset="-120"/>
                <a:ea typeface="微軟正黑體" pitchFamily="34" charset="-120"/>
              </a:rPr>
              <a:t>謝謝</a:t>
            </a:r>
            <a:endParaRPr lang="zh-TW" altLang="en-US" sz="6000" dirty="0">
              <a:latin typeface="微軟正黑體" pitchFamily="34" charset="-120"/>
              <a:ea typeface="微軟正黑體" pitchFamily="34" charset="-120"/>
            </a:endParaRPr>
          </a:p>
        </p:txBody>
      </p:sp>
    </p:spTree>
    <p:extLst>
      <p:ext uri="{BB962C8B-B14F-4D97-AF65-F5344CB8AC3E}">
        <p14:creationId xmlns:p14="http://schemas.microsoft.com/office/powerpoint/2010/main" val="2977384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2</a:t>
            </a:fld>
            <a:endParaRPr lang="en-US"/>
          </a:p>
        </p:txBody>
      </p:sp>
      <p:sp>
        <p:nvSpPr>
          <p:cNvPr id="5" name="矩形 4"/>
          <p:cNvSpPr/>
          <p:nvPr/>
        </p:nvSpPr>
        <p:spPr>
          <a:xfrm>
            <a:off x="539552" y="188640"/>
            <a:ext cx="7704856" cy="861774"/>
          </a:xfrm>
          <a:prstGeom prst="rect">
            <a:avLst/>
          </a:prstGeom>
        </p:spPr>
        <p:txBody>
          <a:bodyPr wrap="square">
            <a:spAutoFit/>
          </a:bodyPr>
          <a:lstStyle/>
          <a:p>
            <a:pPr lvl="0" algn="ctr">
              <a:lnSpc>
                <a:spcPct val="125000"/>
              </a:lnSpc>
            </a:pPr>
            <a:r>
              <a:rPr lang="zh-TW" altLang="en-US" sz="4000" b="1" dirty="0" smtClean="0">
                <a:latin typeface="Adobe 繁黑體 Std B"/>
                <a:ea typeface="標楷體" pitchFamily="65" charset="-120"/>
              </a:rPr>
              <a:t>劇情簡介</a:t>
            </a:r>
            <a:endParaRPr lang="en-US" altLang="zh-TW" sz="4000" b="1" dirty="0">
              <a:latin typeface="Adobe 繁黑體 Std B"/>
              <a:ea typeface="標楷體" pitchFamily="65" charset="-120"/>
            </a:endParaRPr>
          </a:p>
        </p:txBody>
      </p:sp>
      <p:sp>
        <p:nvSpPr>
          <p:cNvPr id="6" name="矩形 5"/>
          <p:cNvSpPr/>
          <p:nvPr/>
        </p:nvSpPr>
        <p:spPr>
          <a:xfrm>
            <a:off x="323528" y="1255130"/>
            <a:ext cx="8571802" cy="5416868"/>
          </a:xfrm>
          <a:prstGeom prst="rect">
            <a:avLst/>
          </a:prstGeom>
        </p:spPr>
        <p:txBody>
          <a:bodyPr wrap="square">
            <a:spAutoFit/>
          </a:bodyPr>
          <a:lstStyle/>
          <a:p>
            <a:r>
              <a:rPr lang="en-US" altLang="zh-TW" sz="3800" dirty="0" smtClean="0">
                <a:solidFill>
                  <a:srgbClr val="002060"/>
                </a:solidFill>
                <a:latin typeface="微軟正黑體" pitchFamily="34" charset="-120"/>
                <a:ea typeface="微軟正黑體" pitchFamily="34" charset="-120"/>
              </a:rPr>
              <a:t>(</a:t>
            </a:r>
            <a:r>
              <a:rPr lang="zh-TW" altLang="en-US" sz="3800" dirty="0" smtClean="0">
                <a:solidFill>
                  <a:srgbClr val="002060"/>
                </a:solidFill>
                <a:latin typeface="微軟正黑體" pitchFamily="34" charset="-120"/>
                <a:ea typeface="微軟正黑體" pitchFamily="34" charset="-120"/>
              </a:rPr>
              <a:t>一</a:t>
            </a:r>
            <a:r>
              <a:rPr lang="en-US" altLang="zh-TW" sz="3800" dirty="0" smtClean="0">
                <a:solidFill>
                  <a:srgbClr val="002060"/>
                </a:solidFill>
                <a:latin typeface="微軟正黑體" pitchFamily="34" charset="-120"/>
                <a:ea typeface="微軟正黑體" pitchFamily="34" charset="-120"/>
              </a:rPr>
              <a:t>)</a:t>
            </a:r>
            <a:r>
              <a:rPr lang="zh-TW" altLang="en-US" sz="3800" dirty="0" smtClean="0">
                <a:solidFill>
                  <a:srgbClr val="002060"/>
                </a:solidFill>
                <a:latin typeface="微軟正黑體" pitchFamily="34" charset="-120"/>
                <a:ea typeface="微軟正黑體" pitchFamily="34" charset="-120"/>
              </a:rPr>
              <a:t>順遂的開始</a:t>
            </a:r>
            <a:endParaRPr lang="en-US" altLang="zh-TW" sz="3800" dirty="0" smtClean="0">
              <a:solidFill>
                <a:srgbClr val="002060"/>
              </a:solidFill>
              <a:latin typeface="微軟正黑體" pitchFamily="34" charset="-120"/>
              <a:ea typeface="微軟正黑體" pitchFamily="34" charset="-120"/>
            </a:endParaRPr>
          </a:p>
          <a:p>
            <a:r>
              <a:rPr lang="zh-TW" altLang="en-US" sz="2400" dirty="0">
                <a:latin typeface="微軟正黑體" pitchFamily="34" charset="-120"/>
                <a:ea typeface="微軟正黑體" pitchFamily="34" charset="-120"/>
              </a:rPr>
              <a:t> </a:t>
            </a:r>
            <a:r>
              <a:rPr lang="zh-TW" altLang="en-US" sz="2400" dirty="0" smtClean="0">
                <a:latin typeface="微軟正黑體" pitchFamily="34" charset="-120"/>
                <a:ea typeface="微軟正黑體" pitchFamily="34" charset="-120"/>
              </a:rPr>
              <a:t>   </a:t>
            </a:r>
            <a:r>
              <a:rPr lang="zh-TW" altLang="en-US" sz="3200" dirty="0" smtClean="0">
                <a:latin typeface="微軟正黑體" pitchFamily="34" charset="-120"/>
                <a:ea typeface="微軟正黑體" pitchFamily="34" charset="-120"/>
              </a:rPr>
              <a:t>掌握充足</a:t>
            </a:r>
            <a:r>
              <a:rPr lang="zh-TW" altLang="en-US" sz="3200" dirty="0" smtClean="0">
                <a:solidFill>
                  <a:srgbClr val="FF0000"/>
                </a:solidFill>
                <a:latin typeface="微軟正黑體" pitchFamily="34" charset="-120"/>
                <a:ea typeface="微軟正黑體" pitchFamily="34" charset="-120"/>
              </a:rPr>
              <a:t>經驗</a:t>
            </a:r>
            <a:r>
              <a:rPr lang="zh-TW" altLang="en-US" sz="3200" dirty="0" smtClean="0">
                <a:latin typeface="微軟正黑體" pitchFamily="34" charset="-120"/>
                <a:ea typeface="微軟正黑體" pitchFamily="34" charset="-120"/>
              </a:rPr>
              <a:t>，以及專業的</a:t>
            </a:r>
            <a:r>
              <a:rPr lang="zh-TW" altLang="en-US" sz="3200" dirty="0">
                <a:solidFill>
                  <a:srgbClr val="FF0000"/>
                </a:solidFill>
                <a:latin typeface="微軟正黑體" pitchFamily="34" charset="-120"/>
                <a:ea typeface="微軟正黑體" pitchFamily="34" charset="-120"/>
              </a:rPr>
              <a:t>知識</a:t>
            </a:r>
            <a:r>
              <a:rPr lang="zh-TW" altLang="en-US" sz="3200" dirty="0" smtClean="0">
                <a:latin typeface="微軟正黑體" pitchFamily="34" charset="-120"/>
                <a:ea typeface="微軟正黑體" pitchFamily="34" charset="-120"/>
              </a:rPr>
              <a:t>與</a:t>
            </a:r>
            <a:r>
              <a:rPr lang="zh-TW" altLang="en-US" sz="3200" dirty="0">
                <a:solidFill>
                  <a:srgbClr val="FF0000"/>
                </a:solidFill>
                <a:latin typeface="微軟正黑體" pitchFamily="34" charset="-120"/>
                <a:ea typeface="微軟正黑體" pitchFamily="34" charset="-120"/>
              </a:rPr>
              <a:t>話術</a:t>
            </a:r>
            <a:r>
              <a:rPr lang="zh-TW" altLang="en-US" sz="3200" dirty="0" smtClean="0">
                <a:latin typeface="微軟正黑體" pitchFamily="34" charset="-120"/>
                <a:ea typeface="微軟正黑體" pitchFamily="34" charset="-120"/>
              </a:rPr>
              <a:t>，合約近在眼前。    </a:t>
            </a:r>
            <a:endParaRPr lang="en-US" altLang="zh-TW" sz="2400" dirty="0">
              <a:latin typeface="微軟正黑體" pitchFamily="34" charset="-120"/>
              <a:ea typeface="微軟正黑體" pitchFamily="34" charset="-120"/>
            </a:endParaRPr>
          </a:p>
          <a:p>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二</a:t>
            </a:r>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第一個反對聲音</a:t>
            </a:r>
            <a:endParaRPr lang="en-US" altLang="zh-TW" sz="3800" dirty="0">
              <a:solidFill>
                <a:srgbClr val="002060"/>
              </a:solidFill>
              <a:latin typeface="微軟正黑體" pitchFamily="34" charset="-120"/>
              <a:ea typeface="微軟正黑體" pitchFamily="34" charset="-120"/>
            </a:endParaRPr>
          </a:p>
          <a:p>
            <a:r>
              <a:rPr lang="zh-TW" altLang="en-US" sz="3200" dirty="0">
                <a:latin typeface="微軟正黑體" pitchFamily="34" charset="-120"/>
                <a:ea typeface="微軟正黑體" pitchFamily="34" charset="-120"/>
              </a:rPr>
              <a:t>    一個人的</a:t>
            </a:r>
            <a:r>
              <a:rPr lang="zh-TW" altLang="en-US" sz="3200" dirty="0">
                <a:solidFill>
                  <a:srgbClr val="FF0000"/>
                </a:solidFill>
                <a:latin typeface="微軟正黑體" pitchFamily="34" charset="-120"/>
                <a:ea typeface="微軟正黑體" pitchFamily="34" charset="-120"/>
              </a:rPr>
              <a:t>質疑</a:t>
            </a:r>
            <a:r>
              <a:rPr lang="zh-TW" altLang="en-US" sz="3200" dirty="0">
                <a:latin typeface="微軟正黑體" pitchFamily="34" charset="-120"/>
                <a:ea typeface="微軟正黑體" pitchFamily="34" charset="-120"/>
              </a:rPr>
              <a:t>，與其辯論後，仍能在己方立場上站穩</a:t>
            </a:r>
            <a:r>
              <a:rPr lang="zh-TW" altLang="en-US" sz="3200" dirty="0" smtClean="0">
                <a:latin typeface="微軟正黑體" pitchFamily="34" charset="-120"/>
                <a:ea typeface="微軟正黑體" pitchFamily="34" charset="-120"/>
              </a:rPr>
              <a:t>。</a:t>
            </a:r>
            <a:endParaRPr lang="en-US" altLang="zh-TW" sz="3200" dirty="0" smtClean="0">
              <a:latin typeface="微軟正黑體" pitchFamily="34" charset="-120"/>
              <a:ea typeface="微軟正黑體" pitchFamily="34" charset="-120"/>
            </a:endParaRPr>
          </a:p>
          <a:p>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三</a:t>
            </a:r>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一堵牆形成的岔路</a:t>
            </a:r>
            <a:endParaRPr lang="en-US" altLang="zh-TW" sz="3800" dirty="0">
              <a:solidFill>
                <a:srgbClr val="002060"/>
              </a:solidFill>
              <a:latin typeface="微軟正黑體" pitchFamily="34" charset="-120"/>
              <a:ea typeface="微軟正黑體" pitchFamily="34" charset="-120"/>
            </a:endParaRPr>
          </a:p>
          <a:p>
            <a:r>
              <a:rPr lang="zh-TW" altLang="en-US" sz="2400" dirty="0">
                <a:latin typeface="微軟正黑體" pitchFamily="34" charset="-120"/>
                <a:ea typeface="微軟正黑體" pitchFamily="34" charset="-120"/>
              </a:rPr>
              <a:t> </a:t>
            </a:r>
            <a:r>
              <a:rPr lang="zh-TW" altLang="en-US" sz="2400" dirty="0" smtClean="0">
                <a:latin typeface="微軟正黑體" pitchFamily="34" charset="-120"/>
                <a:ea typeface="微軟正黑體" pitchFamily="34" charset="-120"/>
              </a:rPr>
              <a:t>   </a:t>
            </a:r>
            <a:r>
              <a:rPr lang="zh-TW" altLang="en-US" sz="3200" dirty="0">
                <a:latin typeface="微軟正黑體" pitchFamily="34" charset="-120"/>
                <a:ea typeface="微軟正黑體" pitchFamily="34" charset="-120"/>
              </a:rPr>
              <a:t>半路殺出自稱環團的達斯</a:t>
            </a:r>
            <a:r>
              <a:rPr lang="zh-TW" altLang="en-US" sz="3200" dirty="0" smtClean="0">
                <a:latin typeface="微軟正黑體" pitchFamily="34" charset="-120"/>
                <a:ea typeface="微軟正黑體" pitchFamily="34" charset="-120"/>
              </a:rPr>
              <a:t>汀，</a:t>
            </a:r>
            <a:r>
              <a:rPr lang="zh-TW" altLang="en-US" sz="3200" dirty="0">
                <a:solidFill>
                  <a:srgbClr val="FF0000"/>
                </a:solidFill>
                <a:latin typeface="微軟正黑體" pitchFamily="34" charset="-120"/>
                <a:ea typeface="微軟正黑體" pitchFamily="34" charset="-120"/>
              </a:rPr>
              <a:t>失去</a:t>
            </a:r>
            <a:r>
              <a:rPr lang="zh-TW" altLang="en-US" sz="3200" dirty="0">
                <a:latin typeface="微軟正黑體" pitchFamily="34" charset="-120"/>
                <a:ea typeface="微軟正黑體" pitchFamily="34" charset="-120"/>
              </a:rPr>
              <a:t>原有鎮民的</a:t>
            </a:r>
            <a:r>
              <a:rPr lang="zh-TW" altLang="en-US" sz="3200" dirty="0">
                <a:solidFill>
                  <a:srgbClr val="FF0000"/>
                </a:solidFill>
                <a:latin typeface="微軟正黑體" pitchFamily="34" charset="-120"/>
                <a:ea typeface="微軟正黑體" pitchFamily="34" charset="-120"/>
              </a:rPr>
              <a:t>信任</a:t>
            </a:r>
            <a:r>
              <a:rPr lang="zh-TW" altLang="en-US" sz="3200" dirty="0" smtClean="0">
                <a:latin typeface="微軟正黑體" pitchFamily="34" charset="-120"/>
                <a:ea typeface="微軟正黑體" pitchFamily="34" charset="-120"/>
              </a:rPr>
              <a:t>，</a:t>
            </a:r>
            <a:r>
              <a:rPr lang="zh-TW" altLang="en-US" sz="3200" dirty="0">
                <a:latin typeface="微軟正黑體" pitchFamily="34" charset="-120"/>
                <a:ea typeface="微軟正黑體" pitchFamily="34" charset="-120"/>
              </a:rPr>
              <a:t>使遊說任務陷入</a:t>
            </a:r>
            <a:r>
              <a:rPr lang="zh-TW" altLang="en-US" sz="3200" dirty="0" smtClean="0">
                <a:latin typeface="微軟正黑體" pitchFamily="34" charset="-120"/>
                <a:ea typeface="微軟正黑體" pitchFamily="34" charset="-120"/>
              </a:rPr>
              <a:t>白熱化</a:t>
            </a:r>
            <a:r>
              <a:rPr lang="zh-TW" altLang="en-US" sz="3200" dirty="0">
                <a:latin typeface="微軟正黑體" pitchFamily="34" charset="-120"/>
                <a:ea typeface="微軟正黑體" pitchFamily="34" charset="-120"/>
              </a:rPr>
              <a:t>。</a:t>
            </a:r>
            <a:endParaRPr lang="en-US" altLang="zh-TW" sz="3200" dirty="0">
              <a:latin typeface="微軟正黑體" pitchFamily="34" charset="-120"/>
              <a:ea typeface="微軟正黑體" pitchFamily="34" charset="-120"/>
            </a:endParaRPr>
          </a:p>
          <a:p>
            <a:pPr lvl="0">
              <a:lnSpc>
                <a:spcPct val="125000"/>
              </a:lnSpc>
            </a:pPr>
            <a:endParaRPr lang="en-US" altLang="zh-TW" sz="3200" dirty="0">
              <a:solidFill>
                <a:srgbClr val="F79646">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23778835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3</a:t>
            </a:fld>
            <a:endParaRPr lang="en-US"/>
          </a:p>
        </p:txBody>
      </p:sp>
      <p:sp>
        <p:nvSpPr>
          <p:cNvPr id="5" name="矩形 4"/>
          <p:cNvSpPr/>
          <p:nvPr/>
        </p:nvSpPr>
        <p:spPr>
          <a:xfrm>
            <a:off x="179512" y="836711"/>
            <a:ext cx="8784976" cy="5078313"/>
          </a:xfrm>
          <a:prstGeom prst="rect">
            <a:avLst/>
          </a:prstGeom>
        </p:spPr>
        <p:txBody>
          <a:bodyPr wrap="square">
            <a:spAutoFit/>
          </a:bodyPr>
          <a:lstStyle/>
          <a:p>
            <a:pPr lvl="0"/>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四</a:t>
            </a:r>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一頓飯，一份包裹，化危機為轉機</a:t>
            </a:r>
            <a:endParaRPr lang="en-US" altLang="zh-TW" sz="3800" dirty="0">
              <a:solidFill>
                <a:srgbClr val="002060"/>
              </a:solidFill>
              <a:latin typeface="微軟正黑體" pitchFamily="34" charset="-120"/>
              <a:ea typeface="微軟正黑體" pitchFamily="34" charset="-120"/>
            </a:endParaRPr>
          </a:p>
          <a:p>
            <a:r>
              <a:rPr lang="zh-TW" altLang="en-US" sz="3200" dirty="0" smtClean="0">
                <a:latin typeface="微軟正黑體" pitchFamily="34" charset="-120"/>
                <a:ea typeface="微軟正黑體" pitchFamily="34" charset="-120"/>
              </a:rPr>
              <a:t>     </a:t>
            </a:r>
            <a:r>
              <a:rPr lang="zh-TW" altLang="zh-TW" sz="3200" dirty="0" smtClean="0">
                <a:latin typeface="微軟正黑體" pitchFamily="34" charset="-120"/>
                <a:ea typeface="微軟正黑體" pitchFamily="34" charset="-120"/>
              </a:rPr>
              <a:t>與法蘭克一起聚餐後，在與達斯汀的幾次對話中，意外發現其實達斯汀跟</a:t>
            </a:r>
            <a:r>
              <a:rPr lang="zh-TW" altLang="en-US" sz="3200" dirty="0">
                <a:latin typeface="微軟正黑體" pitchFamily="34" charset="-120"/>
                <a:ea typeface="微軟正黑體" pitchFamily="34" charset="-120"/>
              </a:rPr>
              <a:t>自己</a:t>
            </a:r>
            <a:r>
              <a:rPr lang="zh-TW" altLang="zh-TW" sz="3200" dirty="0" smtClean="0">
                <a:latin typeface="微軟正黑體" pitchFamily="34" charset="-120"/>
                <a:ea typeface="微軟正黑體" pitchFamily="34" charset="-120"/>
              </a:rPr>
              <a:t>一樣是國際公司派</a:t>
            </a:r>
            <a:r>
              <a:rPr lang="zh-TW" altLang="en-US" sz="3200" dirty="0" smtClean="0">
                <a:latin typeface="微軟正黑體" pitchFamily="34" charset="-120"/>
                <a:ea typeface="微軟正黑體" pitchFamily="34" charset="-120"/>
              </a:rPr>
              <a:t>遣</a:t>
            </a:r>
            <a:r>
              <a:rPr lang="zh-TW" altLang="zh-TW" sz="3200" dirty="0" smtClean="0">
                <a:latin typeface="微軟正黑體" pitchFamily="34" charset="-120"/>
                <a:ea typeface="微軟正黑體" pitchFamily="34" charset="-120"/>
              </a:rPr>
              <a:t>，利用</a:t>
            </a:r>
            <a:r>
              <a:rPr lang="zh-TW" altLang="zh-TW" sz="3200" dirty="0">
                <a:solidFill>
                  <a:srgbClr val="FF0000"/>
                </a:solidFill>
                <a:latin typeface="微軟正黑體" pitchFamily="34" charset="-120"/>
                <a:ea typeface="微軟正黑體" pitchFamily="34" charset="-120"/>
              </a:rPr>
              <a:t>反串招數</a:t>
            </a:r>
            <a:r>
              <a:rPr lang="zh-TW" altLang="zh-TW" sz="3200" dirty="0" smtClean="0">
                <a:latin typeface="微軟正黑體" pitchFamily="34" charset="-120"/>
                <a:ea typeface="微軟正黑體" pitchFamily="34" charset="-120"/>
              </a:rPr>
              <a:t>來為</a:t>
            </a:r>
            <a:r>
              <a:rPr lang="zh-TW" altLang="en-US" sz="3200" dirty="0" smtClean="0">
                <a:latin typeface="微軟正黑體" pitchFamily="34" charset="-120"/>
                <a:ea typeface="微軟正黑體" pitchFamily="34" charset="-120"/>
              </a:rPr>
              <a:t>公司</a:t>
            </a:r>
            <a:r>
              <a:rPr lang="zh-TW" altLang="en-US" sz="3200" dirty="0">
                <a:solidFill>
                  <a:srgbClr val="FF0000"/>
                </a:solidFill>
                <a:latin typeface="微軟正黑體" pitchFamily="34" charset="-120"/>
                <a:ea typeface="微軟正黑體" pitchFamily="34" charset="-120"/>
              </a:rPr>
              <a:t>無法給予保證</a:t>
            </a:r>
            <a:r>
              <a:rPr lang="zh-TW" altLang="en-US" sz="3200" dirty="0" smtClean="0">
                <a:latin typeface="微軟正黑體" pitchFamily="34" charset="-120"/>
                <a:ea typeface="微軟正黑體" pitchFamily="34" charset="-120"/>
              </a:rPr>
              <a:t>的</a:t>
            </a:r>
            <a:r>
              <a:rPr lang="zh-TW" altLang="zh-TW" sz="3200" dirty="0" smtClean="0">
                <a:latin typeface="微軟正黑體" pitchFamily="34" charset="-120"/>
                <a:ea typeface="微軟正黑體" pitchFamily="34" charset="-120"/>
              </a:rPr>
              <a:t>環保問題解套</a:t>
            </a:r>
            <a:r>
              <a:rPr lang="zh-TW" altLang="zh-TW" sz="3200" dirty="0" smtClean="0">
                <a:latin typeface="微軟正黑體" pitchFamily="34" charset="-120"/>
                <a:ea typeface="微軟正黑體" pitchFamily="34" charset="-120"/>
              </a:rPr>
              <a:t>。</a:t>
            </a:r>
            <a:endParaRPr lang="en-US" altLang="zh-TW" sz="3200" dirty="0" smtClean="0">
              <a:latin typeface="微軟正黑體" pitchFamily="34" charset="-120"/>
              <a:ea typeface="微軟正黑體" pitchFamily="34" charset="-120"/>
            </a:endParaRPr>
          </a:p>
          <a:p>
            <a:endParaRPr lang="en-US" altLang="zh-TW" sz="2400" dirty="0">
              <a:latin typeface="微軟正黑體" pitchFamily="34" charset="-120"/>
              <a:ea typeface="微軟正黑體" pitchFamily="34" charset="-120"/>
            </a:endParaRPr>
          </a:p>
          <a:p>
            <a:pPr lvl="0"/>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五</a:t>
            </a:r>
            <a:r>
              <a:rPr lang="en-US" altLang="zh-TW" sz="3800" dirty="0">
                <a:solidFill>
                  <a:srgbClr val="002060"/>
                </a:solidFill>
                <a:latin typeface="微軟正黑體" pitchFamily="34" charset="-120"/>
                <a:ea typeface="微軟正黑體" pitchFamily="34" charset="-120"/>
              </a:rPr>
              <a:t>)</a:t>
            </a:r>
            <a:r>
              <a:rPr lang="zh-TW" altLang="en-US" sz="3800" dirty="0">
                <a:solidFill>
                  <a:srgbClr val="002060"/>
                </a:solidFill>
                <a:latin typeface="微軟正黑體" pitchFamily="34" charset="-120"/>
                <a:ea typeface="微軟正黑體" pitchFamily="34" charset="-120"/>
              </a:rPr>
              <a:t>陷入迷惘，做出抉擇</a:t>
            </a:r>
            <a:endParaRPr lang="en-US" altLang="zh-TW" sz="3800" dirty="0">
              <a:solidFill>
                <a:srgbClr val="002060"/>
              </a:solidFill>
              <a:latin typeface="微軟正黑體" pitchFamily="34" charset="-120"/>
              <a:ea typeface="微軟正黑體" pitchFamily="34" charset="-120"/>
            </a:endParaRPr>
          </a:p>
          <a:p>
            <a:r>
              <a:rPr lang="en-US" altLang="zh-TW" sz="3200" dirty="0" smtClean="0">
                <a:latin typeface="微軟正黑體" pitchFamily="34" charset="-120"/>
                <a:ea typeface="微軟正黑體" pitchFamily="34" charset="-120"/>
              </a:rPr>
              <a:t>    </a:t>
            </a:r>
            <a:r>
              <a:rPr lang="zh-TW" altLang="zh-TW" sz="3200" dirty="0">
                <a:latin typeface="微軟正黑體" pitchFamily="34" charset="-120"/>
                <a:ea typeface="微軟正黑體" pitchFamily="34" charset="-120"/>
              </a:rPr>
              <a:t>在看透一切之後</a:t>
            </a:r>
            <a:r>
              <a:rPr lang="zh-TW"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史提夫</a:t>
            </a:r>
            <a:r>
              <a:rPr lang="zh-TW" altLang="zh-TW" sz="3200" dirty="0" smtClean="0">
                <a:latin typeface="微軟正黑體" pitchFamily="34" charset="-120"/>
                <a:ea typeface="微軟正黑體" pitchFamily="34" charset="-120"/>
              </a:rPr>
              <a:t>陷入</a:t>
            </a:r>
            <a:r>
              <a:rPr lang="zh-TW" altLang="zh-TW" sz="3200" dirty="0">
                <a:latin typeface="微軟正黑體" pitchFamily="34" charset="-120"/>
                <a:ea typeface="微軟正黑體" pitchFamily="34" charset="-120"/>
              </a:rPr>
              <a:t>迷惘中</a:t>
            </a:r>
            <a:r>
              <a:rPr lang="zh-TW"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但</a:t>
            </a:r>
            <a:r>
              <a:rPr lang="zh-TW" altLang="zh-TW" sz="3200" dirty="0" smtClean="0">
                <a:latin typeface="微軟正黑體" pitchFamily="34" charset="-120"/>
                <a:ea typeface="微軟正黑體" pitchFamily="34" charset="-120"/>
              </a:rPr>
              <a:t>當</a:t>
            </a:r>
            <a:r>
              <a:rPr lang="zh-TW" altLang="zh-TW" sz="3200" dirty="0">
                <a:latin typeface="微軟正黑體" pitchFamily="34" charset="-120"/>
                <a:ea typeface="微軟正黑體" pitchFamily="34" charset="-120"/>
              </a:rPr>
              <a:t>他跟</a:t>
            </a:r>
            <a:r>
              <a:rPr lang="zh-TW" altLang="zh-TW" sz="3200" dirty="0" smtClean="0">
                <a:latin typeface="微軟正黑體" pitchFamily="34" charset="-120"/>
                <a:ea typeface="微軟正黑體" pitchFamily="34" charset="-120"/>
              </a:rPr>
              <a:t>居民</a:t>
            </a:r>
            <a:r>
              <a:rPr lang="zh-TW" altLang="en-US" sz="3200" dirty="0">
                <a:latin typeface="微軟正黑體" pitchFamily="34" charset="-120"/>
                <a:ea typeface="微軟正黑體" pitchFamily="34" charset="-120"/>
              </a:rPr>
              <a:t>保證能</a:t>
            </a:r>
            <a:r>
              <a:rPr lang="zh-TW" altLang="en-US" sz="3200" dirty="0">
                <a:solidFill>
                  <a:srgbClr val="FF0000"/>
                </a:solidFill>
                <a:latin typeface="微軟正黑體" pitchFamily="34" charset="-120"/>
                <a:ea typeface="微軟正黑體" pitchFamily="34" charset="-120"/>
              </a:rPr>
              <a:t>安全無虞</a:t>
            </a:r>
            <a:r>
              <a:rPr lang="zh-TW" altLang="en-US" sz="3200" dirty="0" smtClean="0">
                <a:latin typeface="微軟正黑體" pitchFamily="34" charset="-120"/>
                <a:ea typeface="微軟正黑體" pitchFamily="34" charset="-120"/>
              </a:rPr>
              <a:t>時</a:t>
            </a:r>
            <a:r>
              <a:rPr lang="zh-TW"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面對</a:t>
            </a:r>
            <a:r>
              <a:rPr lang="zh-TW" altLang="zh-TW" sz="3200" dirty="0" smtClean="0">
                <a:latin typeface="微軟正黑體" pitchFamily="34" charset="-120"/>
                <a:ea typeface="微軟正黑體" pitchFamily="34" charset="-120"/>
              </a:rPr>
              <a:t>內</a:t>
            </a:r>
            <a:r>
              <a:rPr lang="zh-TW" altLang="en-US" sz="3200" dirty="0">
                <a:latin typeface="微軟正黑體" pitchFamily="34" charset="-120"/>
                <a:ea typeface="微軟正黑體" pitchFamily="34" charset="-120"/>
              </a:rPr>
              <a:t>心</a:t>
            </a:r>
            <a:r>
              <a:rPr lang="zh-TW" altLang="zh-TW" sz="3200" dirty="0" smtClean="0">
                <a:latin typeface="微軟正黑體" pitchFamily="34" charset="-120"/>
                <a:ea typeface="微軟正黑體" pitchFamily="34" charset="-120"/>
              </a:rPr>
              <a:t>的</a:t>
            </a:r>
            <a:r>
              <a:rPr lang="zh-TW" altLang="zh-TW" sz="3200" dirty="0">
                <a:solidFill>
                  <a:srgbClr val="FF0000"/>
                </a:solidFill>
                <a:latin typeface="微軟正黑體" pitchFamily="34" charset="-120"/>
                <a:ea typeface="微軟正黑體" pitchFamily="34" charset="-120"/>
              </a:rPr>
              <a:t>道德良</a:t>
            </a:r>
            <a:r>
              <a:rPr lang="zh-TW" altLang="en-US" sz="3200" dirty="0">
                <a:solidFill>
                  <a:srgbClr val="FF0000"/>
                </a:solidFill>
                <a:latin typeface="微軟正黑體" pitchFamily="34" charset="-120"/>
                <a:ea typeface="微軟正黑體" pitchFamily="34" charset="-120"/>
              </a:rPr>
              <a:t>知</a:t>
            </a:r>
            <a:r>
              <a:rPr lang="zh-TW"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他決定即便被裁員也要</a:t>
            </a:r>
            <a:r>
              <a:rPr lang="zh-TW" altLang="en-US" sz="3200" dirty="0">
                <a:solidFill>
                  <a:srgbClr val="FF0000"/>
                </a:solidFill>
                <a:latin typeface="微軟正黑體" pitchFamily="34" charset="-120"/>
                <a:ea typeface="微軟正黑體" pitchFamily="34" charset="-120"/>
              </a:rPr>
              <a:t>保護</a:t>
            </a:r>
            <a:r>
              <a:rPr lang="zh-TW" altLang="en-US" sz="3200" dirty="0" smtClean="0">
                <a:latin typeface="微軟正黑體" pitchFamily="34" charset="-120"/>
                <a:ea typeface="微軟正黑體" pitchFamily="34" charset="-120"/>
              </a:rPr>
              <a:t>這寧靜的小鎮。</a:t>
            </a:r>
            <a:endParaRPr lang="zh-TW" altLang="zh-TW"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4110857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4</a:t>
            </a:fld>
            <a:endParaRPr lang="en-US"/>
          </a:p>
        </p:txBody>
      </p:sp>
      <p:sp>
        <p:nvSpPr>
          <p:cNvPr id="5" name="矩形 4"/>
          <p:cNvSpPr/>
          <p:nvPr/>
        </p:nvSpPr>
        <p:spPr>
          <a:xfrm>
            <a:off x="611560" y="260648"/>
            <a:ext cx="7704856" cy="861774"/>
          </a:xfrm>
          <a:prstGeom prst="rect">
            <a:avLst/>
          </a:prstGeom>
        </p:spPr>
        <p:txBody>
          <a:bodyPr wrap="square">
            <a:spAutoFit/>
          </a:bodyPr>
          <a:lstStyle/>
          <a:p>
            <a:pPr lvl="0" algn="ctr">
              <a:lnSpc>
                <a:spcPct val="125000"/>
              </a:lnSpc>
            </a:pPr>
            <a:r>
              <a:rPr lang="zh-TW" altLang="en-US" sz="4000" b="1" dirty="0">
                <a:latin typeface="Adobe 繁黑體 Std B"/>
                <a:ea typeface="標楷體" pitchFamily="65" charset="-120"/>
              </a:rPr>
              <a:t>角</a:t>
            </a:r>
            <a:r>
              <a:rPr lang="zh-TW" altLang="en-US" sz="4000" b="1" dirty="0" smtClean="0">
                <a:latin typeface="Adobe 繁黑體 Std B"/>
                <a:ea typeface="標楷體" pitchFamily="65" charset="-120"/>
              </a:rPr>
              <a:t>色人物剖析─史提夫</a:t>
            </a:r>
            <a:r>
              <a:rPr lang="en-US" altLang="zh-TW" sz="4000" b="1" dirty="0" smtClean="0">
                <a:latin typeface="Adobe 繁黑體 Std B"/>
                <a:ea typeface="標楷體" pitchFamily="65" charset="-120"/>
              </a:rPr>
              <a:t>‧</a:t>
            </a:r>
            <a:r>
              <a:rPr lang="zh-TW" altLang="en-US" sz="4000" b="1" dirty="0" smtClean="0">
                <a:latin typeface="Adobe 繁黑體 Std B"/>
                <a:ea typeface="標楷體" pitchFamily="65" charset="-120"/>
              </a:rPr>
              <a:t>巴特勒</a:t>
            </a:r>
            <a:endParaRPr lang="en-US" altLang="zh-TW" sz="4000" b="1" dirty="0">
              <a:latin typeface="Adobe 繁黑體 Std B"/>
              <a:ea typeface="標楷體" pitchFamily="65" charset="-120"/>
            </a:endParaRPr>
          </a:p>
        </p:txBody>
      </p:sp>
      <p:sp>
        <p:nvSpPr>
          <p:cNvPr id="6" name="矩形 5"/>
          <p:cNvSpPr/>
          <p:nvPr/>
        </p:nvSpPr>
        <p:spPr>
          <a:xfrm>
            <a:off x="4572000" y="1700808"/>
            <a:ext cx="4463898" cy="5016758"/>
          </a:xfrm>
          <a:prstGeom prst="rect">
            <a:avLst/>
          </a:prstGeom>
        </p:spPr>
        <p:txBody>
          <a:bodyPr wrap="square">
            <a:spAutoFit/>
          </a:bodyPr>
          <a:lstStyle/>
          <a:p>
            <a:pPr lvl="0">
              <a:lnSpc>
                <a:spcPct val="125000"/>
              </a:lnSpc>
            </a:pPr>
            <a:r>
              <a:rPr lang="zh-TW" altLang="en-US" sz="3200" dirty="0" smtClean="0">
                <a:latin typeface="微軟正黑體" pitchFamily="34" charset="-120"/>
                <a:ea typeface="微軟正黑體" pitchFamily="34" charset="-120"/>
              </a:rPr>
              <a:t>主角出身自農家，長大後投入能源公司工作。公司為了開發天然氣，派遣主角去麥金利鎮說服居民把土地賣給公司，因此展開了旅程。</a:t>
            </a:r>
            <a:endParaRPr lang="en-US" altLang="zh-TW" sz="3200" dirty="0">
              <a:latin typeface="微軟正黑體" pitchFamily="34" charset="-120"/>
              <a:ea typeface="微軟正黑體" pitchFamily="34" charset="-120"/>
            </a:endParaRPr>
          </a:p>
          <a:p>
            <a:pPr lvl="0">
              <a:lnSpc>
                <a:spcPct val="125000"/>
              </a:lnSpc>
            </a:pPr>
            <a:endParaRPr lang="en-US" altLang="zh-TW" sz="3200" dirty="0">
              <a:latin typeface="微軟正黑體" pitchFamily="34" charset="-120"/>
              <a:ea typeface="微軟正黑體" pitchFamily="34" charset="-120"/>
            </a:endParaRPr>
          </a:p>
          <a:p>
            <a:pPr lvl="0">
              <a:lnSpc>
                <a:spcPct val="125000"/>
              </a:lnSpc>
            </a:pPr>
            <a:endParaRPr lang="en-US" altLang="zh-TW" sz="3200" dirty="0">
              <a:solidFill>
                <a:srgbClr val="F79646">
                  <a:lumMod val="75000"/>
                </a:srgbClr>
              </a:solidFill>
              <a:latin typeface="微軟正黑體" pitchFamily="34" charset="-120"/>
              <a:ea typeface="微軟正黑體" pitchFamily="34" charset="-120"/>
            </a:endParaRPr>
          </a:p>
        </p:txBody>
      </p:sp>
      <p:pic>
        <p:nvPicPr>
          <p:cNvPr id="3" name="圖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916832"/>
            <a:ext cx="4140087" cy="276092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66739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5</a:t>
            </a:fld>
            <a:endParaRPr lang="en-US"/>
          </a:p>
        </p:txBody>
      </p:sp>
      <p:sp>
        <p:nvSpPr>
          <p:cNvPr id="5" name="矩形 4"/>
          <p:cNvSpPr/>
          <p:nvPr/>
        </p:nvSpPr>
        <p:spPr>
          <a:xfrm>
            <a:off x="395536" y="269656"/>
            <a:ext cx="7704856" cy="861774"/>
          </a:xfrm>
          <a:prstGeom prst="rect">
            <a:avLst/>
          </a:prstGeom>
        </p:spPr>
        <p:txBody>
          <a:bodyPr wrap="square">
            <a:spAutoFit/>
          </a:bodyPr>
          <a:lstStyle/>
          <a:p>
            <a:pPr lvl="0" algn="ctr">
              <a:lnSpc>
                <a:spcPct val="125000"/>
              </a:lnSpc>
            </a:pPr>
            <a:r>
              <a:rPr lang="zh-TW" altLang="en-US" sz="4000" b="1" dirty="0">
                <a:latin typeface="Adobe 繁黑體 Std B"/>
                <a:ea typeface="標楷體" pitchFamily="65" charset="-120"/>
              </a:rPr>
              <a:t>角</a:t>
            </a:r>
            <a:r>
              <a:rPr lang="zh-TW" altLang="en-US" sz="4000" b="1" dirty="0" smtClean="0">
                <a:latin typeface="Adobe 繁黑體 Std B"/>
                <a:ea typeface="標楷體" pitchFamily="65" charset="-120"/>
              </a:rPr>
              <a:t>色人物剖析─蘇</a:t>
            </a:r>
            <a:r>
              <a:rPr lang="en-US" altLang="zh-TW" sz="4000" b="1" dirty="0" smtClean="0">
                <a:latin typeface="Adobe 繁黑體 Std B"/>
                <a:ea typeface="標楷體" pitchFamily="65" charset="-120"/>
              </a:rPr>
              <a:t>‧</a:t>
            </a:r>
            <a:r>
              <a:rPr lang="zh-TW" altLang="en-US" sz="4000" b="1" dirty="0" smtClean="0">
                <a:latin typeface="Adobe 繁黑體 Std B"/>
                <a:ea typeface="標楷體" pitchFamily="65" charset="-120"/>
              </a:rPr>
              <a:t>湯普遜</a:t>
            </a:r>
            <a:endParaRPr lang="en-US" altLang="zh-TW" sz="4000" b="1" dirty="0">
              <a:latin typeface="Adobe 繁黑體 Std B"/>
              <a:ea typeface="標楷體" pitchFamily="65" charset="-120"/>
            </a:endParaRPr>
          </a:p>
        </p:txBody>
      </p:sp>
      <p:sp>
        <p:nvSpPr>
          <p:cNvPr id="6" name="矩形 5"/>
          <p:cNvSpPr/>
          <p:nvPr/>
        </p:nvSpPr>
        <p:spPr>
          <a:xfrm>
            <a:off x="179512" y="1484784"/>
            <a:ext cx="4463898" cy="4247317"/>
          </a:xfrm>
          <a:prstGeom prst="rect">
            <a:avLst/>
          </a:prstGeom>
        </p:spPr>
        <p:txBody>
          <a:bodyPr wrap="square">
            <a:spAutoFit/>
          </a:bodyPr>
          <a:lstStyle/>
          <a:p>
            <a:pPr lvl="0">
              <a:lnSpc>
                <a:spcPct val="125000"/>
              </a:lnSpc>
            </a:pPr>
            <a:r>
              <a:rPr lang="zh-TW" altLang="en-US" sz="3200" dirty="0" smtClean="0">
                <a:latin typeface="微軟正黑體" pitchFamily="34" charset="-120"/>
                <a:ea typeface="微軟正黑體" pitchFamily="34" charset="-120"/>
              </a:rPr>
              <a:t>是一個職業婦女，也是職場老手，但她卻不喜歡自己的工作，因同樣原因公司派她與主角同去。</a:t>
            </a:r>
            <a:endParaRPr lang="en-US" altLang="zh-TW" sz="3200" dirty="0">
              <a:latin typeface="微軟正黑體" pitchFamily="34" charset="-120"/>
              <a:ea typeface="微軟正黑體" pitchFamily="34" charset="-120"/>
            </a:endParaRPr>
          </a:p>
          <a:p>
            <a:pPr lvl="0">
              <a:lnSpc>
                <a:spcPct val="125000"/>
              </a:lnSpc>
            </a:pPr>
            <a:endParaRPr lang="en-US" altLang="zh-TW" sz="3200" dirty="0">
              <a:latin typeface="微軟正黑體" pitchFamily="34" charset="-120"/>
              <a:ea typeface="微軟正黑體" pitchFamily="34" charset="-120"/>
            </a:endParaRPr>
          </a:p>
          <a:p>
            <a:pPr lvl="0">
              <a:lnSpc>
                <a:spcPct val="125000"/>
              </a:lnSpc>
            </a:pPr>
            <a:endParaRPr lang="en-US" altLang="zh-TW" sz="2400" dirty="0">
              <a:solidFill>
                <a:srgbClr val="F79646">
                  <a:lumMod val="75000"/>
                </a:srgbClr>
              </a:solidFill>
              <a:latin typeface="微軟正黑體" pitchFamily="34" charset="-120"/>
              <a:ea typeface="微軟正黑體" pitchFamily="34" charset="-120"/>
            </a:endParaRPr>
          </a:p>
        </p:txBody>
      </p:sp>
      <p:pic>
        <p:nvPicPr>
          <p:cNvPr id="2" name="圖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1870" y="3293874"/>
            <a:ext cx="4226768" cy="28178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74409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6</a:t>
            </a:fld>
            <a:endParaRPr lang="en-US"/>
          </a:p>
        </p:txBody>
      </p:sp>
      <p:sp>
        <p:nvSpPr>
          <p:cNvPr id="5" name="矩形 4"/>
          <p:cNvSpPr/>
          <p:nvPr/>
        </p:nvSpPr>
        <p:spPr>
          <a:xfrm>
            <a:off x="323528" y="269656"/>
            <a:ext cx="7704856" cy="861774"/>
          </a:xfrm>
          <a:prstGeom prst="rect">
            <a:avLst/>
          </a:prstGeom>
        </p:spPr>
        <p:txBody>
          <a:bodyPr wrap="square">
            <a:spAutoFit/>
          </a:bodyPr>
          <a:lstStyle/>
          <a:p>
            <a:pPr lvl="0" algn="ctr">
              <a:lnSpc>
                <a:spcPct val="125000"/>
              </a:lnSpc>
            </a:pPr>
            <a:r>
              <a:rPr lang="zh-TW" altLang="en-US" sz="4000" b="1" dirty="0">
                <a:latin typeface="Adobe 繁黑體 Std B"/>
                <a:ea typeface="標楷體" pitchFamily="65" charset="-120"/>
              </a:rPr>
              <a:t>角</a:t>
            </a:r>
            <a:r>
              <a:rPr lang="zh-TW" altLang="en-US" sz="4000" b="1" dirty="0" smtClean="0">
                <a:latin typeface="Adobe 繁黑體 Std B"/>
                <a:ea typeface="標楷體" pitchFamily="65" charset="-120"/>
              </a:rPr>
              <a:t>色人物剖析─法蘭克</a:t>
            </a:r>
            <a:r>
              <a:rPr lang="en-US" altLang="zh-TW" sz="4000" b="1" dirty="0">
                <a:latin typeface="Adobe 繁黑體 Std B"/>
                <a:ea typeface="標楷體" pitchFamily="65" charset="-120"/>
              </a:rPr>
              <a:t>‧</a:t>
            </a:r>
            <a:r>
              <a:rPr lang="zh-TW" altLang="en-US" sz="4000" b="1" dirty="0" smtClean="0">
                <a:latin typeface="Adobe 繁黑體 Std B"/>
                <a:ea typeface="標楷體" pitchFamily="65" charset="-120"/>
              </a:rPr>
              <a:t>葉慈</a:t>
            </a:r>
            <a:endParaRPr lang="en-US" altLang="zh-TW" sz="4000" b="1" dirty="0">
              <a:latin typeface="Adobe 繁黑體 Std B"/>
              <a:ea typeface="標楷體" pitchFamily="65" charset="-120"/>
            </a:endParaRPr>
          </a:p>
        </p:txBody>
      </p:sp>
      <p:sp>
        <p:nvSpPr>
          <p:cNvPr id="6" name="矩形 5"/>
          <p:cNvSpPr/>
          <p:nvPr/>
        </p:nvSpPr>
        <p:spPr>
          <a:xfrm>
            <a:off x="5459825" y="1352730"/>
            <a:ext cx="3384376" cy="4401205"/>
          </a:xfrm>
          <a:prstGeom prst="rect">
            <a:avLst/>
          </a:prstGeom>
        </p:spPr>
        <p:txBody>
          <a:bodyPr wrap="square">
            <a:spAutoFit/>
          </a:bodyPr>
          <a:lstStyle/>
          <a:p>
            <a:r>
              <a:rPr lang="zh-TW" altLang="zh-TW" sz="3200" dirty="0">
                <a:latin typeface="微軟正黑體" pitchFamily="34" charset="-120"/>
                <a:ea typeface="微軟正黑體" pitchFamily="34" charset="-120"/>
              </a:rPr>
              <a:t>告訴鎮民天然氣開採對環保有害的事實，並且希望鎮民們以投票來表決是否該接受這樣子的企業進駐小鎮來殘害自己的</a:t>
            </a:r>
            <a:r>
              <a:rPr lang="zh-TW" altLang="zh-TW" sz="3200" dirty="0" smtClean="0">
                <a:latin typeface="微軟正黑體" pitchFamily="34" charset="-120"/>
                <a:ea typeface="微軟正黑體" pitchFamily="34" charset="-120"/>
              </a:rPr>
              <a:t>家園</a:t>
            </a:r>
            <a:r>
              <a:rPr lang="zh-TW" altLang="en-US" sz="3200" dirty="0">
                <a:latin typeface="微軟正黑體" pitchFamily="34" charset="-120"/>
                <a:ea typeface="微軟正黑體" pitchFamily="34" charset="-120"/>
              </a:rPr>
              <a:t>。</a:t>
            </a:r>
            <a:endParaRPr lang="zh-TW" altLang="zh-TW" sz="3200" dirty="0">
              <a:latin typeface="微軟正黑體" pitchFamily="34" charset="-120"/>
              <a:ea typeface="微軟正黑體" pitchFamily="34" charset="-120"/>
            </a:endParaRPr>
          </a:p>
          <a:p>
            <a:pPr lvl="0"/>
            <a:endParaRPr lang="en-US" altLang="zh-TW" sz="2400" dirty="0">
              <a:solidFill>
                <a:srgbClr val="F79646">
                  <a:lumMod val="75000"/>
                </a:srgbClr>
              </a:solidFill>
              <a:latin typeface="微軟正黑體" pitchFamily="34" charset="-120"/>
              <a:ea typeface="微軟正黑體" pitchFamily="34" charset="-120"/>
            </a:endParaRP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40968"/>
            <a:ext cx="5459825" cy="3096344"/>
          </a:xfrm>
          <a:prstGeom prst="rect">
            <a:avLst/>
          </a:prstGeom>
          <a:ln>
            <a:noFill/>
          </a:ln>
          <a:effectLst>
            <a:softEdge rad="112500"/>
          </a:effectLst>
        </p:spPr>
      </p:pic>
    </p:spTree>
    <p:extLst>
      <p:ext uri="{BB962C8B-B14F-4D97-AF65-F5344CB8AC3E}">
        <p14:creationId xmlns:p14="http://schemas.microsoft.com/office/powerpoint/2010/main" val="973992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7</a:t>
            </a:fld>
            <a:endParaRPr lang="en-US"/>
          </a:p>
        </p:txBody>
      </p:sp>
      <p:sp>
        <p:nvSpPr>
          <p:cNvPr id="5" name="矩形 4"/>
          <p:cNvSpPr/>
          <p:nvPr/>
        </p:nvSpPr>
        <p:spPr>
          <a:xfrm>
            <a:off x="395536" y="269656"/>
            <a:ext cx="7704856" cy="861774"/>
          </a:xfrm>
          <a:prstGeom prst="rect">
            <a:avLst/>
          </a:prstGeom>
        </p:spPr>
        <p:txBody>
          <a:bodyPr wrap="square">
            <a:spAutoFit/>
          </a:bodyPr>
          <a:lstStyle/>
          <a:p>
            <a:pPr lvl="0" algn="ctr">
              <a:lnSpc>
                <a:spcPct val="125000"/>
              </a:lnSpc>
            </a:pPr>
            <a:r>
              <a:rPr lang="zh-TW" altLang="en-US" sz="4000" b="1" dirty="0">
                <a:latin typeface="Adobe 繁黑體 Std B"/>
                <a:ea typeface="標楷體" pitchFamily="65" charset="-120"/>
              </a:rPr>
              <a:t>角</a:t>
            </a:r>
            <a:r>
              <a:rPr lang="zh-TW" altLang="en-US" sz="4000" b="1" dirty="0" smtClean="0">
                <a:latin typeface="Adobe 繁黑體 Std B"/>
                <a:ea typeface="標楷體" pitchFamily="65" charset="-120"/>
              </a:rPr>
              <a:t>色人物剖析─達斯汀</a:t>
            </a:r>
            <a:r>
              <a:rPr lang="en-US" altLang="zh-TW" sz="4000" b="1" dirty="0">
                <a:latin typeface="Adobe 繁黑體 Std B"/>
                <a:ea typeface="標楷體" pitchFamily="65" charset="-120"/>
              </a:rPr>
              <a:t>‧</a:t>
            </a:r>
            <a:r>
              <a:rPr lang="zh-TW" altLang="en-US" sz="4000" b="1" dirty="0" smtClean="0">
                <a:latin typeface="Adobe 繁黑體 Std B"/>
                <a:ea typeface="標楷體" pitchFamily="65" charset="-120"/>
              </a:rPr>
              <a:t>諾貝爾</a:t>
            </a:r>
            <a:endParaRPr lang="en-US" altLang="zh-TW" sz="4000" b="1" dirty="0">
              <a:latin typeface="Adobe 繁黑體 Std B"/>
              <a:ea typeface="標楷體" pitchFamily="65" charset="-120"/>
            </a:endParaRPr>
          </a:p>
        </p:txBody>
      </p:sp>
      <p:sp>
        <p:nvSpPr>
          <p:cNvPr id="6" name="矩形 5"/>
          <p:cNvSpPr/>
          <p:nvPr/>
        </p:nvSpPr>
        <p:spPr>
          <a:xfrm>
            <a:off x="4644008" y="1498696"/>
            <a:ext cx="3871973" cy="5355312"/>
          </a:xfrm>
          <a:prstGeom prst="rect">
            <a:avLst/>
          </a:prstGeom>
        </p:spPr>
        <p:txBody>
          <a:bodyPr wrap="square">
            <a:spAutoFit/>
          </a:bodyPr>
          <a:lstStyle/>
          <a:p>
            <a:r>
              <a:rPr lang="zh-TW" altLang="zh-TW" sz="3200" dirty="0">
                <a:latin typeface="微軟正黑體" pitchFamily="34" charset="-120"/>
                <a:ea typeface="微軟正黑體" pitchFamily="34" charset="-120"/>
              </a:rPr>
              <a:t>他提供了十分有力的證據指控環球能源開採公司所進行的開採作業，曾讓其他地方的土地枯萎、</a:t>
            </a:r>
            <a:r>
              <a:rPr lang="zh-TW" altLang="zh-TW" sz="3200" dirty="0" smtClean="0">
                <a:latin typeface="微軟正黑體" pitchFamily="34" charset="-120"/>
                <a:ea typeface="微軟正黑體" pitchFamily="34" charset="-120"/>
              </a:rPr>
              <a:t>生靈塗炭，</a:t>
            </a:r>
            <a:r>
              <a:rPr lang="zh-TW" altLang="zh-TW" sz="3200" dirty="0">
                <a:latin typeface="微軟正黑體" pitchFamily="34" charset="-120"/>
                <a:ea typeface="微軟正黑體" pitchFamily="34" charset="-120"/>
              </a:rPr>
              <a:t>而之前兩人在鎮上的對抗，都是為演給當地鎮民看的一齣戲。</a:t>
            </a:r>
          </a:p>
          <a:p>
            <a:pPr lvl="0"/>
            <a:endParaRPr lang="en-US" altLang="zh-TW" sz="2400" dirty="0">
              <a:latin typeface="微軟正黑體" pitchFamily="34" charset="-120"/>
              <a:ea typeface="微軟正黑體" pitchFamily="34" charset="-120"/>
            </a:endParaRPr>
          </a:p>
          <a:p>
            <a:pPr lvl="0">
              <a:lnSpc>
                <a:spcPct val="125000"/>
              </a:lnSpc>
            </a:pPr>
            <a:endParaRPr lang="en-US" altLang="zh-TW" sz="2400" dirty="0">
              <a:solidFill>
                <a:srgbClr val="F79646">
                  <a:lumMod val="75000"/>
                </a:srgbClr>
              </a:solidFill>
              <a:latin typeface="微軟正黑體" pitchFamily="34" charset="-120"/>
              <a:ea typeface="微軟正黑體" pitchFamily="34" charset="-120"/>
            </a:endParaRP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492896"/>
            <a:ext cx="3872483" cy="258165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891548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8</a:t>
            </a:fld>
            <a:endParaRPr lang="en-US"/>
          </a:p>
        </p:txBody>
      </p:sp>
      <p:sp>
        <p:nvSpPr>
          <p:cNvPr id="5" name="矩形 4"/>
          <p:cNvSpPr/>
          <p:nvPr/>
        </p:nvSpPr>
        <p:spPr>
          <a:xfrm>
            <a:off x="683568" y="0"/>
            <a:ext cx="7704856" cy="861774"/>
          </a:xfrm>
          <a:prstGeom prst="rect">
            <a:avLst/>
          </a:prstGeom>
        </p:spPr>
        <p:txBody>
          <a:bodyPr wrap="square">
            <a:spAutoFit/>
          </a:bodyPr>
          <a:lstStyle/>
          <a:p>
            <a:pPr lvl="0" algn="ctr">
              <a:lnSpc>
                <a:spcPct val="125000"/>
              </a:lnSpc>
            </a:pPr>
            <a:r>
              <a:rPr lang="zh-TW" altLang="en-US" sz="4000" b="1" dirty="0" smtClean="0">
                <a:latin typeface="Adobe 繁黑體 Std B"/>
                <a:ea typeface="標楷體" pitchFamily="65" charset="-120"/>
              </a:rPr>
              <a:t>故事意義</a:t>
            </a:r>
            <a:endParaRPr lang="en-US" altLang="zh-TW" sz="4000" b="1" dirty="0">
              <a:latin typeface="Adobe 繁黑體 Std B"/>
              <a:ea typeface="標楷體" pitchFamily="65" charset="-120"/>
            </a:endParaRPr>
          </a:p>
        </p:txBody>
      </p:sp>
      <p:sp>
        <p:nvSpPr>
          <p:cNvPr id="6" name="矩形 5"/>
          <p:cNvSpPr/>
          <p:nvPr/>
        </p:nvSpPr>
        <p:spPr>
          <a:xfrm>
            <a:off x="153163" y="908720"/>
            <a:ext cx="8964488" cy="6001643"/>
          </a:xfrm>
          <a:prstGeom prst="rect">
            <a:avLst/>
          </a:prstGeom>
        </p:spPr>
        <p:txBody>
          <a:bodyPr wrap="square">
            <a:spAutoFit/>
          </a:bodyPr>
          <a:lstStyle/>
          <a:p>
            <a:pPr marL="457200" indent="-457200">
              <a:buFont typeface="Arial" pitchFamily="34" charset="0"/>
              <a:buChar char="•"/>
            </a:pPr>
            <a:r>
              <a:rPr lang="zh-TW" altLang="zh-TW" sz="3200" dirty="0">
                <a:solidFill>
                  <a:srgbClr val="FF0000"/>
                </a:solidFill>
                <a:latin typeface="微軟正黑體" pitchFamily="34" charset="-120"/>
                <a:ea typeface="微軟正黑體" pitchFamily="34" charset="-120"/>
              </a:rPr>
              <a:t>如何將採取能源的技術和風險能達到完美，</a:t>
            </a:r>
            <a:r>
              <a:rPr lang="zh-TW" altLang="en-US" sz="3200" dirty="0">
                <a:solidFill>
                  <a:srgbClr val="FF0000"/>
                </a:solidFill>
                <a:latin typeface="微軟正黑體" pitchFamily="34" charset="-120"/>
                <a:ea typeface="微軟正黑體" pitchFamily="34" charset="-120"/>
              </a:rPr>
              <a:t>　　</a:t>
            </a:r>
            <a:r>
              <a:rPr lang="zh-TW" altLang="zh-TW" sz="3200" dirty="0">
                <a:solidFill>
                  <a:srgbClr val="FF0000"/>
                </a:solidFill>
                <a:latin typeface="微軟正黑體" pitchFamily="34" charset="-120"/>
                <a:ea typeface="微軟正黑體" pitchFamily="34" charset="-120"/>
              </a:rPr>
              <a:t>才是真正能打動人心的</a:t>
            </a:r>
            <a:r>
              <a:rPr lang="zh-TW" altLang="en-US" sz="3200" dirty="0">
                <a:solidFill>
                  <a:srgbClr val="FF0000"/>
                </a:solidFill>
                <a:latin typeface="微軟正黑體" pitchFamily="34" charset="-120"/>
                <a:ea typeface="微軟正黑體" pitchFamily="34" charset="-120"/>
              </a:rPr>
              <a:t>「</a:t>
            </a:r>
            <a:r>
              <a:rPr lang="zh-TW" altLang="zh-TW" sz="3200" dirty="0">
                <a:solidFill>
                  <a:srgbClr val="FF0000"/>
                </a:solidFill>
                <a:latin typeface="微軟正黑體" pitchFamily="34" charset="-120"/>
                <a:ea typeface="微軟正黑體" pitchFamily="34" charset="-120"/>
              </a:rPr>
              <a:t>金錢價值</a:t>
            </a:r>
            <a:r>
              <a:rPr lang="zh-TW" altLang="en-US" sz="3200" dirty="0" smtClean="0">
                <a:solidFill>
                  <a:srgbClr val="FF0000"/>
                </a:solidFill>
                <a:latin typeface="微軟正黑體" pitchFamily="34" charset="-120"/>
                <a:ea typeface="微軟正黑體" pitchFamily="34" charset="-120"/>
              </a:rPr>
              <a:t>」。</a:t>
            </a:r>
            <a:endParaRPr lang="en-US" altLang="zh-TW" sz="3200" dirty="0">
              <a:solidFill>
                <a:srgbClr val="FF0000"/>
              </a:solidFill>
              <a:latin typeface="微軟正黑體" pitchFamily="34" charset="-120"/>
              <a:ea typeface="微軟正黑體" pitchFamily="34" charset="-120"/>
            </a:endParaRPr>
          </a:p>
          <a:p>
            <a:r>
              <a:rPr lang="zh-TW" altLang="en-US" sz="3200" dirty="0">
                <a:latin typeface="微軟正黑體" pitchFamily="34" charset="-120"/>
                <a:ea typeface="微軟正黑體" pitchFamily="34" charset="-120"/>
              </a:rPr>
              <a:t>   </a:t>
            </a:r>
            <a:endParaRPr lang="en-US" altLang="zh-TW" sz="3200" dirty="0">
              <a:latin typeface="微軟正黑體" pitchFamily="34" charset="-120"/>
              <a:ea typeface="微軟正黑體" pitchFamily="34" charset="-120"/>
            </a:endParaRPr>
          </a:p>
          <a:p>
            <a:pPr marL="342900" indent="-342900">
              <a:buFont typeface="Arial" pitchFamily="34" charset="0"/>
              <a:buChar char="•"/>
            </a:pPr>
            <a:r>
              <a:rPr lang="zh-TW" altLang="zh-TW" sz="3200" dirty="0">
                <a:latin typeface="微軟正黑體" pitchFamily="34" charset="-120"/>
                <a:ea typeface="微軟正黑體" pitchFamily="34" charset="-120"/>
              </a:rPr>
              <a:t>在現在這社會上，能源和金錢幾乎是劃上等號了，但有時有了能源卻沒有金錢，在外人看到或許會覺的可惜，但假如拿這能源去換了大把金錢，卻讓自已除了能源和金錢以外，其他什麼都沒了，這樣感覺又像愛錢族似的，但枯有能源而不善加利用，也是浪</a:t>
            </a:r>
            <a:r>
              <a:rPr lang="zh-TW" altLang="en-US" sz="3200" dirty="0">
                <a:latin typeface="微軟正黑體" pitchFamily="34" charset="-120"/>
                <a:ea typeface="微軟正黑體" pitchFamily="34" charset="-120"/>
              </a:rPr>
              <a:t>費</a:t>
            </a:r>
            <a:r>
              <a:rPr lang="zh-TW" altLang="zh-TW" sz="3200" dirty="0">
                <a:latin typeface="微軟正黑體" pitchFamily="34" charset="-120"/>
                <a:ea typeface="微軟正黑體" pitchFamily="34" charset="-120"/>
              </a:rPr>
              <a:t>，所以在現在這種社會裡，我們該去思考的就片中</a:t>
            </a:r>
            <a:r>
              <a:rPr lang="zh-TW" altLang="en-US" sz="3200" dirty="0">
                <a:latin typeface="微軟正黑體" pitchFamily="34" charset="-120"/>
                <a:ea typeface="微軟正黑體" pitchFamily="34" charset="-120"/>
              </a:rPr>
              <a:t>法蘭克</a:t>
            </a:r>
            <a:r>
              <a:rPr lang="en-US" altLang="zh-TW" sz="3200" dirty="0">
                <a:latin typeface="微軟正黑體" pitchFamily="34" charset="-120"/>
                <a:ea typeface="微軟正黑體" pitchFamily="34" charset="-120"/>
              </a:rPr>
              <a:t>‧</a:t>
            </a:r>
            <a:r>
              <a:rPr lang="zh-TW" altLang="en-US" sz="3200" dirty="0">
                <a:latin typeface="微軟正黑體" pitchFamily="34" charset="-120"/>
                <a:ea typeface="微軟正黑體" pitchFamily="34" charset="-120"/>
              </a:rPr>
              <a:t>葉慈</a:t>
            </a:r>
            <a:r>
              <a:rPr lang="zh-TW" altLang="zh-TW" sz="3200" dirty="0">
                <a:latin typeface="微軟正黑體" pitchFamily="34" charset="-120"/>
                <a:ea typeface="微軟正黑體" pitchFamily="34" charset="-120"/>
              </a:rPr>
              <a:t>說</a:t>
            </a:r>
            <a:r>
              <a:rPr lang="zh-TW" altLang="zh-TW" sz="3200" dirty="0" smtClean="0">
                <a:latin typeface="微軟正黑體" pitchFamily="34" charset="-120"/>
                <a:ea typeface="微軟正黑體" pitchFamily="34" charset="-120"/>
              </a:rPr>
              <a:t>的</a:t>
            </a:r>
            <a:r>
              <a:rPr lang="zh-TW"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a:p>
            <a:pPr marL="342900" lvl="0" indent="-342900">
              <a:buFont typeface="Arial" pitchFamily="34" charset="0"/>
              <a:buChar char="•"/>
            </a:pPr>
            <a:endParaRPr lang="zh-TW" altLang="zh-TW"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276899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9</a:t>
            </a:fld>
            <a:endParaRPr lang="en-US"/>
          </a:p>
        </p:txBody>
      </p:sp>
      <p:sp>
        <p:nvSpPr>
          <p:cNvPr id="5" name="矩形 4"/>
          <p:cNvSpPr/>
          <p:nvPr/>
        </p:nvSpPr>
        <p:spPr>
          <a:xfrm>
            <a:off x="0" y="727846"/>
            <a:ext cx="8964488" cy="5139869"/>
          </a:xfrm>
          <a:prstGeom prst="rect">
            <a:avLst/>
          </a:prstGeom>
        </p:spPr>
        <p:txBody>
          <a:bodyPr wrap="square">
            <a:spAutoFit/>
          </a:bodyPr>
          <a:lstStyle/>
          <a:p>
            <a:pPr marL="457200" indent="-457200">
              <a:buFont typeface="Arial" pitchFamily="34" charset="0"/>
              <a:buChar char="•"/>
            </a:pPr>
            <a:r>
              <a:rPr lang="zh-TW" altLang="zh-TW" sz="3200" dirty="0">
                <a:solidFill>
                  <a:srgbClr val="FF0000"/>
                </a:solidFill>
                <a:latin typeface="微軟正黑體" pitchFamily="34" charset="-120"/>
                <a:ea typeface="微軟正黑體" pitchFamily="34" charset="-120"/>
              </a:rPr>
              <a:t>金錢的確是誘惑</a:t>
            </a:r>
            <a:r>
              <a:rPr lang="en-US" altLang="zh-TW" sz="3200" dirty="0">
                <a:solidFill>
                  <a:srgbClr val="FF0000"/>
                </a:solidFill>
                <a:latin typeface="微軟正黑體" pitchFamily="34" charset="-120"/>
                <a:ea typeface="微軟正黑體" pitchFamily="34" charset="-120"/>
              </a:rPr>
              <a:t>,</a:t>
            </a:r>
            <a:r>
              <a:rPr lang="zh-TW" altLang="zh-TW" sz="3200" dirty="0">
                <a:solidFill>
                  <a:srgbClr val="FF0000"/>
                </a:solidFill>
                <a:latin typeface="微軟正黑體" pitchFamily="34" charset="-120"/>
                <a:ea typeface="微軟正黑體" pitchFamily="34" charset="-120"/>
              </a:rPr>
              <a:t>是人都很難躲過，但道德勇氣就在一線間</a:t>
            </a:r>
            <a:r>
              <a:rPr lang="zh-TW" altLang="en-US" sz="3200" dirty="0">
                <a:solidFill>
                  <a:srgbClr val="FF0000"/>
                </a:solidFill>
                <a:latin typeface="微軟正黑體" pitchFamily="34" charset="-120"/>
                <a:ea typeface="微軟正黑體" pitchFamily="34" charset="-120"/>
              </a:rPr>
              <a:t>。</a:t>
            </a:r>
            <a:endParaRPr lang="en-US" altLang="zh-TW" sz="3200" dirty="0">
              <a:solidFill>
                <a:srgbClr val="FF0000"/>
              </a:solidFill>
              <a:latin typeface="微軟正黑體" pitchFamily="34" charset="-120"/>
              <a:ea typeface="微軟正黑體" pitchFamily="34" charset="-120"/>
            </a:endParaRPr>
          </a:p>
          <a:p>
            <a:endParaRPr lang="en-US" altLang="zh-TW" sz="4000" dirty="0">
              <a:solidFill>
                <a:srgbClr val="FF0000"/>
              </a:solidFill>
              <a:latin typeface="微軟正黑體" pitchFamily="34" charset="-120"/>
              <a:ea typeface="微軟正黑體" pitchFamily="34" charset="-120"/>
            </a:endParaRPr>
          </a:p>
          <a:p>
            <a:pPr marL="457200" indent="-457200">
              <a:buFont typeface="Arial" pitchFamily="34" charset="0"/>
              <a:buChar char="•"/>
            </a:pPr>
            <a:r>
              <a:rPr lang="zh-TW" altLang="zh-TW" sz="3200" dirty="0">
                <a:latin typeface="微軟正黑體" pitchFamily="34" charset="-120"/>
                <a:ea typeface="微軟正黑體" pitchFamily="34" charset="-120"/>
              </a:rPr>
              <a:t>其實台灣目前的核四問題或許也如同這個劇本一般，政府就經濟利益考量，但若認真的去考察相關安全防護，會發現政府如同電影中的能源公司般，還沒做好準備，我們實在需要這樣一部電影來點醒我們！無用說教</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無須批判</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藉著麥特戴蒙的角度</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讓我們深刻了解我們為了進步取得能源</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犧牲了與自然共存的簡單回歸。</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1471320511"/>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734</TotalTime>
  <Words>1209</Words>
  <Application>Microsoft Office PowerPoint</Application>
  <PresentationFormat>如螢幕大小 (4:3)</PresentationFormat>
  <Paragraphs>87</Paragraphs>
  <Slides>14</Slides>
  <Notes>0</Notes>
  <HiddenSlides>0</HiddenSlides>
  <MMClips>0</MMClips>
  <ScaleCrop>false</ScaleCrop>
  <HeadingPairs>
    <vt:vector size="4" baseType="variant">
      <vt:variant>
        <vt:lpstr>佈景主題</vt:lpstr>
      </vt:variant>
      <vt:variant>
        <vt:i4>1</vt:i4>
      </vt:variant>
      <vt:variant>
        <vt:lpstr>投影片標題</vt:lpstr>
      </vt:variant>
      <vt:variant>
        <vt:i4>14</vt:i4>
      </vt:variant>
    </vt:vector>
  </HeadingPairs>
  <TitlesOfParts>
    <vt:vector size="15" baseType="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LinFung</dc:creator>
  <cp:lastModifiedBy>user</cp:lastModifiedBy>
  <cp:revision>62</cp:revision>
  <dcterms:created xsi:type="dcterms:W3CDTF">2015-10-23T07:56:59Z</dcterms:created>
  <dcterms:modified xsi:type="dcterms:W3CDTF">2015-11-19T13:43:01Z</dcterms:modified>
</cp:coreProperties>
</file>